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7" r:id="rId27"/>
    <p:sldId id="285" r:id="rId28"/>
    <p:sldId id="286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3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5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FEFBFC0-CDC3-4E5B-B6A7-D2053D230CCF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C22EF3-ACDC-4592-B372-327B96F0D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29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22EF3-ACDC-4592-B372-327B96F0D97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36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BDD-C813-477C-B096-7FFB3A0C80B6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E2E1-2471-477F-8833-BDBCD98C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15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BDD-C813-477C-B096-7FFB3A0C80B6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E2E1-2471-477F-8833-BDBCD98C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04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BDD-C813-477C-B096-7FFB3A0C80B6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E2E1-2471-477F-8833-BDBCD98C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BDD-C813-477C-B096-7FFB3A0C80B6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E2E1-2471-477F-8833-BDBCD98C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BDD-C813-477C-B096-7FFB3A0C80B6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E2E1-2471-477F-8833-BDBCD98C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97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BDD-C813-477C-B096-7FFB3A0C80B6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E2E1-2471-477F-8833-BDBCD98C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3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BDD-C813-477C-B096-7FFB3A0C80B6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E2E1-2471-477F-8833-BDBCD98C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9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BDD-C813-477C-B096-7FFB3A0C80B6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E2E1-2471-477F-8833-BDBCD98C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88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BDD-C813-477C-B096-7FFB3A0C80B6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E2E1-2471-477F-8833-BDBCD98C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7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BDD-C813-477C-B096-7FFB3A0C80B6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E2E1-2471-477F-8833-BDBCD98C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43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1BDD-C813-477C-B096-7FFB3A0C80B6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E2E1-2471-477F-8833-BDBCD98C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71BDD-C813-477C-B096-7FFB3A0C80B6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3E2E1-2471-477F-8833-BDBCD98C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1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files.software-carpentry.org/training-course/2014/09/Bild-2014-09-22-kl.-18.20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qlite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Concept Mapping concepts and exercises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K. Yue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50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concepts.</a:t>
            </a:r>
          </a:p>
          <a:p>
            <a:r>
              <a:rPr lang="en-US" dirty="0" smtClean="0"/>
              <a:t>Different terms may be used to refer to the same or tightly-related concepts: e.g. “model of data (in database)’ and ‘type of database’.</a:t>
            </a:r>
          </a:p>
          <a:p>
            <a:r>
              <a:rPr lang="en-US" dirty="0" smtClean="0"/>
              <a:t>Relationship across spaces in the text. E.g. ‘model of data’ and ‘type of database’.</a:t>
            </a:r>
          </a:p>
          <a:p>
            <a:r>
              <a:rPr lang="en-US" dirty="0" smtClean="0"/>
              <a:t>Relative importance of concepts: E.g. ‘</a:t>
            </a:r>
            <a:r>
              <a:rPr lang="en-US" dirty="0" err="1" smtClean="0"/>
              <a:t>Codd</a:t>
            </a:r>
            <a:r>
              <a:rPr lang="en-US" dirty="0" smtClean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4139546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newbie may read the first paragraph many times but may not be able to make full sense of it.</a:t>
            </a:r>
          </a:p>
          <a:p>
            <a:r>
              <a:rPr lang="en-US" dirty="0" smtClean="0"/>
              <a:t>Concept mapping may be used as a visual tool to help organize concepts.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495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</a:t>
            </a:r>
            <a:r>
              <a:rPr lang="en-US" baseline="0" dirty="0" smtClean="0"/>
              <a:t> Example of CM on RDB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Read: </a:t>
            </a:r>
            <a:r>
              <a:rPr lang="en-US" dirty="0">
                <a:hlinkClick r:id="rId2"/>
              </a:rPr>
              <a:t>http://files.software-carpentry.org/training-course/2014/09/Bild-2014-09-22-kl.-</a:t>
            </a:r>
            <a:r>
              <a:rPr lang="en-US" dirty="0" smtClean="0">
                <a:hlinkClick r:id="rId2"/>
              </a:rPr>
              <a:t>18.20.jpg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5579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in details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36" y="1600200"/>
            <a:ext cx="787852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1138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“database managers” may mean: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Database Management Systems (DBMS), software, </a:t>
            </a:r>
            <a:r>
              <a:rPr lang="en-US" dirty="0" smtClean="0"/>
              <a:t>or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Database Administrator (DBA), a person.</a:t>
            </a:r>
          </a:p>
          <a:p>
            <a:r>
              <a:rPr lang="en-US" dirty="0" smtClean="0"/>
              <a:t>“implemented in” and “used via” may mean DBMS =&gt; change to “DBMS”</a:t>
            </a:r>
          </a:p>
          <a:p>
            <a:r>
              <a:rPr lang="en-US" dirty="0" smtClean="0"/>
              <a:t>“SQL queries”: may mean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SQL: the language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SQL commands: specific actions using SQL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SQL queries: SQL commands for data retrieval.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970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“return rows” =&gt; SQL queries.</a:t>
            </a:r>
          </a:p>
          <a:p>
            <a:r>
              <a:rPr lang="en-US" dirty="0" smtClean="0"/>
              <a:t>“used via” =&gt; SQL commands (e.g. create a user).</a:t>
            </a:r>
          </a:p>
          <a:p>
            <a:r>
              <a:rPr lang="en-US" dirty="0" smtClean="0"/>
              <a:t>“as a language” =&gt; SQL language.</a:t>
            </a:r>
          </a:p>
          <a:p>
            <a:r>
              <a:rPr lang="en-US" dirty="0" smtClean="0"/>
              <a:t>May not need to differentiate =&gt; replace “SQL queries” by SQL.</a:t>
            </a:r>
          </a:p>
          <a:p>
            <a:r>
              <a:rPr lang="en-US" dirty="0" smtClean="0"/>
              <a:t>Finer detailed CM may not be needed to differentiate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264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MySQL, </a:t>
            </a:r>
            <a:r>
              <a:rPr lang="en-US" dirty="0" err="1" smtClean="0"/>
              <a:t>Postgres</a:t>
            </a:r>
            <a:r>
              <a:rPr lang="en-US" dirty="0" smtClean="0"/>
              <a:t> and SQLite as examples of “DB Managers” or “DBMS”</a:t>
            </a:r>
          </a:p>
          <a:p>
            <a:r>
              <a:rPr lang="en-US" dirty="0" smtClean="0"/>
              <a:t>Good because we learn by examples,</a:t>
            </a:r>
          </a:p>
          <a:p>
            <a:r>
              <a:rPr lang="en-US" dirty="0"/>
              <a:t>b</a:t>
            </a:r>
            <a:r>
              <a:rPr lang="en-US" dirty="0" smtClean="0"/>
              <a:t>ut SQLite is not a DBMS.</a:t>
            </a:r>
          </a:p>
          <a:p>
            <a:r>
              <a:rPr lang="en-US" dirty="0" smtClean="0"/>
              <a:t>It is a DB engine (claimed to be most popular): </a:t>
            </a:r>
            <a:r>
              <a:rPr lang="en-US" dirty="0" smtClean="0">
                <a:hlinkClick r:id="rId2"/>
              </a:rPr>
              <a:t>https://www.sqlite.org/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May need to differentiate between DBMS and DB engine.</a:t>
            </a:r>
          </a:p>
        </p:txBody>
      </p:sp>
    </p:spTree>
    <p:extLst>
      <p:ext uri="{BB962C8B-B14F-4D97-AF65-F5344CB8AC3E}">
        <p14:creationId xmlns:p14="http://schemas.microsoft.com/office/powerpoint/2010/main" val="3389389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 for RDB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high level CM for Relational DB.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362200"/>
            <a:ext cx="403881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5026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compare with the previous Web example?</a:t>
            </a:r>
          </a:p>
          <a:p>
            <a:pPr lvl="2"/>
            <a:r>
              <a:rPr lang="en-US" dirty="0" smtClean="0"/>
              <a:t>Higher level: 3 concepts instead of 12 concepts.</a:t>
            </a:r>
          </a:p>
          <a:p>
            <a:pPr lvl="2"/>
            <a:r>
              <a:rPr lang="en-US" dirty="0" smtClean="0"/>
              <a:t>Highlight DB systems are for finding solutions to problems.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882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Refinement on Data Requirements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47933"/>
            <a:ext cx="6172200" cy="4688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112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Why Learning</a:t>
            </a:r>
            <a:r>
              <a:rPr lang="en-US" baseline="0" dirty="0" smtClean="0"/>
              <a:t> is difficult?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we learn a new ‘thing’?</a:t>
            </a:r>
          </a:p>
          <a:p>
            <a:r>
              <a:rPr lang="en-US" dirty="0" smtClean="0"/>
              <a:t>There are many concepts: 10s to 1000s, depending on the task/problem?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They have relative importance and relevance.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They need to be accurately represented.</a:t>
            </a:r>
          </a:p>
          <a:p>
            <a:r>
              <a:rPr lang="en-US" dirty="0" smtClean="0"/>
              <a:t>There are many relationships between concepts.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They have relative importance and relevance.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They need to be accurately represented.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3201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Promote “requirement” from a link (relationship) to a concept:</a:t>
            </a:r>
          </a:p>
          <a:p>
            <a:pPr lvl="1"/>
            <a:r>
              <a:rPr lang="en-US" dirty="0" smtClean="0"/>
              <a:t>Concepts are more flexibility. It can have links.</a:t>
            </a:r>
          </a:p>
          <a:p>
            <a:pPr lvl="1"/>
            <a:r>
              <a:rPr lang="en-US" dirty="0" smtClean="0"/>
              <a:t>A link cannot has a link.</a:t>
            </a:r>
          </a:p>
          <a:p>
            <a:r>
              <a:rPr lang="en-US" dirty="0" smtClean="0"/>
              <a:t>Become more </a:t>
            </a:r>
            <a:r>
              <a:rPr lang="en-US" i="1" dirty="0" smtClean="0"/>
              <a:t>specific</a:t>
            </a:r>
            <a:r>
              <a:rPr lang="en-US" dirty="0" smtClean="0"/>
              <a:t> in interactive refinement:</a:t>
            </a:r>
          </a:p>
          <a:p>
            <a:pPr lvl="1"/>
            <a:r>
              <a:rPr lang="en-US" dirty="0" smtClean="0"/>
              <a:t>E.g. “requirement” becomes “data requirement”.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746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7948484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17566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promote “data requirement” to a concept for it to have a link with “data model”.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654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ER Model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7367588" cy="4090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95003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 model is a kind of data model.</a:t>
            </a:r>
          </a:p>
          <a:p>
            <a:r>
              <a:rPr lang="en-US" dirty="0" smtClean="0"/>
              <a:t>There are other choices (e.g. using UML to form an object model).</a:t>
            </a:r>
          </a:p>
          <a:p>
            <a:r>
              <a:rPr lang="en-US" dirty="0" smtClean="0"/>
              <a:t>An ER model captures data requirements of a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310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UML model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" y="2001044"/>
            <a:ext cx="787717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57758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Depending on your tasks or interests, you may add “UML model”.</a:t>
            </a:r>
          </a:p>
          <a:p>
            <a:r>
              <a:rPr lang="en-US" dirty="0" smtClean="0"/>
              <a:t>Note the link name: “can support”, and not “is a”.</a:t>
            </a:r>
          </a:p>
          <a:p>
            <a:pPr lvl="1"/>
            <a:r>
              <a:rPr lang="en-US" dirty="0" smtClean="0"/>
              <a:t>ER model is basically a data model.</a:t>
            </a:r>
          </a:p>
          <a:p>
            <a:pPr lvl="1"/>
            <a:r>
              <a:rPr lang="en-US" dirty="0" smtClean="0"/>
              <a:t>UML model is more general. It can be used to support models other than data models.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9508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ER Model details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158" y="1600200"/>
            <a:ext cx="779968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4922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understand ER model, need to focus on:</a:t>
            </a:r>
          </a:p>
          <a:p>
            <a:pPr lvl="1"/>
            <a:r>
              <a:rPr lang="en-US" dirty="0" smtClean="0"/>
              <a:t>What is an entity?</a:t>
            </a:r>
          </a:p>
          <a:p>
            <a:pPr lvl="1"/>
            <a:r>
              <a:rPr lang="en-US" dirty="0" smtClean="0"/>
              <a:t>How should we use entities to capture data requirements?</a:t>
            </a:r>
          </a:p>
          <a:p>
            <a:pPr lvl="1"/>
            <a:r>
              <a:rPr lang="en-US" dirty="0" smtClean="0"/>
              <a:t>What is a relationship?</a:t>
            </a:r>
          </a:p>
          <a:p>
            <a:pPr lvl="1"/>
            <a:r>
              <a:rPr lang="en-US" dirty="0" smtClean="0"/>
              <a:t>How should we use relationships to model data requirements?</a:t>
            </a:r>
          </a:p>
          <a:p>
            <a:pPr lvl="1"/>
            <a:r>
              <a:rPr lang="en-US" dirty="0" smtClean="0"/>
              <a:t>How do we form relationships between entities?</a:t>
            </a:r>
          </a:p>
        </p:txBody>
      </p:sp>
    </p:spTree>
    <p:extLst>
      <p:ext uri="{BB962C8B-B14F-4D97-AF65-F5344CB8AC3E}">
        <p14:creationId xmlns:p14="http://schemas.microsoft.com/office/powerpoint/2010/main" val="307423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resources for learning?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learn from resources and experience that are: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</a:t>
            </a:r>
            <a:r>
              <a:rPr lang="en-US" dirty="0" smtClean="0"/>
              <a:t>cattered and partial information.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With various degrees of importance and relevance.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</a:t>
            </a:r>
            <a:r>
              <a:rPr lang="en-US" dirty="0" smtClean="0"/>
              <a:t>ith various levels of accuracy.</a:t>
            </a:r>
          </a:p>
        </p:txBody>
      </p:sp>
    </p:spTree>
    <p:extLst>
      <p:ext uri="{BB962C8B-B14F-4D97-AF65-F5344CB8AC3E}">
        <p14:creationId xmlns:p14="http://schemas.microsoft.com/office/powerpoint/2010/main" val="2240565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What is (deeper) learning?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From: sources of scattered and partial information with varying degrees of relevance and accuracy.</a:t>
            </a:r>
          </a:p>
          <a:p>
            <a:r>
              <a:rPr lang="en-US" dirty="0" smtClean="0"/>
              <a:t>To: a model with accurate interrelated concepts of known relevance.</a:t>
            </a:r>
          </a:p>
          <a:p>
            <a:r>
              <a:rPr lang="en-US" dirty="0" smtClean="0"/>
              <a:t>Thus, many rounds of iterative refinement is needed.</a:t>
            </a:r>
          </a:p>
          <a:p>
            <a:pPr lvl="1"/>
            <a:r>
              <a:rPr lang="en-US" dirty="0" smtClean="0"/>
              <a:t>It takes a lot of energy and effort.</a:t>
            </a:r>
          </a:p>
          <a:p>
            <a:pPr lvl="1"/>
            <a:r>
              <a:rPr lang="en-US" dirty="0" smtClean="0"/>
              <a:t>We may do it unconsciously.</a:t>
            </a:r>
          </a:p>
        </p:txBody>
      </p:sp>
    </p:spTree>
    <p:extLst>
      <p:ext uri="{BB962C8B-B14F-4D97-AF65-F5344CB8AC3E}">
        <p14:creationId xmlns:p14="http://schemas.microsoft.com/office/powerpoint/2010/main" val="1364248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Why learning is hard?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Limitations of our brain</a:t>
            </a:r>
          </a:p>
          <a:p>
            <a:pPr lvl="1"/>
            <a:r>
              <a:rPr lang="en-US" dirty="0" smtClean="0"/>
              <a:t>Limit to be mindful up to may be 5 to 6 concepts at a time.</a:t>
            </a:r>
          </a:p>
          <a:p>
            <a:pPr lvl="1"/>
            <a:r>
              <a:rPr lang="en-US" dirty="0" smtClean="0"/>
              <a:t>Our mind is accustomed to inaccuracy and imprecision in relevance; to converse energy.</a:t>
            </a:r>
          </a:p>
          <a:p>
            <a:pPr lvl="2"/>
            <a:r>
              <a:rPr lang="en-US" dirty="0" smtClean="0"/>
              <a:t>E.g. traffic route from point A to point B.</a:t>
            </a:r>
          </a:p>
          <a:p>
            <a:pPr lvl="2"/>
            <a:r>
              <a:rPr lang="en-US" dirty="0" smtClean="0"/>
              <a:t>E.g. Select a restaurant for a family meal.</a:t>
            </a:r>
          </a:p>
        </p:txBody>
      </p:sp>
    </p:spTree>
    <p:extLst>
      <p:ext uri="{BB962C8B-B14F-4D97-AF65-F5344CB8AC3E}">
        <p14:creationId xmlns:p14="http://schemas.microsoft.com/office/powerpoint/2010/main" val="3534618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Why Learning is hard?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Limitations of resources</a:t>
            </a:r>
          </a:p>
          <a:p>
            <a:pPr lvl="1"/>
            <a:r>
              <a:rPr lang="en-US" dirty="0" smtClean="0"/>
              <a:t>Many unorganized sources with varying degree of qualities that may not be developed for learning.</a:t>
            </a:r>
          </a:p>
          <a:p>
            <a:pPr lvl="1"/>
            <a:r>
              <a:rPr lang="en-US" dirty="0" smtClean="0"/>
              <a:t>Even for resources developed for learning, many are </a:t>
            </a:r>
            <a:r>
              <a:rPr lang="en-US" i="1" dirty="0" smtClean="0"/>
              <a:t>linear</a:t>
            </a:r>
            <a:r>
              <a:rPr lang="en-US" dirty="0" smtClean="0"/>
              <a:t> in nature. They present concepts and their relationship in a sequential manner. E.g.</a:t>
            </a:r>
          </a:p>
          <a:p>
            <a:pPr lvl="2"/>
            <a:r>
              <a:rPr lang="en-US" dirty="0" smtClean="0"/>
              <a:t>Video</a:t>
            </a:r>
          </a:p>
          <a:p>
            <a:pPr lvl="2"/>
            <a:r>
              <a:rPr lang="en-US" dirty="0" smtClean="0"/>
              <a:t>Audio</a:t>
            </a:r>
          </a:p>
          <a:p>
            <a:pPr lvl="2"/>
            <a:r>
              <a:rPr lang="en-US" dirty="0" smtClean="0"/>
              <a:t>Textual content</a:t>
            </a:r>
          </a:p>
        </p:txBody>
      </p:sp>
    </p:spTree>
    <p:extLst>
      <p:ext uri="{BB962C8B-B14F-4D97-AF65-F5344CB8AC3E}">
        <p14:creationId xmlns:p14="http://schemas.microsoft.com/office/powerpoint/2010/main" val="2069795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i="1" dirty="0" smtClean="0"/>
              <a:t>Linear</a:t>
            </a:r>
            <a:r>
              <a:rPr lang="en-US" baseline="0" dirty="0" smtClean="0"/>
              <a:t> learning material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that you don’t know anything about relational database and read the article on it at Wikipedia.</a:t>
            </a:r>
          </a:p>
        </p:txBody>
      </p:sp>
    </p:spTree>
    <p:extLst>
      <p:ext uri="{BB962C8B-B14F-4D97-AF65-F5344CB8AC3E}">
        <p14:creationId xmlns:p14="http://schemas.microsoft.com/office/powerpoint/2010/main" val="2801198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RDB in Wikipedia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26920"/>
            <a:ext cx="8820689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8772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RDB in Wikipedia (slightly annotated)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28800"/>
            <a:ext cx="8915400" cy="3600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918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881</Words>
  <Application>Microsoft Office PowerPoint</Application>
  <PresentationFormat>On-screen Show (4:3)</PresentationFormat>
  <Paragraphs>106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Concept Mapping concepts and exercises</vt:lpstr>
      <vt:lpstr>Why Learning is difficult?</vt:lpstr>
      <vt:lpstr>What are resources for learning?</vt:lpstr>
      <vt:lpstr>What is (deeper) learning?</vt:lpstr>
      <vt:lpstr>Why learning is hard?</vt:lpstr>
      <vt:lpstr>Why Learning is hard?</vt:lpstr>
      <vt:lpstr>Linear learning material example</vt:lpstr>
      <vt:lpstr>RDB in Wikipedia</vt:lpstr>
      <vt:lpstr>RDB in Wikipedia (slightly annotated)</vt:lpstr>
      <vt:lpstr>Observations</vt:lpstr>
      <vt:lpstr>Observations</vt:lpstr>
      <vt:lpstr>Web Example of CM on RDB</vt:lpstr>
      <vt:lpstr>Example in details</vt:lpstr>
      <vt:lpstr>Observations</vt:lpstr>
      <vt:lpstr>Observations</vt:lpstr>
      <vt:lpstr>Observations</vt:lpstr>
      <vt:lpstr>CM for RDB</vt:lpstr>
      <vt:lpstr>Observation</vt:lpstr>
      <vt:lpstr>Refinement on Data Requirements</vt:lpstr>
      <vt:lpstr>Observation</vt:lpstr>
      <vt:lpstr>Data Model</vt:lpstr>
      <vt:lpstr>Observation</vt:lpstr>
      <vt:lpstr>Introducing ER Model</vt:lpstr>
      <vt:lpstr>Observation</vt:lpstr>
      <vt:lpstr>Adding UML model</vt:lpstr>
      <vt:lpstr>Observation</vt:lpstr>
      <vt:lpstr>More ER Model details</vt:lpstr>
      <vt:lpstr>Observations</vt:lpstr>
    </vt:vector>
  </TitlesOfParts>
  <Company>University of Houston Clear Lake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Mapping concepts and exercises</dc:title>
  <dc:creator>SCE</dc:creator>
  <cp:lastModifiedBy>SCE</cp:lastModifiedBy>
  <cp:revision>28</cp:revision>
  <cp:lastPrinted>2016-02-02T23:46:43Z</cp:lastPrinted>
  <dcterms:created xsi:type="dcterms:W3CDTF">2015-07-22T14:54:17Z</dcterms:created>
  <dcterms:modified xsi:type="dcterms:W3CDTF">2016-02-09T23:50:43Z</dcterms:modified>
</cp:coreProperties>
</file>