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7" r:id="rId1"/>
  </p:sldMasterIdLst>
  <p:notesMasterIdLst>
    <p:notesMasterId r:id="rId27"/>
  </p:notesMasterIdLst>
  <p:sldIdLst>
    <p:sldId id="256" r:id="rId2"/>
    <p:sldId id="303" r:id="rId3"/>
    <p:sldId id="293" r:id="rId4"/>
    <p:sldId id="307" r:id="rId5"/>
    <p:sldId id="308" r:id="rId6"/>
    <p:sldId id="309" r:id="rId7"/>
    <p:sldId id="310" r:id="rId8"/>
    <p:sldId id="311" r:id="rId9"/>
    <p:sldId id="312" r:id="rId10"/>
    <p:sldId id="300" r:id="rId11"/>
    <p:sldId id="313" r:id="rId12"/>
    <p:sldId id="314" r:id="rId13"/>
    <p:sldId id="315" r:id="rId14"/>
    <p:sldId id="316" r:id="rId15"/>
    <p:sldId id="294" r:id="rId16"/>
    <p:sldId id="297" r:id="rId17"/>
    <p:sldId id="301" r:id="rId18"/>
    <p:sldId id="304" r:id="rId19"/>
    <p:sldId id="305" r:id="rId20"/>
    <p:sldId id="298" r:id="rId21"/>
    <p:sldId id="306" r:id="rId22"/>
    <p:sldId id="295" r:id="rId23"/>
    <p:sldId id="302" r:id="rId24"/>
    <p:sldId id="296" r:id="rId25"/>
    <p:sldId id="299" r:id="rId2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9" autoAdjust="0"/>
    <p:restoredTop sz="86377" autoAdjust="0"/>
  </p:normalViewPr>
  <p:slideViewPr>
    <p:cSldViewPr>
      <p:cViewPr varScale="1">
        <p:scale>
          <a:sx n="73" d="100"/>
          <a:sy n="73" d="100"/>
        </p:scale>
        <p:origin x="-906" y="-102"/>
      </p:cViewPr>
      <p:guideLst>
        <p:guide orient="horz" pos="2160"/>
        <p:guide pos="2880"/>
      </p:guideLst>
    </p:cSldViewPr>
  </p:slideViewPr>
  <p:outlineViewPr>
    <p:cViewPr>
      <p:scale>
        <a:sx n="33" d="100"/>
        <a:sy n="33" d="100"/>
      </p:scale>
      <p:origin x="0" y="6276"/>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01330FAD-0C47-4EA0-8582-9010CB0006BB}" type="datetimeFigureOut">
              <a:rPr lang="en-US"/>
              <a:pPr>
                <a:defRPr/>
              </a:pPr>
              <a:t>10/7/2010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E7D6C706-8779-42BB-A660-68F264B1040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7412" name="Slide Number Placeholder 3"/>
          <p:cNvSpPr>
            <a:spLocks noGrp="1"/>
          </p:cNvSpPr>
          <p:nvPr>
            <p:ph type="sldNum" sz="quarter" idx="5"/>
          </p:nvPr>
        </p:nvSpPr>
        <p:spPr bwMode="auto">
          <a:noFill/>
          <a:ln>
            <a:miter lim="800000"/>
            <a:headEnd/>
            <a:tailEnd/>
          </a:ln>
        </p:spPr>
        <p:txBody>
          <a:bodyPr/>
          <a:lstStyle/>
          <a:p>
            <a:fld id="{8D1E804E-1BB3-4C51-9AA9-A2A877D05E8B}"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9460" name="Slide Number Placeholder 3"/>
          <p:cNvSpPr>
            <a:spLocks noGrp="1"/>
          </p:cNvSpPr>
          <p:nvPr>
            <p:ph type="sldNum" sz="quarter" idx="5"/>
          </p:nvPr>
        </p:nvSpPr>
        <p:spPr bwMode="auto">
          <a:noFill/>
          <a:ln>
            <a:miter lim="800000"/>
            <a:headEnd/>
            <a:tailEnd/>
          </a:ln>
        </p:spPr>
        <p:txBody>
          <a:bodyPr/>
          <a:lstStyle/>
          <a:p>
            <a:fld id="{AAB8535E-9ABF-4BD0-9B96-1DCC04930335}"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7D6C706-8779-42BB-A660-68F264B10402}"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7D6C706-8779-42BB-A660-68F264B10402}"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7D6C706-8779-42BB-A660-68F264B10402}"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7D6C706-8779-42BB-A660-68F264B10402}"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0484" name="Slide Number Placeholder 3"/>
          <p:cNvSpPr>
            <a:spLocks noGrp="1"/>
          </p:cNvSpPr>
          <p:nvPr>
            <p:ph type="sldNum" sz="quarter" idx="5"/>
          </p:nvPr>
        </p:nvSpPr>
        <p:spPr bwMode="auto">
          <a:noFill/>
          <a:ln>
            <a:miter lim="800000"/>
            <a:headEnd/>
            <a:tailEnd/>
          </a:ln>
        </p:spPr>
        <p:txBody>
          <a:bodyPr/>
          <a:lstStyle/>
          <a:p>
            <a:fld id="{7A032381-6E6D-465C-8302-AB06D74634B6}"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1508" name="Slide Number Placeholder 3"/>
          <p:cNvSpPr>
            <a:spLocks noGrp="1"/>
          </p:cNvSpPr>
          <p:nvPr>
            <p:ph type="sldNum" sz="quarter" idx="5"/>
          </p:nvPr>
        </p:nvSpPr>
        <p:spPr bwMode="auto">
          <a:noFill/>
          <a:ln>
            <a:miter lim="800000"/>
            <a:headEnd/>
            <a:tailEnd/>
          </a:ln>
        </p:spPr>
        <p:txBody>
          <a:bodyPr/>
          <a:lstStyle/>
          <a:p>
            <a:fld id="{D3EAAD2E-22FE-4B90-9E40-2698AC788615}"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2532" name="Slide Number Placeholder 3"/>
          <p:cNvSpPr>
            <a:spLocks noGrp="1"/>
          </p:cNvSpPr>
          <p:nvPr>
            <p:ph type="sldNum" sz="quarter" idx="5"/>
          </p:nvPr>
        </p:nvSpPr>
        <p:spPr bwMode="auto">
          <a:noFill/>
          <a:ln>
            <a:miter lim="800000"/>
            <a:headEnd/>
            <a:tailEnd/>
          </a:ln>
        </p:spPr>
        <p:txBody>
          <a:bodyPr/>
          <a:lstStyle/>
          <a:p>
            <a:fld id="{4119AF72-D277-4A0A-A8D5-82595669133D}"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7D6C706-8779-42BB-A660-68F264B10402}"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7D6C706-8779-42BB-A660-68F264B10402}"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7D6C706-8779-42BB-A660-68F264B10402}"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3556" name="Slide Number Placeholder 3"/>
          <p:cNvSpPr>
            <a:spLocks noGrp="1"/>
          </p:cNvSpPr>
          <p:nvPr>
            <p:ph type="sldNum" sz="quarter" idx="5"/>
          </p:nvPr>
        </p:nvSpPr>
        <p:spPr bwMode="auto">
          <a:noFill/>
          <a:ln>
            <a:miter lim="800000"/>
            <a:headEnd/>
            <a:tailEnd/>
          </a:ln>
        </p:spPr>
        <p:txBody>
          <a:bodyPr/>
          <a:lstStyle/>
          <a:p>
            <a:fld id="{E84D26E9-88C1-416F-88BD-B15C0FADF945}"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7D6C706-8779-42BB-A660-68F264B10402}"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4580" name="Slide Number Placeholder 3"/>
          <p:cNvSpPr>
            <a:spLocks noGrp="1"/>
          </p:cNvSpPr>
          <p:nvPr>
            <p:ph type="sldNum" sz="quarter" idx="5"/>
          </p:nvPr>
        </p:nvSpPr>
        <p:spPr bwMode="auto">
          <a:noFill/>
          <a:ln>
            <a:miter lim="800000"/>
            <a:headEnd/>
            <a:tailEnd/>
          </a:ln>
        </p:spPr>
        <p:txBody>
          <a:bodyPr/>
          <a:lstStyle/>
          <a:p>
            <a:fld id="{3CE170BF-AF65-4885-B97B-F7C12EDB2F67}"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5604" name="Slide Number Placeholder 3"/>
          <p:cNvSpPr>
            <a:spLocks noGrp="1"/>
          </p:cNvSpPr>
          <p:nvPr>
            <p:ph type="sldNum" sz="quarter" idx="5"/>
          </p:nvPr>
        </p:nvSpPr>
        <p:spPr bwMode="auto">
          <a:noFill/>
          <a:ln>
            <a:miter lim="800000"/>
            <a:headEnd/>
            <a:tailEnd/>
          </a:ln>
        </p:spPr>
        <p:txBody>
          <a:bodyPr/>
          <a:lstStyle/>
          <a:p>
            <a:fld id="{E8ED6174-3BED-4C9F-92A7-5A58374CC731}"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6628" name="Slide Number Placeholder 3"/>
          <p:cNvSpPr>
            <a:spLocks noGrp="1"/>
          </p:cNvSpPr>
          <p:nvPr>
            <p:ph type="sldNum" sz="quarter" idx="5"/>
          </p:nvPr>
        </p:nvSpPr>
        <p:spPr bwMode="auto">
          <a:noFill/>
          <a:ln>
            <a:miter lim="800000"/>
            <a:headEnd/>
            <a:tailEnd/>
          </a:ln>
        </p:spPr>
        <p:txBody>
          <a:bodyPr/>
          <a:lstStyle/>
          <a:p>
            <a:fld id="{CB4C1515-74F0-4EF7-BC38-DE8D37A82BDE}"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7652" name="Slide Number Placeholder 3"/>
          <p:cNvSpPr>
            <a:spLocks noGrp="1"/>
          </p:cNvSpPr>
          <p:nvPr>
            <p:ph type="sldNum" sz="quarter" idx="5"/>
          </p:nvPr>
        </p:nvSpPr>
        <p:spPr bwMode="auto">
          <a:noFill/>
          <a:ln>
            <a:miter lim="800000"/>
            <a:headEnd/>
            <a:tailEnd/>
          </a:ln>
        </p:spPr>
        <p:txBody>
          <a:bodyPr/>
          <a:lstStyle/>
          <a:p>
            <a:fld id="{EE394FC8-C554-4673-BB11-70F91C279345}" type="slidenum">
              <a:rPr lang="en-US" smtClean="0"/>
              <a:pPr/>
              <a:t>25</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8436" name="Slide Number Placeholder 3"/>
          <p:cNvSpPr>
            <a:spLocks noGrp="1"/>
          </p:cNvSpPr>
          <p:nvPr>
            <p:ph type="sldNum" sz="quarter" idx="5"/>
          </p:nvPr>
        </p:nvSpPr>
        <p:spPr bwMode="auto">
          <a:noFill/>
          <a:ln>
            <a:miter lim="800000"/>
            <a:headEnd/>
            <a:tailEnd/>
          </a:ln>
        </p:spPr>
        <p:txBody>
          <a:bodyPr/>
          <a:lstStyle/>
          <a:p>
            <a:fld id="{755A0A77-8401-413C-BAAA-A92905F1ADBB}"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7D6C706-8779-42BB-A660-68F264B10402}"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7D6C706-8779-42BB-A660-68F264B10402}"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7D6C706-8779-42BB-A660-68F264B10402}"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7D6C706-8779-42BB-A660-68F264B10402}"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7D6C706-8779-42BB-A660-68F264B10402}"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7D6C706-8779-42BB-A660-68F264B10402}"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4" descr="05UH142_PowerPt_yellow"/>
          <p:cNvPicPr>
            <a:picLocks noChangeAspect="1" noChangeArrowheads="1"/>
          </p:cNvPicPr>
          <p:nvPr/>
        </p:nvPicPr>
        <p:blipFill>
          <a:blip r:embed="rId2"/>
          <a:srcRect/>
          <a:stretch>
            <a:fillRect/>
          </a:stretch>
        </p:blipFill>
        <p:spPr bwMode="auto">
          <a:xfrm>
            <a:off x="0" y="-1588"/>
            <a:ext cx="9145588" cy="6859588"/>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93657C3-FB27-4CA9-A4C9-2983BA69A82C}" type="slidenum">
              <a:rPr lang="en-US"/>
              <a:pPr>
                <a:defRPr/>
              </a:pPr>
              <a:t>‹#›</a:t>
            </a:fld>
            <a:endParaRPr lang="en-US"/>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F92D879-4B04-4693-BEF4-91B2E3EA8E71}" type="slidenum">
              <a:rPr lang="en-US"/>
              <a:pPr>
                <a:defRPr/>
              </a:pPr>
              <a:t>‹#›</a:t>
            </a:fld>
            <a:endParaRPr lang="en-US"/>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6332F61-FB09-4AC7-B6E8-36A23D659354}" type="slidenum">
              <a:rPr lang="en-US"/>
              <a:pPr>
                <a:defRPr/>
              </a:pPr>
              <a:t>‹#›</a:t>
            </a:fld>
            <a:endParaRPr lang="en-US"/>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4" descr="05UH142_PowerPt_yellow"/>
          <p:cNvPicPr>
            <a:picLocks noChangeAspect="1" noChangeArrowheads="1"/>
          </p:cNvPicPr>
          <p:nvPr/>
        </p:nvPicPr>
        <p:blipFill>
          <a:blip r:embed="rId2"/>
          <a:srcRect/>
          <a:stretch>
            <a:fillRect/>
          </a:stretch>
        </p:blipFill>
        <p:spPr bwMode="auto">
          <a:xfrm>
            <a:off x="0" y="-1588"/>
            <a:ext cx="9145588" cy="6859588"/>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23552A9-4240-4D2D-AAC4-9B58DAFD4737}" type="slidenum">
              <a:rPr lang="en-US"/>
              <a:pPr>
                <a:defRPr/>
              </a:pPr>
              <a:t>‹#›</a:t>
            </a:fld>
            <a:endParaRPr lang="en-US"/>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80F4A5-15CB-4E69-93F2-66E66D55EA55}" type="slidenum">
              <a:rPr lang="en-US"/>
              <a:pPr>
                <a:defRPr/>
              </a:pPr>
              <a:t>‹#›</a:t>
            </a:fld>
            <a:endParaRPr lang="en-US"/>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C426331-6EDD-41F2-B61D-E4AACCC203C6}" type="slidenum">
              <a:rPr lang="en-US"/>
              <a:pPr>
                <a:defRPr/>
              </a:pPr>
              <a:t>‹#›</a:t>
            </a:fld>
            <a:endParaRPr lang="en-US"/>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4C0B610-5A8E-4A2F-85C0-E75213D7F97F}" type="slidenum">
              <a:rPr lang="en-US"/>
              <a:pPr>
                <a:defRPr/>
              </a:pPr>
              <a:t>‹#›</a:t>
            </a:fld>
            <a:endParaRPr lang="en-US"/>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BCFFC7D-9B6D-4FD1-A92B-9A29905A3BB8}" type="slidenum">
              <a:rPr lang="en-US"/>
              <a:pPr>
                <a:defRPr/>
              </a:pPr>
              <a:t>‹#›</a:t>
            </a:fld>
            <a:endParaRPr lang="en-US"/>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8" descr="05UH142_PowerPt_yellow"/>
          <p:cNvPicPr>
            <a:picLocks noChangeAspect="1" noChangeArrowheads="1"/>
          </p:cNvPicPr>
          <p:nvPr/>
        </p:nvPicPr>
        <p:blipFill>
          <a:blip r:embed="rId2"/>
          <a:srcRect/>
          <a:stretch>
            <a:fillRect/>
          </a:stretch>
        </p:blipFill>
        <p:spPr bwMode="auto">
          <a:xfrm>
            <a:off x="0" y="-1588"/>
            <a:ext cx="9145588" cy="6859588"/>
          </a:xfrm>
          <a:prstGeom prst="rect">
            <a:avLst/>
          </a:prstGeom>
          <a:noFill/>
          <a:ln w="9525">
            <a:noFill/>
            <a:miter lim="800000"/>
            <a:headEnd/>
            <a:tailEnd/>
          </a:ln>
        </p:spPr>
      </p:pic>
      <p:sp>
        <p:nvSpPr>
          <p:cNvPr id="3" name="Date Placeholder 1"/>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pPr>
              <a:defRPr/>
            </a:pPr>
            <a:fld id="{CFE4C9CE-4772-4FF0-AB9B-A9C034A54F03}" type="slidenum">
              <a:rPr lang="en-US"/>
              <a:pPr>
                <a:defRPr/>
              </a:pPr>
              <a:t>‹#›</a:t>
            </a:fld>
            <a:endParaRPr lang="en-US"/>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39D0E76-8BFC-4112-BDC2-6AF4E06FC952}" type="slidenum">
              <a:rPr lang="en-US"/>
              <a:pPr>
                <a:defRPr/>
              </a:pPr>
              <a:t>‹#›</a:t>
            </a:fld>
            <a:endParaRPr lang="en-US"/>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90ED70C-6FD2-4B65-B809-F3261BAAA3BC}" type="slidenum">
              <a:rPr lang="en-US"/>
              <a:pPr>
                <a:defRPr/>
              </a:pPr>
              <a:t>‹#›</a:t>
            </a:fld>
            <a:endParaRPr lang="en-US"/>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charset="0"/>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charset="0"/>
              </a:defRPr>
            </a:lvl1pPr>
          </a:lstStyle>
          <a:p>
            <a:pPr>
              <a:defRPr/>
            </a:pPr>
            <a:endParaRPr lang="en-US"/>
          </a:p>
        </p:txBody>
      </p:sp>
      <p:pic>
        <p:nvPicPr>
          <p:cNvPr id="1030" name="Picture 7" descr="05UH142_PowerPt_yellow"/>
          <p:cNvPicPr>
            <a:picLocks noChangeAspect="1" noChangeArrowheads="1"/>
          </p:cNvPicPr>
          <p:nvPr/>
        </p:nvPicPr>
        <p:blipFill>
          <a:blip r:embed="rId13"/>
          <a:srcRect/>
          <a:stretch>
            <a:fillRect/>
          </a:stretch>
        </p:blipFill>
        <p:spPr bwMode="auto">
          <a:xfrm>
            <a:off x="0" y="0"/>
            <a:ext cx="9145588" cy="6859588"/>
          </a:xfrm>
          <a:prstGeom prst="rect">
            <a:avLst/>
          </a:prstGeom>
          <a:noFill/>
          <a:ln w="9525">
            <a:noFill/>
            <a:miter lim="800000"/>
            <a:headEnd/>
            <a:tailEnd/>
          </a:ln>
        </p:spPr>
      </p:pic>
      <p:sp>
        <p:nvSpPr>
          <p:cNvPr id="2"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charset="0"/>
              </a:defRPr>
            </a:lvl1pPr>
          </a:lstStyle>
          <a:p>
            <a:pPr>
              <a:defRPr/>
            </a:pPr>
            <a:fld id="{6012641D-1EBE-4EFC-94ED-0703E72C2FFB}" type="slidenum">
              <a:rPr lang="en-US"/>
              <a:pPr>
                <a:defRPr/>
              </a:pPr>
              <a:t>‹#›</a:t>
            </a:fld>
            <a:endParaRPr lang="en-US"/>
          </a:p>
        </p:txBody>
      </p:sp>
      <p:pic>
        <p:nvPicPr>
          <p:cNvPr id="1032" name="Picture 4" descr="05UH142_PowerPt_yellow"/>
          <p:cNvPicPr>
            <a:picLocks noChangeAspect="1" noChangeArrowheads="1"/>
          </p:cNvPicPr>
          <p:nvPr/>
        </p:nvPicPr>
        <p:blipFill>
          <a:blip r:embed="rId14"/>
          <a:srcRect/>
          <a:stretch>
            <a:fillRect/>
          </a:stretch>
        </p:blipFill>
        <p:spPr bwMode="auto">
          <a:xfrm>
            <a:off x="0" y="-1588"/>
            <a:ext cx="9145588" cy="68595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0" r:id="rId1"/>
    <p:sldLayoutId id="2147483761" r:id="rId2"/>
    <p:sldLayoutId id="2147483752" r:id="rId3"/>
    <p:sldLayoutId id="2147483753" r:id="rId4"/>
    <p:sldLayoutId id="2147483754" r:id="rId5"/>
    <p:sldLayoutId id="2147483755" r:id="rId6"/>
    <p:sldLayoutId id="2147483762" r:id="rId7"/>
    <p:sldLayoutId id="2147483756" r:id="rId8"/>
    <p:sldLayoutId id="2147483757" r:id="rId9"/>
    <p:sldLayoutId id="2147483758" r:id="rId10"/>
    <p:sldLayoutId id="2147483759" r:id="rId11"/>
  </p:sldLayoutIdLst>
  <p:transition>
    <p:random/>
  </p:transition>
  <p:hf sldNum="0" hdr="0"/>
  <p:txStyles>
    <p:titleStyle>
      <a:lvl1pPr algn="ctr" rtl="0" eaLnBrk="0" fontAlgn="base" hangingPunct="0">
        <a:spcBef>
          <a:spcPct val="0"/>
        </a:spcBef>
        <a:spcAft>
          <a:spcPct val="0"/>
        </a:spcAft>
        <a:defRPr sz="4400">
          <a:solidFill>
            <a:schemeClr val="tx2"/>
          </a:solidFill>
          <a:latin typeface="+mj-lt"/>
          <a:ea typeface="ＭＳ Ｐゴシック" charset="-128"/>
          <a:cs typeface="+mj-cs"/>
        </a:defRPr>
      </a:lvl1pPr>
      <a:lvl2pPr algn="ctr" rtl="0" eaLnBrk="0" fontAlgn="base" hangingPunct="0">
        <a:spcBef>
          <a:spcPct val="0"/>
        </a:spcBef>
        <a:spcAft>
          <a:spcPct val="0"/>
        </a:spcAft>
        <a:defRPr sz="4400">
          <a:solidFill>
            <a:schemeClr val="tx2"/>
          </a:solidFill>
          <a:latin typeface="Times New Roman" pitchFamily="18" charset="0"/>
          <a:ea typeface="ＭＳ Ｐゴシック" charset="-128"/>
        </a:defRPr>
      </a:lvl2pPr>
      <a:lvl3pPr algn="ctr" rtl="0" eaLnBrk="0" fontAlgn="base" hangingPunct="0">
        <a:spcBef>
          <a:spcPct val="0"/>
        </a:spcBef>
        <a:spcAft>
          <a:spcPct val="0"/>
        </a:spcAft>
        <a:defRPr sz="4400">
          <a:solidFill>
            <a:schemeClr val="tx2"/>
          </a:solidFill>
          <a:latin typeface="Times New Roman" pitchFamily="18" charset="0"/>
          <a:ea typeface="ＭＳ Ｐゴシック" charset="-128"/>
        </a:defRPr>
      </a:lvl3pPr>
      <a:lvl4pPr algn="ctr" rtl="0" eaLnBrk="0" fontAlgn="base" hangingPunct="0">
        <a:spcBef>
          <a:spcPct val="0"/>
        </a:spcBef>
        <a:spcAft>
          <a:spcPct val="0"/>
        </a:spcAft>
        <a:defRPr sz="4400">
          <a:solidFill>
            <a:schemeClr val="tx2"/>
          </a:solidFill>
          <a:latin typeface="Times New Roman" pitchFamily="18" charset="0"/>
          <a:ea typeface="ＭＳ Ｐゴシック" charset="-128"/>
        </a:defRPr>
      </a:lvl4pPr>
      <a:lvl5pPr algn="ctr" rtl="0" eaLnBrk="0" fontAlgn="base" hangingPunct="0">
        <a:spcBef>
          <a:spcPct val="0"/>
        </a:spcBef>
        <a:spcAft>
          <a:spcPct val="0"/>
        </a:spcAft>
        <a:defRPr sz="4400">
          <a:solidFill>
            <a:schemeClr val="tx2"/>
          </a:solidFill>
          <a:latin typeface="Times New Roman" pitchFamily="18" charset="0"/>
          <a:ea typeface="ＭＳ Ｐゴシック" charset="-128"/>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bls.gov/oco/oco2003.htm"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hyperlink" Target="http://www.nsf.gov/news/news_summ.jsp?cntn_id=117713"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1371600"/>
            <a:ext cx="7772400" cy="1143000"/>
          </a:xfrm>
        </p:spPr>
        <p:txBody>
          <a:bodyPr/>
          <a:lstStyle/>
          <a:p>
            <a:pPr eaLnBrk="1" hangingPunct="1"/>
            <a:r>
              <a:rPr lang="en-US" dirty="0" smtClean="0"/>
              <a:t>Effective Scholarship Program for STEM Majors</a:t>
            </a:r>
          </a:p>
        </p:txBody>
      </p:sp>
      <p:sp>
        <p:nvSpPr>
          <p:cNvPr id="5123" name="Rectangle 3"/>
          <p:cNvSpPr>
            <a:spLocks noGrp="1" noChangeArrowheads="1"/>
          </p:cNvSpPr>
          <p:nvPr>
            <p:ph type="subTitle" idx="1"/>
          </p:nvPr>
        </p:nvSpPr>
        <p:spPr>
          <a:xfrm>
            <a:off x="1447800" y="3733800"/>
            <a:ext cx="6172200" cy="1524000"/>
          </a:xfrm>
        </p:spPr>
        <p:txBody>
          <a:bodyPr/>
          <a:lstStyle/>
          <a:p>
            <a:pPr eaLnBrk="1" hangingPunct="1">
              <a:buFont typeface="Monotype Sorts" charset="2"/>
              <a:buNone/>
            </a:pPr>
            <a:r>
              <a:rPr lang="en-US" smtClean="0"/>
              <a:t>Sharon P. Hall</a:t>
            </a:r>
          </a:p>
          <a:p>
            <a:pPr eaLnBrk="1" hangingPunct="1">
              <a:buFont typeface="Monotype Sorts" charset="2"/>
              <a:buNone/>
            </a:pPr>
            <a:r>
              <a:rPr lang="en-US" smtClean="0"/>
              <a:t>Kwok-Bun Yue</a:t>
            </a:r>
          </a:p>
        </p:txBody>
      </p:sp>
      <p:sp>
        <p:nvSpPr>
          <p:cNvPr id="5124" name="Rectangle 4"/>
          <p:cNvSpPr>
            <a:spLocks noGrp="1" noChangeArrowheads="1"/>
          </p:cNvSpPr>
          <p:nvPr>
            <p:ph type="dt" sz="quarter" idx="10"/>
          </p:nvPr>
        </p:nvSpPr>
        <p:spPr>
          <a:noFill/>
        </p:spPr>
        <p:txBody>
          <a:bodyPr/>
          <a:lstStyle/>
          <a:p>
            <a:r>
              <a:rPr lang="en-US" smtClean="0"/>
              <a:t>October 8, 2010</a:t>
            </a:r>
          </a:p>
        </p:txBody>
      </p:sp>
      <p:sp>
        <p:nvSpPr>
          <p:cNvPr id="5125" name="Rectangle 5"/>
          <p:cNvSpPr>
            <a:spLocks noGrp="1" noChangeArrowheads="1"/>
          </p:cNvSpPr>
          <p:nvPr>
            <p:ph type="ftr" sz="quarter" idx="11"/>
          </p:nvPr>
        </p:nvSpPr>
        <p:spPr>
          <a:noFill/>
        </p:spPr>
        <p:txBody>
          <a:bodyPr/>
          <a:lstStyle/>
          <a:p>
            <a:r>
              <a:rPr lang="en-US" smtClean="0"/>
              <a:t>Hall and Yue</a:t>
            </a:r>
          </a:p>
          <a:p>
            <a:r>
              <a:rPr lang="en-US" smtClean="0"/>
              <a:t>ACET 2010</a:t>
            </a:r>
          </a:p>
        </p:txBody>
      </p:sp>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38200" y="0"/>
            <a:ext cx="7772400" cy="1143000"/>
          </a:xfrm>
        </p:spPr>
        <p:txBody>
          <a:bodyPr/>
          <a:lstStyle/>
          <a:p>
            <a:r>
              <a:rPr lang="en-US" dirty="0" smtClean="0"/>
              <a:t>Need for Scholarships</a:t>
            </a:r>
          </a:p>
        </p:txBody>
      </p:sp>
      <p:sp>
        <p:nvSpPr>
          <p:cNvPr id="7171" name="Content Placeholder 2"/>
          <p:cNvSpPr>
            <a:spLocks noGrp="1"/>
          </p:cNvSpPr>
          <p:nvPr>
            <p:ph idx="1"/>
          </p:nvPr>
        </p:nvSpPr>
        <p:spPr>
          <a:xfrm>
            <a:off x="762000" y="1676400"/>
            <a:ext cx="7772400" cy="4114800"/>
          </a:xfrm>
        </p:spPr>
        <p:txBody>
          <a:bodyPr/>
          <a:lstStyle/>
          <a:p>
            <a:r>
              <a:rPr lang="en-US" sz="2800" dirty="0" smtClean="0"/>
              <a:t>In 2005 scholarships for computing majors were not keeping pace with program enrollment as compared with other disciplines [1]</a:t>
            </a:r>
          </a:p>
          <a:p>
            <a:r>
              <a:rPr lang="en-US" sz="2800" dirty="0" smtClean="0"/>
              <a:t>Today there are many funding opportunities to attract students into STEM fields</a:t>
            </a:r>
          </a:p>
          <a:p>
            <a:r>
              <a:rPr lang="en-US" sz="2800" dirty="0" smtClean="0"/>
              <a:t>The National </a:t>
            </a:r>
            <a:r>
              <a:rPr lang="en-US" sz="2800" dirty="0" smtClean="0"/>
              <a:t>Science Foundation </a:t>
            </a:r>
            <a:r>
              <a:rPr lang="en-US" sz="2800" dirty="0" smtClean="0"/>
              <a:t>(NSF) provides </a:t>
            </a:r>
            <a:r>
              <a:rPr lang="en-US" sz="2800" dirty="0" smtClean="0"/>
              <a:t>many of </a:t>
            </a:r>
            <a:r>
              <a:rPr lang="en-US" sz="2800" dirty="0" smtClean="0"/>
              <a:t>them</a:t>
            </a:r>
            <a:endParaRPr lang="en-US" sz="2800" dirty="0" smtClean="0"/>
          </a:p>
        </p:txBody>
      </p:sp>
      <p:sp>
        <p:nvSpPr>
          <p:cNvPr id="7172" name="Date Placeholder 3"/>
          <p:cNvSpPr>
            <a:spLocks noGrp="1"/>
          </p:cNvSpPr>
          <p:nvPr>
            <p:ph type="dt" sz="quarter" idx="10"/>
          </p:nvPr>
        </p:nvSpPr>
        <p:spPr>
          <a:noFill/>
        </p:spPr>
        <p:txBody>
          <a:bodyPr/>
          <a:lstStyle/>
          <a:p>
            <a:endParaRPr lang="en-US" smtClean="0"/>
          </a:p>
        </p:txBody>
      </p:sp>
      <p:sp>
        <p:nvSpPr>
          <p:cNvPr id="7173" name="Footer Placeholder 4"/>
          <p:cNvSpPr>
            <a:spLocks noGrp="1"/>
          </p:cNvSpPr>
          <p:nvPr>
            <p:ph type="ftr" sz="quarter" idx="11"/>
          </p:nvPr>
        </p:nvSpPr>
        <p:spPr>
          <a:noFill/>
        </p:spPr>
        <p:txBody>
          <a:bodyPr/>
          <a:lstStyle/>
          <a:p>
            <a:endParaRPr lang="en-US" smtClean="0"/>
          </a:p>
        </p:txBody>
      </p:sp>
    </p:spTree>
  </p:cSld>
  <p:clrMapOvr>
    <a:masterClrMapping/>
  </p:clrMapOvr>
  <p:transition>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7772400" cy="1143000"/>
          </a:xfrm>
        </p:spPr>
        <p:txBody>
          <a:bodyPr/>
          <a:lstStyle/>
          <a:p>
            <a:r>
              <a:rPr lang="en-US" dirty="0" smtClean="0"/>
              <a:t>Example NSF STEM Programs</a:t>
            </a:r>
            <a:endParaRPr lang="en-US" dirty="0"/>
          </a:p>
        </p:txBody>
      </p:sp>
      <p:sp>
        <p:nvSpPr>
          <p:cNvPr id="3" name="Content Placeholder 2"/>
          <p:cNvSpPr>
            <a:spLocks noGrp="1"/>
          </p:cNvSpPr>
          <p:nvPr>
            <p:ph idx="1"/>
          </p:nvPr>
        </p:nvSpPr>
        <p:spPr/>
        <p:txBody>
          <a:bodyPr/>
          <a:lstStyle/>
          <a:p>
            <a:r>
              <a:rPr lang="en-US" sz="2800" dirty="0" smtClean="0"/>
              <a:t>S-STEM: up to $600,000K.</a:t>
            </a:r>
          </a:p>
          <a:p>
            <a:r>
              <a:rPr lang="en-US" sz="2800" dirty="0" smtClean="0"/>
              <a:t>Graduate </a:t>
            </a:r>
            <a:r>
              <a:rPr lang="en-US" sz="2800" dirty="0" smtClean="0"/>
              <a:t>STEM </a:t>
            </a:r>
            <a:r>
              <a:rPr lang="en-US" sz="2800" dirty="0" smtClean="0"/>
              <a:t>Fellows in K-12 Education (GK-12): up to $600,000 per year for 5 </a:t>
            </a:r>
            <a:r>
              <a:rPr lang="en-US" sz="2800" dirty="0" smtClean="0"/>
              <a:t>years</a:t>
            </a:r>
            <a:endParaRPr lang="en-US" sz="2800" dirty="0" smtClean="0"/>
          </a:p>
          <a:p>
            <a:r>
              <a:rPr lang="en-US" sz="2800" dirty="0" smtClean="0"/>
              <a:t>Science, Technology, Engineering, and Mathematics Talent Expansion Program (STEP): up to $1.5 </a:t>
            </a:r>
            <a:r>
              <a:rPr lang="en-US" sz="2800" dirty="0" smtClean="0"/>
              <a:t>million</a:t>
            </a:r>
            <a:endParaRPr lang="en-US" sz="2800" dirty="0" smtClean="0"/>
          </a:p>
          <a:p>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transition>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r>
              <a:rPr lang="en-US" dirty="0" smtClean="0"/>
              <a:t>Example NSF STEM Programs</a:t>
            </a:r>
            <a:endParaRPr lang="en-US" dirty="0"/>
          </a:p>
        </p:txBody>
      </p:sp>
      <p:sp>
        <p:nvSpPr>
          <p:cNvPr id="3" name="Content Placeholder 2"/>
          <p:cNvSpPr>
            <a:spLocks noGrp="1"/>
          </p:cNvSpPr>
          <p:nvPr>
            <p:ph idx="1"/>
          </p:nvPr>
        </p:nvSpPr>
        <p:spPr/>
        <p:txBody>
          <a:bodyPr/>
          <a:lstStyle/>
          <a:p>
            <a:r>
              <a:rPr lang="en-US" sz="2800" dirty="0" smtClean="0"/>
              <a:t>Robert </a:t>
            </a:r>
            <a:r>
              <a:rPr lang="en-US" sz="2800" dirty="0" err="1" smtClean="0"/>
              <a:t>Noyce</a:t>
            </a:r>
            <a:r>
              <a:rPr lang="en-US" sz="2800" dirty="0" smtClean="0"/>
              <a:t> Teacher Scholarship Program: up to $1.2 </a:t>
            </a:r>
            <a:r>
              <a:rPr lang="en-US" sz="2800" dirty="0" smtClean="0"/>
              <a:t>million </a:t>
            </a:r>
            <a:r>
              <a:rPr lang="en-US" sz="2800" dirty="0" smtClean="0"/>
              <a:t>covering 5 </a:t>
            </a:r>
            <a:r>
              <a:rPr lang="en-US" sz="2800" dirty="0" smtClean="0"/>
              <a:t>years</a:t>
            </a:r>
            <a:endParaRPr lang="en-US" sz="2800" dirty="0" smtClean="0"/>
          </a:p>
          <a:p>
            <a:r>
              <a:rPr lang="en-US" sz="2800" dirty="0" smtClean="0"/>
              <a:t>Research and Evaluation on Education in Science and Engineering (REESE): $250K to $2.5 </a:t>
            </a:r>
            <a:r>
              <a:rPr lang="en-US" sz="2800" dirty="0" smtClean="0"/>
              <a:t>million</a:t>
            </a:r>
            <a:endParaRPr lang="en-US" sz="2800" dirty="0" smtClean="0"/>
          </a:p>
          <a:p>
            <a:r>
              <a:rPr lang="en-US" sz="2800" dirty="0" smtClean="0"/>
              <a:t>Others: STEP Center, Cyber-</a:t>
            </a:r>
            <a:r>
              <a:rPr lang="en-US" sz="2800" dirty="0" err="1" smtClean="0"/>
              <a:t>infrastruture</a:t>
            </a:r>
            <a:r>
              <a:rPr lang="en-US" sz="2800" dirty="0" smtClean="0"/>
              <a:t>, etc. 	</a:t>
            </a:r>
          </a:p>
          <a:p>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transition>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r>
              <a:rPr lang="en-US" dirty="0" smtClean="0"/>
              <a:t>NSF Statistics</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pic>
        <p:nvPicPr>
          <p:cNvPr id="1026" name="Picture 2"/>
          <p:cNvPicPr>
            <a:picLocks noGrp="1" noChangeAspect="1" noChangeArrowheads="1"/>
          </p:cNvPicPr>
          <p:nvPr>
            <p:ph idx="1"/>
          </p:nvPr>
        </p:nvPicPr>
        <p:blipFill>
          <a:blip r:embed="rId3"/>
          <a:srcRect/>
          <a:stretch>
            <a:fillRect/>
          </a:stretch>
        </p:blipFill>
        <p:spPr bwMode="auto">
          <a:xfrm>
            <a:off x="685800" y="1676400"/>
            <a:ext cx="7772400" cy="3998476"/>
          </a:xfrm>
          <a:prstGeom prst="rect">
            <a:avLst/>
          </a:prstGeom>
          <a:noFill/>
          <a:ln w="9525">
            <a:noFill/>
            <a:miter lim="800000"/>
            <a:headEnd/>
            <a:tailEnd/>
          </a:ln>
        </p:spPr>
      </p:pic>
    </p:spTree>
  </p:cSld>
  <p:clrMapOvr>
    <a:masterClrMapping/>
  </p:clrMapOvr>
  <p:transition>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7772400" cy="1143000"/>
          </a:xfrm>
        </p:spPr>
        <p:txBody>
          <a:bodyPr/>
          <a:lstStyle/>
          <a:p>
            <a:r>
              <a:rPr lang="en-US" dirty="0" smtClean="0"/>
              <a:t>NSF Statistics</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pic>
        <p:nvPicPr>
          <p:cNvPr id="2050" name="Picture 2"/>
          <p:cNvPicPr>
            <a:picLocks noGrp="1" noChangeAspect="1" noChangeArrowheads="1"/>
          </p:cNvPicPr>
          <p:nvPr>
            <p:ph idx="1"/>
          </p:nvPr>
        </p:nvPicPr>
        <p:blipFill>
          <a:blip r:embed="rId3"/>
          <a:srcRect/>
          <a:stretch>
            <a:fillRect/>
          </a:stretch>
        </p:blipFill>
        <p:spPr bwMode="auto">
          <a:xfrm>
            <a:off x="1219200" y="1524000"/>
            <a:ext cx="6677308" cy="4667184"/>
          </a:xfrm>
          <a:prstGeom prst="rect">
            <a:avLst/>
          </a:prstGeom>
          <a:noFill/>
          <a:ln w="9525">
            <a:noFill/>
            <a:miter lim="800000"/>
            <a:headEnd/>
            <a:tailEnd/>
          </a:ln>
        </p:spPr>
      </p:pic>
    </p:spTree>
  </p:cSld>
  <p:clrMapOvr>
    <a:masterClrMapping/>
  </p:clrMapOvr>
  <p:transition>
    <p:rand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762000" y="0"/>
            <a:ext cx="7772400" cy="1143000"/>
          </a:xfrm>
        </p:spPr>
        <p:txBody>
          <a:bodyPr/>
          <a:lstStyle/>
          <a:p>
            <a:r>
              <a:rPr lang="en-US" dirty="0" smtClean="0"/>
              <a:t>UHCL’s NSF S-STEM Program</a:t>
            </a:r>
          </a:p>
        </p:txBody>
      </p:sp>
      <p:sp>
        <p:nvSpPr>
          <p:cNvPr id="8195" name="Content Placeholder 2"/>
          <p:cNvSpPr>
            <a:spLocks noGrp="1"/>
          </p:cNvSpPr>
          <p:nvPr>
            <p:ph idx="1"/>
          </p:nvPr>
        </p:nvSpPr>
        <p:spPr>
          <a:xfrm>
            <a:off x="990600" y="1600200"/>
            <a:ext cx="7772400" cy="4343400"/>
          </a:xfrm>
        </p:spPr>
        <p:txBody>
          <a:bodyPr/>
          <a:lstStyle/>
          <a:p>
            <a:r>
              <a:rPr lang="en-US" sz="2400" dirty="0" smtClean="0"/>
              <a:t>Services the traditional four majors</a:t>
            </a:r>
          </a:p>
          <a:p>
            <a:pPr lvl="1"/>
            <a:r>
              <a:rPr lang="en-US" sz="2000" dirty="0" smtClean="0"/>
              <a:t>Computer Science</a:t>
            </a:r>
          </a:p>
          <a:p>
            <a:pPr lvl="1"/>
            <a:r>
              <a:rPr lang="en-US" sz="2000" dirty="0" smtClean="0"/>
              <a:t>Computer Information Systems</a:t>
            </a:r>
          </a:p>
          <a:p>
            <a:pPr lvl="1"/>
            <a:r>
              <a:rPr lang="en-US" sz="2000" dirty="0" smtClean="0"/>
              <a:t>Computer Engineering</a:t>
            </a:r>
          </a:p>
          <a:p>
            <a:pPr lvl="1"/>
            <a:r>
              <a:rPr lang="en-US" sz="2000" dirty="0" smtClean="0"/>
              <a:t>Mathematics</a:t>
            </a:r>
          </a:p>
          <a:p>
            <a:pPr lvl="1"/>
            <a:r>
              <a:rPr lang="en-US" sz="2000" dirty="0" smtClean="0"/>
              <a:t>And now the BAS in Information Technology</a:t>
            </a:r>
          </a:p>
          <a:p>
            <a:r>
              <a:rPr lang="en-US" sz="2400" dirty="0" smtClean="0"/>
              <a:t>Demonstration of financial need</a:t>
            </a:r>
          </a:p>
          <a:p>
            <a:r>
              <a:rPr lang="en-US" sz="2400" dirty="0" smtClean="0"/>
              <a:t>GPA of 3.0 or higher</a:t>
            </a:r>
          </a:p>
          <a:p>
            <a:r>
              <a:rPr lang="en-US" sz="2400" dirty="0" smtClean="0"/>
              <a:t>United States citizen or permanent resident</a:t>
            </a:r>
          </a:p>
        </p:txBody>
      </p:sp>
      <p:sp>
        <p:nvSpPr>
          <p:cNvPr id="8196" name="Date Placeholder 3"/>
          <p:cNvSpPr>
            <a:spLocks noGrp="1"/>
          </p:cNvSpPr>
          <p:nvPr>
            <p:ph type="dt" sz="quarter" idx="10"/>
          </p:nvPr>
        </p:nvSpPr>
        <p:spPr>
          <a:noFill/>
        </p:spPr>
        <p:txBody>
          <a:bodyPr/>
          <a:lstStyle/>
          <a:p>
            <a:endParaRPr lang="en-US" smtClean="0"/>
          </a:p>
        </p:txBody>
      </p:sp>
      <p:sp>
        <p:nvSpPr>
          <p:cNvPr id="8197" name="Footer Placeholder 4"/>
          <p:cNvSpPr>
            <a:spLocks noGrp="1"/>
          </p:cNvSpPr>
          <p:nvPr>
            <p:ph type="ftr" sz="quarter" idx="11"/>
          </p:nvPr>
        </p:nvSpPr>
        <p:spPr>
          <a:noFill/>
        </p:spPr>
        <p:txBody>
          <a:bodyPr/>
          <a:lstStyle/>
          <a:p>
            <a:endParaRPr lang="en-US" smtClean="0"/>
          </a:p>
        </p:txBody>
      </p:sp>
    </p:spTree>
  </p:cSld>
  <p:clrMapOvr>
    <a:masterClrMapping/>
  </p:clrMapOvr>
  <p:transition>
    <p:rand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762000" y="0"/>
            <a:ext cx="7772400" cy="1143000"/>
          </a:xfrm>
        </p:spPr>
        <p:txBody>
          <a:bodyPr/>
          <a:lstStyle/>
          <a:p>
            <a:r>
              <a:rPr lang="en-US" dirty="0" smtClean="0"/>
              <a:t>NSF Scholars Organization</a:t>
            </a:r>
          </a:p>
        </p:txBody>
      </p:sp>
      <p:sp>
        <p:nvSpPr>
          <p:cNvPr id="9219" name="Content Placeholder 2"/>
          <p:cNvSpPr>
            <a:spLocks noGrp="1"/>
          </p:cNvSpPr>
          <p:nvPr>
            <p:ph idx="1"/>
          </p:nvPr>
        </p:nvSpPr>
        <p:spPr>
          <a:xfrm>
            <a:off x="838200" y="1295400"/>
            <a:ext cx="7772400" cy="4114800"/>
          </a:xfrm>
        </p:spPr>
        <p:txBody>
          <a:bodyPr/>
          <a:lstStyle/>
          <a:p>
            <a:r>
              <a:rPr lang="en-US" sz="2800" dirty="0" smtClean="0"/>
              <a:t>Run by the students</a:t>
            </a:r>
          </a:p>
          <a:p>
            <a:r>
              <a:rPr lang="en-US" sz="2800" dirty="0" smtClean="0"/>
              <a:t>Programs to enhance professional skills</a:t>
            </a:r>
          </a:p>
          <a:p>
            <a:pPr lvl="1"/>
            <a:r>
              <a:rPr lang="en-US" sz="2400" dirty="0" smtClean="0"/>
              <a:t>Career counseling</a:t>
            </a:r>
          </a:p>
          <a:p>
            <a:pPr lvl="1"/>
            <a:r>
              <a:rPr lang="en-US" sz="2400" dirty="0" smtClean="0"/>
              <a:t>Student services</a:t>
            </a:r>
          </a:p>
          <a:p>
            <a:pPr lvl="1"/>
            <a:r>
              <a:rPr lang="en-US" sz="2400" dirty="0" smtClean="0"/>
              <a:t>Presentations from community and industry partners</a:t>
            </a:r>
          </a:p>
          <a:p>
            <a:pPr lvl="1"/>
            <a:r>
              <a:rPr lang="en-US" sz="2400" dirty="0" smtClean="0"/>
              <a:t>Field trips</a:t>
            </a:r>
          </a:p>
          <a:p>
            <a:pPr lvl="1"/>
            <a:r>
              <a:rPr lang="en-US" sz="2400" dirty="0" smtClean="0"/>
              <a:t>Conference participation</a:t>
            </a:r>
          </a:p>
          <a:p>
            <a:pPr lvl="1"/>
            <a:r>
              <a:rPr lang="en-US" sz="2400" dirty="0" smtClean="0"/>
              <a:t>Research opportunities</a:t>
            </a:r>
          </a:p>
          <a:p>
            <a:pPr lvl="1"/>
            <a:endParaRPr lang="en-US" dirty="0" smtClean="0"/>
          </a:p>
        </p:txBody>
      </p:sp>
      <p:sp>
        <p:nvSpPr>
          <p:cNvPr id="9220" name="Date Placeholder 3"/>
          <p:cNvSpPr>
            <a:spLocks noGrp="1"/>
          </p:cNvSpPr>
          <p:nvPr>
            <p:ph type="dt" sz="quarter" idx="10"/>
          </p:nvPr>
        </p:nvSpPr>
        <p:spPr>
          <a:noFill/>
        </p:spPr>
        <p:txBody>
          <a:bodyPr/>
          <a:lstStyle/>
          <a:p>
            <a:endParaRPr lang="en-US" smtClean="0"/>
          </a:p>
        </p:txBody>
      </p:sp>
      <p:sp>
        <p:nvSpPr>
          <p:cNvPr id="9221" name="Footer Placeholder 4"/>
          <p:cNvSpPr>
            <a:spLocks noGrp="1"/>
          </p:cNvSpPr>
          <p:nvPr>
            <p:ph type="ftr" sz="quarter" idx="11"/>
          </p:nvPr>
        </p:nvSpPr>
        <p:spPr>
          <a:noFill/>
        </p:spPr>
        <p:txBody>
          <a:bodyPr/>
          <a:lstStyle/>
          <a:p>
            <a:endParaRPr lang="en-US" smtClean="0"/>
          </a:p>
        </p:txBody>
      </p:sp>
    </p:spTree>
  </p:cSld>
  <p:clrMapOvr>
    <a:masterClrMapping/>
  </p:clrMapOvr>
  <p:transition>
    <p:rand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762000" y="0"/>
            <a:ext cx="7772400" cy="1143000"/>
          </a:xfrm>
        </p:spPr>
        <p:txBody>
          <a:bodyPr/>
          <a:lstStyle/>
          <a:p>
            <a:r>
              <a:rPr lang="en-US" dirty="0" smtClean="0"/>
              <a:t>Career Enhancing Activities</a:t>
            </a:r>
          </a:p>
        </p:txBody>
      </p:sp>
      <p:sp>
        <p:nvSpPr>
          <p:cNvPr id="10243" name="Content Placeholder 2"/>
          <p:cNvSpPr>
            <a:spLocks noGrp="1"/>
          </p:cNvSpPr>
          <p:nvPr>
            <p:ph idx="1"/>
          </p:nvPr>
        </p:nvSpPr>
        <p:spPr>
          <a:xfrm>
            <a:off x="762000" y="1524000"/>
            <a:ext cx="7772400" cy="4114800"/>
          </a:xfrm>
        </p:spPr>
        <p:txBody>
          <a:bodyPr/>
          <a:lstStyle/>
          <a:p>
            <a:r>
              <a:rPr lang="en-US" sz="2800" dirty="0" smtClean="0"/>
              <a:t>Communications Workshops (each year since 2008)</a:t>
            </a:r>
          </a:p>
          <a:p>
            <a:r>
              <a:rPr lang="en-US" sz="2800" dirty="0" smtClean="0"/>
              <a:t>Mock interviews</a:t>
            </a:r>
          </a:p>
          <a:p>
            <a:r>
              <a:rPr lang="en-US" sz="2800" dirty="0" smtClean="0"/>
              <a:t>Seminars</a:t>
            </a:r>
          </a:p>
          <a:p>
            <a:r>
              <a:rPr lang="en-US" sz="2800" dirty="0" smtClean="0"/>
              <a:t>Technical workshops</a:t>
            </a:r>
          </a:p>
          <a:p>
            <a:r>
              <a:rPr lang="en-US" sz="2800" dirty="0" smtClean="0"/>
              <a:t>Field trip to companies</a:t>
            </a:r>
          </a:p>
          <a:p>
            <a:r>
              <a:rPr lang="en-US" sz="2800" dirty="0" smtClean="0"/>
              <a:t>JSC visit</a:t>
            </a:r>
          </a:p>
          <a:p>
            <a:r>
              <a:rPr lang="en-US" sz="2800" dirty="0" smtClean="0"/>
              <a:t>Speakers for NSF Scholars/wider community</a:t>
            </a:r>
          </a:p>
        </p:txBody>
      </p:sp>
      <p:sp>
        <p:nvSpPr>
          <p:cNvPr id="10244" name="Date Placeholder 3"/>
          <p:cNvSpPr>
            <a:spLocks noGrp="1"/>
          </p:cNvSpPr>
          <p:nvPr>
            <p:ph type="dt" sz="quarter" idx="10"/>
          </p:nvPr>
        </p:nvSpPr>
        <p:spPr>
          <a:noFill/>
        </p:spPr>
        <p:txBody>
          <a:bodyPr/>
          <a:lstStyle/>
          <a:p>
            <a:endParaRPr lang="en-US" smtClean="0"/>
          </a:p>
        </p:txBody>
      </p:sp>
      <p:sp>
        <p:nvSpPr>
          <p:cNvPr id="10245" name="Footer Placeholder 4"/>
          <p:cNvSpPr>
            <a:spLocks noGrp="1"/>
          </p:cNvSpPr>
          <p:nvPr>
            <p:ph type="ftr" sz="quarter" idx="11"/>
          </p:nvPr>
        </p:nvSpPr>
        <p:spPr>
          <a:noFill/>
        </p:spPr>
        <p:txBody>
          <a:bodyPr/>
          <a:lstStyle/>
          <a:p>
            <a:endParaRPr lang="en-US" smtClean="0"/>
          </a:p>
        </p:txBody>
      </p:sp>
    </p:spTree>
  </p:cSld>
  <p:clrMapOvr>
    <a:masterClrMapping/>
  </p:clrMapOvr>
  <p:transition>
    <p:rand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7772400" cy="1143000"/>
          </a:xfrm>
        </p:spPr>
        <p:txBody>
          <a:bodyPr/>
          <a:lstStyle/>
          <a:p>
            <a:r>
              <a:rPr lang="en-US" dirty="0" smtClean="0"/>
              <a:t>Application and Approval</a:t>
            </a:r>
            <a:endParaRPr lang="en-US" dirty="0"/>
          </a:p>
        </p:txBody>
      </p:sp>
      <p:sp>
        <p:nvSpPr>
          <p:cNvPr id="3" name="Content Placeholder 2"/>
          <p:cNvSpPr>
            <a:spLocks noGrp="1"/>
          </p:cNvSpPr>
          <p:nvPr>
            <p:ph idx="1"/>
          </p:nvPr>
        </p:nvSpPr>
        <p:spPr>
          <a:xfrm>
            <a:off x="914400" y="1295400"/>
            <a:ext cx="7772400" cy="4114800"/>
          </a:xfrm>
        </p:spPr>
        <p:txBody>
          <a:bodyPr/>
          <a:lstStyle/>
          <a:p>
            <a:r>
              <a:rPr lang="en-US" sz="2800" dirty="0" smtClean="0"/>
              <a:t>Student application</a:t>
            </a:r>
          </a:p>
          <a:p>
            <a:pPr lvl="1"/>
            <a:r>
              <a:rPr lang="en-US" sz="2400" dirty="0" smtClean="0"/>
              <a:t>Transcripts</a:t>
            </a:r>
          </a:p>
          <a:p>
            <a:pPr lvl="1"/>
            <a:r>
              <a:rPr lang="en-US" sz="2400" dirty="0" smtClean="0"/>
              <a:t>Personal statement</a:t>
            </a:r>
          </a:p>
          <a:p>
            <a:pPr lvl="1"/>
            <a:r>
              <a:rPr lang="en-US" sz="2400" dirty="0" smtClean="0"/>
              <a:t>FAFSA results</a:t>
            </a:r>
          </a:p>
          <a:p>
            <a:pPr lvl="1"/>
            <a:r>
              <a:rPr lang="en-US" sz="2400" dirty="0" smtClean="0"/>
              <a:t>Letters</a:t>
            </a:r>
          </a:p>
          <a:p>
            <a:r>
              <a:rPr lang="en-US" sz="2800" dirty="0" smtClean="0"/>
              <a:t>Committee approval</a:t>
            </a:r>
          </a:p>
          <a:p>
            <a:r>
              <a:rPr lang="en-US" sz="2800" dirty="0" smtClean="0"/>
              <a:t>NSF officer approval</a:t>
            </a:r>
          </a:p>
          <a:p>
            <a:r>
              <a:rPr lang="en-US" sz="2800" dirty="0" smtClean="0"/>
              <a:t>Financial aid/scholarship officer award</a:t>
            </a:r>
            <a:endParaRPr lang="en-US" sz="2800"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transition>
    <p:rand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371600"/>
          </a:xfrm>
        </p:spPr>
        <p:txBody>
          <a:bodyPr/>
          <a:lstStyle/>
          <a:p>
            <a:r>
              <a:rPr lang="en-US" dirty="0" smtClean="0"/>
              <a:t>Maintaining Eligibility</a:t>
            </a:r>
            <a:endParaRPr lang="en-US" dirty="0"/>
          </a:p>
        </p:txBody>
      </p:sp>
      <p:sp>
        <p:nvSpPr>
          <p:cNvPr id="3" name="Content Placeholder 2"/>
          <p:cNvSpPr>
            <a:spLocks noGrp="1"/>
          </p:cNvSpPr>
          <p:nvPr>
            <p:ph idx="1"/>
          </p:nvPr>
        </p:nvSpPr>
        <p:spPr>
          <a:xfrm>
            <a:off x="762000" y="1524000"/>
            <a:ext cx="7772400" cy="4114800"/>
          </a:xfrm>
        </p:spPr>
        <p:txBody>
          <a:bodyPr/>
          <a:lstStyle/>
          <a:p>
            <a:r>
              <a:rPr lang="en-US" dirty="0" smtClean="0"/>
              <a:t>Semester GPA</a:t>
            </a:r>
          </a:p>
          <a:p>
            <a:r>
              <a:rPr lang="en-US" dirty="0" smtClean="0"/>
              <a:t>Cumulative GPA</a:t>
            </a:r>
          </a:p>
          <a:p>
            <a:r>
              <a:rPr lang="en-US" dirty="0" smtClean="0"/>
              <a:t>Participation in NSF Scholars Organization</a:t>
            </a:r>
          </a:p>
          <a:p>
            <a:r>
              <a:rPr lang="en-US" dirty="0" smtClean="0"/>
              <a:t>Meeting with faculty mentor</a:t>
            </a:r>
          </a:p>
          <a:p>
            <a:r>
              <a:rPr lang="en-US" dirty="0" smtClean="0"/>
              <a:t>Midterm meeting with program directors</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7772400" cy="1143000"/>
          </a:xfrm>
        </p:spPr>
        <p:txBody>
          <a:bodyPr/>
          <a:lstStyle/>
          <a:p>
            <a:r>
              <a:rPr lang="en-US" dirty="0" smtClean="0"/>
              <a:t>Contents</a:t>
            </a:r>
            <a:endParaRPr lang="en-US" dirty="0"/>
          </a:p>
        </p:txBody>
      </p:sp>
      <p:sp>
        <p:nvSpPr>
          <p:cNvPr id="3" name="Content Placeholder 2"/>
          <p:cNvSpPr>
            <a:spLocks noGrp="1"/>
          </p:cNvSpPr>
          <p:nvPr>
            <p:ph idx="1"/>
          </p:nvPr>
        </p:nvSpPr>
        <p:spPr>
          <a:xfrm>
            <a:off x="838200" y="1447800"/>
            <a:ext cx="7772400" cy="4114800"/>
          </a:xfrm>
        </p:spPr>
        <p:txBody>
          <a:bodyPr/>
          <a:lstStyle/>
          <a:p>
            <a:r>
              <a:rPr lang="en-US" sz="2800" dirty="0" smtClean="0"/>
              <a:t>Need for STEM education</a:t>
            </a:r>
          </a:p>
          <a:p>
            <a:r>
              <a:rPr lang="en-US" sz="2800" dirty="0" smtClean="0"/>
              <a:t>STEM opportunities</a:t>
            </a:r>
          </a:p>
          <a:p>
            <a:r>
              <a:rPr lang="en-US" sz="2800" dirty="0" smtClean="0"/>
              <a:t>Need for scholarships</a:t>
            </a:r>
          </a:p>
          <a:p>
            <a:r>
              <a:rPr lang="en-US" sz="2800" dirty="0" smtClean="0"/>
              <a:t>UHCL’s NSF S-STEM Scholarship program</a:t>
            </a:r>
          </a:p>
          <a:p>
            <a:r>
              <a:rPr lang="en-US" sz="2800" dirty="0" smtClean="0"/>
              <a:t>Application process</a:t>
            </a:r>
          </a:p>
          <a:p>
            <a:r>
              <a:rPr lang="en-US" sz="2800" dirty="0" smtClean="0"/>
              <a:t>Maintaining eligibility</a:t>
            </a:r>
          </a:p>
          <a:p>
            <a:r>
              <a:rPr lang="en-US" sz="2800" dirty="0" smtClean="0"/>
              <a:t>Students served</a:t>
            </a:r>
          </a:p>
          <a:p>
            <a:r>
              <a:rPr lang="en-US" sz="2800" dirty="0" smtClean="0"/>
              <a:t>Assessment</a:t>
            </a:r>
          </a:p>
          <a:p>
            <a:r>
              <a:rPr lang="en-US" sz="2800" dirty="0" smtClean="0"/>
              <a:t>Next Steps …</a:t>
            </a:r>
          </a:p>
          <a:p>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transition>
    <p:rand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762000" y="0"/>
            <a:ext cx="7772400" cy="1143000"/>
          </a:xfrm>
        </p:spPr>
        <p:txBody>
          <a:bodyPr/>
          <a:lstStyle/>
          <a:p>
            <a:r>
              <a:rPr lang="en-US" smtClean="0"/>
              <a:t>Students Served</a:t>
            </a:r>
          </a:p>
        </p:txBody>
      </p:sp>
      <p:sp>
        <p:nvSpPr>
          <p:cNvPr id="11267" name="Content Placeholder 2"/>
          <p:cNvSpPr>
            <a:spLocks noGrp="1"/>
          </p:cNvSpPr>
          <p:nvPr>
            <p:ph idx="1"/>
          </p:nvPr>
        </p:nvSpPr>
        <p:spPr>
          <a:xfrm>
            <a:off x="762000" y="1447800"/>
            <a:ext cx="7772400" cy="4114800"/>
          </a:xfrm>
        </p:spPr>
        <p:txBody>
          <a:bodyPr/>
          <a:lstStyle/>
          <a:p>
            <a:r>
              <a:rPr lang="en-US" sz="2800" dirty="0" smtClean="0"/>
              <a:t>Total for CSEMS: 51 students from 2002 to 2006</a:t>
            </a:r>
          </a:p>
          <a:p>
            <a:pPr lvl="1"/>
            <a:r>
              <a:rPr lang="en-US" sz="2400" dirty="0" smtClean="0"/>
              <a:t>receiving an average of $1,562 per semester</a:t>
            </a:r>
            <a:endParaRPr lang="en-US" sz="2400" dirty="0" smtClean="0">
              <a:solidFill>
                <a:srgbClr val="FF0000"/>
              </a:solidFill>
            </a:endParaRPr>
          </a:p>
          <a:p>
            <a:r>
              <a:rPr lang="en-US" sz="2800" dirty="0" smtClean="0"/>
              <a:t>Total for S-STEM: 46 students from 2006 to 2010</a:t>
            </a:r>
          </a:p>
          <a:p>
            <a:pPr lvl="1"/>
            <a:r>
              <a:rPr lang="en-US" sz="2400" dirty="0" smtClean="0"/>
              <a:t>receiving between $3,000 and $5,000 per semester</a:t>
            </a:r>
          </a:p>
          <a:p>
            <a:r>
              <a:rPr lang="en-US" sz="2800" dirty="0" smtClean="0"/>
              <a:t>Demographics for the S-STEM scholars</a:t>
            </a:r>
          </a:p>
          <a:p>
            <a:pPr lvl="1"/>
            <a:r>
              <a:rPr lang="en-US" sz="2400" dirty="0" smtClean="0"/>
              <a:t>36.9% female</a:t>
            </a:r>
          </a:p>
          <a:p>
            <a:pPr lvl="1"/>
            <a:r>
              <a:rPr lang="en-US" sz="2400" dirty="0" smtClean="0"/>
              <a:t>23.9% Hispanic</a:t>
            </a:r>
          </a:p>
          <a:p>
            <a:pPr lvl="1"/>
            <a:r>
              <a:rPr lang="en-US" sz="2400" dirty="0" smtClean="0"/>
              <a:t>8.3% African-American</a:t>
            </a:r>
          </a:p>
        </p:txBody>
      </p:sp>
      <p:sp>
        <p:nvSpPr>
          <p:cNvPr id="11268" name="Date Placeholder 3"/>
          <p:cNvSpPr>
            <a:spLocks noGrp="1"/>
          </p:cNvSpPr>
          <p:nvPr>
            <p:ph type="dt" sz="quarter" idx="10"/>
          </p:nvPr>
        </p:nvSpPr>
        <p:spPr>
          <a:noFill/>
        </p:spPr>
        <p:txBody>
          <a:bodyPr/>
          <a:lstStyle/>
          <a:p>
            <a:endParaRPr lang="en-US" smtClean="0"/>
          </a:p>
        </p:txBody>
      </p:sp>
      <p:sp>
        <p:nvSpPr>
          <p:cNvPr id="11269" name="Footer Placeholder 4"/>
          <p:cNvSpPr>
            <a:spLocks noGrp="1"/>
          </p:cNvSpPr>
          <p:nvPr>
            <p:ph type="ftr" sz="quarter" idx="11"/>
          </p:nvPr>
        </p:nvSpPr>
        <p:spPr>
          <a:noFill/>
        </p:spPr>
        <p:txBody>
          <a:bodyPr/>
          <a:lstStyle/>
          <a:p>
            <a:endParaRPr lang="en-US" smtClean="0"/>
          </a:p>
        </p:txBody>
      </p:sp>
    </p:spTree>
  </p:cSld>
  <p:clrMapOvr>
    <a:masterClrMapping/>
  </p:clrMapOvr>
  <p:transition>
    <p:rand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r>
              <a:rPr lang="en-US" dirty="0" smtClean="0"/>
              <a:t>Retention Results</a:t>
            </a:r>
            <a:endParaRPr lang="en-US" dirty="0"/>
          </a:p>
        </p:txBody>
      </p:sp>
      <p:sp>
        <p:nvSpPr>
          <p:cNvPr id="3" name="Content Placeholder 2"/>
          <p:cNvSpPr>
            <a:spLocks noGrp="1"/>
          </p:cNvSpPr>
          <p:nvPr>
            <p:ph idx="1"/>
          </p:nvPr>
        </p:nvSpPr>
        <p:spPr>
          <a:xfrm>
            <a:off x="762000" y="1524000"/>
            <a:ext cx="7772400" cy="4114800"/>
          </a:xfrm>
        </p:spPr>
        <p:txBody>
          <a:bodyPr/>
          <a:lstStyle/>
          <a:p>
            <a:r>
              <a:rPr lang="en-US" sz="2800" dirty="0" smtClean="0"/>
              <a:t>Of the 46 students served by S-STEM</a:t>
            </a:r>
          </a:p>
          <a:p>
            <a:pPr lvl="1"/>
            <a:r>
              <a:rPr lang="en-US" sz="2400" dirty="0" smtClean="0"/>
              <a:t>34 are active or have graduated</a:t>
            </a:r>
          </a:p>
          <a:p>
            <a:pPr lvl="1"/>
            <a:r>
              <a:rPr lang="en-US" sz="2400" dirty="0" smtClean="0"/>
              <a:t>12 did not complete the program</a:t>
            </a:r>
          </a:p>
          <a:p>
            <a:pPr lvl="2"/>
            <a:r>
              <a:rPr lang="en-US" sz="2000" dirty="0" smtClean="0"/>
              <a:t>2 left UHCL</a:t>
            </a:r>
          </a:p>
          <a:p>
            <a:pPr lvl="2"/>
            <a:r>
              <a:rPr lang="en-US" sz="2000" dirty="0" smtClean="0"/>
              <a:t>1 changed into a non-STEM major and still attends UHCL</a:t>
            </a:r>
          </a:p>
          <a:p>
            <a:pPr lvl="2"/>
            <a:r>
              <a:rPr lang="en-US" sz="2000" dirty="0" smtClean="0"/>
              <a:t>3 graduated after leaving the program</a:t>
            </a:r>
          </a:p>
          <a:p>
            <a:pPr lvl="2"/>
            <a:r>
              <a:rPr lang="en-US" sz="2000" dirty="0" smtClean="0"/>
              <a:t>6 are still progressing toward a STEM degree, but have not stayed in the program because of:</a:t>
            </a:r>
          </a:p>
          <a:p>
            <a:pPr lvl="3"/>
            <a:r>
              <a:rPr lang="en-US" sz="1800" dirty="0" smtClean="0"/>
              <a:t>GPA</a:t>
            </a:r>
          </a:p>
          <a:p>
            <a:pPr lvl="3"/>
            <a:r>
              <a:rPr lang="en-US" sz="1800" dirty="0" smtClean="0"/>
              <a:t>12 hours/semester, full load requirement</a:t>
            </a:r>
            <a:endParaRPr lang="en-US" sz="1800"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transition>
    <p:rand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85800" y="0"/>
            <a:ext cx="7772400" cy="1143000"/>
          </a:xfrm>
        </p:spPr>
        <p:txBody>
          <a:bodyPr/>
          <a:lstStyle/>
          <a:p>
            <a:r>
              <a:rPr lang="en-US" smtClean="0"/>
              <a:t>Assessment</a:t>
            </a:r>
          </a:p>
        </p:txBody>
      </p:sp>
      <p:sp>
        <p:nvSpPr>
          <p:cNvPr id="12291" name="Content Placeholder 2"/>
          <p:cNvSpPr>
            <a:spLocks noGrp="1"/>
          </p:cNvSpPr>
          <p:nvPr>
            <p:ph idx="1"/>
          </p:nvPr>
        </p:nvSpPr>
        <p:spPr>
          <a:xfrm>
            <a:off x="685800" y="1371600"/>
            <a:ext cx="7772400" cy="4114800"/>
          </a:xfrm>
        </p:spPr>
        <p:txBody>
          <a:bodyPr/>
          <a:lstStyle/>
          <a:p>
            <a:r>
              <a:rPr lang="en-US" dirty="0" smtClean="0"/>
              <a:t>Internal Reviewers</a:t>
            </a:r>
          </a:p>
          <a:p>
            <a:pPr lvl="1"/>
            <a:r>
              <a:rPr lang="en-US" dirty="0" smtClean="0"/>
              <a:t>Office of Sponsored Programs</a:t>
            </a:r>
          </a:p>
          <a:p>
            <a:pPr lvl="1"/>
            <a:r>
              <a:rPr lang="en-US" dirty="0" smtClean="0"/>
              <a:t>Office of Institutional Effectiveness</a:t>
            </a:r>
          </a:p>
          <a:p>
            <a:pPr lvl="1"/>
            <a:r>
              <a:rPr lang="en-US" dirty="0" smtClean="0"/>
              <a:t>Division Chair</a:t>
            </a:r>
          </a:p>
          <a:p>
            <a:r>
              <a:rPr lang="en-US" dirty="0" smtClean="0"/>
              <a:t>External Reviewers</a:t>
            </a:r>
          </a:p>
          <a:p>
            <a:pPr lvl="1"/>
            <a:r>
              <a:rPr lang="en-US" dirty="0" smtClean="0"/>
              <a:t>Division Chairs from Community Colleges</a:t>
            </a:r>
          </a:p>
          <a:p>
            <a:pPr lvl="1"/>
            <a:r>
              <a:rPr lang="en-US" dirty="0" smtClean="0"/>
              <a:t>CEO of local industry</a:t>
            </a:r>
          </a:p>
        </p:txBody>
      </p:sp>
      <p:sp>
        <p:nvSpPr>
          <p:cNvPr id="12292" name="Date Placeholder 3"/>
          <p:cNvSpPr>
            <a:spLocks noGrp="1"/>
          </p:cNvSpPr>
          <p:nvPr>
            <p:ph type="dt" sz="quarter" idx="10"/>
          </p:nvPr>
        </p:nvSpPr>
        <p:spPr>
          <a:noFill/>
        </p:spPr>
        <p:txBody>
          <a:bodyPr/>
          <a:lstStyle/>
          <a:p>
            <a:endParaRPr lang="en-US" smtClean="0"/>
          </a:p>
        </p:txBody>
      </p:sp>
      <p:sp>
        <p:nvSpPr>
          <p:cNvPr id="12293" name="Footer Placeholder 4"/>
          <p:cNvSpPr>
            <a:spLocks noGrp="1"/>
          </p:cNvSpPr>
          <p:nvPr>
            <p:ph type="ftr" sz="quarter" idx="11"/>
          </p:nvPr>
        </p:nvSpPr>
        <p:spPr>
          <a:noFill/>
        </p:spPr>
        <p:txBody>
          <a:bodyPr/>
          <a:lstStyle/>
          <a:p>
            <a:endParaRPr lang="en-US" smtClean="0"/>
          </a:p>
        </p:txBody>
      </p:sp>
    </p:spTree>
  </p:cSld>
  <p:clrMapOvr>
    <a:masterClrMapping/>
  </p:clrMapOvr>
  <p:transition>
    <p:rand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0"/>
            <a:ext cx="7772400" cy="1143000"/>
          </a:xfrm>
        </p:spPr>
        <p:txBody>
          <a:bodyPr/>
          <a:lstStyle/>
          <a:p>
            <a:r>
              <a:rPr lang="en-US" dirty="0" smtClean="0"/>
              <a:t>Results of Assessment</a:t>
            </a:r>
          </a:p>
        </p:txBody>
      </p:sp>
      <p:sp>
        <p:nvSpPr>
          <p:cNvPr id="13315" name="Date Placeholder 3"/>
          <p:cNvSpPr>
            <a:spLocks noGrp="1"/>
          </p:cNvSpPr>
          <p:nvPr>
            <p:ph type="dt" sz="quarter" idx="10"/>
          </p:nvPr>
        </p:nvSpPr>
        <p:spPr>
          <a:noFill/>
        </p:spPr>
        <p:txBody>
          <a:bodyPr/>
          <a:lstStyle/>
          <a:p>
            <a:endParaRPr lang="en-US" smtClean="0"/>
          </a:p>
        </p:txBody>
      </p:sp>
      <p:sp>
        <p:nvSpPr>
          <p:cNvPr id="13316" name="Footer Placeholder 4"/>
          <p:cNvSpPr>
            <a:spLocks noGrp="1"/>
          </p:cNvSpPr>
          <p:nvPr>
            <p:ph type="ftr" sz="quarter" idx="11"/>
          </p:nvPr>
        </p:nvSpPr>
        <p:spPr>
          <a:noFill/>
        </p:spPr>
        <p:txBody>
          <a:bodyPr/>
          <a:lstStyle/>
          <a:p>
            <a:endParaRPr lang="en-US" smtClean="0"/>
          </a:p>
        </p:txBody>
      </p:sp>
      <p:pic>
        <p:nvPicPr>
          <p:cNvPr id="13317" name="Picture 2"/>
          <p:cNvPicPr>
            <a:picLocks noGrp="1" noChangeAspect="1" noChangeArrowheads="1"/>
          </p:cNvPicPr>
          <p:nvPr>
            <p:ph idx="1"/>
          </p:nvPr>
        </p:nvPicPr>
        <p:blipFill>
          <a:blip r:embed="rId3"/>
          <a:srcRect/>
          <a:stretch>
            <a:fillRect/>
          </a:stretch>
        </p:blipFill>
        <p:spPr>
          <a:xfrm>
            <a:off x="762000" y="1600200"/>
            <a:ext cx="7539038" cy="4367213"/>
          </a:xfrm>
          <a:noFill/>
        </p:spPr>
      </p:pic>
    </p:spTree>
  </p:cSld>
  <p:clrMapOvr>
    <a:masterClrMapping/>
  </p:clrMapOvr>
  <p:transition>
    <p:rand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762000" y="0"/>
            <a:ext cx="7772400" cy="1143000"/>
          </a:xfrm>
        </p:spPr>
        <p:txBody>
          <a:bodyPr/>
          <a:lstStyle/>
          <a:p>
            <a:r>
              <a:rPr lang="en-US" smtClean="0"/>
              <a:t>Next Steps</a:t>
            </a:r>
          </a:p>
        </p:txBody>
      </p:sp>
      <p:sp>
        <p:nvSpPr>
          <p:cNvPr id="14339" name="Content Placeholder 2"/>
          <p:cNvSpPr>
            <a:spLocks noGrp="1"/>
          </p:cNvSpPr>
          <p:nvPr>
            <p:ph idx="1"/>
          </p:nvPr>
        </p:nvSpPr>
        <p:spPr>
          <a:xfrm>
            <a:off x="685800" y="1447800"/>
            <a:ext cx="7772400" cy="4648200"/>
          </a:xfrm>
        </p:spPr>
        <p:txBody>
          <a:bodyPr/>
          <a:lstStyle/>
          <a:p>
            <a:r>
              <a:rPr lang="en-US" dirty="0" smtClean="0"/>
              <a:t>Status of new grant</a:t>
            </a:r>
          </a:p>
          <a:p>
            <a:r>
              <a:rPr lang="en-US" dirty="0" smtClean="0"/>
              <a:t>Changes in assessment process</a:t>
            </a:r>
          </a:p>
          <a:p>
            <a:r>
              <a:rPr lang="en-US" dirty="0" smtClean="0"/>
              <a:t>Changes in student allocation methods</a:t>
            </a:r>
          </a:p>
        </p:txBody>
      </p:sp>
      <p:sp>
        <p:nvSpPr>
          <p:cNvPr id="14340" name="Date Placeholder 3"/>
          <p:cNvSpPr>
            <a:spLocks noGrp="1"/>
          </p:cNvSpPr>
          <p:nvPr>
            <p:ph type="dt" sz="quarter" idx="10"/>
          </p:nvPr>
        </p:nvSpPr>
        <p:spPr>
          <a:noFill/>
        </p:spPr>
        <p:txBody>
          <a:bodyPr/>
          <a:lstStyle/>
          <a:p>
            <a:endParaRPr lang="en-US" smtClean="0"/>
          </a:p>
        </p:txBody>
      </p:sp>
      <p:sp>
        <p:nvSpPr>
          <p:cNvPr id="14341" name="Footer Placeholder 4"/>
          <p:cNvSpPr>
            <a:spLocks noGrp="1"/>
          </p:cNvSpPr>
          <p:nvPr>
            <p:ph type="ftr" sz="quarter" idx="11"/>
          </p:nvPr>
        </p:nvSpPr>
        <p:spPr>
          <a:noFill/>
        </p:spPr>
        <p:txBody>
          <a:bodyPr/>
          <a:lstStyle/>
          <a:p>
            <a:endParaRPr lang="en-US" smtClean="0"/>
          </a:p>
        </p:txBody>
      </p:sp>
    </p:spTree>
  </p:cSld>
  <p:clrMapOvr>
    <a:masterClrMapping/>
  </p:clrMapOvr>
  <p:transition>
    <p:rand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0"/>
            <a:ext cx="7772400" cy="1143000"/>
          </a:xfrm>
        </p:spPr>
        <p:txBody>
          <a:bodyPr/>
          <a:lstStyle/>
          <a:p>
            <a:r>
              <a:rPr lang="en-US" dirty="0" smtClean="0"/>
              <a:t>References</a:t>
            </a:r>
          </a:p>
        </p:txBody>
      </p:sp>
      <p:sp>
        <p:nvSpPr>
          <p:cNvPr id="15363" name="Content Placeholder 2"/>
          <p:cNvSpPr>
            <a:spLocks noGrp="1"/>
          </p:cNvSpPr>
          <p:nvPr>
            <p:ph idx="1"/>
          </p:nvPr>
        </p:nvSpPr>
        <p:spPr>
          <a:xfrm>
            <a:off x="685800" y="1600200"/>
            <a:ext cx="7772400" cy="4114800"/>
          </a:xfrm>
        </p:spPr>
        <p:txBody>
          <a:bodyPr/>
          <a:lstStyle/>
          <a:p>
            <a:pPr>
              <a:buFont typeface="Times New Roman" charset="0"/>
              <a:buAutoNum type="arabicPeriod"/>
            </a:pPr>
            <a:r>
              <a:rPr lang="en-US" sz="1600" dirty="0" smtClean="0"/>
              <a:t>Callaghan, G., Little, J. C., Morrell, C., Sabin, R., </a:t>
            </a:r>
            <a:r>
              <a:rPr lang="en-US" sz="1600" dirty="0" err="1" smtClean="0"/>
              <a:t>Sorkin</a:t>
            </a:r>
            <a:r>
              <a:rPr lang="en-US" sz="1600" dirty="0" smtClean="0"/>
              <a:t>, S., Scholarships for the computing sciences: panel discussion, Journal of Computing Sciences in Colleges, 20 (3), 171-172, February 2005. </a:t>
            </a:r>
          </a:p>
          <a:p>
            <a:pPr>
              <a:buFont typeface="Times New Roman" charset="0"/>
              <a:buAutoNum type="arabicPeriod"/>
            </a:pPr>
            <a:r>
              <a:rPr lang="en-US" sz="1600" dirty="0" smtClean="0"/>
              <a:t>Bureau of Labor Statistics, Occupational Outlook Handbook, 2010-11 Edition: Overview of the 2008-18 Projections, 2010, </a:t>
            </a:r>
            <a:r>
              <a:rPr lang="en-US" sz="1600" u="sng" dirty="0" smtClean="0">
                <a:solidFill>
                  <a:schemeClr val="accent1">
                    <a:lumMod val="75000"/>
                  </a:schemeClr>
                </a:solidFill>
                <a:hlinkClick r:id="rId3"/>
              </a:rPr>
              <a:t>http://www.bls.gov/oco/oco2003.htm</a:t>
            </a:r>
            <a:r>
              <a:rPr lang="en-US" sz="1600" dirty="0" smtClean="0">
                <a:solidFill>
                  <a:schemeClr val="accent1">
                    <a:lumMod val="75000"/>
                  </a:schemeClr>
                </a:solidFill>
              </a:rPr>
              <a:t>.</a:t>
            </a:r>
          </a:p>
          <a:p>
            <a:pPr>
              <a:buFont typeface="Times New Roman" charset="0"/>
              <a:buAutoNum type="arabicPeriod"/>
            </a:pPr>
            <a:r>
              <a:rPr lang="en-US" sz="1600" dirty="0" smtClean="0"/>
              <a:t>Preparing the next generation of STEM Innovators, May 2010, </a:t>
            </a:r>
            <a:r>
              <a:rPr lang="en-US" sz="1600" dirty="0" smtClean="0">
                <a:solidFill>
                  <a:schemeClr val="accent1">
                    <a:lumMod val="75000"/>
                  </a:schemeClr>
                </a:solidFill>
                <a:hlinkClick r:id="rId4"/>
              </a:rPr>
              <a:t>http</a:t>
            </a:r>
            <a:r>
              <a:rPr lang="en-US" sz="1600" dirty="0" smtClean="0">
                <a:solidFill>
                  <a:schemeClr val="accent1">
                    <a:lumMod val="75000"/>
                  </a:schemeClr>
                </a:solidFill>
                <a:hlinkClick r:id="rId4"/>
              </a:rPr>
              <a:t>://</a:t>
            </a:r>
            <a:r>
              <a:rPr lang="en-US" sz="1600" dirty="0" smtClean="0">
                <a:solidFill>
                  <a:schemeClr val="accent1">
                    <a:lumMod val="75000"/>
                  </a:schemeClr>
                </a:solidFill>
                <a:hlinkClick r:id="rId4"/>
              </a:rPr>
              <a:t>www.nsf.gov/news/news_summ.jsp?cntn_id=117713</a:t>
            </a:r>
            <a:r>
              <a:rPr lang="en-US" sz="1600" dirty="0" smtClean="0">
                <a:solidFill>
                  <a:schemeClr val="accent1">
                    <a:lumMod val="75000"/>
                  </a:schemeClr>
                </a:solidFill>
              </a:rPr>
              <a:t> </a:t>
            </a:r>
            <a:endParaRPr lang="en-US" sz="1600" dirty="0" smtClean="0">
              <a:solidFill>
                <a:schemeClr val="accent1">
                  <a:lumMod val="75000"/>
                </a:schemeClr>
              </a:solidFill>
            </a:endParaRPr>
          </a:p>
          <a:p>
            <a:pPr>
              <a:buNone/>
            </a:pPr>
            <a:endParaRPr lang="en-US" sz="1600" dirty="0" smtClean="0"/>
          </a:p>
          <a:p>
            <a:pPr>
              <a:buNone/>
            </a:pPr>
            <a:endParaRPr lang="en-US" dirty="0" smtClean="0"/>
          </a:p>
        </p:txBody>
      </p:sp>
      <p:sp>
        <p:nvSpPr>
          <p:cNvPr id="15364" name="Date Placeholder 3"/>
          <p:cNvSpPr>
            <a:spLocks noGrp="1"/>
          </p:cNvSpPr>
          <p:nvPr>
            <p:ph type="dt" sz="quarter" idx="10"/>
          </p:nvPr>
        </p:nvSpPr>
        <p:spPr>
          <a:noFill/>
        </p:spPr>
        <p:txBody>
          <a:bodyPr/>
          <a:lstStyle/>
          <a:p>
            <a:endParaRPr lang="en-US" smtClean="0"/>
          </a:p>
        </p:txBody>
      </p:sp>
      <p:sp>
        <p:nvSpPr>
          <p:cNvPr id="15365" name="Footer Placeholder 4"/>
          <p:cNvSpPr>
            <a:spLocks noGrp="1"/>
          </p:cNvSpPr>
          <p:nvPr>
            <p:ph type="ftr" sz="quarter" idx="11"/>
          </p:nvPr>
        </p:nvSpPr>
        <p:spPr>
          <a:noFill/>
        </p:spPr>
        <p:txBody>
          <a:bodyPr/>
          <a:lstStyle/>
          <a:p>
            <a:endParaRPr lang="en-US" smtClean="0"/>
          </a:p>
        </p:txBody>
      </p:sp>
    </p:spTree>
  </p:cSld>
  <p:clrMapOvr>
    <a:masterClrMapping/>
  </p:clrMapOvr>
  <p:transition>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endParaRPr lang="en-US" smtClean="0"/>
          </a:p>
        </p:txBody>
      </p:sp>
      <p:sp>
        <p:nvSpPr>
          <p:cNvPr id="6147" name="Footer Placeholder 4"/>
          <p:cNvSpPr>
            <a:spLocks noGrp="1"/>
          </p:cNvSpPr>
          <p:nvPr>
            <p:ph type="ftr" sz="quarter" idx="11"/>
          </p:nvPr>
        </p:nvSpPr>
        <p:spPr>
          <a:noFill/>
        </p:spPr>
        <p:txBody>
          <a:bodyPr/>
          <a:lstStyle/>
          <a:p>
            <a:endParaRPr lang="en-US" smtClean="0"/>
          </a:p>
        </p:txBody>
      </p:sp>
      <p:sp>
        <p:nvSpPr>
          <p:cNvPr id="6148" name="Rectangle 2"/>
          <p:cNvSpPr>
            <a:spLocks noGrp="1" noChangeArrowheads="1"/>
          </p:cNvSpPr>
          <p:nvPr>
            <p:ph type="title"/>
          </p:nvPr>
        </p:nvSpPr>
        <p:spPr>
          <a:xfrm>
            <a:off x="685800" y="0"/>
            <a:ext cx="7772400" cy="1143000"/>
          </a:xfrm>
        </p:spPr>
        <p:txBody>
          <a:bodyPr/>
          <a:lstStyle/>
          <a:p>
            <a:pPr eaLnBrk="1" hangingPunct="1"/>
            <a:r>
              <a:rPr lang="en-US" dirty="0" smtClean="0"/>
              <a:t>Why STEM Education?</a:t>
            </a:r>
          </a:p>
        </p:txBody>
      </p:sp>
      <p:sp>
        <p:nvSpPr>
          <p:cNvPr id="6149" name="Rectangle 3"/>
          <p:cNvSpPr>
            <a:spLocks noGrp="1" noChangeArrowheads="1"/>
          </p:cNvSpPr>
          <p:nvPr>
            <p:ph idx="1"/>
          </p:nvPr>
        </p:nvSpPr>
        <p:spPr>
          <a:xfrm>
            <a:off x="1219200" y="1600200"/>
            <a:ext cx="7315200" cy="4343400"/>
          </a:xfrm>
        </p:spPr>
        <p:txBody>
          <a:bodyPr/>
          <a:lstStyle/>
          <a:p>
            <a:pPr eaLnBrk="1" hangingPunct="1">
              <a:lnSpc>
                <a:spcPct val="90000"/>
              </a:lnSpc>
            </a:pPr>
            <a:r>
              <a:rPr lang="en-US" sz="2600" dirty="0" smtClean="0"/>
              <a:t>The need for computing majors continues</a:t>
            </a:r>
          </a:p>
          <a:p>
            <a:pPr lvl="1" eaLnBrk="1" hangingPunct="1">
              <a:lnSpc>
                <a:spcPct val="90000"/>
              </a:lnSpc>
            </a:pPr>
            <a:r>
              <a:rPr lang="en-US" sz="2200" dirty="0" smtClean="0"/>
              <a:t>The demand for computing professionals remains high for at least the next 8 years [2]</a:t>
            </a:r>
          </a:p>
          <a:p>
            <a:pPr lvl="1" eaLnBrk="1" hangingPunct="1">
              <a:lnSpc>
                <a:spcPct val="90000"/>
              </a:lnSpc>
            </a:pPr>
            <a:r>
              <a:rPr lang="en-US" sz="2200" dirty="0" smtClean="0"/>
              <a:t>The number of majors remains low</a:t>
            </a:r>
          </a:p>
          <a:p>
            <a:pPr eaLnBrk="1" hangingPunct="1">
              <a:lnSpc>
                <a:spcPct val="90000"/>
              </a:lnSpc>
            </a:pPr>
            <a:r>
              <a:rPr lang="en-US" sz="2600" dirty="0" smtClean="0"/>
              <a:t>Keeping a competitive edge in the global economy</a:t>
            </a:r>
          </a:p>
          <a:p>
            <a:pPr eaLnBrk="1" hangingPunct="1">
              <a:lnSpc>
                <a:spcPct val="90000"/>
              </a:lnSpc>
            </a:pPr>
            <a:r>
              <a:rPr lang="en-US" sz="2600" dirty="0" smtClean="0"/>
              <a:t>Underrepresented groups</a:t>
            </a:r>
          </a:p>
          <a:p>
            <a:pPr eaLnBrk="1" hangingPunct="1">
              <a:lnSpc>
                <a:spcPct val="90000"/>
              </a:lnSpc>
            </a:pPr>
            <a:endParaRPr lang="en-US" sz="2600" dirty="0" smtClean="0"/>
          </a:p>
        </p:txBody>
      </p:sp>
    </p:spTree>
  </p:cSld>
  <p:clrMapOvr>
    <a:masterClrMapping/>
  </p:clrMapOvr>
  <p:transition>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143000"/>
          </a:xfrm>
        </p:spPr>
        <p:txBody>
          <a:bodyPr/>
          <a:lstStyle/>
          <a:p>
            <a:r>
              <a:rPr lang="en-US" dirty="0" smtClean="0"/>
              <a:t>Preparing the next STEM generation</a:t>
            </a:r>
            <a:endParaRPr lang="en-US" dirty="0"/>
          </a:p>
        </p:txBody>
      </p:sp>
      <p:sp>
        <p:nvSpPr>
          <p:cNvPr id="3" name="Content Placeholder 2"/>
          <p:cNvSpPr>
            <a:spLocks noGrp="1"/>
          </p:cNvSpPr>
          <p:nvPr>
            <p:ph idx="1"/>
          </p:nvPr>
        </p:nvSpPr>
        <p:spPr/>
        <p:txBody>
          <a:bodyPr/>
          <a:lstStyle/>
          <a:p>
            <a:r>
              <a:rPr lang="en-US" dirty="0" smtClean="0"/>
              <a:t>National Science Board, “Preparing the Next Generation of STEM Innovators:</a:t>
            </a:r>
            <a:br>
              <a:rPr lang="en-US" dirty="0" smtClean="0"/>
            </a:br>
            <a:r>
              <a:rPr lang="en-US" dirty="0" smtClean="0"/>
              <a:t>Identifying and Developing our Nation's Human Capital” May </a:t>
            </a:r>
            <a:r>
              <a:rPr lang="en-US" dirty="0" smtClean="0"/>
              <a:t>2010 [3]: </a:t>
            </a:r>
            <a:endParaRPr lang="en-US" dirty="0" smtClean="0"/>
          </a:p>
          <a:p>
            <a:pPr lvl="1"/>
            <a:r>
              <a:rPr lang="en-US" dirty="0" smtClean="0"/>
              <a:t>The Board “firmly believes that to ensure the long-term prosperity of our Nation, we must renew our collective commitment to excellence in education and the development of scientific talent.” </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r>
              <a:rPr lang="en-US" dirty="0" smtClean="0"/>
              <a:t>Three Recommendations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Provide opportunities for </a:t>
            </a:r>
            <a:r>
              <a:rPr lang="en-US" dirty="0" smtClean="0"/>
              <a:t>excellence </a:t>
            </a:r>
            <a:endParaRPr lang="en-US" dirty="0" smtClean="0"/>
          </a:p>
          <a:p>
            <a:pPr marL="514350" indent="-514350">
              <a:buFont typeface="+mj-lt"/>
              <a:buAutoNum type="arabicPeriod"/>
            </a:pPr>
            <a:r>
              <a:rPr lang="en-US" dirty="0" smtClean="0"/>
              <a:t>Cast a wide </a:t>
            </a:r>
            <a:r>
              <a:rPr lang="en-US" dirty="0" smtClean="0"/>
              <a:t>net</a:t>
            </a:r>
            <a:endParaRPr lang="en-US" dirty="0" smtClean="0"/>
          </a:p>
          <a:p>
            <a:pPr marL="514350" indent="-514350">
              <a:buFont typeface="+mj-lt"/>
              <a:buAutoNum type="arabicPeriod"/>
            </a:pPr>
            <a:r>
              <a:rPr lang="en-US" dirty="0" smtClean="0"/>
              <a:t>Foster a supportive ecosystem </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r>
              <a:rPr lang="en-US" dirty="0" smtClean="0"/>
              <a:t>STEM Opportunity Examples</a:t>
            </a:r>
            <a:endParaRPr lang="en-US" dirty="0"/>
          </a:p>
        </p:txBody>
      </p:sp>
      <p:sp>
        <p:nvSpPr>
          <p:cNvPr id="3" name="Content Placeholder 2"/>
          <p:cNvSpPr>
            <a:spLocks noGrp="1"/>
          </p:cNvSpPr>
          <p:nvPr>
            <p:ph idx="1"/>
          </p:nvPr>
        </p:nvSpPr>
        <p:spPr>
          <a:xfrm>
            <a:off x="685800" y="1447800"/>
            <a:ext cx="7772400" cy="4114800"/>
          </a:xfrm>
        </p:spPr>
        <p:txBody>
          <a:bodyPr/>
          <a:lstStyle/>
          <a:p>
            <a:r>
              <a:rPr lang="en-US" sz="2800" dirty="0" smtClean="0"/>
              <a:t>I. C. Support rigorous, research-based STEM preparation for teachers, particularly general education teachers, who have the most contact with potential STEM innovators at young ages. </a:t>
            </a:r>
          </a:p>
          <a:p>
            <a:r>
              <a:rPr lang="en-US" sz="2800" dirty="0" smtClean="0"/>
              <a:t>I. D. Provide Federal support to formal and informal programs that have a proven record of accomplishment in stimulating potential STEM innovators. </a:t>
            </a:r>
            <a:endParaRPr lang="en-US" sz="2800"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1143000"/>
          </a:xfrm>
        </p:spPr>
        <p:txBody>
          <a:bodyPr/>
          <a:lstStyle/>
          <a:p>
            <a:r>
              <a:rPr lang="en-US" dirty="0" smtClean="0"/>
              <a:t>More Examples</a:t>
            </a:r>
            <a:endParaRPr lang="en-US" dirty="0"/>
          </a:p>
        </p:txBody>
      </p:sp>
      <p:sp>
        <p:nvSpPr>
          <p:cNvPr id="3" name="Content Placeholder 2"/>
          <p:cNvSpPr>
            <a:spLocks noGrp="1"/>
          </p:cNvSpPr>
          <p:nvPr>
            <p:ph idx="1"/>
          </p:nvPr>
        </p:nvSpPr>
        <p:spPr>
          <a:xfrm>
            <a:off x="762000" y="1600200"/>
            <a:ext cx="7772400" cy="4495800"/>
          </a:xfrm>
        </p:spPr>
        <p:txBody>
          <a:bodyPr/>
          <a:lstStyle/>
          <a:p>
            <a:r>
              <a:rPr lang="en-US" sz="2800" dirty="0" smtClean="0"/>
              <a:t>I. E. Leverage NSF’s Broader Impacts Criterion to encourage large-scale, sustained partnerships among higher education institutions, museums, industry, content developers and providers, research laboratories and centers, and elementary, middle, and high schools to deploy the Nation’s science assets in ways that engage tomorrow’s STEM innovators. </a:t>
            </a:r>
            <a:endParaRPr lang="en-US" sz="2800"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7772400" cy="1143000"/>
          </a:xfrm>
        </p:spPr>
        <p:txBody>
          <a:bodyPr/>
          <a:lstStyle/>
          <a:p>
            <a:r>
              <a:rPr lang="en-US" dirty="0" smtClean="0"/>
              <a:t>More…</a:t>
            </a:r>
            <a:endParaRPr lang="en-US" dirty="0"/>
          </a:p>
        </p:txBody>
      </p:sp>
      <p:sp>
        <p:nvSpPr>
          <p:cNvPr id="3" name="Content Placeholder 2"/>
          <p:cNvSpPr>
            <a:spLocks noGrp="1"/>
          </p:cNvSpPr>
          <p:nvPr>
            <p:ph idx="1"/>
          </p:nvPr>
        </p:nvSpPr>
        <p:spPr/>
        <p:txBody>
          <a:bodyPr/>
          <a:lstStyle/>
          <a:p>
            <a:r>
              <a:rPr lang="en-US" sz="2800" dirty="0" smtClean="0"/>
              <a:t>I. F. Create NSF programs that offer portable, merit-based scholarships for talented middle and high school students to participate in challenging enrichment activities. </a:t>
            </a:r>
          </a:p>
          <a:p>
            <a:r>
              <a:rPr lang="en-US" sz="2800" dirty="0" smtClean="0"/>
              <a:t>II. D. Encourage pre-service education and professional development for education professionals (including teachers, principals, and counselors) in the area of talent identification and development. </a:t>
            </a:r>
            <a:endParaRPr lang="en-US" sz="2800"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transition>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r>
              <a:rPr lang="en-US" dirty="0" smtClean="0"/>
              <a:t>More…</a:t>
            </a:r>
            <a:endParaRPr lang="en-US" dirty="0"/>
          </a:p>
        </p:txBody>
      </p:sp>
      <p:sp>
        <p:nvSpPr>
          <p:cNvPr id="3" name="Content Placeholder 2"/>
          <p:cNvSpPr>
            <a:spLocks noGrp="1"/>
          </p:cNvSpPr>
          <p:nvPr>
            <p:ph idx="1"/>
          </p:nvPr>
        </p:nvSpPr>
        <p:spPr>
          <a:xfrm>
            <a:off x="762000" y="1371600"/>
            <a:ext cx="7772400" cy="4114800"/>
          </a:xfrm>
        </p:spPr>
        <p:txBody>
          <a:bodyPr/>
          <a:lstStyle/>
          <a:p>
            <a:r>
              <a:rPr lang="en-US" sz="2800" dirty="0" smtClean="0"/>
              <a:t>III. B. Encourage the creation of positive school environments that foster excellence by providing professional development opportunities for teachers, principals, counselors, and other key school staff. </a:t>
            </a:r>
          </a:p>
          <a:p>
            <a:r>
              <a:rPr lang="en-US" sz="2800" dirty="0" smtClean="0"/>
              <a:t>III. C. Support the expansion of computing and communications infrastructure in elementary, middle, and high schools to foster peer-to-peer connections and collaborations, and direct connections with the scientific research community. </a:t>
            </a:r>
            <a:endParaRPr lang="en-US" sz="2800"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Tree>
  </p:cSld>
  <p:clrMapOvr>
    <a:masterClrMapping/>
  </p:clrMapOvr>
  <p:transition>
    <p:random/>
  </p:transition>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griffin power point template.ppt</Template>
  <TotalTime>1374</TotalTime>
  <Words>861</Words>
  <Application>Microsoft Office PowerPoint</Application>
  <PresentationFormat>On-screen Show (4:3)</PresentationFormat>
  <Paragraphs>158</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Default Design</vt:lpstr>
      <vt:lpstr>Effective Scholarship Program for STEM Majors</vt:lpstr>
      <vt:lpstr>Contents</vt:lpstr>
      <vt:lpstr>Why STEM Education?</vt:lpstr>
      <vt:lpstr>Preparing the next STEM generation</vt:lpstr>
      <vt:lpstr>Three Recommendations</vt:lpstr>
      <vt:lpstr>STEM Opportunity Examples</vt:lpstr>
      <vt:lpstr>More Examples</vt:lpstr>
      <vt:lpstr>More…</vt:lpstr>
      <vt:lpstr>More…</vt:lpstr>
      <vt:lpstr>Need for Scholarships</vt:lpstr>
      <vt:lpstr>Example NSF STEM Programs</vt:lpstr>
      <vt:lpstr>Example NSF STEM Programs</vt:lpstr>
      <vt:lpstr>NSF Statistics</vt:lpstr>
      <vt:lpstr>NSF Statistics</vt:lpstr>
      <vt:lpstr>UHCL’s NSF S-STEM Program</vt:lpstr>
      <vt:lpstr>NSF Scholars Organization</vt:lpstr>
      <vt:lpstr>Career Enhancing Activities</vt:lpstr>
      <vt:lpstr>Application and Approval</vt:lpstr>
      <vt:lpstr>Maintaining Eligibility</vt:lpstr>
      <vt:lpstr>Students Served</vt:lpstr>
      <vt:lpstr>Retention Results</vt:lpstr>
      <vt:lpstr>Assessment</vt:lpstr>
      <vt:lpstr>Results of Assessment</vt:lpstr>
      <vt:lpstr>Next Steps</vt:lpstr>
      <vt:lpstr>References</vt:lpstr>
    </vt:vector>
  </TitlesOfParts>
  <Company>Fast Financial Analysis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UHCL Physics and NASA’s Mission of Manned Space Exploration</dc:title>
  <dc:creator>Hall, Sharon Perkins</dc:creator>
  <cp:lastModifiedBy>perkins</cp:lastModifiedBy>
  <cp:revision>102</cp:revision>
  <cp:lastPrinted>2008-04-03T19:50:48Z</cp:lastPrinted>
  <dcterms:created xsi:type="dcterms:W3CDTF">2010-05-17T23:58:07Z</dcterms:created>
  <dcterms:modified xsi:type="dcterms:W3CDTF">2010-10-07T22:05:12Z</dcterms:modified>
</cp:coreProperties>
</file>