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3" r:id="rId7"/>
    <p:sldId id="264" r:id="rId8"/>
    <p:sldId id="265" r:id="rId9"/>
    <p:sldId id="299" r:id="rId10"/>
    <p:sldId id="266" r:id="rId11"/>
    <p:sldId id="267" r:id="rId12"/>
    <p:sldId id="297" r:id="rId13"/>
    <p:sldId id="270" r:id="rId14"/>
    <p:sldId id="294" r:id="rId15"/>
    <p:sldId id="295" r:id="rId16"/>
    <p:sldId id="296" r:id="rId17"/>
    <p:sldId id="271" r:id="rId18"/>
    <p:sldId id="272" r:id="rId19"/>
    <p:sldId id="273" r:id="rId20"/>
    <p:sldId id="274" r:id="rId21"/>
    <p:sldId id="275" r:id="rId22"/>
    <p:sldId id="276" r:id="rId23"/>
    <p:sldId id="277" r:id="rId24"/>
    <p:sldId id="278" r:id="rId25"/>
    <p:sldId id="279" r:id="rId26"/>
    <p:sldId id="298" r:id="rId27"/>
    <p:sldId id="282" r:id="rId28"/>
    <p:sldId id="283" r:id="rId29"/>
    <p:sldId id="284" r:id="rId30"/>
    <p:sldId id="285" r:id="rId31"/>
    <p:sldId id="286" r:id="rId32"/>
    <p:sldId id="287" r:id="rId33"/>
    <p:sldId id="288" r:id="rId34"/>
    <p:sldId id="289" r:id="rId35"/>
    <p:sldId id="290" r:id="rId36"/>
    <p:sldId id="291" r:id="rId37"/>
    <p:sldId id="29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11/19/2008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11/19/2008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11/19/2008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11/19/2008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743200"/>
            <a:ext cx="8686800" cy="3657600"/>
          </a:xfrm>
        </p:spPr>
        <p:txBody>
          <a:bodyPr>
            <a:normAutofit/>
          </a:bodyPr>
          <a:lstStyle/>
          <a:p>
            <a:r>
              <a:rPr lang="en-US" sz="2400" dirty="0" smtClean="0">
                <a:latin typeface="Copperplate Gothic Light" pitchFamily="34" charset="0"/>
              </a:rPr>
              <a:t>Anthony D.Wood, A Stankovic &amp; Sang H.Son</a:t>
            </a:r>
          </a:p>
          <a:p>
            <a:r>
              <a:rPr lang="en-US" sz="2400" dirty="0" smtClean="0">
                <a:latin typeface="Copperplate Gothic Light" pitchFamily="34" charset="0"/>
              </a:rPr>
              <a:t>University Of Virginia</a:t>
            </a:r>
          </a:p>
          <a:p>
            <a:endParaRPr lang="en-US" sz="2400" dirty="0" smtClean="0"/>
          </a:p>
          <a:p>
            <a:pPr algn="r"/>
            <a:endParaRPr lang="en-US" sz="2400" dirty="0" smtClean="0"/>
          </a:p>
          <a:p>
            <a:pPr algn="r"/>
            <a:r>
              <a:rPr lang="en-US" sz="2400" dirty="0" smtClean="0">
                <a:latin typeface="Copperplate Gothic Light" pitchFamily="34" charset="0"/>
              </a:rPr>
              <a:t>By,</a:t>
            </a:r>
          </a:p>
          <a:p>
            <a:pPr algn="r"/>
            <a:r>
              <a:rPr lang="en-US" sz="2400" dirty="0" smtClean="0">
                <a:latin typeface="Copperplate Gothic Light" pitchFamily="34" charset="0"/>
              </a:rPr>
              <a:t>Srikanth Pokala</a:t>
            </a:r>
            <a:endParaRPr lang="en-US" sz="2400" dirty="0">
              <a:latin typeface="Copperplate Gothic Light" pitchFamily="34" charset="0"/>
            </a:endParaRPr>
          </a:p>
        </p:txBody>
      </p:sp>
      <p:sp>
        <p:nvSpPr>
          <p:cNvPr id="2" name="Title 1"/>
          <p:cNvSpPr>
            <a:spLocks noGrp="1"/>
          </p:cNvSpPr>
          <p:nvPr>
            <p:ph type="ctrTitle"/>
          </p:nvPr>
        </p:nvSpPr>
        <p:spPr/>
        <p:txBody>
          <a:bodyPr>
            <a:normAutofit fontScale="90000"/>
          </a:bodyPr>
          <a:lstStyle/>
          <a:p>
            <a:r>
              <a:rPr lang="en-US" dirty="0" smtClean="0">
                <a:latin typeface="Copperplate Gothic Bold" pitchFamily="34" charset="0"/>
              </a:rPr>
              <a:t>JAM: A Jammed-Area Mapping Service For Sensor Networks</a:t>
            </a:r>
            <a:endParaRPr lang="en-US" dirty="0">
              <a:latin typeface="Copperplate Gothic Bol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Jamming Detection</a:t>
            </a:r>
            <a:endParaRPr lang="en-US" dirty="0"/>
          </a:p>
        </p:txBody>
      </p:sp>
      <p:sp>
        <p:nvSpPr>
          <p:cNvPr id="3" name="Content Placeholder 2"/>
          <p:cNvSpPr>
            <a:spLocks noGrp="1"/>
          </p:cNvSpPr>
          <p:nvPr>
            <p:ph sz="quarter" idx="1"/>
          </p:nvPr>
        </p:nvSpPr>
        <p:spPr/>
        <p:txBody>
          <a:bodyPr/>
          <a:lstStyle/>
          <a:p>
            <a:r>
              <a:rPr lang="en-US" dirty="0" smtClean="0"/>
              <a:t>Jamming is interfering with the ability of an adversary to communicate</a:t>
            </a:r>
          </a:p>
          <a:p>
            <a:r>
              <a:rPr lang="en-US" dirty="0" smtClean="0"/>
              <a:t>A receiver may recognize known type of jamming by their unique energy patterns</a:t>
            </a:r>
          </a:p>
          <a:p>
            <a:r>
              <a:rPr lang="en-US" dirty="0" smtClean="0"/>
              <a:t>However, this approach requires digital signal processing (DSP) capabilities and a library of patterns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Jamming Detection</a:t>
            </a:r>
            <a:endParaRPr lang="en-US" dirty="0"/>
          </a:p>
        </p:txBody>
      </p:sp>
      <p:sp>
        <p:nvSpPr>
          <p:cNvPr id="3" name="Content Placeholder 2"/>
          <p:cNvSpPr>
            <a:spLocks noGrp="1"/>
          </p:cNvSpPr>
          <p:nvPr>
            <p:ph sz="quarter" idx="1"/>
          </p:nvPr>
        </p:nvSpPr>
        <p:spPr/>
        <p:txBody>
          <a:bodyPr>
            <a:normAutofit/>
          </a:bodyPr>
          <a:lstStyle/>
          <a:p>
            <a:r>
              <a:rPr lang="en-US" dirty="0" smtClean="0"/>
              <a:t>All the patterns may not be available </a:t>
            </a:r>
            <a:r>
              <a:rPr lang="en-US" dirty="0" smtClean="0"/>
              <a:t>so the users can </a:t>
            </a:r>
            <a:r>
              <a:rPr lang="en-US" dirty="0" smtClean="0"/>
              <a:t>apply heuristics to determine whether the current node is experiencing  non-transient interference that might be called jamming</a:t>
            </a:r>
          </a:p>
          <a:p>
            <a:r>
              <a:rPr lang="en-US" dirty="0" smtClean="0"/>
              <a:t>Due to the complexity of jamming detection  and its sensitivity to the deployment environment, </a:t>
            </a:r>
            <a:r>
              <a:rPr lang="en-US" dirty="0" smtClean="0"/>
              <a:t>the authors</a:t>
            </a:r>
            <a:r>
              <a:rPr lang="en-US" dirty="0" smtClean="0"/>
              <a:t> constructed </a:t>
            </a:r>
            <a:r>
              <a:rPr lang="en-US" dirty="0" smtClean="0"/>
              <a:t>it as a separate module , with a limited interface to the mapping protocol</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Jamming Detection</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output of the jamming detection is a J</a:t>
            </a:r>
            <a:r>
              <a:rPr lang="en-US" sz="2400" dirty="0" smtClean="0"/>
              <a:t>AMMED</a:t>
            </a:r>
            <a:r>
              <a:rPr lang="en-US" dirty="0" smtClean="0"/>
              <a:t> or U</a:t>
            </a:r>
            <a:r>
              <a:rPr lang="en-US" sz="2400" dirty="0" smtClean="0"/>
              <a:t>N</a:t>
            </a:r>
            <a:r>
              <a:rPr lang="en-US" dirty="0" smtClean="0"/>
              <a:t>J</a:t>
            </a:r>
            <a:r>
              <a:rPr lang="en-US" sz="2400" dirty="0" smtClean="0"/>
              <a:t>AMMED  </a:t>
            </a:r>
            <a:r>
              <a:rPr lang="en-US" dirty="0" smtClean="0"/>
              <a:t>message broadcast to the node’s neighbors</a:t>
            </a:r>
          </a:p>
          <a:p>
            <a:pPr algn="just"/>
            <a:r>
              <a:rPr lang="en-US" dirty="0" smtClean="0"/>
              <a:t>To overcome this problem the MAC must provide (by modification, if necessary) a way to over-ride carrier-sense for this purpose of sending a brief, high-priority, unacknowledged broadcast message.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Mapping Protocol</a:t>
            </a:r>
            <a:endParaRPr lang="en-US"/>
          </a:p>
        </p:txBody>
      </p:sp>
      <p:sp>
        <p:nvSpPr>
          <p:cNvPr id="3" name="Content Placeholder 2"/>
          <p:cNvSpPr>
            <a:spLocks noGrp="1"/>
          </p:cNvSpPr>
          <p:nvPr>
            <p:ph sz="quarter" idx="1"/>
          </p:nvPr>
        </p:nvSpPr>
        <p:spPr/>
        <p:txBody>
          <a:bodyPr/>
          <a:lstStyle/>
          <a:p>
            <a:r>
              <a:rPr lang="en-US" dirty="0" smtClean="0"/>
              <a:t>When a node receives a Jammed message, it initiates the mapping protocol</a:t>
            </a:r>
          </a:p>
          <a:p>
            <a:r>
              <a:rPr lang="en-US" dirty="0" smtClean="0"/>
              <a:t>A build message is not sent immediately rather a short announce timer is started</a:t>
            </a:r>
          </a:p>
          <a:p>
            <a:r>
              <a:rPr lang="en-US" dirty="0" smtClean="0"/>
              <a:t>This allows multiple received Jammed messages to be aggregated before sending a Build message , reducing the number of broadcasts containing little information</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Protocol Sequence</a:t>
            </a:r>
            <a:endParaRPr lang="en-US" dirty="0"/>
          </a:p>
        </p:txBody>
      </p:sp>
      <p:pic>
        <p:nvPicPr>
          <p:cNvPr id="1026" name="Picture 2"/>
          <p:cNvPicPr>
            <a:picLocks noGrp="1" noChangeAspect="1" noChangeArrowheads="1"/>
          </p:cNvPicPr>
          <p:nvPr>
            <p:ph sz="quarter" idx="1"/>
          </p:nvPr>
        </p:nvPicPr>
        <p:blipFill>
          <a:blip r:embed="rId2"/>
          <a:srcRect/>
          <a:stretch>
            <a:fillRect/>
          </a:stretch>
        </p:blipFill>
        <p:spPr bwMode="auto">
          <a:xfrm>
            <a:off x="228600" y="1524000"/>
            <a:ext cx="3886200" cy="267652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4724400" y="1524000"/>
            <a:ext cx="3962400" cy="2619375"/>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228600" y="4305300"/>
            <a:ext cx="3886200" cy="25527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a:srcRect/>
          <a:stretch>
            <a:fillRect/>
          </a:stretch>
        </p:blipFill>
        <p:spPr bwMode="auto">
          <a:xfrm>
            <a:off x="4724400" y="4295775"/>
            <a:ext cx="3886200" cy="25622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Protocol Sequence</a:t>
            </a:r>
            <a:endParaRPr lang="en-US" dirty="0"/>
          </a:p>
        </p:txBody>
      </p:sp>
      <p:pic>
        <p:nvPicPr>
          <p:cNvPr id="2050" name="Picture 2"/>
          <p:cNvPicPr>
            <a:picLocks noChangeAspect="1" noChangeArrowheads="1"/>
          </p:cNvPicPr>
          <p:nvPr/>
        </p:nvPicPr>
        <p:blipFill>
          <a:blip r:embed="rId2"/>
          <a:srcRect/>
          <a:stretch>
            <a:fillRect/>
          </a:stretch>
        </p:blipFill>
        <p:spPr bwMode="auto">
          <a:xfrm>
            <a:off x="228600" y="1524000"/>
            <a:ext cx="3917927" cy="3200400"/>
          </a:xfrm>
          <a:prstGeom prst="rect">
            <a:avLst/>
          </a:prstGeom>
          <a:noFill/>
          <a:ln w="9525">
            <a:noFill/>
            <a:miter lim="800000"/>
            <a:headEnd/>
            <a:tailEnd/>
          </a:ln>
          <a:effectLst/>
        </p:spPr>
      </p:pic>
      <p:pic>
        <p:nvPicPr>
          <p:cNvPr id="2051" name="Picture 3"/>
          <p:cNvPicPr>
            <a:picLocks noGrp="1" noChangeAspect="1" noChangeArrowheads="1"/>
          </p:cNvPicPr>
          <p:nvPr>
            <p:ph sz="quarter" idx="1"/>
          </p:nvPr>
        </p:nvPicPr>
        <p:blipFill>
          <a:blip r:embed="rId3"/>
          <a:srcRect/>
          <a:stretch>
            <a:fillRect/>
          </a:stretch>
        </p:blipFill>
        <p:spPr bwMode="auto">
          <a:xfrm>
            <a:off x="4572001" y="1600200"/>
            <a:ext cx="4267200" cy="30480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Protocol Sequence</a:t>
            </a:r>
            <a:endParaRPr lang="en-US" dirty="0"/>
          </a:p>
        </p:txBody>
      </p:sp>
      <p:pic>
        <p:nvPicPr>
          <p:cNvPr id="3074" name="Picture 2"/>
          <p:cNvPicPr>
            <a:picLocks noChangeAspect="1" noChangeArrowheads="1"/>
          </p:cNvPicPr>
          <p:nvPr/>
        </p:nvPicPr>
        <p:blipFill>
          <a:blip r:embed="rId2"/>
          <a:srcRect/>
          <a:stretch>
            <a:fillRect/>
          </a:stretch>
        </p:blipFill>
        <p:spPr bwMode="auto">
          <a:xfrm>
            <a:off x="304800" y="1524000"/>
            <a:ext cx="4800600" cy="2543175"/>
          </a:xfrm>
          <a:prstGeom prst="rect">
            <a:avLst/>
          </a:prstGeom>
          <a:noFill/>
          <a:ln w="9525">
            <a:noFill/>
            <a:miter lim="800000"/>
            <a:headEnd/>
            <a:tailEnd/>
          </a:ln>
          <a:effectLst/>
        </p:spPr>
      </p:pic>
      <p:pic>
        <p:nvPicPr>
          <p:cNvPr id="3075" name="Picture 3"/>
          <p:cNvPicPr>
            <a:picLocks noGrp="1" noChangeAspect="1" noChangeArrowheads="1"/>
          </p:cNvPicPr>
          <p:nvPr>
            <p:ph sz="quarter" idx="1"/>
          </p:nvPr>
        </p:nvPicPr>
        <p:blipFill>
          <a:blip r:embed="rId3"/>
          <a:srcRect/>
          <a:stretch>
            <a:fillRect/>
          </a:stretch>
        </p:blipFill>
        <p:spPr bwMode="auto">
          <a:xfrm>
            <a:off x="4495800" y="4114800"/>
            <a:ext cx="4486275" cy="25431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sz="quarter" idx="1"/>
          </p:nvPr>
        </p:nvSpPr>
        <p:spPr>
          <a:xfrm>
            <a:off x="301752" y="1527048"/>
            <a:ext cx="8503920" cy="4797552"/>
          </a:xfrm>
        </p:spPr>
        <p:txBody>
          <a:bodyPr/>
          <a:lstStyle/>
          <a:p>
            <a:pPr>
              <a:buNone/>
            </a:pPr>
            <a:r>
              <a:rPr lang="en-US" dirty="0" smtClean="0"/>
              <a:t>The authors</a:t>
            </a:r>
            <a:r>
              <a:rPr lang="en-US" dirty="0" smtClean="0"/>
              <a:t> </a:t>
            </a:r>
            <a:r>
              <a:rPr lang="en-US" dirty="0" smtClean="0"/>
              <a:t>approach to mapping in sensor networks makes the following assumptions about the network or environment:</a:t>
            </a:r>
          </a:p>
          <a:p>
            <a:r>
              <a:rPr lang="en-US" dirty="0" smtClean="0"/>
              <a:t>Nodes know their own location and ID, and that of their neighbors</a:t>
            </a:r>
          </a:p>
          <a:p>
            <a:r>
              <a:rPr lang="en-US" dirty="0" smtClean="0"/>
              <a:t>Location information is used  only for group compatibility calculation, so it need not be very accurate</a:t>
            </a:r>
          </a:p>
          <a:p>
            <a:r>
              <a:rPr lang="en-US" dirty="0" smtClean="0"/>
              <a:t>After deployment, nodes move mainly by external environment forces and are otherwise static</a:t>
            </a:r>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sz="quarter" idx="1"/>
          </p:nvPr>
        </p:nvSpPr>
        <p:spPr/>
        <p:txBody>
          <a:bodyPr/>
          <a:lstStyle/>
          <a:p>
            <a:r>
              <a:rPr lang="en-US" dirty="0" smtClean="0"/>
              <a:t>Mapping and bridging nodes are strongly connected but individual radio links need not be bi-directional. Nodes broadcast messages to whichever neighbors are listening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sz="quarter" idx="1"/>
          </p:nvPr>
        </p:nvSpPr>
        <p:spPr/>
        <p:txBody>
          <a:bodyPr/>
          <a:lstStyle/>
          <a:p>
            <a:pPr>
              <a:buNone/>
            </a:pPr>
            <a:r>
              <a:rPr lang="en-US" dirty="0" smtClean="0"/>
              <a:t>The following are </a:t>
            </a:r>
            <a:r>
              <a:rPr lang="en-US" dirty="0" smtClean="0"/>
              <a:t>the authors</a:t>
            </a:r>
            <a:r>
              <a:rPr lang="en-US" dirty="0" smtClean="0"/>
              <a:t> </a:t>
            </a:r>
            <a:r>
              <a:rPr lang="en-US" dirty="0" smtClean="0"/>
              <a:t>assumptions and limitations on jamming:</a:t>
            </a:r>
          </a:p>
          <a:p>
            <a:r>
              <a:rPr lang="en-US" dirty="0" smtClean="0"/>
              <a:t>The network uses single channel wireless communication</a:t>
            </a:r>
          </a:p>
          <a:p>
            <a:r>
              <a:rPr lang="en-US" dirty="0" smtClean="0"/>
              <a:t>Though </a:t>
            </a:r>
            <a:r>
              <a:rPr lang="en-US" dirty="0" smtClean="0"/>
              <a:t>multiple jammers is allowed, </a:t>
            </a:r>
            <a:r>
              <a:rPr lang="en-US" dirty="0" smtClean="0"/>
              <a:t>either the sensor network is large enough , or the jamming is limited enough, that attackers cannot jam the entire network</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Denial of Service (DoS) Attack</a:t>
            </a:r>
          </a:p>
          <a:p>
            <a:r>
              <a:rPr lang="en-US" dirty="0" smtClean="0"/>
              <a:t>Detection: A mapping approach</a:t>
            </a:r>
          </a:p>
          <a:p>
            <a:r>
              <a:rPr lang="en-US" dirty="0" smtClean="0"/>
              <a:t>Mapping Service</a:t>
            </a:r>
          </a:p>
          <a:p>
            <a:r>
              <a:rPr lang="en-US" dirty="0" smtClean="0"/>
              <a:t>Assumptions</a:t>
            </a:r>
          </a:p>
          <a:p>
            <a:r>
              <a:rPr lang="en-US" dirty="0" smtClean="0"/>
              <a:t>Design Principles</a:t>
            </a:r>
          </a:p>
          <a:p>
            <a:r>
              <a:rPr lang="en-US" dirty="0" smtClean="0"/>
              <a:t>Evaluation</a:t>
            </a:r>
          </a:p>
          <a:p>
            <a:r>
              <a:rPr lang="en-US" dirty="0" smtClean="0"/>
              <a:t>Conclusion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sz="quarter" idx="1"/>
          </p:nvPr>
        </p:nvSpPr>
        <p:spPr>
          <a:xfrm>
            <a:off x="457200" y="1600200"/>
            <a:ext cx="8229600" cy="4724400"/>
          </a:xfrm>
        </p:spPr>
        <p:txBody>
          <a:bodyPr>
            <a:normAutofit/>
          </a:bodyPr>
          <a:lstStyle/>
          <a:p>
            <a:r>
              <a:rPr lang="en-US" dirty="0" smtClean="0"/>
              <a:t>The MAC can provide an unacknowledged, carrier-sense defeating broadcast mechanism for jamming notification</a:t>
            </a:r>
          </a:p>
          <a:p>
            <a:r>
              <a:rPr lang="en-US" dirty="0" smtClean="0"/>
              <a:t>Whether simple or complex, jamming can be quantified by sensor devices using signal strength , bit error rates or other information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sz="quarter" idx="1"/>
          </p:nvPr>
        </p:nvSpPr>
        <p:spPr/>
        <p:txBody>
          <a:bodyPr/>
          <a:lstStyle/>
          <a:p>
            <a:r>
              <a:rPr lang="en-US" dirty="0" smtClean="0"/>
              <a:t>The unique characteristics of WSNs present many challenges to designers of MAC, routing, and group management protocols . The following design principles are suggested and how each is represented in the mapping service.</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sz="quarter" idx="1"/>
          </p:nvPr>
        </p:nvSpPr>
        <p:spPr/>
        <p:txBody>
          <a:bodyPr>
            <a:normAutofit/>
          </a:bodyPr>
          <a:lstStyle/>
          <a:p>
            <a:pPr marL="514350" indent="-514350">
              <a:buNone/>
            </a:pPr>
            <a:r>
              <a:rPr lang="en-US" dirty="0" smtClean="0"/>
              <a:t>1.  Loose Group Semantics:</a:t>
            </a:r>
          </a:p>
          <a:p>
            <a:pPr marL="914400" lvl="1" indent="-514350"/>
            <a:r>
              <a:rPr lang="en-US" dirty="0" smtClean="0"/>
              <a:t>The authors</a:t>
            </a:r>
            <a:r>
              <a:rPr lang="en-US" dirty="0" smtClean="0"/>
              <a:t> used </a:t>
            </a:r>
            <a:r>
              <a:rPr lang="en-US" dirty="0" smtClean="0"/>
              <a:t>this in addressing, messaging and membership</a:t>
            </a:r>
          </a:p>
          <a:p>
            <a:pPr marL="914400" lvl="1" indent="-514350"/>
            <a:r>
              <a:rPr lang="en-US" dirty="0" smtClean="0"/>
              <a:t>When creating a group in response to a  JAMMED message, we randomly generate group IDs</a:t>
            </a:r>
          </a:p>
          <a:p>
            <a:pPr marL="914400" lvl="1" indent="-514350"/>
            <a:r>
              <a:rPr lang="en-US" dirty="0" smtClean="0"/>
              <a:t>Messaging within the group is unacknowledged and unreliable</a:t>
            </a:r>
          </a:p>
          <a:p>
            <a:pPr marL="914400" lvl="1" indent="-514350"/>
            <a:r>
              <a:rPr lang="en-US" dirty="0" smtClean="0"/>
              <a:t>Members do not have a shared and consistent view of the global membership</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sz="quarter" idx="1"/>
          </p:nvPr>
        </p:nvSpPr>
        <p:spPr/>
        <p:txBody>
          <a:bodyPr/>
          <a:lstStyle/>
          <a:p>
            <a:pPr marL="514350" indent="-514350">
              <a:buNone/>
            </a:pPr>
            <a:r>
              <a:rPr lang="en-US" dirty="0" smtClean="0"/>
              <a:t>2. Eager Eavesdropping</a:t>
            </a:r>
          </a:p>
          <a:p>
            <a:pPr marL="514350" indent="-514350">
              <a:buNone/>
            </a:pPr>
            <a:r>
              <a:rPr lang="en-US" dirty="0" smtClean="0"/>
              <a:t>	Since our goal is to quickly diffuse knowledge of the jammed region to as many mapping members as possible, </a:t>
            </a:r>
            <a:r>
              <a:rPr lang="en-US" dirty="0" smtClean="0"/>
              <a:t>they</a:t>
            </a:r>
            <a:r>
              <a:rPr lang="en-US" dirty="0" smtClean="0"/>
              <a:t> </a:t>
            </a:r>
            <a:r>
              <a:rPr lang="en-US" dirty="0" smtClean="0"/>
              <a:t>eagerly eavesdrop on all received build messages</a:t>
            </a:r>
          </a:p>
          <a:p>
            <a:pPr marL="514350" indent="-514350">
              <a:buNone/>
            </a:pPr>
            <a:r>
              <a:rPr lang="en-US" dirty="0" smtClean="0"/>
              <a:t>	</a:t>
            </a:r>
          </a:p>
          <a:p>
            <a:pPr marL="514350" indent="-514350">
              <a:buNone/>
            </a:pPr>
            <a:r>
              <a:rPr lang="en-US" dirty="0" smtClean="0"/>
              <a:t>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3. Supremacy of Local Information:</a:t>
            </a:r>
          </a:p>
          <a:p>
            <a:pPr>
              <a:buNone/>
            </a:pPr>
            <a:r>
              <a:rPr lang="en-US" dirty="0" smtClean="0"/>
              <a:t>		Local information is considered more up-to-date than that received by relayed messages</a:t>
            </a:r>
          </a:p>
          <a:p>
            <a:pPr>
              <a:buNone/>
            </a:pPr>
            <a:r>
              <a:rPr lang="en-US" dirty="0" smtClean="0"/>
              <a:t>		Each node maintains a separate list of its neighboring nodes</a:t>
            </a:r>
          </a:p>
          <a:p>
            <a:pPr>
              <a:buNone/>
            </a:pPr>
            <a:r>
              <a:rPr lang="en-US" dirty="0" smtClean="0"/>
              <a:t>		</a:t>
            </a:r>
            <a:r>
              <a:rPr lang="en-US" dirty="0" smtClean="0"/>
              <a:t>They</a:t>
            </a:r>
            <a:r>
              <a:rPr lang="en-US" dirty="0" smtClean="0"/>
              <a:t> </a:t>
            </a:r>
            <a:r>
              <a:rPr lang="en-US" dirty="0" smtClean="0"/>
              <a:t>also consider local information to be more trustworthy  and verify it against information received in a relayed message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sz="quarter" idx="1"/>
          </p:nvPr>
        </p:nvSpPr>
        <p:spPr/>
        <p:txBody>
          <a:bodyPr/>
          <a:lstStyle/>
          <a:p>
            <a:pPr>
              <a:buNone/>
            </a:pPr>
            <a:r>
              <a:rPr lang="en-US" dirty="0" smtClean="0"/>
              <a:t>4. Early use of Results:</a:t>
            </a:r>
          </a:p>
          <a:p>
            <a:pPr>
              <a:buNone/>
            </a:pPr>
            <a:r>
              <a:rPr lang="en-US" dirty="0" smtClean="0"/>
              <a:t>		Nodes do not wait until a complete picture of the jammed region is available to perform avoidance strategies.</a:t>
            </a:r>
          </a:p>
          <a:p>
            <a:pPr>
              <a:buNone/>
            </a:pPr>
            <a:r>
              <a:rPr lang="en-US" dirty="0" smtClean="0"/>
              <a:t>		Whatever local information is available is used to influence routing, power management etc.</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sz="quarter" idx="1"/>
          </p:nvPr>
        </p:nvSpPr>
        <p:spPr/>
        <p:txBody>
          <a:bodyPr/>
          <a:lstStyle/>
          <a:p>
            <a:r>
              <a:rPr lang="en-US" dirty="0" smtClean="0"/>
              <a:t>Types of Groups:</a:t>
            </a:r>
          </a:p>
          <a:p>
            <a:pPr lvl="1"/>
            <a:r>
              <a:rPr lang="en-US" i="1" dirty="0" smtClean="0"/>
              <a:t>Member Groups </a:t>
            </a:r>
            <a:r>
              <a:rPr lang="en-US" dirty="0" smtClean="0"/>
              <a:t>are those held by any mapping member of a group at the end of the simulation</a:t>
            </a:r>
          </a:p>
          <a:p>
            <a:pPr lvl="1"/>
            <a:endParaRPr lang="en-US" dirty="0" smtClean="0"/>
          </a:p>
          <a:p>
            <a:pPr lvl="1"/>
            <a:r>
              <a:rPr lang="en-US" dirty="0" smtClean="0"/>
              <a:t>Dominant Groups were determined by considering the subsumed group ID list in every group remaining at the end of the simulation.</a:t>
            </a:r>
          </a:p>
          <a:p>
            <a:pPr lvl="1"/>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sz="quarter" idx="1"/>
          </p:nvPr>
        </p:nvSpPr>
        <p:spPr/>
        <p:txBody>
          <a:bodyPr/>
          <a:lstStyle/>
          <a:p>
            <a:r>
              <a:rPr lang="en-US" dirty="0" smtClean="0"/>
              <a:t>Simulation Methodology</a:t>
            </a:r>
          </a:p>
          <a:p>
            <a:pPr lvl="1"/>
            <a:r>
              <a:rPr lang="en-US" dirty="0" smtClean="0"/>
              <a:t>A WSN using the </a:t>
            </a:r>
            <a:r>
              <a:rPr lang="en-US" dirty="0" err="1" smtClean="0"/>
              <a:t>GloMoSim</a:t>
            </a:r>
            <a:r>
              <a:rPr lang="en-US" dirty="0" smtClean="0"/>
              <a:t> simulator has been simulated</a:t>
            </a:r>
          </a:p>
          <a:p>
            <a:pPr lvl="1"/>
            <a:r>
              <a:rPr lang="en-US" dirty="0" smtClean="0"/>
              <a:t>The dimensions are 4000 by 400 meter field</a:t>
            </a:r>
          </a:p>
          <a:p>
            <a:pPr lvl="1"/>
            <a:r>
              <a:rPr lang="en-US" dirty="0" smtClean="0"/>
              <a:t>400 nodes were placed at 200meter intervals on a grid</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sz="quarter" idx="1"/>
          </p:nvPr>
        </p:nvSpPr>
        <p:spPr/>
        <p:txBody>
          <a:bodyPr>
            <a:normAutofit/>
          </a:bodyPr>
          <a:lstStyle/>
          <a:p>
            <a:pPr marL="514350" indent="-514350">
              <a:buNone/>
            </a:pPr>
            <a:r>
              <a:rPr lang="en-US" dirty="0" smtClean="0"/>
              <a:t>Two sets of experiments have been performed:</a:t>
            </a:r>
          </a:p>
          <a:p>
            <a:pPr marL="514350" indent="-514350">
              <a:buFont typeface="+mj-lt"/>
              <a:buAutoNum type="arabicPeriod"/>
            </a:pPr>
            <a:r>
              <a:rPr lang="en-US" dirty="0" smtClean="0"/>
              <a:t>The first experiment tested the correctness of the jammed region mapping and performance for varying jammed region sizes from 5 nodes affected to 144 nodes affected</a:t>
            </a:r>
          </a:p>
          <a:p>
            <a:pPr marL="514350" indent="-514350">
              <a:buFont typeface="+mj-lt"/>
              <a:buAutoNum type="arabicPeriod"/>
            </a:pPr>
            <a:r>
              <a:rPr lang="en-US" dirty="0" smtClean="0"/>
              <a:t>Secondly , the performance of the 8 and 12 neighborhood sizes under mapping node failure have been tested</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sz="quarter" idx="1"/>
          </p:nvPr>
        </p:nvSpPr>
        <p:spPr/>
        <p:txBody>
          <a:bodyPr/>
          <a:lstStyle/>
          <a:p>
            <a:r>
              <a:rPr lang="en-US" dirty="0" smtClean="0"/>
              <a:t>Experiment 1:  Varying Jammer Range</a:t>
            </a:r>
          </a:p>
          <a:p>
            <a:endParaRPr lang="en-US" dirty="0"/>
          </a:p>
        </p:txBody>
      </p:sp>
      <p:pic>
        <p:nvPicPr>
          <p:cNvPr id="6" name="Picture 5" descr="1.jpg"/>
          <p:cNvPicPr>
            <a:picLocks noChangeAspect="1"/>
          </p:cNvPicPr>
          <p:nvPr/>
        </p:nvPicPr>
        <p:blipFill>
          <a:blip r:embed="rId2"/>
          <a:stretch>
            <a:fillRect/>
          </a:stretch>
        </p:blipFill>
        <p:spPr>
          <a:xfrm>
            <a:off x="990600" y="2438400"/>
            <a:ext cx="7038975" cy="3810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pPr algn="just"/>
            <a:r>
              <a:rPr lang="en-US" dirty="0" smtClean="0"/>
              <a:t>Preventing DoS attacks in WSN is difficult primarily because of the limited resources and the ease with which these attacks are perpetrated.</a:t>
            </a:r>
          </a:p>
          <a:p>
            <a:pPr algn="just"/>
            <a:r>
              <a:rPr lang="en-US" dirty="0" smtClean="0"/>
              <a:t>Individual sensors are not reliable because of mass manufacturing defects ,battery death etc.</a:t>
            </a:r>
          </a:p>
          <a:p>
            <a:pPr algn="just"/>
            <a:r>
              <a:rPr lang="en-US" dirty="0" smtClean="0"/>
              <a:t>Aggregate behavior and robust algorithms provide the reliability that safety-critical applications demand. </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pic>
        <p:nvPicPr>
          <p:cNvPr id="4" name="Content Placeholder 3" descr="2.jpg"/>
          <p:cNvPicPr>
            <a:picLocks noGrp="1" noChangeAspect="1"/>
          </p:cNvPicPr>
          <p:nvPr>
            <p:ph sz="quarter" idx="1"/>
          </p:nvPr>
        </p:nvPicPr>
        <p:blipFill>
          <a:blip r:embed="rId2"/>
          <a:stretch>
            <a:fillRect/>
          </a:stretch>
        </p:blipFill>
        <p:spPr>
          <a:xfrm>
            <a:off x="962819" y="1908175"/>
            <a:ext cx="7181850" cy="3810000"/>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sz="quarter" idx="1"/>
          </p:nvPr>
        </p:nvSpPr>
        <p:spPr/>
        <p:txBody>
          <a:bodyPr/>
          <a:lstStyle/>
          <a:p>
            <a:endParaRPr lang="en-US"/>
          </a:p>
        </p:txBody>
      </p:sp>
      <p:pic>
        <p:nvPicPr>
          <p:cNvPr id="4" name="Content Placeholder 3" descr="3.jpg"/>
          <p:cNvPicPr>
            <a:picLocks noChangeAspect="1"/>
          </p:cNvPicPr>
          <p:nvPr/>
        </p:nvPicPr>
        <p:blipFill>
          <a:blip r:embed="rId2"/>
          <a:stretch>
            <a:fillRect/>
          </a:stretch>
        </p:blipFill>
        <p:spPr>
          <a:xfrm>
            <a:off x="1109662" y="1958181"/>
            <a:ext cx="6924675" cy="3810000"/>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5" name="Content Placeholder 4"/>
          <p:cNvSpPr>
            <a:spLocks noGrp="1"/>
          </p:cNvSpPr>
          <p:nvPr>
            <p:ph sz="quarter"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990600" y="2133600"/>
            <a:ext cx="7493854" cy="3581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sz="quarter" idx="1"/>
          </p:nvPr>
        </p:nvSpPr>
        <p:spPr/>
        <p:txBody>
          <a:bodyPr/>
          <a:lstStyle/>
          <a:p>
            <a:r>
              <a:rPr lang="en-US" dirty="0" smtClean="0"/>
              <a:t>Experiment 2: Varying Failure</a:t>
            </a:r>
            <a:endParaRPr lang="en-US" dirty="0"/>
          </a:p>
        </p:txBody>
      </p:sp>
      <p:pic>
        <p:nvPicPr>
          <p:cNvPr id="4" name="Picture 3" descr="4.jpg"/>
          <p:cNvPicPr>
            <a:picLocks noChangeAspect="1"/>
          </p:cNvPicPr>
          <p:nvPr/>
        </p:nvPicPr>
        <p:blipFill>
          <a:blip r:embed="rId2"/>
          <a:stretch>
            <a:fillRect/>
          </a:stretch>
        </p:blipFill>
        <p:spPr>
          <a:xfrm>
            <a:off x="990600" y="2438400"/>
            <a:ext cx="7219950" cy="3810000"/>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pic>
        <p:nvPicPr>
          <p:cNvPr id="4" name="Content Placeholder 3" descr="5.jpg"/>
          <p:cNvPicPr>
            <a:picLocks noGrp="1" noChangeAspect="1"/>
          </p:cNvPicPr>
          <p:nvPr>
            <p:ph sz="quarter" idx="1"/>
          </p:nvPr>
        </p:nvPicPr>
        <p:blipFill>
          <a:blip r:embed="rId2"/>
          <a:stretch>
            <a:fillRect/>
          </a:stretch>
        </p:blipFill>
        <p:spPr>
          <a:xfrm>
            <a:off x="953294" y="1908175"/>
            <a:ext cx="7200900" cy="3810000"/>
          </a:xfr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A protocol for mapping the extent of the jammed region is proposed and evaluated for jamming by radio interference.</a:t>
            </a:r>
          </a:p>
          <a:p>
            <a:r>
              <a:rPr lang="en-US" dirty="0" smtClean="0"/>
              <a:t>The authors</a:t>
            </a:r>
            <a:r>
              <a:rPr lang="en-US" dirty="0" smtClean="0"/>
              <a:t> </a:t>
            </a:r>
            <a:r>
              <a:rPr lang="en-US" dirty="0" smtClean="0"/>
              <a:t>evaluated a mapping protocol by simulation, showing its correctness and performance for varying size jammed regions and failure rates.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pPr marL="514350" indent="-514350">
              <a:buFont typeface="+mj-lt"/>
              <a:buAutoNum type="arabicPeriod"/>
            </a:pPr>
            <a:r>
              <a:rPr lang="en-US" dirty="0" smtClean="0"/>
              <a:t>“JAM: A jammed-area mapping service for sensor networks”, Anthony D. Wood, John A.Stankovic, and Sang H.Son, Department of Computer Science, University of Virginia.</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ctr">
              <a:buNone/>
            </a:pPr>
            <a:endParaRPr lang="en-US" sz="4000" dirty="0" smtClean="0"/>
          </a:p>
          <a:p>
            <a:pPr algn="ctr">
              <a:buNone/>
            </a:pPr>
            <a:endParaRPr lang="en-US" sz="4000" dirty="0" smtClean="0"/>
          </a:p>
          <a:p>
            <a:pPr algn="ctr">
              <a:buNone/>
            </a:pPr>
            <a:r>
              <a:rPr lang="en-US" sz="4000" dirty="0" smtClean="0"/>
              <a:t>Thank You</a:t>
            </a:r>
            <a:endParaRPr lang="en-US"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JAM??</a:t>
            </a:r>
            <a:endParaRPr lang="en-US" dirty="0"/>
          </a:p>
        </p:txBody>
      </p:sp>
      <p:sp>
        <p:nvSpPr>
          <p:cNvPr id="3" name="Content Placeholder 2"/>
          <p:cNvSpPr>
            <a:spLocks noGrp="1"/>
          </p:cNvSpPr>
          <p:nvPr>
            <p:ph sz="quarter" idx="1"/>
          </p:nvPr>
        </p:nvSpPr>
        <p:spPr/>
        <p:txBody>
          <a:bodyPr/>
          <a:lstStyle/>
          <a:p>
            <a:pPr algn="just"/>
            <a:r>
              <a:rPr lang="en-US" dirty="0" smtClean="0"/>
              <a:t>Rather than jeopardize design requirements which call for simple, inexpensive, mass- producible devices, a coping strategy has been proposed that detects and maps jammed regions.</a:t>
            </a:r>
          </a:p>
          <a:p>
            <a:pPr algn="just"/>
            <a:r>
              <a:rPr lang="en-US" dirty="0" smtClean="0"/>
              <a:t>Assuming that the entire network is not affected (in which case there is no hope), it can take action to avoid the area  and report problem to the uplink control systems.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Denial of Service(DoS) Attacks</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smtClean="0"/>
              <a:t>In a network that is mostly homogeneous that is, where there is little capability or functional differentiation except what is cooperative, distributed, or redundant, deliberate attacks may be strongly localized.</a:t>
            </a:r>
          </a:p>
          <a:p>
            <a:pPr algn="just"/>
            <a:endParaRPr lang="en-US" dirty="0" smtClean="0"/>
          </a:p>
          <a:p>
            <a:pPr algn="just"/>
            <a:r>
              <a:rPr lang="en-US" dirty="0" smtClean="0"/>
              <a:t>One such attack, most likely to occur in a battle field or urban warfare environment, is radio jamming.</a:t>
            </a:r>
          </a:p>
          <a:p>
            <a:pPr algn="just">
              <a:buNone/>
            </a:pPr>
            <a:endParaRPr lang="en-US" dirty="0" smtClean="0"/>
          </a:p>
          <a:p>
            <a:pPr algn="just"/>
            <a:r>
              <a:rPr lang="en-US" dirty="0" smtClean="0"/>
              <a:t>Jamming is particularly easy since many will have single-frequency communication.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Detection: A Mapping Approach</a:t>
            </a:r>
            <a:endParaRPr lang="en-US" dirty="0"/>
          </a:p>
        </p:txBody>
      </p:sp>
      <p:sp>
        <p:nvSpPr>
          <p:cNvPr id="3" name="Content Placeholder 2"/>
          <p:cNvSpPr>
            <a:spLocks noGrp="1"/>
          </p:cNvSpPr>
          <p:nvPr>
            <p:ph sz="quarter" idx="1"/>
          </p:nvPr>
        </p:nvSpPr>
        <p:spPr/>
        <p:txBody>
          <a:bodyPr/>
          <a:lstStyle/>
          <a:p>
            <a:pPr>
              <a:buNone/>
            </a:pPr>
            <a:r>
              <a:rPr lang="en-US" dirty="0" smtClean="0"/>
              <a:t>A mapping service for WSNs that can provide the following benefits has been proposed:</a:t>
            </a:r>
          </a:p>
          <a:p>
            <a:r>
              <a:rPr lang="en-US" dirty="0" smtClean="0"/>
              <a:t>Feedback to routing and directory services</a:t>
            </a:r>
          </a:p>
          <a:p>
            <a:r>
              <a:rPr lang="en-US" dirty="0" smtClean="0"/>
              <a:t>An effective abstraction at a high-level than local congestion etc.</a:t>
            </a:r>
          </a:p>
          <a:p>
            <a:r>
              <a:rPr lang="en-US" dirty="0" smtClean="0"/>
              <a:t>Reports to a base-station for further jamming localization,  and</a:t>
            </a:r>
          </a:p>
          <a:p>
            <a:r>
              <a:rPr lang="en-US" dirty="0" smtClean="0"/>
              <a:t>Aid to power management strategies</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Service</a:t>
            </a:r>
            <a:endParaRPr lang="en-US" dirty="0"/>
          </a:p>
        </p:txBody>
      </p:sp>
      <p:sp>
        <p:nvSpPr>
          <p:cNvPr id="3" name="Content Placeholder 2"/>
          <p:cNvSpPr>
            <a:spLocks noGrp="1"/>
          </p:cNvSpPr>
          <p:nvPr>
            <p:ph sz="quarter" idx="1"/>
          </p:nvPr>
        </p:nvSpPr>
        <p:spPr>
          <a:xfrm>
            <a:off x="457200" y="1600200"/>
            <a:ext cx="8229600" cy="5257800"/>
          </a:xfrm>
        </p:spPr>
        <p:txBody>
          <a:bodyPr/>
          <a:lstStyle/>
          <a:p>
            <a:r>
              <a:rPr lang="en-US" dirty="0" smtClean="0"/>
              <a:t>Two primary components form the basis of mapping service</a:t>
            </a:r>
          </a:p>
          <a:p>
            <a:pPr lvl="1"/>
            <a:r>
              <a:rPr lang="en-US" dirty="0" smtClean="0"/>
              <a:t>A Jamming detection, and</a:t>
            </a:r>
          </a:p>
          <a:p>
            <a:pPr lvl="1"/>
            <a:r>
              <a:rPr lang="en-US" dirty="0" smtClean="0"/>
              <a:t>A Mapping module</a:t>
            </a:r>
          </a:p>
          <a:p>
            <a:pPr lvl="1">
              <a:buNone/>
            </a:pPr>
            <a:r>
              <a:rPr lang="en-US" dirty="0" smtClean="0"/>
              <a:t>Both operate on every node in the network.</a:t>
            </a:r>
          </a:p>
          <a:p>
            <a:pPr lvl="1">
              <a:buNone/>
            </a:pPr>
            <a:endParaRPr lang="en-US" dirty="0" smtClean="0"/>
          </a:p>
          <a:p>
            <a:pPr lvl="1">
              <a:buNone/>
            </a:pPr>
            <a:r>
              <a:rPr lang="en-US" dirty="0" smtClean="0"/>
              <a:t>The figure below shows the architectural diagram of a mapping service. Jamming Detection and Mapping interact remotely that is between nodes using radio.</a:t>
            </a:r>
          </a:p>
          <a:p>
            <a:pPr lvl="1">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Service</a:t>
            </a:r>
            <a:endParaRPr lang="en-US" dirty="0"/>
          </a:p>
        </p:txBody>
      </p:sp>
      <p:pic>
        <p:nvPicPr>
          <p:cNvPr id="1026" name="Picture 2"/>
          <p:cNvPicPr>
            <a:picLocks noGrp="1" noChangeAspect="1" noChangeArrowheads="1"/>
          </p:cNvPicPr>
          <p:nvPr>
            <p:ph sz="quarter" idx="1"/>
          </p:nvPr>
        </p:nvPicPr>
        <p:blipFill>
          <a:blip r:embed="rId2"/>
          <a:srcRect/>
          <a:stretch>
            <a:fillRect/>
          </a:stretch>
        </p:blipFill>
        <p:spPr bwMode="auto">
          <a:xfrm>
            <a:off x="1161215" y="2057400"/>
            <a:ext cx="6382585" cy="326944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pic>
        <p:nvPicPr>
          <p:cNvPr id="1026" name="Picture 2"/>
          <p:cNvPicPr>
            <a:picLocks noGrp="1" noChangeAspect="1" noChangeArrowheads="1"/>
          </p:cNvPicPr>
          <p:nvPr>
            <p:ph sz="quarter" idx="1"/>
          </p:nvPr>
        </p:nvPicPr>
        <p:blipFill>
          <a:blip r:embed="rId2"/>
          <a:srcRect/>
          <a:stretch>
            <a:fillRect/>
          </a:stretch>
        </p:blipFill>
        <p:spPr bwMode="auto">
          <a:xfrm>
            <a:off x="228600" y="1371600"/>
            <a:ext cx="3429000" cy="2667000"/>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5638800" y="1371600"/>
            <a:ext cx="3295650" cy="26670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3048000" y="4011608"/>
            <a:ext cx="3200399" cy="25415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576</TotalTime>
  <Words>1075</Words>
  <Application>Microsoft Office PowerPoint</Application>
  <PresentationFormat>On-screen Show (4:3)</PresentationFormat>
  <Paragraphs>127</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Civic</vt:lpstr>
      <vt:lpstr>JAM: A Jammed-Area Mapping Service For Sensor Networks</vt:lpstr>
      <vt:lpstr>Agenda</vt:lpstr>
      <vt:lpstr>Introduction</vt:lpstr>
      <vt:lpstr>Why JAM??</vt:lpstr>
      <vt:lpstr>Denial of Service(DoS) Attacks</vt:lpstr>
      <vt:lpstr>Detection: A Mapping Approach</vt:lpstr>
      <vt:lpstr>Mapping Service</vt:lpstr>
      <vt:lpstr>Mapping Service</vt:lpstr>
      <vt:lpstr>Overview</vt:lpstr>
      <vt:lpstr>Jamming Detection</vt:lpstr>
      <vt:lpstr>Jamming Detection</vt:lpstr>
      <vt:lpstr>Jamming Detection</vt:lpstr>
      <vt:lpstr>Mapping Protocol</vt:lpstr>
      <vt:lpstr>Mapping Protocol Sequence</vt:lpstr>
      <vt:lpstr>Mapping Protocol Sequence</vt:lpstr>
      <vt:lpstr>Mapping Protocol Sequence</vt:lpstr>
      <vt:lpstr>Assumptions</vt:lpstr>
      <vt:lpstr>Assumptions</vt:lpstr>
      <vt:lpstr>Assumptions</vt:lpstr>
      <vt:lpstr>Assumptions</vt:lpstr>
      <vt:lpstr>Design Principles</vt:lpstr>
      <vt:lpstr>Design Principles</vt:lpstr>
      <vt:lpstr>Design Principles</vt:lpstr>
      <vt:lpstr>Design Principles</vt:lpstr>
      <vt:lpstr>Design Principles</vt:lpstr>
      <vt:lpstr>Evaluation</vt:lpstr>
      <vt:lpstr>Evaluation</vt:lpstr>
      <vt:lpstr>Evaluation</vt:lpstr>
      <vt:lpstr>Results</vt:lpstr>
      <vt:lpstr>Results</vt:lpstr>
      <vt:lpstr>Results</vt:lpstr>
      <vt:lpstr>Results</vt:lpstr>
      <vt:lpstr>Results</vt:lpstr>
      <vt:lpstr>Results</vt:lpstr>
      <vt:lpstr>Conclusion</vt:lpstr>
      <vt:lpstr>References</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JAM: A Jammed-Area Mapping Service For Sensor Networks</dc:title>
  <dc:creator>srikanth</dc:creator>
  <cp:lastModifiedBy>srikanth</cp:lastModifiedBy>
  <cp:revision>85</cp:revision>
  <dcterms:created xsi:type="dcterms:W3CDTF">2006-08-16T00:00:00Z</dcterms:created>
  <dcterms:modified xsi:type="dcterms:W3CDTF">2008-11-19T22:36:07Z</dcterms:modified>
</cp:coreProperties>
</file>