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3" r:id="rId9"/>
    <p:sldId id="273" r:id="rId10"/>
    <p:sldId id="274" r:id="rId11"/>
    <p:sldId id="276" r:id="rId12"/>
    <p:sldId id="275" r:id="rId13"/>
    <p:sldId id="266" r:id="rId14"/>
    <p:sldId id="272" r:id="rId15"/>
    <p:sldId id="269" r:id="rId16"/>
    <p:sldId id="267" r:id="rId17"/>
    <p:sldId id="268" r:id="rId18"/>
    <p:sldId id="27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07" autoAdjust="0"/>
  </p:normalViewPr>
  <p:slideViewPr>
    <p:cSldViewPr>
      <p:cViewPr varScale="1">
        <p:scale>
          <a:sx n="78" d="100"/>
          <a:sy n="78" d="100"/>
        </p:scale>
        <p:origin x="-6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567840-8478-47D0-A1A9-982555AC8C8A}" type="datetimeFigureOut">
              <a:rPr lang="en-US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861EAC-F8FE-460E-B953-2B0ACD791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DC3B3-5D90-482B-9146-7739FCF2E5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A65A96-5870-4515-9952-468864D8B19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7384E8-8A1D-465A-BD12-5200265AAA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A975D-21B8-4F9E-86EC-6E88DCFF62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A3D549-2F0F-4308-8D43-25F9730594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Cellular phones are now being used in E-Shopping and E banking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763CA9-028A-46B2-8765-E4B7B37403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16C1E-FCFC-4568-BB32-1D590DE912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03477E-9CB6-4DBC-9F24-9CCA645FBE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A7F22D-69B3-4B31-8473-01F56F1495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DE74A-ABBE-4062-848B-DB05DA9532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E9C2BC-9DC1-4A53-8B3E-CE8433E5D8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861EAC-F8FE-460E-B953-2B0ACD79175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DA0E14-301A-45B9-B8D8-2A95EA659B4B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824875-8764-476A-847B-658376F993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9BF521-DA28-452C-A27F-92CDC9E32FC3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4B97E-01AD-4B85-B021-9C29648C71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AC8451-2DAB-466D-BAE7-62D4B880C74A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B90B6-3D75-4EFD-9604-2D1F3CB837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E7F3F-914C-4E69-813E-A36214CA65DF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AC8886-88FA-4111-9817-3A5F200F1A1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76323-F259-40D6-B228-36799233CF7B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B39558-8650-4C58-ADFC-97726C6851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DFCDB7-15A7-4169-8D98-1903FAAC2BF3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9A155-A195-44DF-8864-4633D3AD9A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2777AB-1CB3-490C-9BA3-0D8CA55774F2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9B40C-22FE-4C12-856C-A4471E9E15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82459F-B3F4-40B9-B24F-18EFAF431C64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A6C9CA-B457-4963-9C1C-F93A46BFE3F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BA5795-CC8C-4300-A695-2EFAD305D719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13E8C4-3996-491F-8EF6-3DCC963D47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fld id="{F3E75BE4-5394-45B6-920C-4A36E42E995A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B21ED40E-2DBE-417C-9B3D-7D3E516335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8C54321C-F135-4DED-9542-4F80EA839791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672D1999-4A05-496C-BF2E-E14CA4BCC1A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8153400" cy="1676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Enhancing Security Using Mobile Based Anomaly Detection in Cellular Mobile Networks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7086600" cy="2362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Authors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 Sun, Fei Yu, Kui Wu, Yang Xiao, and Victor C. M. Leung.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dirty="0" smtClean="0"/>
              <a:t>				</a:t>
            </a:r>
          </a:p>
          <a:p>
            <a:pPr algn="r" eaLnBrk="1" hangingPunct="1">
              <a:spcBef>
                <a:spcPct val="0"/>
              </a:spcBef>
              <a:buFont typeface="Arial" charset="0"/>
              <a:buNone/>
            </a:pPr>
            <a:endParaRPr lang="en-US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spcBef>
                <a:spcPct val="0"/>
              </a:spcBef>
              <a:buFont typeface="Arial" charset="0"/>
              <a:buNone/>
            </a:pP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Presented by </a:t>
            </a:r>
          </a:p>
          <a:p>
            <a:pPr algn="r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Aniruddha Barapatre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Probability Calculation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Based on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prediction by partial matching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scheme.</a:t>
            </a:r>
          </a:p>
          <a:p>
            <a:pPr marL="420624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Consecutive previous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 characters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 used to predict the next character and calculate probability.</a:t>
            </a:r>
          </a:p>
          <a:p>
            <a:pPr marL="713232" lvl="1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 = 1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Next event only depends on the last event in the past</a:t>
            </a:r>
          </a:p>
          <a:p>
            <a:pPr marL="713232" lvl="1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 &gt; 1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Next event depends on multiple M events in the past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 – small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prediction will be poor as little data to audit.</a:t>
            </a:r>
          </a:p>
          <a:p>
            <a:pPr marL="411480" algn="just">
              <a:lnSpc>
                <a:spcPct val="17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 – large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most contexts will seldom happen.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i="1" dirty="0" smtClean="0">
                <a:solidFill>
                  <a:srgbClr val="FFFF00"/>
                </a:solidFill>
              </a:rPr>
              <a:t>Contd…</a:t>
            </a:r>
            <a:endParaRPr lang="en-US" sz="3600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Blended probability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∑</a:t>
            </a:r>
            <a:r>
              <a:rPr lang="en-US" sz="2800" baseline="30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= 0  </a:t>
            </a: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i="1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* p</a:t>
            </a:r>
            <a:r>
              <a:rPr lang="en-US" sz="2800" i="1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 – maximum order</a:t>
            </a:r>
          </a:p>
          <a:p>
            <a:pPr lvl="1" algn="just">
              <a:lnSpc>
                <a:spcPct val="150000"/>
              </a:lnSpc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next character predicted</a:t>
            </a:r>
          </a:p>
          <a:p>
            <a:pPr lvl="1" algn="just">
              <a:lnSpc>
                <a:spcPct val="15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previous characters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– probability assigned to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weight given to model of order 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Anomaly Detection Algorithm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1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Integration of EWMA into mobile trie.(changed frequency)</a:t>
            </a:r>
          </a:p>
          <a:p>
            <a:pPr marL="704088" lvl="2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* 1 + (1 - 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* F(</a:t>
            </a:r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– one item of corresponding events</a:t>
            </a:r>
          </a:p>
          <a:p>
            <a:pPr marL="704088" lvl="2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* 0 + (1 - </a:t>
            </a:r>
            <a:r>
              <a:rPr lang="el-GR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* F(</a:t>
            </a:r>
            <a:r>
              <a:rPr lang="en-US" sz="22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– not one item of corresponding events</a:t>
            </a:r>
          </a:p>
          <a:p>
            <a:pPr marL="923544" lvl="3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smoothing constant which determines decay rate</a:t>
            </a:r>
          </a:p>
          <a:p>
            <a:pPr marL="438912" lvl="1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33222" indent="-514350" algn="just">
              <a:lnSpc>
                <a:spcPct val="15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1" indent="-32004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Markov Based Anomaly Detection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P(X</a:t>
            </a:r>
            <a:r>
              <a:rPr lang="en-US" sz="2400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(t+1 = j)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N(j)/N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X(t) = state visited by the user or the users activity at time t .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 is the total number of observations (cells)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N(j) total number of observations of destination 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o = 0, probability Po is –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000" baseline="30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= 1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 (x</a:t>
            </a:r>
            <a:r>
              <a:rPr lang="en-US" sz="2000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j)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Similarity metric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(S) = Po / Length (S)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Length (S) – length of string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1E998BB-C6C7-4326-85C6-3921E9D7C134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C7F7E06-09EB-437D-8C0D-9ECE8AAEAB93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Similarities between Markov and LZ based algorithm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Examine the history so far.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Extract the current context.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Predict the next cell location.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Append history with one character (standing for one cell).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Predictor updates its history to prepare for next prediction.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2777AB-1CB3-490C-9BA3-0D8CA55774F2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9B40C-22FE-4C12-856C-A4471E9E15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Difference between Markov and LZ based algorithm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18435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LZ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LZ has compression		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Has EWMA	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exists a concept of Modified frequency</a:t>
            </a:r>
          </a:p>
        </p:txBody>
      </p:sp>
      <p:sp>
        <p:nvSpPr>
          <p:cNvPr id="18436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Markov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Markov there is No  compression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 EWMA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Only one frequency exists</a:t>
            </a:r>
          </a:p>
        </p:txBody>
      </p:sp>
      <p:sp>
        <p:nvSpPr>
          <p:cNvPr id="18437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11EBBBB-1044-4CA4-BFCE-A18D65BBD9F1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843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7ED8E14-72EA-4D24-B89B-4A110BF170F9}" type="slidenum">
              <a:rPr lang="en-US" smtClean="0"/>
              <a:pPr/>
              <a:t>15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Conclusion</a:t>
            </a:r>
            <a:endParaRPr lang="en-US" sz="4400" i="1" dirty="0">
              <a:solidFill>
                <a:srgbClr val="FFFF00"/>
              </a:solidFill>
            </a:endParaRPr>
          </a:p>
        </p:txBody>
      </p:sp>
      <p:sp>
        <p:nvSpPr>
          <p:cNvPr id="20485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0483" name="Content Placeholder 4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657600" cy="45259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False alarm rate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LZ is lower than that of Markov, this is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EWMA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used in LZ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 the mobility increases the false alarm rate decreases.</a:t>
            </a:r>
          </a:p>
        </p:txBody>
      </p:sp>
      <p:sp>
        <p:nvSpPr>
          <p:cNvPr id="20486" name="Date Placeholder 6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7A2D497-5F64-4B1A-80A1-4BFBC9746AF1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20488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20487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FE4F953-635A-4DC0-B63F-E5C8074709A9}" type="slidenum">
              <a:rPr lang="en-US" smtClean="0"/>
              <a:pPr/>
              <a:t>16</a:t>
            </a:fld>
            <a:endParaRPr lang="en-US" dirty="0" smtClean="0"/>
          </a:p>
        </p:txBody>
      </p:sp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828800"/>
            <a:ext cx="43592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FFFF00"/>
                </a:solidFill>
              </a:rPr>
              <a:t>Contd…</a:t>
            </a:r>
            <a:endParaRPr lang="en-US" sz="3600" b="1" i="1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5135563"/>
          </a:xfrm>
        </p:spPr>
        <p:txBody>
          <a:bodyPr>
            <a:normAutofit fontScale="70000" lnSpcReduction="20000"/>
          </a:bodyPr>
          <a:lstStyle/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Detection Rate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740664" lvl="1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The detection rate of the LZ-based scheme is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than those of Markov based schemes with different orders</a:t>
            </a:r>
          </a:p>
          <a:p>
            <a:pPr marL="740664" lvl="1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Reason – Use 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 EWMA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in LZ</a:t>
            </a:r>
          </a:p>
          <a:p>
            <a:pPr marL="740664" lvl="1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Detection rate of all schemes increases with the increase in mobility.</a:t>
            </a:r>
          </a:p>
          <a:p>
            <a:pPr marL="740664" lvl="1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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Thus the detection rate is improved in case of mobility.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C2FB1CE-BA31-4722-86B1-2724B56E9133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9463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3AD5B8A-2A8D-40FB-921E-DBCDA14BF5E9}" type="slidenum">
              <a:rPr lang="en-US" smtClean="0"/>
              <a:pPr/>
              <a:t>17</a:t>
            </a:fld>
            <a:endParaRPr lang="en-US" dirty="0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1524000"/>
            <a:ext cx="4495800" cy="255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References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 Sun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Fei Yu, Kui Wu, Yang Xiao and Victor C. M. Leung, “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Enhancing Security Using Mobility-Based Anomaly Detection in Cellular Mobile Networks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”, IEEE Transactions on vehicular technology, 3 May 2006.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76323-F259-40D6-B228-36799233CF7B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B39558-8650-4C58-ADFC-97726C68510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Importance of Cellular phones.</a:t>
            </a: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Due to the open radio transmission environment and the physical vulnerability of mobile devices ,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security is a cause of concern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Approaches to protect a system	</a:t>
            </a:r>
          </a:p>
          <a:p>
            <a:pPr marL="843534" lvl="1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Prevention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based approach </a:t>
            </a:r>
          </a:p>
          <a:p>
            <a:pPr marL="843534" lvl="1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based approach</a:t>
            </a: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ADD0271-D249-4ED4-9A24-082815EBFBAD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922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C75FFCF-4AE1-4511-8DBF-886FB4528288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Prevention and Detection Based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 rtlCol="0">
            <a:normAutofit fontScale="92500" lnSpcReduction="20000"/>
          </a:bodyPr>
          <a:lstStyle/>
          <a:p>
            <a:pPr marL="41148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Prevention based approach :</a:t>
            </a:r>
          </a:p>
          <a:p>
            <a:pPr marL="411480" algn="just" eaLnBrk="1" fontAlgn="auto" hangingPunct="1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Encryption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authentication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allows legitimate users to enter into the system.</a:t>
            </a:r>
          </a:p>
          <a:p>
            <a:pPr marL="411480" algn="just">
              <a:lnSpc>
                <a:spcPct val="160000"/>
              </a:lnSpc>
              <a:buFont typeface="Wingdings"/>
              <a:buChar char="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Detection based approach: IDS ( Intrusion detection systems)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4964" lvl="1" indent="-457200" algn="just" eaLnBrk="1" fontAlgn="auto" hangingPunct="1">
              <a:lnSpc>
                <a:spcPct val="160000"/>
              </a:lnSpc>
              <a:spcAft>
                <a:spcPts val="0"/>
              </a:spcAft>
              <a:buFont typeface="+mj-lt"/>
              <a:buAutoNum type="alphaLcParenR"/>
              <a:defRPr/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Misuse based detection – to detect known used patterns</a:t>
            </a:r>
          </a:p>
          <a:p>
            <a:pPr marL="854964" lvl="1" indent="-457200" algn="just" eaLnBrk="1" fontAlgn="auto" hangingPunct="1">
              <a:lnSpc>
                <a:spcPct val="160000"/>
              </a:lnSpc>
              <a:spcAft>
                <a:spcPts val="0"/>
              </a:spcAft>
              <a:buFont typeface="+mj-lt"/>
              <a:buAutoNum type="alphaLcParenR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Anomaly based detection – </a:t>
            </a:r>
          </a:p>
          <a:p>
            <a:pPr marL="1167702" lvl="2" indent="-457200" algn="just" eaLnBrk="1" fontAlgn="auto" hangingPunct="1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Used to detect known and unknown patterns.</a:t>
            </a:r>
          </a:p>
          <a:p>
            <a:pPr marL="1167702" lvl="2" indent="-457200" algn="just" eaLnBrk="1" fontAlgn="auto" hangingPunct="1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Creates a profile for user behavior and path and compares it with the current activity . </a:t>
            </a:r>
          </a:p>
          <a:p>
            <a:pPr marL="1167702" lvl="2" indent="-457200" algn="just" eaLnBrk="1" fontAlgn="auto" hangingPunct="1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Deviation observed is reported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BAA18D-FCEB-4D20-A3B8-F0D78FA70F65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024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B2AE4C8-A699-4703-85B5-11558A66EDD1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Goal !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design a mobility based anomaly detection scheme.</a:t>
            </a:r>
          </a:p>
          <a:p>
            <a:pPr marL="550355" indent="-514350"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provide an optional service to end users.</a:t>
            </a:r>
          </a:p>
          <a:p>
            <a:pPr marL="550355" indent="-514350"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useful administration tool to service providers.</a:t>
            </a:r>
          </a:p>
          <a:p>
            <a:pPr algn="just" eaLnBrk="1" hangingPunct="1">
              <a:buFont typeface="Arial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14BAA28-BA7E-43A8-ABB1-F6C36AAB5C5E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1FA1E8F-821E-4A95-9A07-A0BCCEE7695F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Assumptions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exists a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mobility database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each mobile user that describes it normal activities.</a:t>
            </a:r>
          </a:p>
          <a:p>
            <a:pPr marL="51435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Once the device has been compromised all the security details are available to the attacker .</a:t>
            </a:r>
          </a:p>
          <a:p>
            <a:pPr marL="51435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All users have got a regular  itinerary .</a:t>
            </a:r>
          </a:p>
          <a:p>
            <a:pPr marL="411480"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B8BFE29-9CE2-46CD-B376-F42887675D55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1B8D46-96C3-434C-845D-E3ADCDD3B2D1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Mobility Based Anomaly Detection Schemes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LZ Based Intrusion detection 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Feature Extraction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Optimized data compression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Probability Calculation – Markov model is used .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Anomaly detection algorithm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Markov-Based Anomaly Detection.</a:t>
            </a:r>
          </a:p>
          <a:p>
            <a:pPr algn="just" eaLnBrk="1" hangingPunct="1"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97C993D-5B70-40FB-B278-B39EEC0BCE80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331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492B3FF-4253-471E-A103-47046F3945C0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LZ Based Anomaly detection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600200"/>
            <a:ext cx="615983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LZ Based Intrusion Detection – Feature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 rtlCol="0">
            <a:noAutofit/>
          </a:bodyPr>
          <a:lstStyle/>
          <a:p>
            <a:pPr marL="411480" algn="just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Features 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security related measures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could be used to construct suitable detection algorithms.</a:t>
            </a:r>
          </a:p>
          <a:p>
            <a:pPr marL="411480" algn="just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General pattern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 cellular mobile network is formed for each user.</a:t>
            </a:r>
          </a:p>
          <a:p>
            <a:pPr marL="411480" algn="just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denoted by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character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11480" algn="just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represents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path taken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user.</a:t>
            </a:r>
          </a:p>
          <a:p>
            <a:pPr marL="411480" algn="just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mobility trie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fixed order Markov model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constructed by this string.</a:t>
            </a:r>
          </a:p>
          <a:p>
            <a:pPr marL="740664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Date Placeholder 5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2C72CEC-C8DC-447D-B5BC-658AA1943231}" type="datetime1">
              <a:rPr lang="en-US" smtClean="0"/>
              <a:pPr/>
              <a:t>11/19/2008</a:t>
            </a:fld>
            <a:endParaRPr lang="en-US" dirty="0" smtClean="0"/>
          </a:p>
        </p:txBody>
      </p:sp>
      <p:sp>
        <p:nvSpPr>
          <p:cNvPr id="14344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CSCI 5931 - Wireless &amp; Sensor Networks</a:t>
            </a:r>
          </a:p>
        </p:txBody>
      </p:sp>
      <p:sp>
        <p:nvSpPr>
          <p:cNvPr id="14343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57FEEF5-3964-4F4C-BE3F-72E733E1532C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Data Compression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Encoding of 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minimize representation.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Commonly used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lossless compression algorithms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dictionary based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Dictionary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 = (M, C)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 – set of phrases and C – function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 maps M onto set of codes.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078AB-F3EA-4B98-A16C-49C454876F36}" type="datetime1">
              <a:rPr lang="en-US" smtClean="0"/>
              <a:pPr>
                <a:defRPr/>
              </a:pPr>
              <a:t>11/19/2008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5931 - Wireless &amp; Sensor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DAFB4-90EA-468B-B408-E01E140FF81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2003</TotalTime>
  <Words>935</Words>
  <Application>Microsoft Office PowerPoint</Application>
  <PresentationFormat>On-screen Show (4:3)</PresentationFormat>
  <Paragraphs>184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Module</vt:lpstr>
      <vt:lpstr>Enhancing Security Using Mobile Based Anomaly Detection in Cellular Mobile Networks</vt:lpstr>
      <vt:lpstr>Introduction</vt:lpstr>
      <vt:lpstr>Prevention and Detection Based Approach</vt:lpstr>
      <vt:lpstr>Goal !</vt:lpstr>
      <vt:lpstr>Assumptions</vt:lpstr>
      <vt:lpstr>Mobility Based Anomaly Detection Schemes</vt:lpstr>
      <vt:lpstr>LZ Based Anomaly detection </vt:lpstr>
      <vt:lpstr>LZ Based Intrusion Detection – Feature Extraction</vt:lpstr>
      <vt:lpstr>Data Compression</vt:lpstr>
      <vt:lpstr>Probability Calculation</vt:lpstr>
      <vt:lpstr>Contd…</vt:lpstr>
      <vt:lpstr>Anomaly Detection Algorithm</vt:lpstr>
      <vt:lpstr>Markov Based Anomaly Detection </vt:lpstr>
      <vt:lpstr>Similarities between Markov and LZ based algorithm</vt:lpstr>
      <vt:lpstr>Difference between Markov and LZ based algorithm</vt:lpstr>
      <vt:lpstr>Conclusion</vt:lpstr>
      <vt:lpstr>Contd…</vt:lpstr>
      <vt:lpstr>References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Security Using Mobile Based Anomaly Detection in Cellular Mobile Networks</dc:title>
  <dc:creator>Aniruddha Barapatre</dc:creator>
  <cp:lastModifiedBy>Yang</cp:lastModifiedBy>
  <cp:revision>217</cp:revision>
  <dcterms:created xsi:type="dcterms:W3CDTF">2007-10-23T23:39:53Z</dcterms:created>
  <dcterms:modified xsi:type="dcterms:W3CDTF">2008-11-19T22:07:58Z</dcterms:modified>
  <cp:category>LZ based algorithm</cp:category>
</cp:coreProperties>
</file>