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805" r:id="rId1"/>
  </p:sldMasterIdLst>
  <p:notesMasterIdLst>
    <p:notesMasterId r:id="rId20"/>
  </p:notes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4" r:id="rId16"/>
    <p:sldId id="275" r:id="rId17"/>
    <p:sldId id="276" r:id="rId18"/>
    <p:sldId id="273" r:id="rId19"/>
  </p:sldIdLst>
  <p:sldSz cx="13004800" cy="9753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71A9"/>
    <a:srgbClr val="005C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87" autoAdjust="0"/>
  </p:normalViewPr>
  <p:slideViewPr>
    <p:cSldViewPr>
      <p:cViewPr varScale="1">
        <p:scale>
          <a:sx n="50" d="100"/>
          <a:sy n="50" d="100"/>
        </p:scale>
        <p:origin x="1056" y="48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Book Antiqua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Book Antiqua"/>
              </a:defRPr>
            </a:lvl1pPr>
          </a:lstStyle>
          <a:p>
            <a:fld id="{379F297C-D7C6-6C48-A753-BCA696D45D54}" type="datetimeFigureOut">
              <a:rPr lang="en-US" smtClean="0"/>
              <a:pPr/>
              <a:t>3/10/2021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Book Antiqua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Book Antiqua"/>
              </a:defRPr>
            </a:lvl1pPr>
          </a:lstStyle>
          <a:p>
            <a:fld id="{D0A160C8-9684-D044-86BA-20D5C5FBA48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748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books.google.com/books?id=mjDyBwAAQBAJ&amp;pg=PA136&amp;dq=%22data+shipping%22&amp;hl=en&amp;newbks=1&amp;newbks_redir=0&amp;sa=X&amp;ved=2ahUKEwiqisuV0v3nAhUOQ6wKHTPPDLwQ6AEwAnoECAQQAg#v=onepage&amp;q=%22data%20shipping%22&amp;f=false" TargetMode="External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8531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6027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0343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0581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8523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0139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* 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Handbook on Data Management in Information Systems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2003</a:t>
            </a:r>
            <a:endParaRPr lang="en-US" sz="1200" b="1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dirty="0" smtClean="0">
                <a:hlinkClick r:id="rId3"/>
              </a:rPr>
              <a:t>https://books.google.com/books?id=mjDyBwAAQBAJ&amp;pg=PA136&amp;dq=%22data+shipping%22&amp;hl=en&amp;newbks=1&amp;newbks_redir=0&amp;sa=X&amp;ved=2ahUKEwiqisuV0v3nAhUOQ6wKHTPPDLwQ6AEwAnoECAQQAg#v=onepage&amp;q=%22data%20shipping%22&amp;f=false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160C8-9684-D044-86BA-20D5C5FBA483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0195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6263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0905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9925168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40643814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21736987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5898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3051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2650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5751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Log n </a:t>
            </a:r>
            <a:r>
              <a:rPr lang="fr-FR" dirty="0" err="1" smtClean="0"/>
              <a:t>because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assumed</a:t>
            </a:r>
            <a:r>
              <a:rPr lang="fr-FR" baseline="0" dirty="0" smtClean="0"/>
              <a:t> </a:t>
            </a:r>
            <a:r>
              <a:rPr lang="fr-FR" baseline="0" dirty="0" err="1" smtClean="0"/>
              <a:t>that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binary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operations</a:t>
            </a:r>
            <a:r>
              <a:rPr lang="fr-FR" baseline="0" dirty="0" smtClean="0"/>
              <a:t> (</a:t>
            </a:r>
            <a:r>
              <a:rPr lang="fr-FR" baseline="0" dirty="0" err="1" smtClean="0"/>
              <a:t>such</a:t>
            </a:r>
            <a:r>
              <a:rPr lang="fr-FR" baseline="0" dirty="0" smtClean="0"/>
              <a:t> as </a:t>
            </a:r>
            <a:r>
              <a:rPr lang="fr-FR" baseline="0" dirty="0" err="1" smtClean="0"/>
              <a:t>project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with</a:t>
            </a:r>
            <a:r>
              <a:rPr lang="fr-FR" baseline="0" dirty="0" smtClean="0"/>
              <a:t> duplicate </a:t>
            </a:r>
            <a:r>
              <a:rPr lang="fr-FR" baseline="0" dirty="0" err="1" smtClean="0"/>
              <a:t>elimination</a:t>
            </a:r>
            <a:r>
              <a:rPr lang="fr-FR" baseline="0" dirty="0" smtClean="0"/>
              <a:t>) </a:t>
            </a:r>
            <a:r>
              <a:rPr lang="fr-FR" baseline="0" dirty="0" err="1" smtClean="0"/>
              <a:t>can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benefit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from</a:t>
            </a:r>
            <a:r>
              <a:rPr lang="fr-FR" baseline="0" dirty="0" smtClean="0"/>
              <a:t> the </a:t>
            </a:r>
            <a:r>
              <a:rPr lang="fr-FR" baseline="0" dirty="0" err="1" smtClean="0"/>
              <a:t>comparison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attributes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being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sorted</a:t>
            </a:r>
            <a:r>
              <a:rPr lang="fr-FR" baseline="0" dirty="0" smtClean="0"/>
              <a:t>. </a:t>
            </a:r>
            <a:r>
              <a:rPr lang="fr-FR" baseline="0" dirty="0" err="1" smtClean="0"/>
              <a:t>Hint</a:t>
            </a:r>
            <a:r>
              <a:rPr lang="fr-FR" baseline="0" dirty="0" smtClean="0"/>
              <a:t>: </a:t>
            </a:r>
            <a:r>
              <a:rPr lang="fr-FR" baseline="0" dirty="0" err="1" smtClean="0"/>
              <a:t>complexity</a:t>
            </a:r>
            <a:r>
              <a:rPr lang="fr-FR" baseline="0" dirty="0" smtClean="0"/>
              <a:t> of </a:t>
            </a:r>
            <a:r>
              <a:rPr lang="fr-FR" baseline="0" dirty="0" err="1" smtClean="0"/>
              <a:t>binary</a:t>
            </a:r>
            <a:r>
              <a:rPr lang="fr-FR" baseline="0" dirty="0" smtClean="0"/>
              <a:t> </a:t>
            </a:r>
            <a:r>
              <a:rPr lang="fr-FR" baseline="0" dirty="0" err="1" smtClean="0"/>
              <a:t>search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is</a:t>
            </a:r>
            <a:r>
              <a:rPr lang="fr-FR" baseline="0" dirty="0" smtClean="0"/>
              <a:t> log n.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9875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315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58" y="0"/>
            <a:ext cx="13007058" cy="9757579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2271" y="3166583"/>
            <a:ext cx="8416255" cy="3627914"/>
          </a:xfrm>
        </p:spPr>
        <p:txBody>
          <a:bodyPr anchor="b"/>
          <a:lstStyle>
            <a:lvl1pPr>
              <a:defRPr sz="68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2271" y="6794496"/>
            <a:ext cx="8416255" cy="1225131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50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0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0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00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51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01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51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01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663937" y="2600961"/>
            <a:ext cx="1408852" cy="325204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38183229-EE44-4BD7-863C-21EB8A6A73E7}" type="datetime1">
              <a:rPr lang="en-US" smtClean="0"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869274" y="4642714"/>
            <a:ext cx="5489486" cy="325205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1016027" y="0"/>
            <a:ext cx="975360" cy="15636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 anchor="b"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77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58" y="0"/>
            <a:ext cx="13007058" cy="9757579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2272" y="7056290"/>
            <a:ext cx="9133517" cy="806027"/>
          </a:xfrm>
        </p:spPr>
        <p:txBody>
          <a:bodyPr anchor="b">
            <a:normAutofit/>
          </a:bodyPr>
          <a:lstStyle>
            <a:lvl1pPr algn="l">
              <a:defRPr sz="3413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32272" y="975360"/>
            <a:ext cx="9133517" cy="48768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276"/>
            </a:lvl1pPr>
            <a:lvl2pPr marL="650230" indent="0">
              <a:buNone/>
              <a:defRPr sz="2276"/>
            </a:lvl2pPr>
            <a:lvl3pPr marL="1300460" indent="0">
              <a:buNone/>
              <a:defRPr sz="2276"/>
            </a:lvl3pPr>
            <a:lvl4pPr marL="1950690" indent="0">
              <a:buNone/>
              <a:defRPr sz="2276"/>
            </a:lvl4pPr>
            <a:lvl5pPr marL="2600919" indent="0">
              <a:buNone/>
              <a:defRPr sz="2276"/>
            </a:lvl5pPr>
            <a:lvl6pPr marL="3251149" indent="0">
              <a:buNone/>
              <a:defRPr sz="2276"/>
            </a:lvl6pPr>
            <a:lvl7pPr marL="3901379" indent="0">
              <a:buNone/>
              <a:defRPr sz="2276"/>
            </a:lvl7pPr>
            <a:lvl8pPr marL="4551609" indent="0">
              <a:buNone/>
              <a:defRPr sz="2276"/>
            </a:lvl8pPr>
            <a:lvl9pPr marL="5201839" indent="0">
              <a:buNone/>
              <a:defRPr sz="227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232270" y="7862318"/>
            <a:ext cx="9133517" cy="702168"/>
          </a:xfrm>
        </p:spPr>
        <p:txBody>
          <a:bodyPr>
            <a:normAutofit/>
          </a:bodyPr>
          <a:lstStyle>
            <a:lvl1pPr marL="0" indent="0">
              <a:buNone/>
              <a:defRPr sz="1707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632FC-E18A-4613-BD81-D8B6747FE39D}" type="datetime1">
              <a:rPr lang="en-US" smtClean="0"/>
              <a:t>3/10/2021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1016027" y="0"/>
            <a:ext cx="975360" cy="15636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711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58" y="0"/>
            <a:ext cx="13007058" cy="9757579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2271" y="1318542"/>
            <a:ext cx="9133518" cy="2407424"/>
          </a:xfrm>
        </p:spPr>
        <p:txBody>
          <a:bodyPr/>
          <a:lstStyle>
            <a:lvl1pPr>
              <a:defRPr sz="51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2271" y="4960745"/>
            <a:ext cx="9133518" cy="3607974"/>
          </a:xfrm>
        </p:spPr>
        <p:txBody>
          <a:bodyPr anchor="ctr">
            <a:normAutofit/>
          </a:bodyPr>
          <a:lstStyle>
            <a:lvl1pPr marL="0" indent="0">
              <a:buNone/>
              <a:defRPr sz="2560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60FB1-F8CA-4977-AA9D-2A199C3CE9B2}" type="datetime1">
              <a:rPr lang="en-US" smtClean="0"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11016027" y="0"/>
            <a:ext cx="975360" cy="15636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0167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58" y="0"/>
            <a:ext cx="13007058" cy="9757579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920790" y="926848"/>
            <a:ext cx="855596" cy="18432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378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10054284" y="4124860"/>
            <a:ext cx="880445" cy="18432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378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4353" y="1318542"/>
            <a:ext cx="8761436" cy="4099099"/>
          </a:xfrm>
        </p:spPr>
        <p:txBody>
          <a:bodyPr anchor="ctr"/>
          <a:lstStyle>
            <a:lvl1pPr>
              <a:defRPr sz="51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73018" y="5417640"/>
            <a:ext cx="8030070" cy="473761"/>
          </a:xfrm>
        </p:spPr>
        <p:txBody>
          <a:bodyPr>
            <a:normAutofit/>
          </a:bodyPr>
          <a:lstStyle>
            <a:lvl1pPr marL="0" indent="0">
              <a:buNone/>
              <a:defRPr lang="en-US" sz="1991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2271" y="7112272"/>
            <a:ext cx="9022113" cy="1437325"/>
          </a:xfrm>
        </p:spPr>
        <p:txBody>
          <a:bodyPr anchor="ctr">
            <a:normAutofit/>
          </a:bodyPr>
          <a:lstStyle>
            <a:lvl1pPr marL="0" indent="0">
              <a:buNone/>
              <a:defRPr sz="2560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78C68-0034-43EE-8AE6-31B66FA904EE}" type="datetime1">
              <a:rPr lang="en-US" smtClean="0"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Rectangle 8"/>
          <p:cNvSpPr/>
          <p:nvPr/>
        </p:nvSpPr>
        <p:spPr>
          <a:xfrm>
            <a:off x="11016027" y="0"/>
            <a:ext cx="975360" cy="15636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9329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58" y="0"/>
            <a:ext cx="13007058" cy="9757579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2271" y="2926080"/>
            <a:ext cx="9133518" cy="2980267"/>
          </a:xfrm>
        </p:spPr>
        <p:txBody>
          <a:bodyPr anchor="b"/>
          <a:lstStyle>
            <a:lvl1pPr algn="l">
              <a:defRPr sz="5689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2272" y="7146537"/>
            <a:ext cx="9133517" cy="1414956"/>
          </a:xfrm>
        </p:spPr>
        <p:txBody>
          <a:bodyPr anchor="t"/>
          <a:lstStyle>
            <a:lvl1pPr marL="0" indent="0" algn="l">
              <a:buNone/>
              <a:defRPr sz="2844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EF381-9EA5-42B9-871A-37D07ED0590E}" type="datetime1">
              <a:rPr lang="en-US" smtClean="0"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1016027" y="0"/>
            <a:ext cx="975360" cy="15636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4256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2271" y="1318542"/>
            <a:ext cx="9135777" cy="1009584"/>
          </a:xfrm>
        </p:spPr>
        <p:txBody>
          <a:bodyPr/>
          <a:lstStyle>
            <a:lvl1pPr>
              <a:defRPr sz="455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2270" y="3540196"/>
            <a:ext cx="3290214" cy="935768"/>
          </a:xfrm>
        </p:spPr>
        <p:txBody>
          <a:bodyPr anchor="b">
            <a:noAutofit/>
          </a:bodyPr>
          <a:lstStyle>
            <a:lvl1pPr marL="0" indent="0">
              <a:buNone/>
              <a:defRPr sz="2844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1232270" y="4475967"/>
            <a:ext cx="3290214" cy="4107898"/>
          </a:xfrm>
        </p:spPr>
        <p:txBody>
          <a:bodyPr anchor="t">
            <a:normAutofit/>
          </a:bodyPr>
          <a:lstStyle>
            <a:lvl1pPr marL="0" indent="0">
              <a:buNone/>
              <a:defRPr sz="1707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43540" y="3540196"/>
            <a:ext cx="3298017" cy="935768"/>
          </a:xfrm>
        </p:spPr>
        <p:txBody>
          <a:bodyPr anchor="b">
            <a:noAutofit/>
          </a:bodyPr>
          <a:lstStyle>
            <a:lvl1pPr marL="0" indent="0">
              <a:buNone/>
              <a:defRPr sz="2844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4847603" y="4475967"/>
            <a:ext cx="3298017" cy="4107898"/>
          </a:xfrm>
        </p:spPr>
        <p:txBody>
          <a:bodyPr anchor="t">
            <a:normAutofit/>
          </a:bodyPr>
          <a:lstStyle>
            <a:lvl1pPr marL="0" indent="0">
              <a:buNone/>
              <a:defRPr sz="1707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474513" y="3540196"/>
            <a:ext cx="3298017" cy="935768"/>
          </a:xfrm>
        </p:spPr>
        <p:txBody>
          <a:bodyPr anchor="b">
            <a:noAutofit/>
          </a:bodyPr>
          <a:lstStyle>
            <a:lvl1pPr marL="0" indent="0">
              <a:buNone/>
              <a:defRPr sz="2844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8477775" y="4475967"/>
            <a:ext cx="3294756" cy="4107898"/>
          </a:xfrm>
        </p:spPr>
        <p:txBody>
          <a:bodyPr anchor="t">
            <a:normAutofit/>
          </a:bodyPr>
          <a:lstStyle>
            <a:lvl1pPr marL="0" indent="0">
              <a:buNone/>
              <a:defRPr sz="1707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685554" y="3540197"/>
            <a:ext cx="0" cy="5043666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8319319" y="3540197"/>
            <a:ext cx="0" cy="5043666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1BDB4-5993-4A19-9DA4-22D02935DE7B}" type="datetime1">
              <a:rPr lang="en-US" smtClean="0"/>
              <a:t>3/10/2021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9385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2270" y="1318542"/>
            <a:ext cx="9024370" cy="1009584"/>
          </a:xfrm>
        </p:spPr>
        <p:txBody>
          <a:bodyPr/>
          <a:lstStyle>
            <a:lvl1pPr>
              <a:defRPr sz="455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2270" y="5944314"/>
            <a:ext cx="3290214" cy="935768"/>
          </a:xfrm>
        </p:spPr>
        <p:txBody>
          <a:bodyPr anchor="b">
            <a:noAutofit/>
          </a:bodyPr>
          <a:lstStyle>
            <a:lvl1pPr marL="0" indent="0">
              <a:buNone/>
              <a:defRPr sz="2844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449322" y="3540196"/>
            <a:ext cx="2865983" cy="20584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276"/>
            </a:lvl1pPr>
            <a:lvl2pPr marL="650230" indent="0">
              <a:buNone/>
              <a:defRPr sz="2276"/>
            </a:lvl2pPr>
            <a:lvl3pPr marL="1300460" indent="0">
              <a:buNone/>
              <a:defRPr sz="2276"/>
            </a:lvl3pPr>
            <a:lvl4pPr marL="1950690" indent="0">
              <a:buNone/>
              <a:defRPr sz="2276"/>
            </a:lvl4pPr>
            <a:lvl5pPr marL="2600919" indent="0">
              <a:buNone/>
              <a:defRPr sz="2276"/>
            </a:lvl5pPr>
            <a:lvl6pPr marL="3251149" indent="0">
              <a:buNone/>
              <a:defRPr sz="2276"/>
            </a:lvl6pPr>
            <a:lvl7pPr marL="3901379" indent="0">
              <a:buNone/>
              <a:defRPr sz="2276"/>
            </a:lvl7pPr>
            <a:lvl8pPr marL="4551609" indent="0">
              <a:buNone/>
              <a:defRPr sz="2276"/>
            </a:lvl8pPr>
            <a:lvl9pPr marL="5201839" indent="0">
              <a:buNone/>
              <a:defRPr sz="227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1232269" y="6880083"/>
            <a:ext cx="3290214" cy="1688634"/>
          </a:xfrm>
        </p:spPr>
        <p:txBody>
          <a:bodyPr anchor="t">
            <a:normAutofit/>
          </a:bodyPr>
          <a:lstStyle>
            <a:lvl1pPr marL="0" indent="0">
              <a:buNone/>
              <a:defRPr sz="1707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1378" y="5944313"/>
            <a:ext cx="3298017" cy="935768"/>
          </a:xfrm>
        </p:spPr>
        <p:txBody>
          <a:bodyPr anchor="b">
            <a:noAutofit/>
          </a:bodyPr>
          <a:lstStyle>
            <a:lvl1pPr marL="0" indent="0">
              <a:buNone/>
              <a:defRPr sz="2844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5053424" y="3540196"/>
            <a:ext cx="2865983" cy="20584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276"/>
            </a:lvl1pPr>
            <a:lvl2pPr marL="650230" indent="0">
              <a:buNone/>
              <a:defRPr sz="2276"/>
            </a:lvl2pPr>
            <a:lvl3pPr marL="1300460" indent="0">
              <a:buNone/>
              <a:defRPr sz="2276"/>
            </a:lvl3pPr>
            <a:lvl4pPr marL="1950690" indent="0">
              <a:buNone/>
              <a:defRPr sz="2276"/>
            </a:lvl4pPr>
            <a:lvl5pPr marL="2600919" indent="0">
              <a:buNone/>
              <a:defRPr sz="2276"/>
            </a:lvl5pPr>
            <a:lvl6pPr marL="3251149" indent="0">
              <a:buNone/>
              <a:defRPr sz="2276"/>
            </a:lvl6pPr>
            <a:lvl7pPr marL="3901379" indent="0">
              <a:buNone/>
              <a:defRPr sz="2276"/>
            </a:lvl7pPr>
            <a:lvl8pPr marL="4551609" indent="0">
              <a:buNone/>
              <a:defRPr sz="2276"/>
            </a:lvl8pPr>
            <a:lvl9pPr marL="5201839" indent="0">
              <a:buNone/>
              <a:defRPr sz="227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851378" y="6895230"/>
            <a:ext cx="3298017" cy="1688634"/>
          </a:xfrm>
        </p:spPr>
        <p:txBody>
          <a:bodyPr anchor="t">
            <a:normAutofit/>
          </a:bodyPr>
          <a:lstStyle>
            <a:lvl1pPr marL="0" indent="0">
              <a:buNone/>
              <a:defRPr sz="1707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474513" y="5944314"/>
            <a:ext cx="3298017" cy="935768"/>
          </a:xfrm>
        </p:spPr>
        <p:txBody>
          <a:bodyPr anchor="b">
            <a:noAutofit/>
          </a:bodyPr>
          <a:lstStyle>
            <a:lvl1pPr marL="0" indent="0">
              <a:buNone/>
              <a:defRPr sz="2844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687845" y="3540196"/>
            <a:ext cx="2865983" cy="20584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276"/>
            </a:lvl1pPr>
            <a:lvl2pPr marL="650230" indent="0">
              <a:buNone/>
              <a:defRPr sz="2276"/>
            </a:lvl2pPr>
            <a:lvl3pPr marL="1300460" indent="0">
              <a:buNone/>
              <a:defRPr sz="2276"/>
            </a:lvl3pPr>
            <a:lvl4pPr marL="1950690" indent="0">
              <a:buNone/>
              <a:defRPr sz="2276"/>
            </a:lvl4pPr>
            <a:lvl5pPr marL="2600919" indent="0">
              <a:buNone/>
              <a:defRPr sz="2276"/>
            </a:lvl5pPr>
            <a:lvl6pPr marL="3251149" indent="0">
              <a:buNone/>
              <a:defRPr sz="2276"/>
            </a:lvl6pPr>
            <a:lvl7pPr marL="3901379" indent="0">
              <a:buNone/>
              <a:defRPr sz="2276"/>
            </a:lvl7pPr>
            <a:lvl8pPr marL="4551609" indent="0">
              <a:buNone/>
              <a:defRPr sz="2276"/>
            </a:lvl8pPr>
            <a:lvl9pPr marL="5201839" indent="0">
              <a:buNone/>
              <a:defRPr sz="227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474513" y="6880083"/>
            <a:ext cx="3298017" cy="1688634"/>
          </a:xfrm>
        </p:spPr>
        <p:txBody>
          <a:bodyPr anchor="t">
            <a:normAutofit/>
          </a:bodyPr>
          <a:lstStyle>
            <a:lvl1pPr marL="0" indent="0">
              <a:buNone/>
              <a:defRPr sz="1707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4679138" y="3540197"/>
            <a:ext cx="0" cy="5043666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8319319" y="3540197"/>
            <a:ext cx="0" cy="5043666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02E83-E3C9-4356-B69B-31DE9E11607A}" type="datetime1">
              <a:rPr lang="en-US" smtClean="0"/>
              <a:t>3/10/2021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5988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839184" y="9085028"/>
            <a:ext cx="1408852" cy="325204"/>
          </a:xfrm>
        </p:spPr>
        <p:txBody>
          <a:bodyPr/>
          <a:lstStyle/>
          <a:p>
            <a:fld id="{595D34C1-3136-4B6C-B608-129A4675AF7B}" type="datetime1">
              <a:rPr lang="en-US" smtClean="0"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34057" y="9085028"/>
            <a:ext cx="5489486" cy="325205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0556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58" y="0"/>
            <a:ext cx="12971264" cy="9757579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590034" y="571968"/>
            <a:ext cx="6557248" cy="86096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847907" y="2511070"/>
            <a:ext cx="8527634" cy="4731462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13004800" cy="97536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82120" y="2059093"/>
            <a:ext cx="1583667" cy="6502401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2694" y="2059093"/>
            <a:ext cx="6281865" cy="65024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0C07-454B-41AB-ADF0-C744DD4C43A0}" type="datetime1">
              <a:rPr lang="en-US" smtClean="0"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5933" y="9053153"/>
            <a:ext cx="5489486" cy="325205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Rectangle 8"/>
          <p:cNvSpPr/>
          <p:nvPr/>
        </p:nvSpPr>
        <p:spPr>
          <a:xfrm>
            <a:off x="11016027" y="0"/>
            <a:ext cx="975360" cy="15636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096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1602" y="1318540"/>
            <a:ext cx="9022111" cy="1009586"/>
          </a:xfrm>
        </p:spPr>
        <p:txBody>
          <a:bodyPr anchor="ctr"/>
          <a:lstStyle>
            <a:lvl1pPr>
              <a:defRPr sz="455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A4F19-612C-439D-A035-A49E6F867174}" type="datetime1">
              <a:rPr lang="en-US" smtClean="0"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 anchor="b"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255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58" y="0"/>
            <a:ext cx="13007058" cy="9757579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8049" y="3210792"/>
            <a:ext cx="4395622" cy="4295600"/>
          </a:xfrm>
        </p:spPr>
        <p:txBody>
          <a:bodyPr anchor="ctr"/>
          <a:lstStyle>
            <a:lvl1pPr algn="l">
              <a:defRPr sz="4551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80727" y="3210792"/>
            <a:ext cx="4384023" cy="4295600"/>
          </a:xfrm>
        </p:spPr>
        <p:txBody>
          <a:bodyPr anchor="ctr"/>
          <a:lstStyle>
            <a:lvl1pPr marL="0" indent="0" algn="l">
              <a:buNone/>
              <a:defRPr sz="2844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06EB-87AC-4A4C-B130-82A654649F75}" type="datetime1">
              <a:rPr lang="en-US" smtClean="0"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11016027" y="0"/>
            <a:ext cx="975360" cy="15636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 anchor="b"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429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2270" y="3540196"/>
            <a:ext cx="5172594" cy="502130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99937" y="3540200"/>
            <a:ext cx="5172594" cy="502129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BA65F-AF50-4A7A-B273-DE3B3E6E0298}" type="datetime1">
              <a:rPr lang="en-US" smtClean="0"/>
              <a:t>3/10/2021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 anchor="b"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487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7217" y="3540196"/>
            <a:ext cx="5167647" cy="1079879"/>
          </a:xfrm>
        </p:spPr>
        <p:txBody>
          <a:bodyPr anchor="b">
            <a:noAutofit/>
          </a:bodyPr>
          <a:lstStyle>
            <a:lvl1pPr marL="0" indent="0">
              <a:buNone/>
              <a:defRPr sz="3413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2270" y="4620075"/>
            <a:ext cx="5172594" cy="394142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99938" y="3540196"/>
            <a:ext cx="5172592" cy="1076103"/>
          </a:xfrm>
        </p:spPr>
        <p:txBody>
          <a:bodyPr anchor="b">
            <a:noAutofit/>
          </a:bodyPr>
          <a:lstStyle>
            <a:lvl1pPr marL="0" indent="0">
              <a:buNone/>
              <a:defRPr sz="3413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99937" y="4616299"/>
            <a:ext cx="5172594" cy="394519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44850-AA71-4C02-8A41-0DC431550F25}" type="datetime1">
              <a:rPr lang="en-US" smtClean="0"/>
              <a:t>3/10/2021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 anchor="b"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353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C4AB9-4C24-4BE9-8E6D-DAA41A0BB093}" type="datetime1">
              <a:rPr lang="en-US" smtClean="0"/>
              <a:t>3/10/2021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 anchor="b"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343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016027" y="0"/>
            <a:ext cx="975360" cy="15636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430C1-439D-419B-8BF4-7D91E1F7DD31}" type="datetime1">
              <a:rPr lang="en-US" smtClean="0"/>
              <a:t>3/10/2021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516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58" y="0"/>
            <a:ext cx="13007058" cy="9757579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2270" y="2059094"/>
            <a:ext cx="3857906" cy="2127058"/>
          </a:xfrm>
        </p:spPr>
        <p:txBody>
          <a:bodyPr anchor="b"/>
          <a:lstStyle>
            <a:lvl1pPr algn="l">
              <a:defRPr sz="3413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8030" y="2059093"/>
            <a:ext cx="5166720" cy="65024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232273" y="4390180"/>
            <a:ext cx="3857904" cy="4172375"/>
          </a:xfrm>
        </p:spPr>
        <p:txBody>
          <a:bodyPr/>
          <a:lstStyle>
            <a:lvl1pPr marL="0" indent="0">
              <a:buNone/>
              <a:defRPr sz="1991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B755F-21A7-4732-B76C-8D0E79EFAA4C}" type="datetime1">
              <a:rPr lang="en-US" smtClean="0"/>
              <a:t>3/10/2021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Rectangle 8"/>
          <p:cNvSpPr/>
          <p:nvPr/>
        </p:nvSpPr>
        <p:spPr>
          <a:xfrm>
            <a:off x="11016027" y="0"/>
            <a:ext cx="975360" cy="15636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92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58" y="0"/>
            <a:ext cx="13007058" cy="9757579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2271" y="1964644"/>
            <a:ext cx="4248304" cy="2239727"/>
          </a:xfrm>
        </p:spPr>
        <p:txBody>
          <a:bodyPr anchor="b">
            <a:normAutofit/>
          </a:bodyPr>
          <a:lstStyle>
            <a:lvl1pPr algn="l">
              <a:defRPr sz="3413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17026" y="1878471"/>
            <a:ext cx="3969567" cy="599665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276"/>
            </a:lvl1pPr>
            <a:lvl2pPr marL="650230" indent="0">
              <a:buNone/>
              <a:defRPr sz="2276"/>
            </a:lvl2pPr>
            <a:lvl3pPr marL="1300460" indent="0">
              <a:buNone/>
              <a:defRPr sz="2276"/>
            </a:lvl3pPr>
            <a:lvl4pPr marL="1950690" indent="0">
              <a:buNone/>
              <a:defRPr sz="2276"/>
            </a:lvl4pPr>
            <a:lvl5pPr marL="2600919" indent="0">
              <a:buNone/>
              <a:defRPr sz="2276"/>
            </a:lvl5pPr>
            <a:lvl6pPr marL="3251149" indent="0">
              <a:buNone/>
              <a:defRPr sz="2276"/>
            </a:lvl6pPr>
            <a:lvl7pPr marL="3901379" indent="0">
              <a:buNone/>
              <a:defRPr sz="2276"/>
            </a:lvl7pPr>
            <a:lvl8pPr marL="4551609" indent="0">
              <a:buNone/>
              <a:defRPr sz="2276"/>
            </a:lvl8pPr>
            <a:lvl9pPr marL="5201839" indent="0">
              <a:buNone/>
              <a:defRPr sz="227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2271" y="4389120"/>
            <a:ext cx="4248304" cy="3486009"/>
          </a:xfrm>
        </p:spPr>
        <p:txBody>
          <a:bodyPr>
            <a:normAutofit/>
          </a:bodyPr>
          <a:lstStyle>
            <a:lvl1pPr marL="0" indent="0">
              <a:buNone/>
              <a:defRPr sz="1991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5ADEE-8BB9-4016-AFB8-CFDE6339002E}" type="datetime1">
              <a:rPr lang="en-US" smtClean="0"/>
              <a:t>3/10/2021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1016027" y="0"/>
            <a:ext cx="975360" cy="15636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  <a:prstGeom prst="rect">
            <a:avLst/>
          </a:prstGeom>
        </p:spPr>
        <p:txBody>
          <a:bodyPr/>
          <a:lstStyle>
            <a:lvl1pPr algn="ctr">
              <a:defRPr sz="3982"/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275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58" y="0"/>
            <a:ext cx="13007058" cy="9757579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232270" y="1318541"/>
            <a:ext cx="9024370" cy="10095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343" y="3540195"/>
            <a:ext cx="9024370" cy="50212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772542" y="9053153"/>
            <a:ext cx="1408852" cy="3252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80" b="1" i="0">
                <a:solidFill>
                  <a:schemeClr val="accent1"/>
                </a:solidFill>
              </a:defRPr>
            </a:lvl1pPr>
          </a:lstStyle>
          <a:p>
            <a:fld id="{9C3C6E28-1AF4-4120-8604-EECBA41DE406}" type="datetime1">
              <a:rPr lang="en-US" smtClean="0"/>
              <a:t>3/10/2021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40311" y="9053151"/>
            <a:ext cx="5489486" cy="325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8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1016027" y="0"/>
            <a:ext cx="975360" cy="15636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920698" y="420594"/>
            <a:ext cx="1125416" cy="1091822"/>
          </a:xfrm>
          <a:prstGeom prst="rect">
            <a:avLst/>
          </a:prstGeom>
        </p:spPr>
        <p:txBody>
          <a:bodyPr anchor="b"/>
          <a:lstStyle>
            <a:lvl1pPr algn="ctr">
              <a:defRPr sz="3982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757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  <p:sldLayoutId id="2147483817" r:id="rId12"/>
    <p:sldLayoutId id="2147483818" r:id="rId13"/>
    <p:sldLayoutId id="2147483819" r:id="rId14"/>
    <p:sldLayoutId id="2147483820" r:id="rId15"/>
    <p:sldLayoutId id="2147483821" r:id="rId16"/>
    <p:sldLayoutId id="2147483822" r:id="rId17"/>
  </p:sldLayoutIdLst>
  <p:hf sldNum="0" hdr="0" ftr="0" dt="0"/>
  <p:txStyles>
    <p:titleStyle>
      <a:lvl1pPr algn="l" defTabSz="650230" rtl="0" eaLnBrk="1" latinLnBrk="0" hangingPunct="1">
        <a:spcBef>
          <a:spcPct val="0"/>
        </a:spcBef>
        <a:buNone/>
        <a:defRPr sz="4551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87672" indent="-487672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56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975345" indent="-403143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276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365483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91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755621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145758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8072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4651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212750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53587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15362" name="Rectangle 2"/>
          <p:cNvSpPr>
            <a:spLocks noGrp="1" noChangeArrowheads="1"/>
          </p:cNvSpPr>
          <p:nvPr>
            <p:ph idx="1"/>
          </p:nvPr>
        </p:nvSpPr>
        <p:spPr>
          <a:xfrm>
            <a:off x="741760" y="2899087"/>
            <a:ext cx="10513168" cy="6658233"/>
          </a:xfrm>
          <a:ln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US" sz="1800" dirty="0" smtClean="0"/>
              <a:t>Introduction</a:t>
            </a:r>
          </a:p>
          <a:p>
            <a:pPr>
              <a:lnSpc>
                <a:spcPct val="80000"/>
              </a:lnSpc>
            </a:pPr>
            <a:r>
              <a:rPr lang="en-US" sz="1800" dirty="0" smtClean="0"/>
              <a:t>Background</a:t>
            </a:r>
            <a:endParaRPr lang="en-US" sz="1800" dirty="0"/>
          </a:p>
          <a:p>
            <a:pPr>
              <a:lnSpc>
                <a:spcPct val="80000"/>
              </a:lnSpc>
            </a:pPr>
            <a:r>
              <a:rPr lang="en-US" sz="1800" dirty="0" smtClean="0"/>
              <a:t>Distributed Database Design</a:t>
            </a:r>
          </a:p>
          <a:p>
            <a:pPr>
              <a:lnSpc>
                <a:spcPct val="80000"/>
              </a:lnSpc>
            </a:pPr>
            <a:r>
              <a:rPr lang="en-US" sz="1800" dirty="0" smtClean="0"/>
              <a:t>Database Integration</a:t>
            </a:r>
          </a:p>
          <a:p>
            <a:pPr>
              <a:lnSpc>
                <a:spcPct val="80000"/>
              </a:lnSpc>
            </a:pPr>
            <a:r>
              <a:rPr lang="en-US" sz="1800" dirty="0" smtClean="0"/>
              <a:t>Semantic Data Control</a:t>
            </a:r>
          </a:p>
          <a:p>
            <a:pPr>
              <a:lnSpc>
                <a:spcPct val="80000"/>
              </a:lnSpc>
            </a:pPr>
            <a:r>
              <a:rPr lang="en-US" sz="1800" dirty="0" smtClean="0">
                <a:solidFill>
                  <a:srgbClr val="1771A9"/>
                </a:solidFill>
              </a:rPr>
              <a:t>Distributed Query Processing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>
                <a:solidFill>
                  <a:srgbClr val="FF0000"/>
                </a:solidFill>
              </a:rPr>
              <a:t>Overview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>
                <a:solidFill>
                  <a:srgbClr val="1771A9"/>
                </a:solidFill>
              </a:rPr>
              <a:t>Query decomposition and localization</a:t>
            </a:r>
          </a:p>
          <a:p>
            <a:pPr lvl="1">
              <a:lnSpc>
                <a:spcPct val="80000"/>
              </a:lnSpc>
            </a:pPr>
            <a:r>
              <a:rPr lang="en-US" sz="1600" dirty="0" smtClean="0">
                <a:solidFill>
                  <a:srgbClr val="1771A9"/>
                </a:solidFill>
              </a:rPr>
              <a:t>Distributed query optimization</a:t>
            </a:r>
          </a:p>
          <a:p>
            <a:pPr>
              <a:lnSpc>
                <a:spcPct val="80000"/>
              </a:lnSpc>
            </a:pPr>
            <a:r>
              <a:rPr lang="en-US" sz="1800" dirty="0" smtClean="0"/>
              <a:t>Multidatabase Query Processing</a:t>
            </a:r>
          </a:p>
          <a:p>
            <a:pPr>
              <a:lnSpc>
                <a:spcPct val="80000"/>
              </a:lnSpc>
            </a:pPr>
            <a:r>
              <a:rPr lang="en-US" sz="1800" dirty="0" smtClean="0"/>
              <a:t>Distributed Transaction Management</a:t>
            </a:r>
          </a:p>
          <a:p>
            <a:pPr>
              <a:lnSpc>
                <a:spcPct val="80000"/>
              </a:lnSpc>
            </a:pPr>
            <a:r>
              <a:rPr lang="en-US" sz="1800" dirty="0" smtClean="0"/>
              <a:t>Data Replication</a:t>
            </a:r>
          </a:p>
          <a:p>
            <a:pPr>
              <a:lnSpc>
                <a:spcPct val="80000"/>
              </a:lnSpc>
            </a:pPr>
            <a:r>
              <a:rPr lang="en-US" sz="1800" dirty="0" smtClean="0"/>
              <a:t>Parallel Database Systems</a:t>
            </a:r>
          </a:p>
          <a:p>
            <a:pPr>
              <a:lnSpc>
                <a:spcPct val="80000"/>
              </a:lnSpc>
            </a:pPr>
            <a:r>
              <a:rPr lang="en-US" sz="1800" dirty="0" smtClean="0"/>
              <a:t>Distributed Object DBMS</a:t>
            </a:r>
          </a:p>
          <a:p>
            <a:pPr>
              <a:lnSpc>
                <a:spcPct val="80000"/>
              </a:lnSpc>
            </a:pPr>
            <a:r>
              <a:rPr lang="en-US" sz="1800" dirty="0" smtClean="0"/>
              <a:t>Peer-to-Peer Data Management</a:t>
            </a:r>
          </a:p>
          <a:p>
            <a:pPr>
              <a:lnSpc>
                <a:spcPct val="80000"/>
              </a:lnSpc>
            </a:pPr>
            <a:r>
              <a:rPr lang="en-US" sz="1800" dirty="0" smtClean="0"/>
              <a:t>Web Data Management </a:t>
            </a:r>
          </a:p>
          <a:p>
            <a:pPr>
              <a:lnSpc>
                <a:spcPct val="80000"/>
              </a:lnSpc>
            </a:pPr>
            <a:r>
              <a:rPr lang="en-US" sz="1800" dirty="0" smtClean="0"/>
              <a:t>Current Issues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53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36124">
              <a:spcAft>
                <a:spcPts val="18"/>
              </a:spcAft>
              <a:tabLst>
                <a:tab pos="0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</a:tabLst>
            </a:pPr>
            <a:r>
              <a:rPr lang="en-US" dirty="0"/>
              <a:t>Query Optimization Issues – </a:t>
            </a:r>
            <a:r>
              <a:rPr lang="en-US" sz="3600" dirty="0"/>
              <a:t>Optimization Granularity</a:t>
            </a:r>
            <a:endParaRPr lang="en-US" sz="4400" dirty="0"/>
          </a:p>
        </p:txBody>
      </p:sp>
      <p:sp>
        <p:nvSpPr>
          <p:cNvPr id="189443" name="Rectangle 3"/>
          <p:cNvSpPr>
            <a:spLocks noGrp="1" noChangeArrowheads="1"/>
          </p:cNvSpPr>
          <p:nvPr>
            <p:ph idx="1"/>
          </p:nvPr>
        </p:nvSpPr>
        <p:spPr>
          <a:xfrm>
            <a:off x="1229342" y="3540194"/>
            <a:ext cx="10816771" cy="5959405"/>
          </a:xfrm>
          <a:noFill/>
        </p:spPr>
        <p:txBody>
          <a:bodyPr>
            <a:normAutofit/>
          </a:bodyPr>
          <a:lstStyle/>
          <a:p>
            <a:pPr marL="487672" indent="-487672">
              <a:lnSpc>
                <a:spcPts val="4124"/>
              </a:lnSpc>
              <a:spcAft>
                <a:spcPts val="2418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</a:tabLst>
            </a:pPr>
            <a:r>
              <a:rPr lang="en-US" sz="2800" dirty="0">
                <a:solidFill>
                  <a:srgbClr val="0000D4"/>
                </a:solidFill>
              </a:rPr>
              <a:t>Single query at a time</a:t>
            </a:r>
          </a:p>
          <a:p>
            <a:pPr marL="1144676" lvl="1" indent="-494446">
              <a:lnSpc>
                <a:spcPts val="3413"/>
              </a:lnSpc>
              <a:spcAft>
                <a:spcPts val="1991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</a:tabLst>
            </a:pPr>
            <a:r>
              <a:rPr lang="en-US" sz="3200" dirty="0"/>
              <a:t>Cannot use common intermediate </a:t>
            </a:r>
            <a:r>
              <a:rPr lang="en-US" sz="3200" dirty="0" smtClean="0"/>
              <a:t>results</a:t>
            </a:r>
          </a:p>
          <a:p>
            <a:pPr marL="650230" lvl="1" indent="0">
              <a:spcBef>
                <a:spcPts val="600"/>
              </a:spcBef>
              <a:spcAft>
                <a:spcPts val="600"/>
              </a:spcAft>
              <a:buNone/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</a:tabLst>
            </a:pPr>
            <a:endParaRPr lang="en-US" sz="2400" dirty="0"/>
          </a:p>
          <a:p>
            <a:pPr marL="487672" indent="-487672">
              <a:lnSpc>
                <a:spcPts val="4124"/>
              </a:lnSpc>
              <a:spcAft>
                <a:spcPts val="2418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</a:tabLst>
            </a:pPr>
            <a:r>
              <a:rPr lang="en-US" sz="2800" dirty="0">
                <a:solidFill>
                  <a:srgbClr val="0000D4"/>
                </a:solidFill>
              </a:rPr>
              <a:t>Multiple queries at a time</a:t>
            </a:r>
          </a:p>
          <a:p>
            <a:pPr marL="1144676" lvl="1" indent="-494446">
              <a:lnSpc>
                <a:spcPts val="3413"/>
              </a:lnSpc>
              <a:spcAft>
                <a:spcPts val="1991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</a:tabLst>
            </a:pPr>
            <a:r>
              <a:rPr lang="en-US" sz="3200" dirty="0"/>
              <a:t>Efficient if many similar queries</a:t>
            </a:r>
          </a:p>
          <a:p>
            <a:pPr marL="1144676" lvl="1" indent="-494446">
              <a:lnSpc>
                <a:spcPts val="3413"/>
              </a:lnSpc>
              <a:spcAft>
                <a:spcPts val="18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</a:tabLst>
            </a:pPr>
            <a:r>
              <a:rPr lang="en-US" sz="3200" dirty="0"/>
              <a:t>Decision space is much larger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534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7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 Optimization Issues – </a:t>
            </a:r>
            <a:r>
              <a:rPr lang="en-US" sz="3600" dirty="0"/>
              <a:t>Optimization Timing</a:t>
            </a:r>
          </a:p>
        </p:txBody>
      </p:sp>
      <p:sp>
        <p:nvSpPr>
          <p:cNvPr id="190471" name="Rectangle 7"/>
          <p:cNvSpPr>
            <a:spLocks noGrp="1" noChangeArrowheads="1"/>
          </p:cNvSpPr>
          <p:nvPr>
            <p:ph idx="1"/>
          </p:nvPr>
        </p:nvSpPr>
        <p:spPr>
          <a:xfrm>
            <a:off x="885776" y="3364632"/>
            <a:ext cx="11521280" cy="6103421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5000"/>
              </a:lnSpc>
              <a:spcBef>
                <a:spcPct val="5000"/>
              </a:spcBef>
            </a:pPr>
            <a:r>
              <a:rPr lang="en-US" dirty="0"/>
              <a:t>Static</a:t>
            </a:r>
          </a:p>
          <a:p>
            <a:pPr lvl="1">
              <a:lnSpc>
                <a:spcPct val="95000"/>
              </a:lnSpc>
              <a:spcBef>
                <a:spcPct val="5000"/>
              </a:spcBef>
            </a:pPr>
            <a:r>
              <a:rPr lang="en-US" sz="2800" dirty="0" smtClean="0"/>
              <a:t>Compilation-time optimization </a:t>
            </a:r>
            <a:r>
              <a:rPr lang="en-US" sz="2800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sz="2800" dirty="0" smtClean="0"/>
              <a:t> optimize </a:t>
            </a:r>
            <a:r>
              <a:rPr lang="en-US" sz="2800" dirty="0"/>
              <a:t>prior to the execution</a:t>
            </a:r>
          </a:p>
          <a:p>
            <a:pPr marL="572202" lvl="1" indent="0">
              <a:lnSpc>
                <a:spcPct val="95000"/>
              </a:lnSpc>
              <a:spcBef>
                <a:spcPct val="5000"/>
              </a:spcBef>
              <a:buNone/>
            </a:pPr>
            <a:r>
              <a:rPr lang="en-US" sz="2800" dirty="0" smtClean="0"/>
              <a:t>- </a:t>
            </a:r>
            <a:r>
              <a:rPr lang="en-US" sz="2800" dirty="0" smtClean="0"/>
              <a:t>The </a:t>
            </a:r>
            <a:r>
              <a:rPr lang="en-US" sz="2800" dirty="0"/>
              <a:t>size of the intermediate </a:t>
            </a:r>
            <a:r>
              <a:rPr lang="en-US" sz="2800" dirty="0" smtClean="0"/>
              <a:t>results are estimated (using database statistics).</a:t>
            </a:r>
          </a:p>
          <a:p>
            <a:pPr lvl="2">
              <a:lnSpc>
                <a:spcPct val="95000"/>
              </a:lnSpc>
              <a:spcBef>
                <a:spcPct val="5000"/>
              </a:spcBef>
            </a:pPr>
            <a:r>
              <a:rPr lang="en-US" sz="2515" dirty="0" smtClean="0"/>
              <a:t>Errors in the estimates may lead to suboptimal strategies.</a:t>
            </a:r>
            <a:endParaRPr lang="en-US" sz="2515" dirty="0"/>
          </a:p>
          <a:p>
            <a:pPr marL="572202" lvl="1" indent="0">
              <a:lnSpc>
                <a:spcPct val="95000"/>
              </a:lnSpc>
              <a:spcBef>
                <a:spcPct val="5000"/>
              </a:spcBef>
              <a:buNone/>
            </a:pPr>
            <a:r>
              <a:rPr lang="en-US" sz="2800" smtClean="0"/>
              <a:t>+ </a:t>
            </a:r>
            <a:r>
              <a:rPr lang="en-US" sz="2800" dirty="0" smtClean="0"/>
              <a:t>The optimization cost can </a:t>
            </a:r>
            <a:r>
              <a:rPr lang="en-US" sz="2800" dirty="0"/>
              <a:t>amortize over </a:t>
            </a:r>
            <a:r>
              <a:rPr lang="en-US" sz="2800" dirty="0" smtClean="0"/>
              <a:t>multiple executions.</a:t>
            </a:r>
          </a:p>
          <a:p>
            <a:pPr marL="572202" lvl="1" indent="0">
              <a:lnSpc>
                <a:spcPct val="95000"/>
              </a:lnSpc>
              <a:spcBef>
                <a:spcPct val="5000"/>
              </a:spcBef>
              <a:buNone/>
            </a:pPr>
            <a:endParaRPr lang="en-US" sz="2800" dirty="0"/>
          </a:p>
          <a:p>
            <a:pPr>
              <a:lnSpc>
                <a:spcPct val="95000"/>
              </a:lnSpc>
              <a:spcBef>
                <a:spcPct val="5000"/>
              </a:spcBef>
            </a:pPr>
            <a:r>
              <a:rPr lang="en-US" dirty="0"/>
              <a:t>Dynamic</a:t>
            </a:r>
          </a:p>
          <a:p>
            <a:pPr lvl="1">
              <a:lnSpc>
                <a:spcPct val="95000"/>
              </a:lnSpc>
              <a:spcBef>
                <a:spcPct val="5000"/>
              </a:spcBef>
            </a:pPr>
            <a:r>
              <a:rPr lang="en-US" sz="2800" dirty="0" smtClean="0"/>
              <a:t>Run-time </a:t>
            </a:r>
            <a:r>
              <a:rPr lang="en-US" sz="2800" dirty="0"/>
              <a:t>optimization</a:t>
            </a:r>
          </a:p>
          <a:p>
            <a:pPr marL="572202" lvl="1" indent="0">
              <a:lnSpc>
                <a:spcPct val="95000"/>
              </a:lnSpc>
              <a:spcBef>
                <a:spcPct val="5000"/>
              </a:spcBef>
              <a:buNone/>
            </a:pPr>
            <a:r>
              <a:rPr lang="en-US" sz="2800" dirty="0" smtClean="0"/>
              <a:t>+ Exact </a:t>
            </a:r>
            <a:r>
              <a:rPr lang="en-US" sz="2800" dirty="0"/>
              <a:t>information on the intermediate relation </a:t>
            </a:r>
            <a:r>
              <a:rPr lang="en-US" sz="2800" dirty="0" smtClean="0"/>
              <a:t>sizes </a:t>
            </a:r>
            <a:r>
              <a:rPr lang="en-US" sz="2800" dirty="0" smtClean="0">
                <a:sym typeface="Wingdings" panose="05000000000000000000" pitchFamily="2" charset="2"/>
              </a:rPr>
              <a:t> Estimation errors are minimized.</a:t>
            </a:r>
            <a:endParaRPr lang="en-US" sz="2800" dirty="0"/>
          </a:p>
          <a:p>
            <a:pPr marL="572202" lvl="1" indent="0">
              <a:lnSpc>
                <a:spcPct val="95000"/>
              </a:lnSpc>
              <a:spcBef>
                <a:spcPct val="5000"/>
              </a:spcBef>
              <a:buNone/>
            </a:pPr>
            <a:r>
              <a:rPr lang="en-US" sz="2800" dirty="0" smtClean="0"/>
              <a:t>- Have </a:t>
            </a:r>
            <a:r>
              <a:rPr lang="en-US" sz="2800" dirty="0"/>
              <a:t>to </a:t>
            </a:r>
            <a:r>
              <a:rPr lang="en-US" sz="2800" dirty="0" smtClean="0"/>
              <a:t>re-optimize </a:t>
            </a:r>
            <a:r>
              <a:rPr lang="en-US" sz="2800" dirty="0"/>
              <a:t>for multiple </a:t>
            </a:r>
            <a:r>
              <a:rPr lang="en-US" sz="2800" dirty="0" smtClean="0"/>
              <a:t>executions of the same query</a:t>
            </a:r>
            <a:endParaRPr lang="en-US" sz="2800" dirty="0"/>
          </a:p>
          <a:p>
            <a:pPr marL="572202" lvl="1" indent="0">
              <a:lnSpc>
                <a:spcPct val="95000"/>
              </a:lnSpc>
              <a:spcBef>
                <a:spcPct val="5000"/>
              </a:spcBef>
              <a:buNone/>
            </a:pPr>
            <a:endParaRPr lang="en-US" sz="2800" dirty="0"/>
          </a:p>
          <a:p>
            <a:pPr>
              <a:lnSpc>
                <a:spcPct val="95000"/>
              </a:lnSpc>
              <a:spcBef>
                <a:spcPct val="5000"/>
              </a:spcBef>
            </a:pPr>
            <a:r>
              <a:rPr lang="en-US" dirty="0"/>
              <a:t>Hybrid</a:t>
            </a:r>
          </a:p>
          <a:p>
            <a:pPr lvl="1">
              <a:lnSpc>
                <a:spcPct val="95000"/>
              </a:lnSpc>
              <a:spcBef>
                <a:spcPct val="5000"/>
              </a:spcBef>
            </a:pPr>
            <a:r>
              <a:rPr lang="en-US" sz="2800" dirty="0"/>
              <a:t>Compile using a static algorithm</a:t>
            </a:r>
          </a:p>
          <a:p>
            <a:pPr lvl="1">
              <a:lnSpc>
                <a:spcPct val="95000"/>
              </a:lnSpc>
              <a:spcBef>
                <a:spcPct val="5000"/>
              </a:spcBef>
            </a:pPr>
            <a:r>
              <a:rPr lang="en-US" sz="2800" dirty="0"/>
              <a:t>If the error in estimate sizes &gt; threshold, </a:t>
            </a:r>
            <a:r>
              <a:rPr lang="en-US" sz="2800" dirty="0" smtClean="0"/>
              <a:t>re-optimize </a:t>
            </a:r>
            <a:r>
              <a:rPr lang="en-US" sz="2800" dirty="0"/>
              <a:t>at run </a:t>
            </a:r>
            <a:r>
              <a:rPr lang="en-US" sz="2800" dirty="0" smtClean="0"/>
              <a:t>time.</a:t>
            </a:r>
            <a:endParaRPr lang="en-US" sz="2800" dirty="0"/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800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 Optimization Issues – </a:t>
            </a:r>
            <a:r>
              <a:rPr lang="en-US" sz="3600" dirty="0" smtClean="0"/>
              <a:t>Statistics on the database</a:t>
            </a:r>
            <a:endParaRPr lang="en-US" dirty="0"/>
          </a:p>
        </p:txBody>
      </p:sp>
      <p:sp>
        <p:nvSpPr>
          <p:cNvPr id="191493" name="Rectangle 5"/>
          <p:cNvSpPr>
            <a:spLocks noGrp="1" noChangeArrowheads="1"/>
          </p:cNvSpPr>
          <p:nvPr>
            <p:ph idx="1"/>
          </p:nvPr>
        </p:nvSpPr>
        <p:spPr>
          <a:xfrm>
            <a:off x="1229342" y="3292624"/>
            <a:ext cx="10816771" cy="6192688"/>
          </a:xfrm>
        </p:spPr>
        <p:txBody>
          <a:bodyPr>
            <a:noAutofit/>
          </a:bodyPr>
          <a:lstStyle/>
          <a:p>
            <a:r>
              <a:rPr lang="en-US" sz="2400" dirty="0"/>
              <a:t>Relation</a:t>
            </a:r>
          </a:p>
          <a:p>
            <a:pPr lvl="1"/>
            <a:r>
              <a:rPr lang="en-US" sz="2400" dirty="0" smtClean="0"/>
              <a:t>Cardinality of relations (or fragments of relations)</a:t>
            </a:r>
            <a:endParaRPr lang="en-US" sz="2400" dirty="0"/>
          </a:p>
          <a:p>
            <a:pPr lvl="1"/>
            <a:r>
              <a:rPr lang="en-US" sz="2400" dirty="0"/>
              <a:t>Size of a </a:t>
            </a:r>
            <a:r>
              <a:rPr lang="en-US" sz="2400" dirty="0" err="1"/>
              <a:t>tuple</a:t>
            </a:r>
            <a:endParaRPr lang="en-US" sz="2400" dirty="0"/>
          </a:p>
          <a:p>
            <a:pPr lvl="1"/>
            <a:r>
              <a:rPr lang="en-US" sz="2400" dirty="0"/>
              <a:t>Fraction of tuples participating in a join with another relation</a:t>
            </a:r>
          </a:p>
          <a:p>
            <a:r>
              <a:rPr lang="en-US" sz="2400" dirty="0"/>
              <a:t>Attribute</a:t>
            </a:r>
          </a:p>
          <a:p>
            <a:pPr lvl="1"/>
            <a:r>
              <a:rPr lang="en-US" sz="2400" dirty="0"/>
              <a:t>Cardinality of domain</a:t>
            </a:r>
          </a:p>
          <a:p>
            <a:pPr lvl="1"/>
            <a:r>
              <a:rPr lang="en-US" sz="2400" dirty="0"/>
              <a:t>Actual number of distinct values</a:t>
            </a:r>
          </a:p>
          <a:p>
            <a:r>
              <a:rPr lang="en-US" sz="2400" dirty="0"/>
              <a:t>Common assumptions</a:t>
            </a:r>
          </a:p>
          <a:p>
            <a:pPr lvl="1"/>
            <a:r>
              <a:rPr lang="en-US" sz="2400" u="sng" dirty="0">
                <a:solidFill>
                  <a:schemeClr val="tx1"/>
                </a:solidFill>
              </a:rPr>
              <a:t>Independence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between different attribute values</a:t>
            </a:r>
          </a:p>
          <a:p>
            <a:pPr lvl="1"/>
            <a:r>
              <a:rPr lang="en-US" sz="2400" u="sng" dirty="0">
                <a:solidFill>
                  <a:schemeClr val="tx1"/>
                </a:solidFill>
              </a:rPr>
              <a:t>Uniform distribution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of attribute values within their </a:t>
            </a:r>
            <a:r>
              <a:rPr lang="en-US" sz="2400" dirty="0" smtClean="0"/>
              <a:t>domain</a:t>
            </a:r>
          </a:p>
          <a:p>
            <a:r>
              <a:rPr lang="en-US" sz="2400" dirty="0" smtClean="0"/>
              <a:t>Periodic updates of statistics to maintain accuracy</a:t>
            </a:r>
            <a:endParaRPr lang="en-US" sz="2400" dirty="0"/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72610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003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Query Optimization Issues – </a:t>
            </a:r>
            <a:r>
              <a:rPr lang="en-US" sz="3600" dirty="0"/>
              <a:t>Decision Sites</a:t>
            </a:r>
            <a:endParaRPr lang="en-US" sz="4400" dirty="0"/>
          </a:p>
        </p:txBody>
      </p:sp>
      <p:sp>
        <p:nvSpPr>
          <p:cNvPr id="192517" name="Rectangle 5"/>
          <p:cNvSpPr>
            <a:spLocks noGrp="1" noChangeArrowheads="1"/>
          </p:cNvSpPr>
          <p:nvPr>
            <p:ph idx="1"/>
          </p:nvPr>
        </p:nvSpPr>
        <p:spPr>
          <a:xfrm>
            <a:off x="1101800" y="3148608"/>
            <a:ext cx="10816771" cy="6532984"/>
          </a:xfrm>
        </p:spPr>
        <p:txBody>
          <a:bodyPr>
            <a:noAutofit/>
          </a:bodyPr>
          <a:lstStyle/>
          <a:p>
            <a:r>
              <a:rPr lang="en-US" sz="2400" dirty="0"/>
              <a:t>Centralized</a:t>
            </a:r>
          </a:p>
          <a:p>
            <a:pPr lvl="1"/>
            <a:r>
              <a:rPr lang="en-US" sz="2000" dirty="0"/>
              <a:t>Single site determines the “best” schedule</a:t>
            </a:r>
          </a:p>
          <a:p>
            <a:pPr lvl="1"/>
            <a:r>
              <a:rPr lang="en-US" sz="2000" dirty="0"/>
              <a:t>Simple</a:t>
            </a:r>
          </a:p>
          <a:p>
            <a:pPr lvl="1"/>
            <a:r>
              <a:rPr lang="en-US" sz="2000" dirty="0"/>
              <a:t>Need knowledge about the entire distributed </a:t>
            </a:r>
            <a:r>
              <a:rPr lang="en-US" sz="2000" dirty="0" smtClean="0"/>
              <a:t>database</a:t>
            </a:r>
          </a:p>
          <a:p>
            <a:pPr marL="572202" lvl="1" indent="0">
              <a:buNone/>
            </a:pPr>
            <a:endParaRPr lang="en-US" sz="1100" dirty="0"/>
          </a:p>
          <a:p>
            <a:r>
              <a:rPr lang="en-US" sz="2400" dirty="0"/>
              <a:t>Distributed</a:t>
            </a:r>
          </a:p>
          <a:p>
            <a:pPr lvl="1"/>
            <a:r>
              <a:rPr lang="en-US" sz="2000" dirty="0"/>
              <a:t>Cooperation among sites to determine the schedule</a:t>
            </a:r>
          </a:p>
          <a:p>
            <a:pPr lvl="1"/>
            <a:r>
              <a:rPr lang="en-US" sz="2000" dirty="0"/>
              <a:t>Need only local information</a:t>
            </a:r>
          </a:p>
          <a:p>
            <a:pPr lvl="1"/>
            <a:r>
              <a:rPr lang="en-US" sz="2000" dirty="0"/>
              <a:t>Cost of </a:t>
            </a:r>
            <a:r>
              <a:rPr lang="en-US" sz="2000" dirty="0" smtClean="0"/>
              <a:t>cooperation</a:t>
            </a:r>
          </a:p>
          <a:p>
            <a:pPr marL="572202" lvl="1" indent="0">
              <a:buNone/>
            </a:pPr>
            <a:endParaRPr lang="en-US" sz="1050" dirty="0"/>
          </a:p>
          <a:p>
            <a:r>
              <a:rPr lang="en-US" sz="2400" dirty="0"/>
              <a:t>Hybrid</a:t>
            </a:r>
          </a:p>
          <a:p>
            <a:pPr lvl="1"/>
            <a:r>
              <a:rPr lang="en-US" sz="2000" dirty="0"/>
              <a:t>One site determines the global schedule</a:t>
            </a:r>
          </a:p>
          <a:p>
            <a:pPr lvl="1"/>
            <a:r>
              <a:rPr lang="en-US" sz="2000" dirty="0"/>
              <a:t>Each site optimizes the local subqueries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z="3600" smtClean="0"/>
              <a:pPr/>
              <a:t>13</a:t>
            </a:fld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4954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18"/>
              </a:spcAft>
            </a:pPr>
            <a:r>
              <a:rPr lang="en-US" dirty="0"/>
              <a:t>Query Optimization Issues – </a:t>
            </a:r>
            <a:r>
              <a:rPr lang="en-US" sz="3600" dirty="0"/>
              <a:t>Network Topology</a:t>
            </a:r>
            <a:endParaRPr lang="en-US" sz="4400" dirty="0"/>
          </a:p>
        </p:txBody>
      </p:sp>
      <p:sp>
        <p:nvSpPr>
          <p:cNvPr id="193539" name="Rectangle 3"/>
          <p:cNvSpPr>
            <a:spLocks noGrp="1" noChangeArrowheads="1"/>
          </p:cNvSpPr>
          <p:nvPr>
            <p:ph idx="1"/>
          </p:nvPr>
        </p:nvSpPr>
        <p:spPr>
          <a:xfrm>
            <a:off x="669752" y="3292624"/>
            <a:ext cx="11825786" cy="6259810"/>
          </a:xfrm>
          <a:noFill/>
        </p:spPr>
        <p:txBody>
          <a:bodyPr>
            <a:noAutofit/>
          </a:bodyPr>
          <a:lstStyle/>
          <a:p>
            <a:pPr marL="487672" indent="-487672">
              <a:lnSpc>
                <a:spcPts val="3271"/>
              </a:lnSpc>
              <a:spcAft>
                <a:spcPts val="0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400" dirty="0">
                <a:solidFill>
                  <a:srgbClr val="0000D4"/>
                </a:solidFill>
              </a:rPr>
              <a:t>Wide area networks </a:t>
            </a:r>
            <a:r>
              <a:rPr lang="en-US" sz="2400" dirty="0"/>
              <a:t>(WAN) – point-to-point</a:t>
            </a:r>
          </a:p>
          <a:p>
            <a:pPr marL="1144676" lvl="1" indent="-494446">
              <a:lnSpc>
                <a:spcPts val="2702"/>
              </a:lnSpc>
              <a:spcAft>
                <a:spcPts val="0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400" dirty="0" smtClean="0"/>
              <a:t>Characteristics: Low bandwidth, Low speed, High </a:t>
            </a:r>
            <a:r>
              <a:rPr lang="en-US" sz="2400" dirty="0"/>
              <a:t>protocol overhead</a:t>
            </a:r>
          </a:p>
          <a:p>
            <a:pPr marL="1144676" lvl="1" indent="-494446">
              <a:lnSpc>
                <a:spcPts val="2702"/>
              </a:lnSpc>
              <a:spcAft>
                <a:spcPts val="0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400" u="sng" dirty="0"/>
              <a:t>Communication cost</a:t>
            </a:r>
            <a:r>
              <a:rPr lang="en-US" sz="2400" dirty="0"/>
              <a:t> will dominate; ignore all other cost factors</a:t>
            </a:r>
          </a:p>
          <a:p>
            <a:pPr marL="1144676" lvl="1" indent="-494446">
              <a:lnSpc>
                <a:spcPts val="2702"/>
              </a:lnSpc>
              <a:spcAft>
                <a:spcPts val="0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400" u="sng" dirty="0"/>
              <a:t>Global schedule to minimize communication cost</a:t>
            </a:r>
          </a:p>
          <a:p>
            <a:pPr marL="1144676" lvl="1" indent="-494446">
              <a:lnSpc>
                <a:spcPts val="2702"/>
              </a:lnSpc>
              <a:spcAft>
                <a:spcPts val="0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400" dirty="0"/>
              <a:t>Local schedules according to centralized query </a:t>
            </a:r>
            <a:r>
              <a:rPr lang="en-US" sz="2400" dirty="0" smtClean="0"/>
              <a:t>optimization</a:t>
            </a:r>
          </a:p>
          <a:p>
            <a:pPr marL="650230" lvl="1" indent="0">
              <a:spcBef>
                <a:spcPts val="0"/>
              </a:spcBef>
              <a:spcAft>
                <a:spcPts val="0"/>
              </a:spcAft>
              <a:buNone/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endParaRPr lang="en-US" sz="1050" dirty="0"/>
          </a:p>
          <a:p>
            <a:pPr marL="487672" indent="-487672">
              <a:lnSpc>
                <a:spcPts val="3271"/>
              </a:lnSpc>
              <a:spcAft>
                <a:spcPts val="0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400" dirty="0">
                <a:solidFill>
                  <a:srgbClr val="0000D4"/>
                </a:solidFill>
              </a:rPr>
              <a:t>Local area networks </a:t>
            </a:r>
            <a:r>
              <a:rPr lang="en-US" sz="2400" dirty="0"/>
              <a:t>(LAN)</a:t>
            </a:r>
          </a:p>
          <a:p>
            <a:pPr marL="1144676" lvl="1" indent="-494446">
              <a:lnSpc>
                <a:spcPts val="2702"/>
              </a:lnSpc>
              <a:spcAft>
                <a:spcPts val="0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400" dirty="0"/>
              <a:t>Communication cost not that dominant</a:t>
            </a:r>
          </a:p>
          <a:p>
            <a:pPr marL="1144676" lvl="1" indent="-494446">
              <a:lnSpc>
                <a:spcPts val="2702"/>
              </a:lnSpc>
              <a:spcAft>
                <a:spcPts val="0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400" u="sng" dirty="0"/>
              <a:t>Total cost</a:t>
            </a:r>
            <a:r>
              <a:rPr lang="en-US" sz="2400" dirty="0"/>
              <a:t> function should be considered</a:t>
            </a:r>
          </a:p>
          <a:p>
            <a:pPr marL="1144676" lvl="1" indent="-494446">
              <a:lnSpc>
                <a:spcPts val="2702"/>
              </a:lnSpc>
              <a:spcAft>
                <a:spcPts val="0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400" dirty="0" smtClean="0"/>
              <a:t>LAN </a:t>
            </a:r>
            <a:r>
              <a:rPr lang="en-US" sz="2400" u="sng" dirty="0" smtClean="0"/>
              <a:t>broadcasting</a:t>
            </a:r>
            <a:r>
              <a:rPr lang="en-US" sz="2400" dirty="0" smtClean="0"/>
              <a:t> </a:t>
            </a:r>
            <a:r>
              <a:rPr lang="en-US" sz="2400" dirty="0"/>
              <a:t>can be exploited </a:t>
            </a:r>
            <a:r>
              <a:rPr lang="en-US" sz="2400" dirty="0" smtClean="0"/>
              <a:t>(to optimize processing of </a:t>
            </a:r>
            <a:r>
              <a:rPr lang="en-US" sz="2400" u="sng" dirty="0" smtClean="0"/>
              <a:t>joins</a:t>
            </a:r>
            <a:r>
              <a:rPr lang="en-US" sz="2400" dirty="0" smtClean="0"/>
              <a:t>)</a:t>
            </a:r>
          </a:p>
          <a:p>
            <a:pPr marL="162557" indent="0">
              <a:spcBef>
                <a:spcPts val="0"/>
              </a:spcBef>
              <a:buNone/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endParaRPr lang="en-US" sz="1050" dirty="0"/>
          </a:p>
          <a:p>
            <a:pPr marL="657003" indent="-494446">
              <a:lnSpc>
                <a:spcPts val="2702"/>
              </a:lnSpc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684" dirty="0" smtClean="0"/>
              <a:t>In client-server systems, query optimization involves </a:t>
            </a:r>
            <a:r>
              <a:rPr lang="en-US" sz="2684" u="sng" dirty="0" smtClean="0"/>
              <a:t>data shipping</a:t>
            </a:r>
            <a:r>
              <a:rPr lang="en-US" sz="2684" dirty="0" smtClean="0"/>
              <a:t> and/or </a:t>
            </a:r>
            <a:r>
              <a:rPr lang="en-US" sz="2684" u="sng" dirty="0" smtClean="0"/>
              <a:t>query shipping</a:t>
            </a:r>
            <a:r>
              <a:rPr lang="en-US" sz="2684" dirty="0" smtClean="0"/>
              <a:t>.</a:t>
            </a:r>
            <a:endParaRPr lang="en-US" sz="2684" dirty="0"/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614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1602" y="1318540"/>
            <a:ext cx="10311358" cy="1009586"/>
          </a:xfrm>
        </p:spPr>
        <p:txBody>
          <a:bodyPr/>
          <a:lstStyle/>
          <a:p>
            <a:r>
              <a:rPr lang="en-US" dirty="0" smtClean="0"/>
              <a:t>Query Processing in Client/Server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5776" y="3220616"/>
            <a:ext cx="11249721" cy="6192687"/>
          </a:xfrm>
        </p:spPr>
        <p:txBody>
          <a:bodyPr>
            <a:normAutofit/>
          </a:bodyPr>
          <a:lstStyle/>
          <a:p>
            <a:r>
              <a:rPr lang="en-US" sz="2800" dirty="0" smtClean="0"/>
              <a:t>query shipping</a:t>
            </a:r>
          </a:p>
          <a:p>
            <a:pPr lvl="1">
              <a:spcBef>
                <a:spcPts val="600"/>
              </a:spcBef>
            </a:pPr>
            <a:r>
              <a:rPr lang="en-US" sz="2400" dirty="0" smtClean="0"/>
              <a:t>The client sends a query to the server.</a:t>
            </a:r>
          </a:p>
          <a:p>
            <a:pPr lvl="1">
              <a:spcBef>
                <a:spcPts val="600"/>
              </a:spcBef>
            </a:pPr>
            <a:r>
              <a:rPr lang="en-US" sz="2400" dirty="0" smtClean="0"/>
              <a:t>The server processes the query and sends the result back to the client.</a:t>
            </a:r>
          </a:p>
          <a:p>
            <a:pPr marL="572202" lvl="1" indent="0">
              <a:spcBef>
                <a:spcPts val="600"/>
              </a:spcBef>
              <a:buNone/>
            </a:pPr>
            <a:r>
              <a:rPr lang="en-US" sz="2400" dirty="0" smtClean="0"/>
              <a:t>+ Only the query and the result are sent over the network.</a:t>
            </a:r>
          </a:p>
          <a:p>
            <a:pPr lvl="1">
              <a:spcBef>
                <a:spcPts val="600"/>
              </a:spcBef>
              <a:buFontTx/>
              <a:buChar char="-"/>
            </a:pPr>
            <a:r>
              <a:rPr lang="en-US" sz="2400" dirty="0" smtClean="0"/>
              <a:t>The client resources are not exploited.</a:t>
            </a:r>
          </a:p>
          <a:p>
            <a:pPr lvl="1">
              <a:spcBef>
                <a:spcPts val="600"/>
              </a:spcBef>
              <a:buFontTx/>
              <a:buChar char="-"/>
            </a:pPr>
            <a:r>
              <a:rPr lang="en-US" sz="2400" dirty="0" smtClean="0"/>
              <a:t>High workload on the server</a:t>
            </a:r>
          </a:p>
          <a:p>
            <a:r>
              <a:rPr lang="en-US" sz="2800" dirty="0" smtClean="0"/>
              <a:t>data </a:t>
            </a:r>
            <a:r>
              <a:rPr lang="en-US" sz="2800" dirty="0"/>
              <a:t>shipping</a:t>
            </a:r>
          </a:p>
          <a:p>
            <a:pPr lvl="1">
              <a:spcBef>
                <a:spcPts val="600"/>
              </a:spcBef>
            </a:pPr>
            <a:r>
              <a:rPr lang="en-US" sz="2400" dirty="0" smtClean="0"/>
              <a:t>The server sends the data to the clients, and coordinates with the clients in processing</a:t>
            </a:r>
            <a:r>
              <a:rPr lang="en-US" sz="2400" dirty="0"/>
              <a:t> </a:t>
            </a:r>
            <a:r>
              <a:rPr lang="en-US" sz="2400" dirty="0" smtClean="0"/>
              <a:t>the query.</a:t>
            </a:r>
            <a:endParaRPr lang="en-US" sz="2800" dirty="0" smtClean="0"/>
          </a:p>
          <a:p>
            <a:pPr lvl="1">
              <a:spcBef>
                <a:spcPts val="600"/>
              </a:spcBef>
            </a:pPr>
            <a:r>
              <a:rPr lang="en-US" sz="2400" dirty="0"/>
              <a:t>The clients are doing the actual data processing.</a:t>
            </a:r>
          </a:p>
          <a:p>
            <a:pPr marL="572202" lvl="1" indent="0">
              <a:spcBef>
                <a:spcPts val="600"/>
              </a:spcBef>
              <a:buNone/>
            </a:pPr>
            <a:r>
              <a:rPr lang="en-US" sz="2400" dirty="0" smtClean="0"/>
              <a:t>+ Client resources are utilized in query processing.</a:t>
            </a:r>
          </a:p>
          <a:p>
            <a:pPr marL="572202" lvl="1" indent="0">
              <a:spcBef>
                <a:spcPts val="600"/>
              </a:spcBef>
              <a:buNone/>
            </a:pPr>
            <a:r>
              <a:rPr lang="en-US" sz="2400" dirty="0" smtClean="0"/>
              <a:t>- More complex, coordinated query processing</a:t>
            </a:r>
          </a:p>
          <a:p>
            <a:pPr marL="572202" lvl="1" indent="0">
              <a:spcBef>
                <a:spcPts val="0"/>
              </a:spcBef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745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18"/>
              </a:spcAft>
            </a:pPr>
            <a:r>
              <a:rPr lang="en-US" dirty="0"/>
              <a:t>Query Optimization Issues – </a:t>
            </a:r>
            <a:r>
              <a:rPr lang="en-US" sz="3600" dirty="0" smtClean="0"/>
              <a:t>Replicated Fragments</a:t>
            </a:r>
            <a:endParaRPr lang="en-US" sz="4400" dirty="0"/>
          </a:p>
        </p:txBody>
      </p:sp>
      <p:sp>
        <p:nvSpPr>
          <p:cNvPr id="193539" name="Rectangle 3"/>
          <p:cNvSpPr>
            <a:spLocks noGrp="1" noChangeArrowheads="1"/>
          </p:cNvSpPr>
          <p:nvPr>
            <p:ph idx="1"/>
          </p:nvPr>
        </p:nvSpPr>
        <p:spPr>
          <a:xfrm>
            <a:off x="669752" y="3292624"/>
            <a:ext cx="11825786" cy="6259810"/>
          </a:xfrm>
          <a:noFill/>
        </p:spPr>
        <p:txBody>
          <a:bodyPr>
            <a:noAutofit/>
          </a:bodyPr>
          <a:lstStyle/>
          <a:p>
            <a:pPr marL="657003" indent="-494446">
              <a:lnSpc>
                <a:spcPts val="2702"/>
              </a:lnSpc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dirty="0"/>
              <a:t>A distributed relation is usually divided into relation </a:t>
            </a:r>
            <a:r>
              <a:rPr lang="en-US" u="sng" dirty="0" smtClean="0"/>
              <a:t>fragments</a:t>
            </a:r>
            <a:r>
              <a:rPr lang="en-US" dirty="0" smtClean="0"/>
              <a:t>.</a:t>
            </a:r>
          </a:p>
          <a:p>
            <a:r>
              <a:rPr lang="en-US" sz="2800" b="1" dirty="0" smtClean="0"/>
              <a:t>Localization</a:t>
            </a:r>
            <a:r>
              <a:rPr lang="en-US" sz="2800" dirty="0" smtClean="0"/>
              <a:t>: </a:t>
            </a:r>
            <a:r>
              <a:rPr lang="en-US" dirty="0"/>
              <a:t>Distributed queries expressed on global relations are mapped into queries </a:t>
            </a:r>
            <a:r>
              <a:rPr lang="en-US" dirty="0" smtClean="0"/>
              <a:t>on physical </a:t>
            </a:r>
            <a:r>
              <a:rPr lang="en-US" dirty="0"/>
              <a:t>fragments of relations by translating relations into fragments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The fragments are replicated at different sites.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Why?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Implications to query optimization?</a:t>
            </a:r>
            <a:endParaRPr lang="en-US" dirty="0"/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798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18"/>
              </a:spcAft>
            </a:pPr>
            <a:r>
              <a:rPr lang="en-US" dirty="0"/>
              <a:t>Query Optimization Issues – </a:t>
            </a:r>
            <a:r>
              <a:rPr lang="en-US" sz="3600" dirty="0" err="1" smtClean="0"/>
              <a:t>Semijoins</a:t>
            </a:r>
            <a:endParaRPr lang="en-US" sz="4400" dirty="0"/>
          </a:p>
        </p:txBody>
      </p:sp>
      <p:sp>
        <p:nvSpPr>
          <p:cNvPr id="193539" name="Rectangle 3"/>
          <p:cNvSpPr>
            <a:spLocks noGrp="1" noChangeArrowheads="1"/>
          </p:cNvSpPr>
          <p:nvPr>
            <p:ph idx="1"/>
          </p:nvPr>
        </p:nvSpPr>
        <p:spPr>
          <a:xfrm>
            <a:off x="669752" y="4012704"/>
            <a:ext cx="11825786" cy="5539730"/>
          </a:xfrm>
          <a:noFill/>
        </p:spPr>
        <p:txBody>
          <a:bodyPr>
            <a:noAutofit/>
          </a:bodyPr>
          <a:lstStyle/>
          <a:p>
            <a:r>
              <a:rPr lang="en-US" sz="2800" dirty="0" smtClean="0"/>
              <a:t>Using </a:t>
            </a:r>
            <a:r>
              <a:rPr lang="en-US" sz="2800" u="sng" dirty="0" smtClean="0"/>
              <a:t>joins</a:t>
            </a:r>
            <a:r>
              <a:rPr lang="en-US" sz="2800" dirty="0" smtClean="0"/>
              <a:t> or </a:t>
            </a:r>
            <a:r>
              <a:rPr lang="en-US" sz="2800" u="sng" dirty="0" err="1" smtClean="0"/>
              <a:t>semijoins</a:t>
            </a:r>
            <a:r>
              <a:rPr lang="en-US" sz="2800" dirty="0" smtClean="0"/>
              <a:t>?</a:t>
            </a:r>
          </a:p>
          <a:p>
            <a:r>
              <a:rPr lang="en-US" sz="2800" dirty="0" smtClean="0"/>
              <a:t>A </a:t>
            </a:r>
            <a:r>
              <a:rPr lang="en-US" sz="2800" b="1" dirty="0" smtClean="0"/>
              <a:t>semijoin</a:t>
            </a:r>
            <a:r>
              <a:rPr lang="en-US" sz="2800" dirty="0" smtClean="0"/>
              <a:t> </a:t>
            </a:r>
            <a:r>
              <a:rPr lang="en-US" sz="2800" dirty="0"/>
              <a:t>is particularly useful for improving the processing of </a:t>
            </a:r>
            <a:r>
              <a:rPr lang="en-US" sz="2800" dirty="0" smtClean="0"/>
              <a:t>distributed join </a:t>
            </a:r>
            <a:r>
              <a:rPr lang="en-US" sz="2800" dirty="0"/>
              <a:t>operators as it reduces the size of data exchanged between sites</a:t>
            </a:r>
            <a:r>
              <a:rPr lang="en-US" sz="2800" dirty="0" smtClean="0"/>
              <a:t>.</a:t>
            </a:r>
          </a:p>
          <a:p>
            <a:r>
              <a:rPr lang="en-US" sz="2800" dirty="0" err="1" smtClean="0"/>
              <a:t>Semijoins</a:t>
            </a:r>
            <a:r>
              <a:rPr lang="en-US" sz="2800" dirty="0" smtClean="0"/>
              <a:t> help to reduce the join operands.</a:t>
            </a:r>
          </a:p>
          <a:p>
            <a:r>
              <a:rPr lang="en-US" sz="2800" dirty="0" smtClean="0"/>
              <a:t>Trade-offs?</a:t>
            </a:r>
          </a:p>
          <a:p>
            <a:endParaRPr lang="en-US" sz="2800" dirty="0"/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751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Distributed Query Processing </a:t>
            </a:r>
            <a:r>
              <a:rPr lang="en-US" sz="3600" dirty="0"/>
              <a:t>Methodology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1893888" y="3238500"/>
            <a:ext cx="9066106" cy="6246812"/>
            <a:chOff x="2288393" y="2356520"/>
            <a:chExt cx="9063714" cy="7068069"/>
          </a:xfrm>
        </p:grpSpPr>
        <p:sp>
          <p:nvSpPr>
            <p:cNvPr id="27651" name="Rectangle 3"/>
            <p:cNvSpPr>
              <a:spLocks noChangeArrowheads="1"/>
            </p:cNvSpPr>
            <p:nvPr/>
          </p:nvSpPr>
          <p:spPr bwMode="auto">
            <a:xfrm>
              <a:off x="4054128" y="2356520"/>
              <a:ext cx="5211222" cy="3713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lIns="128691" tIns="63217" rIns="128691" bIns="63217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Calculus Query on </a:t>
              </a:r>
              <a:r>
                <a:rPr lang="en-US" sz="2000" dirty="0" smtClean="0">
                  <a:solidFill>
                    <a:srgbClr val="000000"/>
                  </a:solidFill>
                  <a:latin typeface="Book Antiqua"/>
                </a:rPr>
                <a:t>Distributed Relations</a:t>
              </a:r>
              <a:endParaRPr lang="en-US" sz="2000" dirty="0">
                <a:solidFill>
                  <a:srgbClr val="000000"/>
                </a:solidFill>
                <a:latin typeface="Book Antiqua"/>
              </a:endParaRPr>
            </a:p>
          </p:txBody>
        </p:sp>
        <p:sp>
          <p:nvSpPr>
            <p:cNvPr id="27661" name="Rectangle 13"/>
            <p:cNvSpPr>
              <a:spLocks noChangeArrowheads="1"/>
            </p:cNvSpPr>
            <p:nvPr/>
          </p:nvSpPr>
          <p:spPr bwMode="auto">
            <a:xfrm>
              <a:off x="2318739" y="4608699"/>
              <a:ext cx="1587217" cy="7432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CONTROL</a:t>
              </a:r>
            </a:p>
            <a:p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SITE</a:t>
              </a:r>
            </a:p>
          </p:txBody>
        </p:sp>
        <p:sp>
          <p:nvSpPr>
            <p:cNvPr id="27671" name="Rectangle 23"/>
            <p:cNvSpPr>
              <a:spLocks noChangeArrowheads="1"/>
            </p:cNvSpPr>
            <p:nvPr/>
          </p:nvSpPr>
          <p:spPr bwMode="auto">
            <a:xfrm>
              <a:off x="2288393" y="8130832"/>
              <a:ext cx="1146682" cy="7432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LOCAL</a:t>
              </a:r>
            </a:p>
            <a:p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SITES</a:t>
              </a:r>
            </a:p>
          </p:txBody>
        </p:sp>
        <p:sp>
          <p:nvSpPr>
            <p:cNvPr id="27672" name="Rectangle 24"/>
            <p:cNvSpPr>
              <a:spLocks noChangeArrowheads="1"/>
            </p:cNvSpPr>
            <p:nvPr/>
          </p:nvSpPr>
          <p:spPr bwMode="auto">
            <a:xfrm>
              <a:off x="5172570" y="3129854"/>
              <a:ext cx="2384213" cy="523804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128691" tIns="63217" rIns="128691" bIns="63217" anchor="ctr" anchorCtr="1">
              <a:prstTxWarp prst="textNoShape">
                <a:avLst/>
              </a:prstTxWarp>
            </a:bodyPr>
            <a:lstStyle/>
            <a:p>
              <a:pPr>
                <a:lnSpc>
                  <a:spcPct val="75000"/>
                </a:lnSpc>
              </a:pPr>
              <a:r>
                <a:rPr lang="en-US" sz="2000" b="1" dirty="0">
                  <a:latin typeface="Book Antiqua"/>
                </a:rPr>
                <a:t>Query</a:t>
              </a:r>
            </a:p>
            <a:p>
              <a:pPr>
                <a:lnSpc>
                  <a:spcPct val="75000"/>
                </a:lnSpc>
              </a:pPr>
              <a:r>
                <a:rPr lang="en-US" sz="2000" b="1" dirty="0">
                  <a:latin typeface="Book Antiqua"/>
                </a:rPr>
                <a:t>Decomposition</a:t>
              </a:r>
            </a:p>
          </p:txBody>
        </p:sp>
        <p:sp>
          <p:nvSpPr>
            <p:cNvPr id="27673" name="Rectangle 25"/>
            <p:cNvSpPr>
              <a:spLocks noChangeArrowheads="1"/>
            </p:cNvSpPr>
            <p:nvPr/>
          </p:nvSpPr>
          <p:spPr bwMode="auto">
            <a:xfrm>
              <a:off x="5172570" y="4863828"/>
              <a:ext cx="2384213" cy="523804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128691" tIns="63217" rIns="128691" bIns="63217" anchor="ctr" anchorCtr="1">
              <a:prstTxWarp prst="textNoShape">
                <a:avLst/>
              </a:prstTxWarp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2000" b="1" dirty="0">
                  <a:latin typeface="Book Antiqua"/>
                </a:rPr>
                <a:t>Data</a:t>
              </a:r>
            </a:p>
            <a:p>
              <a:pPr algn="ctr">
                <a:lnSpc>
                  <a:spcPct val="80000"/>
                </a:lnSpc>
              </a:pPr>
              <a:r>
                <a:rPr lang="en-US" sz="2000" b="1" dirty="0">
                  <a:latin typeface="Book Antiqua"/>
                </a:rPr>
                <a:t>Localization</a:t>
              </a:r>
            </a:p>
          </p:txBody>
        </p:sp>
        <p:sp>
          <p:nvSpPr>
            <p:cNvPr id="27674" name="Rectangle 26"/>
            <p:cNvSpPr>
              <a:spLocks noChangeArrowheads="1"/>
            </p:cNvSpPr>
            <p:nvPr/>
          </p:nvSpPr>
          <p:spPr bwMode="auto">
            <a:xfrm>
              <a:off x="4430847" y="3951686"/>
              <a:ext cx="3865400" cy="60215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Algebraic Query on Distributed</a:t>
              </a:r>
            </a:p>
            <a:p>
              <a:pPr algn="ctr">
                <a:lnSpc>
                  <a:spcPct val="75000"/>
                </a:lnSpc>
              </a:pPr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Relations</a:t>
              </a:r>
            </a:p>
          </p:txBody>
        </p:sp>
        <p:sp>
          <p:nvSpPr>
            <p:cNvPr id="27675" name="Rectangle 27"/>
            <p:cNvSpPr>
              <a:spLocks noChangeArrowheads="1"/>
            </p:cNvSpPr>
            <p:nvPr/>
          </p:nvSpPr>
          <p:spPr bwMode="auto">
            <a:xfrm>
              <a:off x="5172570" y="6344930"/>
              <a:ext cx="2384213" cy="523804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128691" tIns="63217" rIns="128691" bIns="63217" anchor="ctr" anchorCtr="1">
              <a:prstTxWarp prst="textNoShape">
                <a:avLst/>
              </a:prstTxWarp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2000" b="1" dirty="0">
                  <a:latin typeface="Book Antiqua"/>
                </a:rPr>
                <a:t>Global</a:t>
              </a:r>
            </a:p>
            <a:p>
              <a:pPr algn="ctr">
                <a:lnSpc>
                  <a:spcPct val="80000"/>
                </a:lnSpc>
              </a:pPr>
              <a:r>
                <a:rPr lang="en-US" sz="2000" b="1" dirty="0">
                  <a:latin typeface="Book Antiqua"/>
                </a:rPr>
                <a:t>Optimization</a:t>
              </a:r>
            </a:p>
          </p:txBody>
        </p:sp>
        <p:sp>
          <p:nvSpPr>
            <p:cNvPr id="27676" name="Rectangle 28"/>
            <p:cNvSpPr>
              <a:spLocks noChangeArrowheads="1"/>
            </p:cNvSpPr>
            <p:nvPr/>
          </p:nvSpPr>
          <p:spPr bwMode="auto">
            <a:xfrm>
              <a:off x="5285751" y="5647278"/>
              <a:ext cx="2157851" cy="4354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Fragment Query</a:t>
              </a:r>
            </a:p>
          </p:txBody>
        </p:sp>
        <p:sp>
          <p:nvSpPr>
            <p:cNvPr id="27677" name="Rectangle 29"/>
            <p:cNvSpPr>
              <a:spLocks noChangeArrowheads="1"/>
            </p:cNvSpPr>
            <p:nvPr/>
          </p:nvSpPr>
          <p:spPr bwMode="auto">
            <a:xfrm>
              <a:off x="5172570" y="8151152"/>
              <a:ext cx="2384213" cy="523804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128691" tIns="63217" rIns="128691" bIns="63217" anchor="ctr" anchorCtr="1">
              <a:prstTxWarp prst="textNoShape">
                <a:avLst/>
              </a:prstTxWarp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2000" b="1" dirty="0">
                  <a:latin typeface="Book Antiqua"/>
                </a:rPr>
                <a:t>Local</a:t>
              </a:r>
            </a:p>
            <a:p>
              <a:pPr algn="ctr">
                <a:lnSpc>
                  <a:spcPct val="80000"/>
                </a:lnSpc>
              </a:pPr>
              <a:r>
                <a:rPr lang="en-US" sz="2000" b="1" dirty="0">
                  <a:latin typeface="Book Antiqua"/>
                </a:rPr>
                <a:t>Optimization</a:t>
              </a:r>
            </a:p>
          </p:txBody>
        </p:sp>
        <p:sp>
          <p:nvSpPr>
            <p:cNvPr id="27678" name="Rectangle 30"/>
            <p:cNvSpPr>
              <a:spLocks noChangeArrowheads="1"/>
            </p:cNvSpPr>
            <p:nvPr/>
          </p:nvSpPr>
          <p:spPr bwMode="auto">
            <a:xfrm>
              <a:off x="4357139" y="7239010"/>
              <a:ext cx="4017334" cy="60215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Optimized Fragment Query</a:t>
              </a:r>
            </a:p>
            <a:p>
              <a:pPr algn="ctr">
                <a:lnSpc>
                  <a:spcPct val="75000"/>
                </a:lnSpc>
              </a:pPr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with Communication Operations</a:t>
              </a:r>
            </a:p>
          </p:txBody>
        </p:sp>
        <p:sp>
          <p:nvSpPr>
            <p:cNvPr id="27679" name="Rectangle 31"/>
            <p:cNvSpPr>
              <a:spLocks noChangeArrowheads="1"/>
            </p:cNvSpPr>
            <p:nvPr/>
          </p:nvSpPr>
          <p:spPr bwMode="auto">
            <a:xfrm>
              <a:off x="4702200" y="9053264"/>
              <a:ext cx="3400485" cy="3713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lIns="128691" tIns="63217" rIns="128691" bIns="63217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75000"/>
                </a:lnSpc>
              </a:pPr>
              <a:r>
                <a:rPr lang="en-US" sz="2000" dirty="0">
                  <a:solidFill>
                    <a:srgbClr val="000000"/>
                  </a:solidFill>
                  <a:latin typeface="Book Antiqua"/>
                </a:rPr>
                <a:t>Optimized </a:t>
              </a:r>
              <a:r>
                <a:rPr lang="en-US" sz="2000" dirty="0" smtClean="0">
                  <a:solidFill>
                    <a:srgbClr val="000000"/>
                  </a:solidFill>
                  <a:latin typeface="Book Antiqua"/>
                </a:rPr>
                <a:t>Local Queries</a:t>
              </a:r>
              <a:endParaRPr lang="en-US" sz="2000" dirty="0">
                <a:solidFill>
                  <a:srgbClr val="000000"/>
                </a:solidFill>
                <a:latin typeface="Book Antiqua"/>
              </a:endParaRPr>
            </a:p>
          </p:txBody>
        </p:sp>
        <p:sp>
          <p:nvSpPr>
            <p:cNvPr id="27680" name="Line 32"/>
            <p:cNvSpPr>
              <a:spLocks noChangeShapeType="1"/>
            </p:cNvSpPr>
            <p:nvPr/>
          </p:nvSpPr>
          <p:spPr bwMode="auto">
            <a:xfrm flipV="1">
              <a:off x="6364676" y="8711081"/>
              <a:ext cx="0" cy="3793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7681" name="Line 33"/>
            <p:cNvSpPr>
              <a:spLocks noChangeShapeType="1"/>
            </p:cNvSpPr>
            <p:nvPr/>
          </p:nvSpPr>
          <p:spPr bwMode="auto">
            <a:xfrm flipV="1">
              <a:off x="6364676" y="7762814"/>
              <a:ext cx="0" cy="3793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7682" name="Line 34"/>
            <p:cNvSpPr>
              <a:spLocks noChangeShapeType="1"/>
            </p:cNvSpPr>
            <p:nvPr/>
          </p:nvSpPr>
          <p:spPr bwMode="auto">
            <a:xfrm flipV="1">
              <a:off x="6364676" y="6922921"/>
              <a:ext cx="0" cy="3793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7683" name="Line 35"/>
            <p:cNvSpPr>
              <a:spLocks noChangeShapeType="1"/>
            </p:cNvSpPr>
            <p:nvPr/>
          </p:nvSpPr>
          <p:spPr bwMode="auto">
            <a:xfrm flipV="1">
              <a:off x="6364676" y="5983685"/>
              <a:ext cx="0" cy="3793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7684" name="Line 36"/>
            <p:cNvSpPr>
              <a:spLocks noChangeShapeType="1"/>
            </p:cNvSpPr>
            <p:nvPr/>
          </p:nvSpPr>
          <p:spPr bwMode="auto">
            <a:xfrm flipV="1">
              <a:off x="6364676" y="5405694"/>
              <a:ext cx="0" cy="3793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7685" name="Line 37"/>
            <p:cNvSpPr>
              <a:spLocks noChangeShapeType="1"/>
            </p:cNvSpPr>
            <p:nvPr/>
          </p:nvSpPr>
          <p:spPr bwMode="auto">
            <a:xfrm flipV="1">
              <a:off x="6364676" y="4448396"/>
              <a:ext cx="0" cy="3793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7686" name="Line 38"/>
            <p:cNvSpPr>
              <a:spLocks noChangeShapeType="1"/>
            </p:cNvSpPr>
            <p:nvPr/>
          </p:nvSpPr>
          <p:spPr bwMode="auto">
            <a:xfrm flipV="1">
              <a:off x="6364676" y="3671721"/>
              <a:ext cx="0" cy="3793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7687" name="Line 39"/>
            <p:cNvSpPr>
              <a:spLocks noChangeShapeType="1"/>
            </p:cNvSpPr>
            <p:nvPr/>
          </p:nvSpPr>
          <p:spPr bwMode="auto">
            <a:xfrm flipV="1">
              <a:off x="6364676" y="2750547"/>
              <a:ext cx="0" cy="3793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7688" name="Oval 40"/>
            <p:cNvSpPr>
              <a:spLocks noChangeArrowheads="1"/>
            </p:cNvSpPr>
            <p:nvPr/>
          </p:nvSpPr>
          <p:spPr bwMode="auto">
            <a:xfrm>
              <a:off x="9293014" y="3030512"/>
              <a:ext cx="2059093" cy="722489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blurRad="63500" dist="107763" dir="2700000" algn="ctr" rotWithShape="0">
                <a:srgbClr val="037C03">
                  <a:alpha val="74998"/>
                </a:srgbClr>
              </a:outerShdw>
            </a:effectLst>
          </p:spPr>
          <p:txBody>
            <a:bodyPr wrap="none" lIns="128691" tIns="63217" rIns="128691" bIns="63217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1" dirty="0">
                  <a:solidFill>
                    <a:schemeClr val="bg1"/>
                  </a:solidFill>
                  <a:latin typeface="Book Antiqua"/>
                </a:rPr>
                <a:t>GLOBAL</a:t>
              </a:r>
            </a:p>
            <a:p>
              <a:pPr algn="ctr"/>
              <a:r>
                <a:rPr lang="en-US" sz="1700" b="1" dirty="0">
                  <a:solidFill>
                    <a:schemeClr val="bg1"/>
                  </a:solidFill>
                  <a:latin typeface="Book Antiqua"/>
                </a:rPr>
                <a:t>SCHEMA</a:t>
              </a:r>
            </a:p>
          </p:txBody>
        </p:sp>
        <p:sp>
          <p:nvSpPr>
            <p:cNvPr id="27689" name="Oval 41"/>
            <p:cNvSpPr>
              <a:spLocks noChangeArrowheads="1"/>
            </p:cNvSpPr>
            <p:nvPr/>
          </p:nvSpPr>
          <p:spPr bwMode="auto">
            <a:xfrm>
              <a:off x="9293014" y="4764485"/>
              <a:ext cx="2059093" cy="722489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blurRad="63500" dist="107763" dir="2700000" algn="ctr" rotWithShape="0">
                <a:srgbClr val="037C03">
                  <a:alpha val="74998"/>
                </a:srgbClr>
              </a:outerShdw>
            </a:effectLst>
          </p:spPr>
          <p:txBody>
            <a:bodyPr wrap="none" lIns="128691" tIns="63217" rIns="128691" bIns="63217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1" dirty="0">
                  <a:solidFill>
                    <a:schemeClr val="bg1"/>
                  </a:solidFill>
                  <a:latin typeface="Book Antiqua"/>
                </a:rPr>
                <a:t>FRAGMENT</a:t>
              </a:r>
            </a:p>
            <a:p>
              <a:pPr algn="ctr"/>
              <a:r>
                <a:rPr lang="en-US" sz="1700" b="1" dirty="0">
                  <a:solidFill>
                    <a:schemeClr val="bg1"/>
                  </a:solidFill>
                  <a:latin typeface="Book Antiqua"/>
                </a:rPr>
                <a:t>SCHEMA</a:t>
              </a:r>
            </a:p>
          </p:txBody>
        </p:sp>
        <p:sp>
          <p:nvSpPr>
            <p:cNvPr id="27690" name="Oval 42"/>
            <p:cNvSpPr>
              <a:spLocks noChangeArrowheads="1"/>
            </p:cNvSpPr>
            <p:nvPr/>
          </p:nvSpPr>
          <p:spPr bwMode="auto">
            <a:xfrm>
              <a:off x="9293014" y="6245587"/>
              <a:ext cx="2059093" cy="722489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blurRad="63500" dist="107763" dir="2700000" algn="ctr" rotWithShape="0">
                <a:srgbClr val="037C03">
                  <a:alpha val="74998"/>
                </a:srgbClr>
              </a:outerShdw>
            </a:effectLst>
          </p:spPr>
          <p:txBody>
            <a:bodyPr wrap="none" lIns="128691" tIns="63217" rIns="128691" bIns="63217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1" dirty="0">
                  <a:solidFill>
                    <a:schemeClr val="bg1"/>
                  </a:solidFill>
                  <a:latin typeface="Book Antiqua"/>
                </a:rPr>
                <a:t>STATS ON</a:t>
              </a:r>
            </a:p>
            <a:p>
              <a:pPr algn="ctr"/>
              <a:r>
                <a:rPr lang="en-US" sz="1700" b="1" dirty="0">
                  <a:solidFill>
                    <a:schemeClr val="bg1"/>
                  </a:solidFill>
                  <a:latin typeface="Book Antiqua"/>
                </a:rPr>
                <a:t>FRAGMENTS</a:t>
              </a:r>
            </a:p>
          </p:txBody>
        </p:sp>
        <p:sp>
          <p:nvSpPr>
            <p:cNvPr id="27691" name="Oval 43"/>
            <p:cNvSpPr>
              <a:spLocks noChangeArrowheads="1"/>
            </p:cNvSpPr>
            <p:nvPr/>
          </p:nvSpPr>
          <p:spPr bwMode="auto">
            <a:xfrm>
              <a:off x="9293014" y="8051810"/>
              <a:ext cx="2059093" cy="722489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blurRad="63500" dist="107763" dir="2700000" algn="ctr" rotWithShape="0">
                <a:srgbClr val="037C03">
                  <a:alpha val="74998"/>
                </a:srgbClr>
              </a:outerShdw>
            </a:effectLst>
          </p:spPr>
          <p:txBody>
            <a:bodyPr wrap="none" lIns="128691" tIns="63217" rIns="128691" bIns="63217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700" b="1" dirty="0">
                  <a:solidFill>
                    <a:schemeClr val="bg1"/>
                  </a:solidFill>
                  <a:latin typeface="Book Antiqua"/>
                </a:rPr>
                <a:t>LOCAL</a:t>
              </a:r>
            </a:p>
            <a:p>
              <a:pPr algn="ctr"/>
              <a:r>
                <a:rPr lang="en-US" sz="1700" b="1" dirty="0">
                  <a:solidFill>
                    <a:schemeClr val="bg1"/>
                  </a:solidFill>
                  <a:latin typeface="Book Antiqua"/>
                </a:rPr>
                <a:t>SCHEMAS</a:t>
              </a:r>
            </a:p>
          </p:txBody>
        </p:sp>
        <p:sp>
          <p:nvSpPr>
            <p:cNvPr id="27692" name="Line 44"/>
            <p:cNvSpPr>
              <a:spLocks noChangeShapeType="1"/>
            </p:cNvSpPr>
            <p:nvPr/>
          </p:nvSpPr>
          <p:spPr bwMode="auto">
            <a:xfrm flipH="1">
              <a:off x="7586133" y="3382725"/>
              <a:ext cx="169784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7693" name="Line 45"/>
            <p:cNvSpPr>
              <a:spLocks noChangeShapeType="1"/>
            </p:cNvSpPr>
            <p:nvPr/>
          </p:nvSpPr>
          <p:spPr bwMode="auto">
            <a:xfrm flipH="1">
              <a:off x="7586133" y="5134761"/>
              <a:ext cx="169784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7694" name="Line 46"/>
            <p:cNvSpPr>
              <a:spLocks noChangeShapeType="1"/>
            </p:cNvSpPr>
            <p:nvPr/>
          </p:nvSpPr>
          <p:spPr bwMode="auto">
            <a:xfrm flipH="1">
              <a:off x="7586133" y="6597801"/>
              <a:ext cx="169784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7695" name="Line 47"/>
            <p:cNvSpPr>
              <a:spLocks noChangeShapeType="1"/>
            </p:cNvSpPr>
            <p:nvPr/>
          </p:nvSpPr>
          <p:spPr bwMode="auto">
            <a:xfrm flipH="1">
              <a:off x="7568071" y="8422085"/>
              <a:ext cx="169784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7696" name="AutoShape 48"/>
            <p:cNvSpPr>
              <a:spLocks/>
            </p:cNvSpPr>
            <p:nvPr/>
          </p:nvSpPr>
          <p:spPr bwMode="auto">
            <a:xfrm>
              <a:off x="4009813" y="2967294"/>
              <a:ext cx="541867" cy="4009813"/>
            </a:xfrm>
            <a:prstGeom prst="leftBrace">
              <a:avLst>
                <a:gd name="adj1" fmla="val 61667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7697" name="AutoShape 49"/>
            <p:cNvSpPr>
              <a:spLocks/>
            </p:cNvSpPr>
            <p:nvPr/>
          </p:nvSpPr>
          <p:spPr bwMode="auto">
            <a:xfrm>
              <a:off x="4118187" y="7952468"/>
              <a:ext cx="433493" cy="1083733"/>
            </a:xfrm>
            <a:prstGeom prst="leftBrace">
              <a:avLst>
                <a:gd name="adj1" fmla="val 20833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33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86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Query Processing in a DDBMS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035907" y="3364632"/>
            <a:ext cx="4879280" cy="5843100"/>
            <a:chOff x="4035907" y="3364632"/>
            <a:chExt cx="4879280" cy="5843100"/>
          </a:xfrm>
        </p:grpSpPr>
        <p:sp>
          <p:nvSpPr>
            <p:cNvPr id="6147" name="Rectangle 3"/>
            <p:cNvSpPr>
              <a:spLocks noChangeArrowheads="1"/>
            </p:cNvSpPr>
            <p:nvPr/>
          </p:nvSpPr>
          <p:spPr bwMode="auto">
            <a:xfrm>
              <a:off x="4198144" y="3364632"/>
              <a:ext cx="4584797" cy="68166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3600" dirty="0">
                  <a:solidFill>
                    <a:schemeClr val="tx2"/>
                  </a:solidFill>
                  <a:latin typeface="Book Antiqua"/>
                </a:rPr>
                <a:t>high level user query</a:t>
              </a:r>
            </a:p>
          </p:txBody>
        </p:sp>
        <p:sp>
          <p:nvSpPr>
            <p:cNvPr id="6148" name="Rectangle 4"/>
            <p:cNvSpPr>
              <a:spLocks noChangeArrowheads="1"/>
            </p:cNvSpPr>
            <p:nvPr/>
          </p:nvSpPr>
          <p:spPr bwMode="auto">
            <a:xfrm>
              <a:off x="5431842" y="5313395"/>
              <a:ext cx="2143291" cy="1282418"/>
            </a:xfrm>
            <a:prstGeom prst="rect">
              <a:avLst/>
            </a:prstGeom>
            <a:solidFill>
              <a:schemeClr val="accent4">
                <a:lumMod val="90000"/>
                <a:lumOff val="10000"/>
              </a:schemeClr>
            </a:solidFill>
            <a:ln w="19050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6149" name="Rectangle 5"/>
            <p:cNvSpPr>
              <a:spLocks noChangeArrowheads="1"/>
            </p:cNvSpPr>
            <p:nvPr/>
          </p:nvSpPr>
          <p:spPr bwMode="auto">
            <a:xfrm>
              <a:off x="5578555" y="5395880"/>
              <a:ext cx="1827422" cy="95154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latin typeface="Book Antiqua"/>
                </a:rPr>
                <a:t>query</a:t>
              </a:r>
            </a:p>
            <a:p>
              <a:pPr algn="ctr"/>
              <a:r>
                <a:rPr lang="en-US" sz="2800" b="1" dirty="0" smtClean="0">
                  <a:solidFill>
                    <a:schemeClr val="bg2">
                      <a:lumMod val="20000"/>
                      <a:lumOff val="80000"/>
                    </a:schemeClr>
                  </a:solidFill>
                  <a:latin typeface="Book Antiqua"/>
                </a:rPr>
                <a:t>processor </a:t>
              </a:r>
              <a:endParaRPr lang="en-US" sz="2800" b="1" dirty="0">
                <a:solidFill>
                  <a:schemeClr val="bg2">
                    <a:lumMod val="20000"/>
                    <a:lumOff val="80000"/>
                  </a:schemeClr>
                </a:solidFill>
                <a:latin typeface="Book Antiqua"/>
              </a:endParaRPr>
            </a:p>
          </p:txBody>
        </p:sp>
        <p:sp>
          <p:nvSpPr>
            <p:cNvPr id="6156" name="Line 12"/>
            <p:cNvSpPr>
              <a:spLocks noChangeShapeType="1"/>
            </p:cNvSpPr>
            <p:nvPr/>
          </p:nvSpPr>
          <p:spPr bwMode="auto">
            <a:xfrm>
              <a:off x="6477565" y="4058071"/>
              <a:ext cx="0" cy="1255324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6157" name="Line 13"/>
            <p:cNvSpPr>
              <a:spLocks noChangeShapeType="1"/>
            </p:cNvSpPr>
            <p:nvPr/>
          </p:nvSpPr>
          <p:spPr bwMode="auto">
            <a:xfrm>
              <a:off x="6477565" y="6604845"/>
              <a:ext cx="0" cy="1390791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6159" name="Text Box 15"/>
            <p:cNvSpPr txBox="1">
              <a:spLocks noChangeArrowheads="1"/>
            </p:cNvSpPr>
            <p:nvPr/>
          </p:nvSpPr>
          <p:spPr bwMode="auto">
            <a:xfrm>
              <a:off x="4035907" y="8214642"/>
              <a:ext cx="4879280" cy="9930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30046" tIns="65023" rIns="130046" bIns="65023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tx2"/>
                  </a:solidFill>
                  <a:latin typeface="Book Antiqua"/>
                </a:rPr>
                <a:t>Low-level data manipulation</a:t>
              </a:r>
            </a:p>
            <a:p>
              <a:pPr algn="ctr"/>
              <a:r>
                <a:rPr lang="en-US" sz="2800" dirty="0">
                  <a:solidFill>
                    <a:schemeClr val="tx2"/>
                  </a:solidFill>
                  <a:latin typeface="Book Antiqua"/>
                </a:rPr>
                <a:t> commands for D-DBMS</a:t>
              </a:r>
            </a:p>
          </p:txBody>
        </p:sp>
      </p:grpSp>
      <p:sp>
        <p:nvSpPr>
          <p:cNvPr id="10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544618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260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Query Processing Components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229342" y="3540194"/>
            <a:ext cx="10745665" cy="5959405"/>
          </a:xfrm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80000"/>
              </a:spcBef>
            </a:pPr>
            <a:r>
              <a:rPr lang="en-US" dirty="0"/>
              <a:t>Query language that is used</a:t>
            </a:r>
          </a:p>
          <a:p>
            <a:pPr lvl="1">
              <a:lnSpc>
                <a:spcPct val="100000"/>
              </a:lnSpc>
              <a:spcBef>
                <a:spcPct val="80000"/>
              </a:spcBef>
            </a:pPr>
            <a:r>
              <a:rPr lang="en-US" dirty="0"/>
              <a:t>SQL: “intergalactic </a:t>
            </a:r>
            <a:r>
              <a:rPr lang="en-US" dirty="0" err="1"/>
              <a:t>dataspeak</a:t>
            </a:r>
            <a:r>
              <a:rPr lang="en-US" dirty="0"/>
              <a:t>”</a:t>
            </a:r>
          </a:p>
          <a:p>
            <a:pPr>
              <a:lnSpc>
                <a:spcPct val="100000"/>
              </a:lnSpc>
              <a:spcBef>
                <a:spcPct val="80000"/>
              </a:spcBef>
            </a:pPr>
            <a:r>
              <a:rPr lang="en-US" dirty="0"/>
              <a:t>Query execution methodology</a:t>
            </a:r>
          </a:p>
          <a:p>
            <a:pPr lvl="1">
              <a:lnSpc>
                <a:spcPct val="100000"/>
              </a:lnSpc>
              <a:spcBef>
                <a:spcPct val="80000"/>
              </a:spcBef>
            </a:pPr>
            <a:r>
              <a:rPr lang="en-US" dirty="0"/>
              <a:t>The steps that one goes through in executing high-level (declarative) user queries.</a:t>
            </a:r>
          </a:p>
          <a:p>
            <a:pPr>
              <a:lnSpc>
                <a:spcPct val="100000"/>
              </a:lnSpc>
              <a:spcBef>
                <a:spcPct val="80000"/>
              </a:spcBef>
            </a:pPr>
            <a:r>
              <a:rPr lang="en-US" dirty="0"/>
              <a:t>Query optimization</a:t>
            </a:r>
          </a:p>
          <a:p>
            <a:pPr lvl="1">
              <a:lnSpc>
                <a:spcPct val="100000"/>
              </a:lnSpc>
              <a:spcBef>
                <a:spcPct val="80000"/>
              </a:spcBef>
            </a:pPr>
            <a:r>
              <a:rPr lang="en-US" dirty="0"/>
              <a:t>How do we determine the “best” execution plan?</a:t>
            </a:r>
          </a:p>
          <a:p>
            <a:pPr>
              <a:lnSpc>
                <a:spcPct val="100000"/>
              </a:lnSpc>
              <a:spcBef>
                <a:spcPct val="80000"/>
              </a:spcBef>
            </a:pPr>
            <a:r>
              <a:rPr lang="en-US" dirty="0"/>
              <a:t>We assume a homogeneous D-DBMS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909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18"/>
              </a:spcAft>
            </a:pPr>
            <a:r>
              <a:rPr lang="en-US" dirty="0"/>
              <a:t>Selecting Alternatives</a:t>
            </a:r>
          </a:p>
        </p:txBody>
      </p:sp>
      <p:sp>
        <p:nvSpPr>
          <p:cNvPr id="183298" name="Rectangle 2"/>
          <p:cNvSpPr>
            <a:spLocks noGrp="1" noChangeArrowheads="1"/>
          </p:cNvSpPr>
          <p:nvPr>
            <p:ph idx="1"/>
          </p:nvPr>
        </p:nvSpPr>
        <p:spPr>
          <a:xfrm>
            <a:off x="1245816" y="3292624"/>
            <a:ext cx="10081120" cy="5977012"/>
          </a:xfrm>
          <a:noFill/>
        </p:spPr>
        <p:txBody>
          <a:bodyPr>
            <a:normAutofit fontScale="92500" lnSpcReduction="10000"/>
          </a:bodyPr>
          <a:lstStyle/>
          <a:p>
            <a:pPr marL="1031789">
              <a:spcBef>
                <a:spcPct val="0"/>
              </a:spcBef>
              <a:spcAft>
                <a:spcPct val="5000"/>
              </a:spcAft>
              <a:buNone/>
              <a:tabLst>
                <a:tab pos="1300460" algn="l"/>
                <a:tab pos="17813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</a:tabLst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SELECT</a:t>
            </a:r>
            <a:r>
              <a:rPr lang="en-US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	ENAME</a:t>
            </a:r>
          </a:p>
          <a:p>
            <a:pPr marL="1031789">
              <a:spcBef>
                <a:spcPct val="0"/>
              </a:spcBef>
              <a:spcAft>
                <a:spcPct val="5000"/>
              </a:spcAft>
              <a:buNone/>
              <a:tabLst>
                <a:tab pos="1300460" algn="l"/>
                <a:tab pos="17813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</a:tabLst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FROM</a:t>
            </a:r>
            <a:r>
              <a:rPr lang="en-US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		EMP,ASG</a:t>
            </a:r>
          </a:p>
          <a:p>
            <a:pPr marL="1031789">
              <a:spcBef>
                <a:spcPct val="0"/>
              </a:spcBef>
              <a:spcAft>
                <a:spcPct val="5000"/>
              </a:spcAft>
              <a:buNone/>
              <a:tabLst>
                <a:tab pos="1300460" algn="l"/>
                <a:tab pos="17813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</a:tabLst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WHERE</a:t>
            </a:r>
            <a:r>
              <a:rPr lang="en-US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		EMP.ENO = ASG.ENO </a:t>
            </a:r>
          </a:p>
          <a:p>
            <a:pPr marL="1031789">
              <a:spcBef>
                <a:spcPct val="0"/>
              </a:spcBef>
              <a:spcAft>
                <a:spcPct val="5000"/>
              </a:spcAft>
              <a:buNone/>
              <a:tabLst>
                <a:tab pos="1300460" algn="l"/>
                <a:tab pos="17813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</a:tabLst>
            </a:pPr>
            <a:r>
              <a:rPr lang="en-US" b="1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AND		</a:t>
            </a:r>
            <a:r>
              <a:rPr lang="en-US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RESP </a:t>
            </a:r>
            <a:r>
              <a:rPr lang="en-US" dirty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= "Manager"</a:t>
            </a:r>
          </a:p>
          <a:p>
            <a:pPr>
              <a:tabLst>
                <a:tab pos="1300460" algn="l"/>
                <a:tab pos="1788132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</a:tabLst>
            </a:pPr>
            <a:endParaRPr lang="en-US" dirty="0">
              <a:solidFill>
                <a:schemeClr val="tx2"/>
              </a:solidFill>
            </a:endParaRPr>
          </a:p>
          <a:p>
            <a:pPr lvl="1">
              <a:buNone/>
              <a:tabLst>
                <a:tab pos="1300460" algn="l"/>
                <a:tab pos="1788132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</a:tabLst>
            </a:pPr>
            <a:r>
              <a:rPr lang="en-US" sz="2600" dirty="0" smtClean="0">
                <a:solidFill>
                  <a:schemeClr val="tx2"/>
                </a:solidFill>
              </a:rPr>
              <a:t>Strategy 1</a:t>
            </a:r>
          </a:p>
          <a:p>
            <a:pPr lvl="1">
              <a:buNone/>
              <a:tabLst>
                <a:tab pos="1300460" algn="l"/>
                <a:tab pos="1788132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</a:tabLst>
            </a:pPr>
            <a:r>
              <a:rPr lang="en-US" sz="2600" dirty="0" smtClean="0">
                <a:solidFill>
                  <a:schemeClr val="tx2"/>
                </a:solidFill>
                <a:latin typeface="Symbol" charset="2"/>
                <a:sym typeface="Symbol"/>
              </a:rPr>
              <a:t>	 </a:t>
            </a:r>
            <a:r>
              <a:rPr lang="en-US" sz="2600" baseline="-25000" dirty="0" smtClean="0">
                <a:solidFill>
                  <a:schemeClr val="tx2"/>
                </a:solidFill>
              </a:rPr>
              <a:t>ENAME </a:t>
            </a:r>
            <a:r>
              <a:rPr lang="en-US" sz="2600" dirty="0" smtClean="0">
                <a:solidFill>
                  <a:schemeClr val="tx2"/>
                </a:solidFill>
              </a:rPr>
              <a:t>(</a:t>
            </a:r>
            <a:r>
              <a:rPr lang="en-US" sz="2600" dirty="0" smtClean="0">
                <a:solidFill>
                  <a:schemeClr val="tx2"/>
                </a:solidFill>
                <a:latin typeface="Symbol" charset="2"/>
                <a:sym typeface="Symbol"/>
              </a:rPr>
              <a:t></a:t>
            </a:r>
            <a:r>
              <a:rPr lang="en-US" sz="2600" baseline="-25000" dirty="0" smtClean="0">
                <a:solidFill>
                  <a:schemeClr val="tx2"/>
                </a:solidFill>
              </a:rPr>
              <a:t>RESP=“Manager” </a:t>
            </a:r>
            <a:r>
              <a:rPr lang="en-US" sz="2600" baseline="-25000" dirty="0" smtClean="0">
                <a:solidFill>
                  <a:schemeClr val="tx2"/>
                </a:solidFill>
                <a:latin typeface="Symbol" charset="2"/>
                <a:sym typeface="Symbol"/>
              </a:rPr>
              <a:t> </a:t>
            </a:r>
            <a:r>
              <a:rPr lang="en-US" sz="2600" baseline="-25000" dirty="0" smtClean="0">
                <a:solidFill>
                  <a:schemeClr val="tx2"/>
                </a:solidFill>
              </a:rPr>
              <a:t>EMP.ENO=ASG.ENO </a:t>
            </a:r>
            <a:r>
              <a:rPr lang="en-US" sz="2600" dirty="0" smtClean="0">
                <a:solidFill>
                  <a:schemeClr val="tx2"/>
                </a:solidFill>
              </a:rPr>
              <a:t>(EMP×ASG))</a:t>
            </a:r>
          </a:p>
          <a:p>
            <a:pPr lvl="1">
              <a:buNone/>
              <a:tabLst>
                <a:tab pos="1300460" algn="l"/>
                <a:tab pos="1788132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</a:tabLst>
            </a:pPr>
            <a:endParaRPr lang="en-US" sz="2600" dirty="0" smtClean="0">
              <a:solidFill>
                <a:schemeClr val="tx2"/>
              </a:solidFill>
            </a:endParaRPr>
          </a:p>
          <a:p>
            <a:pPr lvl="1">
              <a:buNone/>
              <a:tabLst>
                <a:tab pos="1300460" algn="l"/>
                <a:tab pos="1788132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</a:tabLst>
            </a:pPr>
            <a:r>
              <a:rPr lang="en-US" sz="2600" dirty="0" smtClean="0">
                <a:solidFill>
                  <a:schemeClr val="tx2"/>
                </a:solidFill>
              </a:rPr>
              <a:t>Strategy 2</a:t>
            </a:r>
          </a:p>
          <a:p>
            <a:pPr lvl="1">
              <a:lnSpc>
                <a:spcPts val="4267"/>
              </a:lnSpc>
              <a:spcAft>
                <a:spcPts val="1422"/>
              </a:spcAft>
              <a:buNone/>
              <a:tabLst>
                <a:tab pos="1300460" algn="l"/>
                <a:tab pos="1788132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</a:tabLst>
            </a:pPr>
            <a:r>
              <a:rPr lang="en-US" sz="2600" dirty="0" smtClean="0">
                <a:solidFill>
                  <a:schemeClr val="tx2"/>
                </a:solidFill>
                <a:latin typeface="Symbol" charset="2"/>
                <a:sym typeface="Symbol"/>
              </a:rPr>
              <a:t>	 </a:t>
            </a:r>
            <a:r>
              <a:rPr lang="en-US" sz="2600" baseline="-25000" dirty="0" smtClean="0">
                <a:solidFill>
                  <a:schemeClr val="tx2"/>
                </a:solidFill>
              </a:rPr>
              <a:t>ENAME </a:t>
            </a:r>
            <a:r>
              <a:rPr lang="en-US" sz="2600" dirty="0" smtClean="0">
                <a:solidFill>
                  <a:schemeClr val="tx2"/>
                </a:solidFill>
              </a:rPr>
              <a:t>(EMP</a:t>
            </a:r>
            <a:r>
              <a:rPr lang="en-US" sz="2600" baseline="-25000" dirty="0" smtClean="0">
                <a:solidFill>
                  <a:schemeClr val="tx2"/>
                </a:solidFill>
              </a:rPr>
              <a:t> </a:t>
            </a:r>
            <a:r>
              <a:rPr lang="en-US" sz="2600" dirty="0" smtClean="0"/>
              <a:t>⋈</a:t>
            </a:r>
            <a:r>
              <a:rPr lang="en-US" sz="2600" baseline="-25000" dirty="0" smtClean="0">
                <a:solidFill>
                  <a:schemeClr val="tx2"/>
                </a:solidFill>
              </a:rPr>
              <a:t>ENO</a:t>
            </a:r>
            <a:r>
              <a:rPr lang="en-US" sz="2600" dirty="0" smtClean="0">
                <a:solidFill>
                  <a:schemeClr val="tx2"/>
                </a:solidFill>
              </a:rPr>
              <a:t> (</a:t>
            </a:r>
            <a:r>
              <a:rPr lang="en-US" sz="2600" dirty="0" smtClean="0">
                <a:solidFill>
                  <a:schemeClr val="tx2"/>
                </a:solidFill>
                <a:latin typeface="Symbol" charset="2"/>
                <a:sym typeface="Symbol"/>
              </a:rPr>
              <a:t></a:t>
            </a:r>
            <a:r>
              <a:rPr lang="en-US" sz="2600" baseline="-25000" dirty="0" smtClean="0">
                <a:solidFill>
                  <a:schemeClr val="tx2"/>
                </a:solidFill>
              </a:rPr>
              <a:t>RESP=“Manager” </a:t>
            </a:r>
            <a:r>
              <a:rPr lang="en-US" sz="2600" dirty="0" smtClean="0">
                <a:solidFill>
                  <a:schemeClr val="tx2"/>
                </a:solidFill>
              </a:rPr>
              <a:t>(ASG))</a:t>
            </a:r>
          </a:p>
          <a:p>
            <a:pPr>
              <a:lnSpc>
                <a:spcPts val="2800"/>
              </a:lnSpc>
              <a:spcBef>
                <a:spcPts val="0"/>
              </a:spcBef>
              <a:buNone/>
              <a:tabLst>
                <a:tab pos="1300460" algn="l"/>
                <a:tab pos="1788132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</a:tabLst>
            </a:pPr>
            <a:endParaRPr lang="en-US" sz="1200" dirty="0" smtClean="0">
              <a:solidFill>
                <a:schemeClr val="tx2"/>
              </a:solidFill>
            </a:endParaRPr>
          </a:p>
          <a:p>
            <a:pPr>
              <a:spcAft>
                <a:spcPts val="18"/>
              </a:spcAft>
              <a:tabLst>
                <a:tab pos="1300460" algn="l"/>
                <a:tab pos="1788132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</a:tabLst>
            </a:pPr>
            <a:r>
              <a:rPr lang="en-US" dirty="0" smtClean="0">
                <a:solidFill>
                  <a:schemeClr val="tx2"/>
                </a:solidFill>
              </a:rPr>
              <a:t>Strategy 2 avoids Cartesian product, so may be “better”.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544618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170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232270" y="916360"/>
            <a:ext cx="9024370" cy="1709247"/>
          </a:xfrm>
          <a:noFill/>
          <a:ln/>
        </p:spPr>
        <p:txBody>
          <a:bodyPr/>
          <a:lstStyle/>
          <a:p>
            <a:r>
              <a:rPr lang="en-US" dirty="0"/>
              <a:t>What is the Problem</a:t>
            </a:r>
            <a:r>
              <a:rPr lang="en-US" dirty="0" smtClean="0"/>
              <a:t>?</a:t>
            </a:r>
            <a:br>
              <a:rPr lang="en-US" dirty="0" smtClean="0"/>
            </a:br>
            <a:r>
              <a:rPr lang="en-US" sz="4000" dirty="0" smtClean="0"/>
              <a:t>- Selecting the “best” strategy</a:t>
            </a:r>
            <a:endParaRPr lang="en-US" sz="4000" dirty="0"/>
          </a:p>
        </p:txBody>
      </p:sp>
      <p:sp>
        <p:nvSpPr>
          <p:cNvPr id="51" name="Text Box 3"/>
          <p:cNvSpPr txBox="1">
            <a:spLocks noChangeArrowheads="1"/>
          </p:cNvSpPr>
          <p:nvPr/>
        </p:nvSpPr>
        <p:spPr bwMode="auto">
          <a:xfrm>
            <a:off x="1037489" y="3278900"/>
            <a:ext cx="973023" cy="522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4124"/>
              </a:lnSpc>
              <a:tabLst>
                <a:tab pos="0" algn="l"/>
                <a:tab pos="1300460" algn="l"/>
              </a:tabLst>
            </a:pPr>
            <a:r>
              <a:rPr lang="en-US" sz="3200" u="sng" dirty="0">
                <a:solidFill>
                  <a:schemeClr val="tx2"/>
                </a:solidFill>
                <a:latin typeface="Book Antiqua"/>
              </a:rPr>
              <a:t>Site 1</a:t>
            </a:r>
          </a:p>
        </p:txBody>
      </p:sp>
      <p:sp>
        <p:nvSpPr>
          <p:cNvPr id="52" name="Text Box 4"/>
          <p:cNvSpPr txBox="1">
            <a:spLocks noChangeArrowheads="1"/>
          </p:cNvSpPr>
          <p:nvPr/>
        </p:nvSpPr>
        <p:spPr bwMode="auto">
          <a:xfrm>
            <a:off x="3990663" y="3278900"/>
            <a:ext cx="973023" cy="522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4124"/>
              </a:lnSpc>
              <a:tabLst>
                <a:tab pos="0" algn="l"/>
                <a:tab pos="1300460" algn="l"/>
              </a:tabLst>
            </a:pPr>
            <a:r>
              <a:rPr lang="en-US" sz="3200" u="sng" dirty="0">
                <a:solidFill>
                  <a:schemeClr val="tx2"/>
                </a:solidFill>
                <a:latin typeface="Book Antiqua"/>
              </a:rPr>
              <a:t>Site 2</a:t>
            </a:r>
          </a:p>
        </p:txBody>
      </p:sp>
      <p:sp>
        <p:nvSpPr>
          <p:cNvPr id="53" name="Text Box 5"/>
          <p:cNvSpPr txBox="1">
            <a:spLocks noChangeArrowheads="1"/>
          </p:cNvSpPr>
          <p:nvPr/>
        </p:nvSpPr>
        <p:spPr bwMode="auto">
          <a:xfrm>
            <a:off x="6508084" y="3278900"/>
            <a:ext cx="973023" cy="522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4124"/>
              </a:lnSpc>
              <a:tabLst>
                <a:tab pos="0" algn="l"/>
                <a:tab pos="1300460" algn="l"/>
              </a:tabLst>
            </a:pPr>
            <a:r>
              <a:rPr lang="en-US" sz="3200" u="sng" dirty="0">
                <a:solidFill>
                  <a:schemeClr val="tx2"/>
                </a:solidFill>
                <a:latin typeface="Book Antiqua"/>
              </a:rPr>
              <a:t>Site 3</a:t>
            </a: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9013415" y="3278900"/>
            <a:ext cx="974626" cy="522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4124"/>
              </a:lnSpc>
              <a:tabLst>
                <a:tab pos="0" algn="l"/>
                <a:tab pos="1300460" algn="l"/>
              </a:tabLst>
            </a:pPr>
            <a:r>
              <a:rPr lang="en-US" sz="3200" u="sng" dirty="0">
                <a:solidFill>
                  <a:schemeClr val="tx2"/>
                </a:solidFill>
                <a:latin typeface="Book Antiqua"/>
              </a:rPr>
              <a:t>Site 4</a:t>
            </a:r>
          </a:p>
        </p:txBody>
      </p:sp>
      <p:sp>
        <p:nvSpPr>
          <p:cNvPr id="55" name="Text Box 7"/>
          <p:cNvSpPr txBox="1">
            <a:spLocks noChangeArrowheads="1"/>
          </p:cNvSpPr>
          <p:nvPr/>
        </p:nvSpPr>
        <p:spPr bwMode="auto">
          <a:xfrm>
            <a:off x="11441329" y="3278900"/>
            <a:ext cx="973023" cy="522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4124"/>
              </a:lnSpc>
              <a:tabLst>
                <a:tab pos="0" algn="l"/>
                <a:tab pos="1300460" algn="l"/>
              </a:tabLst>
            </a:pPr>
            <a:r>
              <a:rPr lang="en-US" sz="3200" u="sng" dirty="0">
                <a:solidFill>
                  <a:schemeClr val="tx2"/>
                </a:solidFill>
                <a:latin typeface="Book Antiqua"/>
              </a:rPr>
              <a:t>Site 5</a:t>
            </a:r>
          </a:p>
        </p:txBody>
      </p:sp>
      <p:sp>
        <p:nvSpPr>
          <p:cNvPr id="56" name="Text Box 8"/>
          <p:cNvSpPr txBox="1">
            <a:spLocks noChangeArrowheads="1"/>
          </p:cNvSpPr>
          <p:nvPr/>
        </p:nvSpPr>
        <p:spPr bwMode="auto">
          <a:xfrm>
            <a:off x="5563165" y="4048802"/>
            <a:ext cx="2768048" cy="3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2418"/>
              </a:lnSpc>
              <a:tabLst>
                <a:tab pos="0" algn="l"/>
                <a:tab pos="1300460" algn="l"/>
                <a:tab pos="2600919" algn="l"/>
              </a:tabLst>
            </a:pPr>
            <a:r>
              <a:rPr lang="en-US" sz="1700" dirty="0">
                <a:solidFill>
                  <a:schemeClr val="tx2"/>
                </a:solidFill>
                <a:latin typeface="Arial" charset="0"/>
              </a:rPr>
              <a:t>EMP</a:t>
            </a:r>
            <a:r>
              <a:rPr lang="en-US" sz="2700" baseline="-25000" dirty="0">
                <a:solidFill>
                  <a:schemeClr val="tx2"/>
                </a:solidFill>
                <a:latin typeface="Arial" charset="0"/>
              </a:rPr>
              <a:t>1</a:t>
            </a:r>
            <a:r>
              <a:rPr lang="en-US" sz="1700" dirty="0">
                <a:solidFill>
                  <a:schemeClr val="tx2"/>
                </a:solidFill>
                <a:latin typeface="Arial" charset="0"/>
              </a:rPr>
              <a:t>=</a:t>
            </a:r>
            <a:r>
              <a:rPr lang="en-US" sz="1700" dirty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 </a:t>
            </a:r>
            <a:r>
              <a:rPr lang="el-GR" dirty="0"/>
              <a:t>σ</a:t>
            </a:r>
            <a:r>
              <a:rPr lang="en-US" sz="27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r>
              <a:rPr lang="en-US" sz="2700" baseline="-25000" dirty="0">
                <a:solidFill>
                  <a:schemeClr val="tx2"/>
                </a:solidFill>
                <a:latin typeface="Arial" charset="0"/>
              </a:rPr>
              <a:t>≤“E3”</a:t>
            </a:r>
            <a:r>
              <a:rPr lang="en-US" sz="1700" dirty="0">
                <a:solidFill>
                  <a:schemeClr val="tx2"/>
                </a:solidFill>
                <a:latin typeface="Arial" charset="0"/>
              </a:rPr>
              <a:t>(EMP)</a:t>
            </a:r>
          </a:p>
        </p:txBody>
      </p:sp>
      <p:sp>
        <p:nvSpPr>
          <p:cNvPr id="57" name="Text Box 9"/>
          <p:cNvSpPr txBox="1">
            <a:spLocks noChangeArrowheads="1"/>
          </p:cNvSpPr>
          <p:nvPr/>
        </p:nvSpPr>
        <p:spPr bwMode="auto">
          <a:xfrm>
            <a:off x="8380871" y="4048802"/>
            <a:ext cx="2693561" cy="283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2418"/>
              </a:lnSpc>
              <a:tabLst>
                <a:tab pos="0" algn="l"/>
                <a:tab pos="1300460" algn="l"/>
                <a:tab pos="2600919" algn="l"/>
              </a:tabLst>
            </a:pPr>
            <a:r>
              <a:rPr lang="en-US" sz="1700" dirty="0">
                <a:solidFill>
                  <a:schemeClr val="tx2"/>
                </a:solidFill>
                <a:latin typeface="Arial" charset="0"/>
              </a:rPr>
              <a:t>EMP</a:t>
            </a:r>
            <a:r>
              <a:rPr lang="en-US" sz="2700" baseline="-25000" dirty="0">
                <a:solidFill>
                  <a:schemeClr val="tx2"/>
                </a:solidFill>
                <a:latin typeface="Arial" charset="0"/>
              </a:rPr>
              <a:t>2</a:t>
            </a:r>
            <a:r>
              <a:rPr lang="en-US" sz="1700" dirty="0">
                <a:solidFill>
                  <a:schemeClr val="tx2"/>
                </a:solidFill>
                <a:latin typeface="Arial" charset="0"/>
              </a:rPr>
              <a:t>=</a:t>
            </a:r>
            <a:r>
              <a:rPr lang="en-US" sz="1700" dirty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 </a:t>
            </a:r>
            <a:r>
              <a:rPr lang="el-GR" dirty="0"/>
              <a:t>σ</a:t>
            </a:r>
            <a:r>
              <a:rPr lang="en-US" sz="27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r>
              <a:rPr lang="en-US" sz="2700" baseline="-25000" dirty="0">
                <a:solidFill>
                  <a:schemeClr val="tx2"/>
                </a:solidFill>
                <a:latin typeface="Arial" charset="0"/>
              </a:rPr>
              <a:t>&gt;“E3”</a:t>
            </a:r>
            <a:r>
              <a:rPr lang="en-US" sz="1700" dirty="0">
                <a:solidFill>
                  <a:schemeClr val="tx2"/>
                </a:solidFill>
                <a:latin typeface="Arial" charset="0"/>
              </a:rPr>
              <a:t>(EMP)</a:t>
            </a:r>
          </a:p>
        </p:txBody>
      </p:sp>
      <p:sp>
        <p:nvSpPr>
          <p:cNvPr id="58" name="Text Box 10"/>
          <p:cNvSpPr txBox="1">
            <a:spLocks noChangeArrowheads="1"/>
          </p:cNvSpPr>
          <p:nvPr/>
        </p:nvSpPr>
        <p:spPr bwMode="auto">
          <a:xfrm>
            <a:off x="2853831" y="4044286"/>
            <a:ext cx="2734162" cy="3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2418"/>
              </a:lnSpc>
              <a:tabLst>
                <a:tab pos="0" algn="l"/>
                <a:tab pos="1300460" algn="l"/>
                <a:tab pos="2600919" algn="l"/>
              </a:tabLst>
            </a:pPr>
            <a:r>
              <a:rPr lang="en-US" sz="1700" dirty="0">
                <a:solidFill>
                  <a:schemeClr val="tx2"/>
                </a:solidFill>
                <a:latin typeface="Arial" charset="0"/>
              </a:rPr>
              <a:t>ASG</a:t>
            </a:r>
            <a:r>
              <a:rPr lang="en-US" sz="2700" baseline="-25000" dirty="0">
                <a:solidFill>
                  <a:schemeClr val="tx2"/>
                </a:solidFill>
                <a:latin typeface="Arial" charset="0"/>
              </a:rPr>
              <a:t>2</a:t>
            </a:r>
            <a:r>
              <a:rPr lang="en-US" sz="1700" dirty="0">
                <a:solidFill>
                  <a:schemeClr val="tx2"/>
                </a:solidFill>
                <a:latin typeface="Courier New"/>
              </a:rPr>
              <a:t>=</a:t>
            </a:r>
            <a:r>
              <a:rPr lang="en-US" sz="1700" dirty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 </a:t>
            </a:r>
            <a:r>
              <a:rPr lang="el-GR" dirty="0"/>
              <a:t>σ</a:t>
            </a:r>
            <a:r>
              <a:rPr lang="en-US" sz="27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r>
              <a:rPr lang="en-US" sz="2700" baseline="-25000" dirty="0">
                <a:solidFill>
                  <a:schemeClr val="tx2"/>
                </a:solidFill>
                <a:latin typeface="Arial" charset="0"/>
              </a:rPr>
              <a:t>&gt;“E3”</a:t>
            </a:r>
            <a:r>
              <a:rPr lang="en-US" sz="1700" dirty="0">
                <a:solidFill>
                  <a:schemeClr val="tx2"/>
                </a:solidFill>
                <a:latin typeface="Arial" charset="0"/>
              </a:rPr>
              <a:t>(ASG)</a:t>
            </a:r>
          </a:p>
        </p:txBody>
      </p:sp>
      <p:sp>
        <p:nvSpPr>
          <p:cNvPr id="59" name="Text Box 11"/>
          <p:cNvSpPr txBox="1">
            <a:spLocks noChangeArrowheads="1"/>
          </p:cNvSpPr>
          <p:nvPr/>
        </p:nvSpPr>
        <p:spPr bwMode="auto">
          <a:xfrm>
            <a:off x="144499" y="4048803"/>
            <a:ext cx="2616765" cy="3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2418"/>
              </a:lnSpc>
              <a:tabLst>
                <a:tab pos="0" algn="l"/>
                <a:tab pos="1300460" algn="l"/>
                <a:tab pos="2600919" algn="l"/>
              </a:tabLst>
            </a:pPr>
            <a:r>
              <a:rPr lang="en-US" sz="1700" dirty="0" smtClean="0">
                <a:solidFill>
                  <a:schemeClr val="tx2"/>
                </a:solidFill>
                <a:latin typeface="Arial" charset="0"/>
              </a:rPr>
              <a:t>ASG</a:t>
            </a:r>
            <a:r>
              <a:rPr lang="en-US" sz="2700" baseline="-25000" dirty="0" smtClean="0">
                <a:solidFill>
                  <a:schemeClr val="tx2"/>
                </a:solidFill>
                <a:latin typeface="Arial" charset="0"/>
              </a:rPr>
              <a:t>1</a:t>
            </a:r>
            <a:r>
              <a:rPr lang="en-US" sz="1700" dirty="0" smtClean="0">
                <a:solidFill>
                  <a:schemeClr val="tx2"/>
                </a:solidFill>
                <a:latin typeface="Arial" charset="0"/>
              </a:rPr>
              <a:t>=</a:t>
            </a:r>
            <a:r>
              <a:rPr lang="el-GR" dirty="0"/>
              <a:t>σ</a:t>
            </a:r>
            <a:r>
              <a:rPr lang="en-US" sz="27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r>
              <a:rPr lang="en-US" sz="2700" baseline="-25000" dirty="0">
                <a:solidFill>
                  <a:schemeClr val="tx2"/>
                </a:solidFill>
                <a:latin typeface="Arial" charset="0"/>
              </a:rPr>
              <a:t>≤“E3”</a:t>
            </a:r>
            <a:r>
              <a:rPr lang="en-US" sz="1700" dirty="0">
                <a:solidFill>
                  <a:schemeClr val="tx2"/>
                </a:solidFill>
                <a:latin typeface="Arial" charset="0"/>
              </a:rPr>
              <a:t>(ASG)</a:t>
            </a:r>
          </a:p>
        </p:txBody>
      </p:sp>
      <p:sp>
        <p:nvSpPr>
          <p:cNvPr id="60" name="Text Box 12"/>
          <p:cNvSpPr txBox="1">
            <a:spLocks noChangeArrowheads="1"/>
          </p:cNvSpPr>
          <p:nvPr/>
        </p:nvSpPr>
        <p:spPr bwMode="auto">
          <a:xfrm>
            <a:off x="11520659" y="4046545"/>
            <a:ext cx="617939" cy="302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2418"/>
              </a:lnSpc>
              <a:tabLst>
                <a:tab pos="0" algn="l"/>
              </a:tabLst>
            </a:pPr>
            <a:r>
              <a:rPr lang="en-US" sz="1700">
                <a:solidFill>
                  <a:schemeClr val="tx2"/>
                </a:solidFill>
                <a:latin typeface="Arial" charset="0"/>
              </a:rPr>
              <a:t>Result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89739" y="5092824"/>
            <a:ext cx="5908605" cy="2261648"/>
            <a:chOff x="7044267" y="5532162"/>
            <a:chExt cx="5908605" cy="2261648"/>
          </a:xfrm>
        </p:grpSpPr>
        <p:sp>
          <p:nvSpPr>
            <p:cNvPr id="61" name="Text Box 14"/>
            <p:cNvSpPr txBox="1">
              <a:spLocks noChangeArrowheads="1"/>
            </p:cNvSpPr>
            <p:nvPr/>
          </p:nvSpPr>
          <p:spPr bwMode="auto">
            <a:xfrm>
              <a:off x="7537338" y="5532162"/>
              <a:ext cx="729767" cy="319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418"/>
                </a:lnSpc>
                <a:tabLst>
                  <a:tab pos="0" algn="l"/>
                </a:tabLst>
              </a:pPr>
              <a:r>
                <a:rPr lang="en-US" sz="2400" dirty="0">
                  <a:solidFill>
                    <a:schemeClr val="tx2"/>
                  </a:solidFill>
                  <a:latin typeface="Book Antiqua"/>
                </a:rPr>
                <a:t>Site 5</a:t>
              </a:r>
            </a:p>
          </p:txBody>
        </p:sp>
        <p:sp>
          <p:nvSpPr>
            <p:cNvPr id="62" name="Text Box 15"/>
            <p:cNvSpPr txBox="1">
              <a:spLocks noChangeArrowheads="1"/>
            </p:cNvSpPr>
            <p:nvPr/>
          </p:nvSpPr>
          <p:spPr bwMode="auto">
            <a:xfrm>
              <a:off x="7749569" y="7473851"/>
              <a:ext cx="729767" cy="319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418"/>
                </a:lnSpc>
                <a:tabLst>
                  <a:tab pos="0" algn="l"/>
                </a:tabLst>
              </a:pPr>
              <a:r>
                <a:rPr lang="en-US" sz="2400" dirty="0">
                  <a:solidFill>
                    <a:schemeClr val="tx2"/>
                  </a:solidFill>
                  <a:latin typeface="Book Antiqua"/>
                </a:rPr>
                <a:t>Site 1</a:t>
              </a:r>
            </a:p>
          </p:txBody>
        </p:sp>
        <p:sp>
          <p:nvSpPr>
            <p:cNvPr id="63" name="Text Box 16"/>
            <p:cNvSpPr txBox="1">
              <a:spLocks noChangeArrowheads="1"/>
            </p:cNvSpPr>
            <p:nvPr/>
          </p:nvSpPr>
          <p:spPr bwMode="auto">
            <a:xfrm>
              <a:off x="9085001" y="7473851"/>
              <a:ext cx="729767" cy="319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418"/>
                </a:lnSpc>
                <a:tabLst>
                  <a:tab pos="0" algn="l"/>
                </a:tabLst>
              </a:pPr>
              <a:r>
                <a:rPr lang="en-US" sz="2400" dirty="0">
                  <a:solidFill>
                    <a:schemeClr val="tx2"/>
                  </a:solidFill>
                  <a:latin typeface="Book Antiqua"/>
                </a:rPr>
                <a:t>Site 2</a:t>
              </a:r>
            </a:p>
          </p:txBody>
        </p:sp>
        <p:sp>
          <p:nvSpPr>
            <p:cNvPr id="64" name="Text Box 17"/>
            <p:cNvSpPr txBox="1">
              <a:spLocks noChangeArrowheads="1"/>
            </p:cNvSpPr>
            <p:nvPr/>
          </p:nvSpPr>
          <p:spPr bwMode="auto">
            <a:xfrm>
              <a:off x="10525161" y="7473851"/>
              <a:ext cx="729767" cy="319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418"/>
                </a:lnSpc>
                <a:tabLst>
                  <a:tab pos="0" algn="l"/>
                </a:tabLst>
              </a:pPr>
              <a:r>
                <a:rPr lang="en-US" sz="2400" dirty="0">
                  <a:solidFill>
                    <a:schemeClr val="tx2"/>
                  </a:solidFill>
                  <a:latin typeface="Book Antiqua"/>
                </a:rPr>
                <a:t>Site 3</a:t>
              </a:r>
            </a:p>
          </p:txBody>
        </p:sp>
        <p:sp>
          <p:nvSpPr>
            <p:cNvPr id="65" name="Text Box 18"/>
            <p:cNvSpPr txBox="1">
              <a:spLocks noChangeArrowheads="1"/>
            </p:cNvSpPr>
            <p:nvPr/>
          </p:nvSpPr>
          <p:spPr bwMode="auto">
            <a:xfrm>
              <a:off x="11930372" y="7473851"/>
              <a:ext cx="730969" cy="319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418"/>
                </a:lnSpc>
                <a:tabLst>
                  <a:tab pos="0" algn="l"/>
                </a:tabLst>
              </a:pPr>
              <a:r>
                <a:rPr lang="en-US" sz="2400" dirty="0">
                  <a:solidFill>
                    <a:schemeClr val="tx2"/>
                  </a:solidFill>
                  <a:latin typeface="Book Antiqua"/>
                </a:rPr>
                <a:t>Site 4</a:t>
              </a:r>
            </a:p>
          </p:txBody>
        </p:sp>
        <p:sp>
          <p:nvSpPr>
            <p:cNvPr id="66" name="Text Box 19"/>
            <p:cNvSpPr txBox="1">
              <a:spLocks noChangeArrowheads="1"/>
            </p:cNvSpPr>
            <p:nvPr/>
          </p:nvSpPr>
          <p:spPr bwMode="auto">
            <a:xfrm>
              <a:off x="8013082" y="6943364"/>
              <a:ext cx="649558" cy="309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418"/>
                </a:lnSpc>
                <a:tabLst>
                  <a:tab pos="0" algn="l"/>
                </a:tabLst>
              </a:pPr>
              <a:r>
                <a:rPr lang="en-US" sz="2000" dirty="0">
                  <a:solidFill>
                    <a:schemeClr val="tx2"/>
                  </a:solidFill>
                  <a:latin typeface="Arial" charset="0"/>
                </a:rPr>
                <a:t>ASG</a:t>
              </a:r>
              <a:r>
                <a:rPr lang="en-US" sz="2000" baseline="-25000" dirty="0">
                  <a:solidFill>
                    <a:schemeClr val="tx2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67" name="Text Box 20"/>
            <p:cNvSpPr txBox="1">
              <a:spLocks noChangeArrowheads="1"/>
            </p:cNvSpPr>
            <p:nvPr/>
          </p:nvSpPr>
          <p:spPr bwMode="auto">
            <a:xfrm>
              <a:off x="10606856" y="6965032"/>
              <a:ext cx="650886" cy="309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418"/>
                </a:lnSpc>
                <a:tabLst>
                  <a:tab pos="0" algn="l"/>
                </a:tabLst>
              </a:pPr>
              <a:r>
                <a:rPr lang="en-US" sz="2000" dirty="0">
                  <a:solidFill>
                    <a:schemeClr val="tx2"/>
                  </a:solidFill>
                  <a:latin typeface="Arial" charset="0"/>
                </a:rPr>
                <a:t>EMP</a:t>
              </a:r>
              <a:r>
                <a:rPr lang="en-US" sz="2000" baseline="-25000" dirty="0">
                  <a:solidFill>
                    <a:schemeClr val="tx2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68" name="Text Box 21"/>
            <p:cNvSpPr txBox="1">
              <a:spLocks noChangeArrowheads="1"/>
            </p:cNvSpPr>
            <p:nvPr/>
          </p:nvSpPr>
          <p:spPr bwMode="auto">
            <a:xfrm>
              <a:off x="11830992" y="6871356"/>
              <a:ext cx="650886" cy="309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418"/>
                </a:lnSpc>
                <a:tabLst>
                  <a:tab pos="0" algn="l"/>
                </a:tabLst>
              </a:pPr>
              <a:r>
                <a:rPr lang="en-US" sz="2000" dirty="0">
                  <a:solidFill>
                    <a:schemeClr val="tx2"/>
                  </a:solidFill>
                  <a:latin typeface="Arial" charset="0"/>
                </a:rPr>
                <a:t>EMP</a:t>
              </a:r>
              <a:r>
                <a:rPr lang="en-US" sz="2000" baseline="-25000" dirty="0">
                  <a:solidFill>
                    <a:schemeClr val="tx2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69" name="Text Box 22"/>
            <p:cNvSpPr txBox="1">
              <a:spLocks noChangeArrowheads="1"/>
            </p:cNvSpPr>
            <p:nvPr/>
          </p:nvSpPr>
          <p:spPr bwMode="auto">
            <a:xfrm>
              <a:off x="9094688" y="6952305"/>
              <a:ext cx="649558" cy="309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418"/>
                </a:lnSpc>
                <a:tabLst>
                  <a:tab pos="0" algn="l"/>
                </a:tabLst>
              </a:pPr>
              <a:r>
                <a:rPr lang="en-US" sz="2000" dirty="0">
                  <a:solidFill>
                    <a:schemeClr val="tx2"/>
                  </a:solidFill>
                  <a:latin typeface="Arial" charset="0"/>
                </a:rPr>
                <a:t>ASG</a:t>
              </a:r>
              <a:r>
                <a:rPr lang="en-US" sz="2000" baseline="-25000" dirty="0">
                  <a:solidFill>
                    <a:schemeClr val="tx2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70" name="Line 24"/>
            <p:cNvSpPr>
              <a:spLocks noChangeShapeType="1"/>
            </p:cNvSpPr>
            <p:nvPr/>
          </p:nvSpPr>
          <p:spPr bwMode="auto">
            <a:xfrm rot="10800000" flipH="1">
              <a:off x="8146062" y="6586544"/>
              <a:ext cx="559929" cy="866987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71" name="Line 25"/>
            <p:cNvSpPr>
              <a:spLocks noChangeShapeType="1"/>
            </p:cNvSpPr>
            <p:nvPr/>
          </p:nvSpPr>
          <p:spPr bwMode="auto">
            <a:xfrm rot="10800000" flipH="1">
              <a:off x="9473958" y="6586543"/>
              <a:ext cx="171269" cy="796233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72" name="Line 26"/>
            <p:cNvSpPr>
              <a:spLocks noChangeShapeType="1"/>
            </p:cNvSpPr>
            <p:nvPr/>
          </p:nvSpPr>
          <p:spPr bwMode="auto">
            <a:xfrm rot="10800000">
              <a:off x="10512212" y="6586543"/>
              <a:ext cx="293059" cy="866987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73" name="Line 27"/>
            <p:cNvSpPr>
              <a:spLocks noChangeShapeType="1"/>
            </p:cNvSpPr>
            <p:nvPr/>
          </p:nvSpPr>
          <p:spPr bwMode="auto">
            <a:xfrm rot="10800000">
              <a:off x="11787859" y="6586544"/>
              <a:ext cx="577991" cy="866987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106" name="Freeform 13"/>
            <p:cNvSpPr>
              <a:spLocks/>
            </p:cNvSpPr>
            <p:nvPr/>
          </p:nvSpPr>
          <p:spPr bwMode="auto">
            <a:xfrm>
              <a:off x="7044267" y="5909211"/>
              <a:ext cx="5908605" cy="67733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0" y="0"/>
                </a:cxn>
                <a:cxn ang="0">
                  <a:pos x="10000" y="10000"/>
                </a:cxn>
                <a:cxn ang="0">
                  <a:pos x="0" y="10000"/>
                </a:cxn>
                <a:cxn ang="0">
                  <a:pos x="0" y="0"/>
                </a:cxn>
              </a:cxnLst>
              <a:rect l="0" t="0" r="r" b="b"/>
              <a:pathLst>
                <a:path w="10000" h="10000">
                  <a:moveTo>
                    <a:pt x="0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close/>
                  <a:moveTo>
                    <a:pt x="0" y="0"/>
                  </a:moveTo>
                </a:path>
              </a:pathLst>
            </a:custGeom>
            <a:solidFill>
              <a:srgbClr val="FFFFFF"/>
            </a:solidFill>
            <a:ln w="9525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109" name="Text Box 81"/>
            <p:cNvSpPr txBox="1">
              <a:spLocks noChangeArrowheads="1"/>
            </p:cNvSpPr>
            <p:nvPr/>
          </p:nvSpPr>
          <p:spPr bwMode="auto">
            <a:xfrm>
              <a:off x="7078464" y="6053096"/>
              <a:ext cx="5743787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418"/>
                </a:lnSpc>
                <a:tabLst>
                  <a:tab pos="0" algn="l"/>
                  <a:tab pos="1300460" algn="l"/>
                  <a:tab pos="2600919" algn="l"/>
                </a:tabLst>
              </a:pPr>
              <a:r>
                <a:rPr lang="en-US" sz="1700" dirty="0">
                  <a:solidFill>
                    <a:schemeClr val="tx2"/>
                  </a:solidFill>
                  <a:latin typeface="Arial" charset="0"/>
                </a:rPr>
                <a:t>result= (</a:t>
              </a:r>
              <a:r>
                <a:rPr lang="en-US" sz="1700" dirty="0" smtClean="0">
                  <a:solidFill>
                    <a:schemeClr val="tx2"/>
                  </a:solidFill>
                  <a:latin typeface="Arial" charset="0"/>
                </a:rPr>
                <a:t>EMP</a:t>
              </a:r>
              <a:r>
                <a:rPr lang="en-US" sz="1700" baseline="-25000" dirty="0" smtClean="0">
                  <a:solidFill>
                    <a:schemeClr val="tx2"/>
                  </a:solidFill>
                  <a:latin typeface="Arial" charset="0"/>
                </a:rPr>
                <a:t>1</a:t>
              </a:r>
              <a:r>
                <a:rPr lang="en-US" sz="1700" dirty="0" smtClean="0">
                  <a:solidFill>
                    <a:schemeClr val="tx2"/>
                  </a:solidFill>
                  <a:latin typeface="Symbol" charset="2"/>
                  <a:cs typeface="Symbol" charset="2"/>
                  <a:sym typeface="Symbol"/>
                </a:rPr>
                <a:t> </a:t>
              </a:r>
              <a:r>
                <a:rPr lang="en-US" dirty="0" smtClean="0"/>
                <a:t>⋃ </a:t>
              </a:r>
              <a:r>
                <a:rPr lang="en-US" sz="1700" dirty="0" smtClean="0">
                  <a:solidFill>
                    <a:schemeClr val="tx2"/>
                  </a:solidFill>
                  <a:latin typeface="Arial" charset="0"/>
                  <a:sym typeface="Symbol" charset="2"/>
                </a:rPr>
                <a:t>EMP</a:t>
              </a:r>
              <a:r>
                <a:rPr lang="en-US" sz="1700" baseline="-25000" dirty="0" smtClean="0">
                  <a:solidFill>
                    <a:schemeClr val="tx2"/>
                  </a:solidFill>
                  <a:latin typeface="Arial" charset="0"/>
                  <a:sym typeface="Symbol" charset="2"/>
                </a:rPr>
                <a:t>2</a:t>
              </a:r>
              <a:r>
                <a:rPr lang="en-US" sz="1700" dirty="0" smtClean="0">
                  <a:solidFill>
                    <a:schemeClr val="tx2"/>
                  </a:solidFill>
                  <a:latin typeface="Arial" charset="0"/>
                  <a:sym typeface="Symbol" charset="2"/>
                </a:rPr>
                <a:t>)</a:t>
              </a:r>
              <a:r>
                <a:rPr lang="en-US" sz="1800" dirty="0" smtClean="0">
                  <a:latin typeface="Book Antiqua"/>
                </a:rPr>
                <a:t>⋈</a:t>
              </a:r>
              <a:r>
                <a:rPr lang="en-US" sz="1700" baseline="-25000" dirty="0" err="1" smtClean="0">
                  <a:solidFill>
                    <a:schemeClr val="tx2"/>
                  </a:solidFill>
                  <a:latin typeface="Arial" charset="0"/>
                  <a:sym typeface="Symbol" charset="2"/>
                </a:rPr>
                <a:t>ENO</a:t>
              </a:r>
              <a:r>
                <a:rPr lang="en-US" sz="1700" dirty="0" err="1" smtClean="0">
                  <a:solidFill>
                    <a:schemeClr val="tx2"/>
                  </a:solidFill>
                  <a:latin typeface="Arial" charset="0"/>
                </a:rPr>
                <a:t>σ</a:t>
              </a:r>
              <a:r>
                <a:rPr lang="en-US" sz="1700" baseline="-25000" dirty="0" err="1" smtClean="0">
                  <a:solidFill>
                    <a:schemeClr val="tx2"/>
                  </a:solidFill>
                  <a:latin typeface="Arial" charset="0"/>
                </a:rPr>
                <a:t>RESP</a:t>
              </a:r>
              <a:r>
                <a:rPr lang="en-US" sz="1700" baseline="-25000" dirty="0">
                  <a:solidFill>
                    <a:schemeClr val="tx2"/>
                  </a:solidFill>
                  <a:latin typeface="Arial" charset="0"/>
                </a:rPr>
                <a:t>=“Manager”</a:t>
              </a:r>
              <a:r>
                <a:rPr lang="en-US" sz="1700" dirty="0">
                  <a:solidFill>
                    <a:schemeClr val="tx2"/>
                  </a:solidFill>
                  <a:latin typeface="Arial" charset="0"/>
                </a:rPr>
                <a:t>(</a:t>
              </a:r>
              <a:r>
                <a:rPr lang="en-US" sz="1700" dirty="0" smtClean="0">
                  <a:solidFill>
                    <a:schemeClr val="tx2"/>
                  </a:solidFill>
                  <a:latin typeface="Arial" charset="0"/>
                </a:rPr>
                <a:t>ASG</a:t>
              </a:r>
              <a:r>
                <a:rPr lang="en-US" sz="1700" baseline="-25000" dirty="0" smtClean="0">
                  <a:solidFill>
                    <a:schemeClr val="tx2"/>
                  </a:solidFill>
                  <a:latin typeface="Arial" charset="0"/>
                </a:rPr>
                <a:t>1</a:t>
              </a:r>
              <a:r>
                <a:rPr lang="en-US" dirty="0">
                  <a:solidFill>
                    <a:schemeClr val="tx2"/>
                  </a:solidFill>
                  <a:latin typeface="Book Antiqua"/>
                </a:rPr>
                <a:t> </a:t>
              </a:r>
              <a:r>
                <a:rPr lang="en-US" dirty="0"/>
                <a:t>⋃</a:t>
              </a:r>
              <a:r>
                <a:rPr lang="en-US" sz="1700" dirty="0" smtClean="0">
                  <a:solidFill>
                    <a:schemeClr val="tx2"/>
                  </a:solidFill>
                  <a:latin typeface="Symbol" charset="2"/>
                  <a:cs typeface="Symbol" charset="2"/>
                  <a:sym typeface="Symbol"/>
                </a:rPr>
                <a:t> </a:t>
              </a:r>
              <a:r>
                <a:rPr lang="en-US" sz="1700" dirty="0" smtClean="0">
                  <a:solidFill>
                    <a:schemeClr val="tx2"/>
                  </a:solidFill>
                  <a:latin typeface="Arial" charset="0"/>
                  <a:sym typeface="Symbol" charset="2"/>
                </a:rPr>
                <a:t>ASG</a:t>
              </a:r>
              <a:r>
                <a:rPr lang="en-US" sz="1700" baseline="-25000" dirty="0" smtClean="0">
                  <a:solidFill>
                    <a:schemeClr val="tx2"/>
                  </a:solidFill>
                  <a:latin typeface="Arial" charset="0"/>
                  <a:sym typeface="Symbol" charset="2"/>
                </a:rPr>
                <a:t>2</a:t>
              </a:r>
              <a:r>
                <a:rPr lang="en-US" sz="1700" dirty="0">
                  <a:solidFill>
                    <a:schemeClr val="tx2"/>
                  </a:solidFill>
                  <a:latin typeface="Arial" charset="0"/>
                </a:rPr>
                <a:t>)</a:t>
              </a: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5997557" y="5106359"/>
            <a:ext cx="6883965" cy="3856307"/>
            <a:chOff x="541867" y="5556997"/>
            <a:chExt cx="6883965" cy="3856307"/>
          </a:xfrm>
        </p:grpSpPr>
        <p:sp>
          <p:nvSpPr>
            <p:cNvPr id="85" name="Text Box 32"/>
            <p:cNvSpPr txBox="1">
              <a:spLocks noChangeArrowheads="1"/>
            </p:cNvSpPr>
            <p:nvPr/>
          </p:nvSpPr>
          <p:spPr bwMode="auto">
            <a:xfrm>
              <a:off x="4192969" y="6891345"/>
              <a:ext cx="730969" cy="319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418"/>
                </a:lnSpc>
                <a:tabLst>
                  <a:tab pos="0" algn="l"/>
                </a:tabLst>
              </a:pPr>
              <a:r>
                <a:rPr lang="en-US" sz="2400" dirty="0">
                  <a:solidFill>
                    <a:schemeClr val="tx2"/>
                  </a:solidFill>
                  <a:latin typeface="Book Antiqua"/>
                </a:rPr>
                <a:t>Site 4</a:t>
              </a:r>
            </a:p>
          </p:txBody>
        </p:sp>
        <p:sp>
          <p:nvSpPr>
            <p:cNvPr id="86" name="Text Box 34"/>
            <p:cNvSpPr txBox="1">
              <a:spLocks noChangeArrowheads="1"/>
            </p:cNvSpPr>
            <p:nvPr/>
          </p:nvSpPr>
          <p:spPr bwMode="auto">
            <a:xfrm>
              <a:off x="643429" y="6891345"/>
              <a:ext cx="729767" cy="319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418"/>
                </a:lnSpc>
                <a:tabLst>
                  <a:tab pos="0" algn="l"/>
                </a:tabLst>
              </a:pPr>
              <a:r>
                <a:rPr lang="en-US" sz="2400" dirty="0">
                  <a:solidFill>
                    <a:schemeClr val="tx2"/>
                  </a:solidFill>
                  <a:latin typeface="Book Antiqua"/>
                </a:rPr>
                <a:t>Site 3</a:t>
              </a:r>
            </a:p>
          </p:txBody>
        </p:sp>
        <p:sp>
          <p:nvSpPr>
            <p:cNvPr id="87" name="Text Box 35"/>
            <p:cNvSpPr txBox="1">
              <a:spLocks noChangeArrowheads="1"/>
            </p:cNvSpPr>
            <p:nvPr/>
          </p:nvSpPr>
          <p:spPr bwMode="auto">
            <a:xfrm>
              <a:off x="976236" y="8516945"/>
              <a:ext cx="729767" cy="319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418"/>
                </a:lnSpc>
                <a:tabLst>
                  <a:tab pos="0" algn="l"/>
                </a:tabLst>
              </a:pPr>
              <a:r>
                <a:rPr lang="en-US" sz="2400" dirty="0">
                  <a:solidFill>
                    <a:schemeClr val="tx2"/>
                  </a:solidFill>
                  <a:latin typeface="Book Antiqua"/>
                </a:rPr>
                <a:t>Site 1</a:t>
              </a:r>
            </a:p>
          </p:txBody>
        </p:sp>
        <p:sp>
          <p:nvSpPr>
            <p:cNvPr id="90" name="Text Box 36"/>
            <p:cNvSpPr txBox="1">
              <a:spLocks noChangeArrowheads="1"/>
            </p:cNvSpPr>
            <p:nvPr/>
          </p:nvSpPr>
          <p:spPr bwMode="auto">
            <a:xfrm>
              <a:off x="4338067" y="8516945"/>
              <a:ext cx="729767" cy="319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418"/>
                </a:lnSpc>
                <a:tabLst>
                  <a:tab pos="0" algn="l"/>
                </a:tabLst>
              </a:pPr>
              <a:r>
                <a:rPr lang="en-US" sz="2400" dirty="0">
                  <a:solidFill>
                    <a:schemeClr val="tx2"/>
                  </a:solidFill>
                  <a:latin typeface="Book Antiqua"/>
                </a:rPr>
                <a:t>Site 2</a:t>
              </a:r>
            </a:p>
          </p:txBody>
        </p:sp>
        <p:sp>
          <p:nvSpPr>
            <p:cNvPr id="91" name="Line 41"/>
            <p:cNvSpPr>
              <a:spLocks noChangeShapeType="1"/>
            </p:cNvSpPr>
            <p:nvPr/>
          </p:nvSpPr>
          <p:spPr bwMode="auto">
            <a:xfrm rot="10800000" flipH="1">
              <a:off x="2210365" y="7814775"/>
              <a:ext cx="18062" cy="1029547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92" name="Line 42"/>
            <p:cNvSpPr>
              <a:spLocks noChangeShapeType="1"/>
            </p:cNvSpPr>
            <p:nvPr/>
          </p:nvSpPr>
          <p:spPr bwMode="auto">
            <a:xfrm rot="10800000" flipH="1">
              <a:off x="5791201" y="7796713"/>
              <a:ext cx="18062" cy="1029547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93" name="Text Box 43"/>
            <p:cNvSpPr txBox="1">
              <a:spLocks noChangeArrowheads="1"/>
            </p:cNvSpPr>
            <p:nvPr/>
          </p:nvSpPr>
          <p:spPr bwMode="auto">
            <a:xfrm>
              <a:off x="2586032" y="5556997"/>
              <a:ext cx="729767" cy="319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418"/>
                </a:lnSpc>
                <a:tabLst>
                  <a:tab pos="0" algn="l"/>
                </a:tabLst>
              </a:pPr>
              <a:r>
                <a:rPr lang="en-US" sz="2400" dirty="0">
                  <a:solidFill>
                    <a:schemeClr val="tx2"/>
                  </a:solidFill>
                  <a:latin typeface="Book Antiqua"/>
                </a:rPr>
                <a:t>Site 5</a:t>
              </a:r>
            </a:p>
          </p:txBody>
        </p:sp>
        <p:sp>
          <p:nvSpPr>
            <p:cNvPr id="94" name="Line 44"/>
            <p:cNvSpPr>
              <a:spLocks noChangeShapeType="1"/>
            </p:cNvSpPr>
            <p:nvPr/>
          </p:nvSpPr>
          <p:spPr bwMode="auto">
            <a:xfrm rot="10800000" flipH="1">
              <a:off x="2167468" y="6478171"/>
              <a:ext cx="1415627" cy="758613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107" name="Line 45"/>
            <p:cNvSpPr>
              <a:spLocks noChangeShapeType="1"/>
            </p:cNvSpPr>
            <p:nvPr/>
          </p:nvSpPr>
          <p:spPr bwMode="auto">
            <a:xfrm rot="10800000">
              <a:off x="3901440" y="6478171"/>
              <a:ext cx="1842347" cy="758613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108" name="Freeform 29"/>
            <p:cNvSpPr>
              <a:spLocks/>
            </p:cNvSpPr>
            <p:nvPr/>
          </p:nvSpPr>
          <p:spPr bwMode="auto">
            <a:xfrm>
              <a:off x="541867" y="7251137"/>
              <a:ext cx="3307645" cy="57799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0" y="0"/>
                </a:cxn>
                <a:cxn ang="0">
                  <a:pos x="10000" y="10000"/>
                </a:cxn>
                <a:cxn ang="0">
                  <a:pos x="0" y="10000"/>
                </a:cxn>
                <a:cxn ang="0">
                  <a:pos x="0" y="0"/>
                </a:cxn>
              </a:cxnLst>
              <a:rect l="0" t="0" r="r" b="b"/>
              <a:pathLst>
                <a:path w="10000" h="10000">
                  <a:moveTo>
                    <a:pt x="0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close/>
                  <a:moveTo>
                    <a:pt x="0" y="0"/>
                  </a:moveTo>
                </a:path>
              </a:pathLst>
            </a:custGeom>
            <a:solidFill>
              <a:srgbClr val="FFFFFF"/>
            </a:solidFill>
            <a:ln w="9525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r>
                <a:rPr lang="en-US" sz="2000" dirty="0">
                  <a:solidFill>
                    <a:schemeClr val="tx2"/>
                  </a:solidFill>
                  <a:latin typeface="Arial"/>
                </a:rPr>
                <a:t>EMP</a:t>
              </a:r>
              <a:r>
                <a:rPr lang="en-US" sz="2000" baseline="30000" dirty="0">
                  <a:solidFill>
                    <a:schemeClr val="tx2"/>
                  </a:solidFill>
                  <a:latin typeface="Arial"/>
                </a:rPr>
                <a:t>’</a:t>
              </a:r>
              <a:r>
                <a:rPr lang="en-US" sz="2000" baseline="-25000" dirty="0">
                  <a:solidFill>
                    <a:schemeClr val="tx2"/>
                  </a:solidFill>
                  <a:latin typeface="Arial"/>
                </a:rPr>
                <a:t>1</a:t>
              </a:r>
              <a:r>
                <a:rPr lang="en-US" sz="2000" dirty="0">
                  <a:solidFill>
                    <a:schemeClr val="tx2"/>
                  </a:solidFill>
                  <a:latin typeface="Arial"/>
                </a:rPr>
                <a:t>=EMP</a:t>
              </a:r>
              <a:r>
                <a:rPr lang="en-US" sz="2000" baseline="-25000" dirty="0">
                  <a:solidFill>
                    <a:schemeClr val="tx2"/>
                  </a:solidFill>
                  <a:latin typeface="Arial"/>
                </a:rPr>
                <a:t>1</a:t>
              </a:r>
              <a:r>
                <a:rPr lang="en-US" sz="2000" dirty="0">
                  <a:solidFill>
                    <a:schemeClr val="tx2"/>
                  </a:solidFill>
                  <a:latin typeface="Arial"/>
                </a:rPr>
                <a:t> </a:t>
              </a:r>
              <a:r>
                <a:rPr lang="en-US" sz="2000" dirty="0" smtClean="0">
                  <a:latin typeface="Book Antiqua"/>
                </a:rPr>
                <a:t>⋈</a:t>
              </a:r>
              <a:r>
                <a:rPr lang="en-US" sz="2000" baseline="-25000" dirty="0" smtClean="0">
                  <a:solidFill>
                    <a:schemeClr val="tx2"/>
                  </a:solidFill>
                  <a:latin typeface="Arial"/>
                  <a:ea typeface="MS PGothic"/>
                  <a:cs typeface="Arial"/>
                </a:rPr>
                <a:t>ENO</a:t>
              </a:r>
              <a:r>
                <a:rPr lang="en-US" sz="2000" dirty="0" smtClean="0">
                  <a:solidFill>
                    <a:schemeClr val="tx2"/>
                  </a:solidFill>
                  <a:latin typeface="Arial"/>
                  <a:ea typeface="MS PGothic"/>
                  <a:cs typeface="Arial"/>
                </a:rPr>
                <a:t>  </a:t>
              </a:r>
              <a:r>
                <a:rPr lang="en-US" sz="2000" dirty="0">
                  <a:solidFill>
                    <a:schemeClr val="tx2"/>
                  </a:solidFill>
                  <a:latin typeface="Arial"/>
                  <a:ea typeface="MS PGothic"/>
                  <a:cs typeface="Arial"/>
                </a:rPr>
                <a:t>ASG</a:t>
              </a:r>
              <a:r>
                <a:rPr lang="en-US" sz="2000" baseline="30000" dirty="0">
                  <a:solidFill>
                    <a:schemeClr val="tx2"/>
                  </a:solidFill>
                  <a:latin typeface="Arial"/>
                  <a:ea typeface="MS PGothic"/>
                  <a:cs typeface="Arial"/>
                </a:rPr>
                <a:t>’</a:t>
              </a:r>
              <a:r>
                <a:rPr lang="en-US" sz="2000" baseline="-25000" dirty="0">
                  <a:solidFill>
                    <a:schemeClr val="tx2"/>
                  </a:solidFill>
                  <a:latin typeface="Arial"/>
                  <a:ea typeface="MS PGothic"/>
                  <a:cs typeface="Arial"/>
                </a:rPr>
                <a:t>1</a:t>
              </a:r>
              <a:endParaRPr lang="en-US" sz="2000" baseline="-25000" dirty="0">
                <a:solidFill>
                  <a:schemeClr val="tx2"/>
                </a:solidFill>
                <a:latin typeface="Arial"/>
                <a:cs typeface="Arial"/>
              </a:endParaRPr>
            </a:p>
          </p:txBody>
        </p:sp>
        <p:sp>
          <p:nvSpPr>
            <p:cNvPr id="110" name="Freeform 28"/>
            <p:cNvSpPr>
              <a:spLocks/>
            </p:cNvSpPr>
            <p:nvPr/>
          </p:nvSpPr>
          <p:spPr bwMode="auto">
            <a:xfrm>
              <a:off x="2384213" y="5909211"/>
              <a:ext cx="2709333" cy="5599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0" y="0"/>
                </a:cxn>
                <a:cxn ang="0">
                  <a:pos x="10000" y="10000"/>
                </a:cxn>
                <a:cxn ang="0">
                  <a:pos x="0" y="10000"/>
                </a:cxn>
                <a:cxn ang="0">
                  <a:pos x="0" y="0"/>
                </a:cxn>
              </a:cxnLst>
              <a:rect l="0" t="0" r="r" b="b"/>
              <a:pathLst>
                <a:path w="10000" h="10000">
                  <a:moveTo>
                    <a:pt x="0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close/>
                  <a:moveTo>
                    <a:pt x="0" y="0"/>
                  </a:moveTo>
                </a:path>
              </a:pathLst>
            </a:custGeom>
            <a:solidFill>
              <a:srgbClr val="FFFFFF"/>
            </a:solidFill>
            <a:ln w="9525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graphicFrame>
          <p:nvGraphicFramePr>
            <p:cNvPr id="111" name="Object 54"/>
            <p:cNvGraphicFramePr>
              <a:graphicFrameLocks noChangeAspect="1"/>
            </p:cNvGraphicFramePr>
            <p:nvPr>
              <p:extLst/>
            </p:nvPr>
          </p:nvGraphicFramePr>
          <p:xfrm>
            <a:off x="2438400" y="5983719"/>
            <a:ext cx="2600960" cy="4109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66" name="Equation" r:id="rId4" imgW="1447387" imgH="228738" progId="Equation.3">
                    <p:embed/>
                  </p:oleObj>
                </mc:Choice>
                <mc:Fallback>
                  <p:oleObj name="Equation" r:id="rId4" imgW="1447387" imgH="228738" progId="Equation.3">
                    <p:embed/>
                    <p:pic>
                      <p:nvPicPr>
                        <p:cNvPr id="111" name="Object 5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38400" y="5983719"/>
                          <a:ext cx="2600960" cy="41091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12" name="Group 72"/>
            <p:cNvGrpSpPr>
              <a:grpSpLocks/>
            </p:cNvGrpSpPr>
            <p:nvPr/>
          </p:nvGrpSpPr>
          <p:grpSpPr bwMode="auto">
            <a:xfrm>
              <a:off x="812801" y="8853353"/>
              <a:ext cx="2797387" cy="559929"/>
              <a:chOff x="360" y="3308"/>
              <a:chExt cx="1239" cy="248"/>
            </a:xfrm>
          </p:grpSpPr>
          <p:sp>
            <p:nvSpPr>
              <p:cNvPr id="121" name="Freeform 30"/>
              <p:cNvSpPr>
                <a:spLocks/>
              </p:cNvSpPr>
              <p:nvPr/>
            </p:nvSpPr>
            <p:spPr bwMode="auto">
              <a:xfrm>
                <a:off x="360" y="3308"/>
                <a:ext cx="1239" cy="24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000" y="0"/>
                  </a:cxn>
                  <a:cxn ang="0">
                    <a:pos x="10000" y="10000"/>
                  </a:cxn>
                  <a:cxn ang="0">
                    <a:pos x="0" y="10000"/>
                  </a:cxn>
                  <a:cxn ang="0">
                    <a:pos x="0" y="0"/>
                  </a:cxn>
                </a:cxnLst>
                <a:rect l="0" t="0" r="r" b="b"/>
                <a:pathLst>
                  <a:path w="10000" h="10000">
                    <a:moveTo>
                      <a:pt x="0" y="0"/>
                    </a:moveTo>
                    <a:lnTo>
                      <a:pt x="10000" y="0"/>
                    </a:lnTo>
                    <a:lnTo>
                      <a:pt x="10000" y="10000"/>
                    </a:lnTo>
                    <a:lnTo>
                      <a:pt x="0" y="10000"/>
                    </a:lnTo>
                    <a:close/>
                    <a:moveTo>
                      <a:pt x="0" y="0"/>
                    </a:moveTo>
                  </a:path>
                </a:pathLst>
              </a:custGeom>
              <a:solidFill>
                <a:srgbClr val="FFFFFF"/>
              </a:solidFill>
              <a:ln w="9525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chemeClr val="tx2"/>
                  </a:solidFill>
                  <a:latin typeface="Arial"/>
                </a:endParaRPr>
              </a:p>
            </p:txBody>
          </p:sp>
          <p:graphicFrame>
            <p:nvGraphicFramePr>
              <p:cNvPr id="122" name="Object 68"/>
              <p:cNvGraphicFramePr>
                <a:graphicFrameLocks noChangeAspect="1"/>
              </p:cNvGraphicFramePr>
              <p:nvPr/>
            </p:nvGraphicFramePr>
            <p:xfrm>
              <a:off x="369" y="3344"/>
              <a:ext cx="1221" cy="17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867" name="Equation" r:id="rId6" imgW="1752187" imgH="254092" progId="Equation.3">
                      <p:embed/>
                    </p:oleObj>
                  </mc:Choice>
                  <mc:Fallback>
                    <p:oleObj name="Equation" r:id="rId6" imgW="1752187" imgH="254092" progId="Equation.3">
                      <p:embed/>
                      <p:pic>
                        <p:nvPicPr>
                          <p:cNvPr id="122" name="Object 6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69" y="3344"/>
                            <a:ext cx="1221" cy="177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=""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113" name="Group 71"/>
            <p:cNvGrpSpPr>
              <a:grpSpLocks/>
            </p:cNvGrpSpPr>
            <p:nvPr/>
          </p:nvGrpSpPr>
          <p:grpSpPr bwMode="auto">
            <a:xfrm>
              <a:off x="4389121" y="8853374"/>
              <a:ext cx="2815450" cy="559930"/>
              <a:chOff x="1916" y="3360"/>
              <a:chExt cx="1247" cy="248"/>
            </a:xfrm>
          </p:grpSpPr>
          <p:sp>
            <p:nvSpPr>
              <p:cNvPr id="119" name="Freeform 69"/>
              <p:cNvSpPr>
                <a:spLocks/>
              </p:cNvSpPr>
              <p:nvPr/>
            </p:nvSpPr>
            <p:spPr bwMode="auto">
              <a:xfrm>
                <a:off x="1920" y="3360"/>
                <a:ext cx="1239" cy="24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0000" y="0"/>
                  </a:cxn>
                  <a:cxn ang="0">
                    <a:pos x="10000" y="10000"/>
                  </a:cxn>
                  <a:cxn ang="0">
                    <a:pos x="0" y="10000"/>
                  </a:cxn>
                  <a:cxn ang="0">
                    <a:pos x="0" y="0"/>
                  </a:cxn>
                </a:cxnLst>
                <a:rect l="0" t="0" r="r" b="b"/>
                <a:pathLst>
                  <a:path w="10000" h="10000">
                    <a:moveTo>
                      <a:pt x="0" y="0"/>
                    </a:moveTo>
                    <a:lnTo>
                      <a:pt x="10000" y="0"/>
                    </a:lnTo>
                    <a:lnTo>
                      <a:pt x="10000" y="10000"/>
                    </a:lnTo>
                    <a:lnTo>
                      <a:pt x="0" y="10000"/>
                    </a:lnTo>
                    <a:close/>
                    <a:moveTo>
                      <a:pt x="0" y="0"/>
                    </a:moveTo>
                  </a:path>
                </a:pathLst>
              </a:custGeom>
              <a:solidFill>
                <a:srgbClr val="FFFFFF"/>
              </a:solidFill>
              <a:ln w="9525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chemeClr val="tx2"/>
                  </a:solidFill>
                  <a:latin typeface="Arial"/>
                </a:endParaRPr>
              </a:p>
            </p:txBody>
          </p:sp>
          <p:graphicFrame>
            <p:nvGraphicFramePr>
              <p:cNvPr id="120" name="Object 70"/>
              <p:cNvGraphicFramePr>
                <a:graphicFrameLocks noChangeAspect="1"/>
              </p:cNvGraphicFramePr>
              <p:nvPr/>
            </p:nvGraphicFramePr>
            <p:xfrm>
              <a:off x="1916" y="3396"/>
              <a:ext cx="1247" cy="17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868" name="Equation" r:id="rId8" imgW="1790218" imgH="254092" progId="Equation.3">
                      <p:embed/>
                    </p:oleObj>
                  </mc:Choice>
                  <mc:Fallback>
                    <p:oleObj name="Equation" r:id="rId8" imgW="1790218" imgH="254092" progId="Equation.3">
                      <p:embed/>
                      <p:pic>
                        <p:nvPicPr>
                          <p:cNvPr id="120" name="Object 7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916" y="3396"/>
                            <a:ext cx="1247" cy="177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=""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114" name="Object 73"/>
            <p:cNvGraphicFramePr>
              <a:graphicFrameLocks noChangeAspect="1"/>
            </p:cNvGraphicFramePr>
            <p:nvPr>
              <p:extLst/>
            </p:nvPr>
          </p:nvGraphicFramePr>
          <p:xfrm>
            <a:off x="2275840" y="8103771"/>
            <a:ext cx="650240" cy="3657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69" name="Equation" r:id="rId10" imgW="405972" imgH="228600" progId="Equation.3">
                    <p:embed/>
                  </p:oleObj>
                </mc:Choice>
                <mc:Fallback>
                  <p:oleObj name="Equation" r:id="rId10" imgW="405972" imgH="228600" progId="Equation.3">
                    <p:embed/>
                    <p:pic>
                      <p:nvPicPr>
                        <p:cNvPr id="114" name="Object 7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75840" y="8103771"/>
                          <a:ext cx="650240" cy="36576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5" name="Object 74"/>
            <p:cNvGraphicFramePr>
              <a:graphicFrameLocks noChangeAspect="1"/>
            </p:cNvGraphicFramePr>
            <p:nvPr>
              <p:extLst/>
            </p:nvPr>
          </p:nvGraphicFramePr>
          <p:xfrm>
            <a:off x="5940215" y="8103771"/>
            <a:ext cx="690880" cy="3657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70" name="Equation" r:id="rId12" imgW="431570" imgH="228738" progId="Equation.3">
                    <p:embed/>
                  </p:oleObj>
                </mc:Choice>
                <mc:Fallback>
                  <p:oleObj name="Equation" r:id="rId12" imgW="431570" imgH="228738" progId="Equation.3">
                    <p:embed/>
                    <p:pic>
                      <p:nvPicPr>
                        <p:cNvPr id="115" name="Object 7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40215" y="8103771"/>
                          <a:ext cx="690880" cy="36576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6" name="Object 75"/>
            <p:cNvGraphicFramePr>
              <a:graphicFrameLocks noChangeAspect="1"/>
            </p:cNvGraphicFramePr>
            <p:nvPr>
              <p:extLst/>
            </p:nvPr>
          </p:nvGraphicFramePr>
          <p:xfrm>
            <a:off x="2068125" y="6586545"/>
            <a:ext cx="629921" cy="3657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71" name="Equation" r:id="rId14" imgW="393302" imgH="228600" progId="Equation.3">
                    <p:embed/>
                  </p:oleObj>
                </mc:Choice>
                <mc:Fallback>
                  <p:oleObj name="Equation" r:id="rId14" imgW="393302" imgH="228600" progId="Equation.3">
                    <p:embed/>
                    <p:pic>
                      <p:nvPicPr>
                        <p:cNvPr id="116" name="Object 7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68125" y="6586545"/>
                          <a:ext cx="629921" cy="36576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7" name="Object 76"/>
            <p:cNvGraphicFramePr>
              <a:graphicFrameLocks noChangeAspect="1"/>
            </p:cNvGraphicFramePr>
            <p:nvPr>
              <p:extLst/>
            </p:nvPr>
          </p:nvGraphicFramePr>
          <p:xfrm>
            <a:off x="4876800" y="6586545"/>
            <a:ext cx="650240" cy="3657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72" name="Equation" r:id="rId16" imgW="405972" imgH="228600" progId="Equation.3">
                    <p:embed/>
                  </p:oleObj>
                </mc:Choice>
                <mc:Fallback>
                  <p:oleObj name="Equation" r:id="rId16" imgW="405972" imgH="228600" progId="Equation.3">
                    <p:embed/>
                    <p:pic>
                      <p:nvPicPr>
                        <p:cNvPr id="117" name="Object 7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76800" y="6586545"/>
                          <a:ext cx="650240" cy="36576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8" name="Freeform 29"/>
            <p:cNvSpPr>
              <a:spLocks/>
            </p:cNvSpPr>
            <p:nvPr/>
          </p:nvSpPr>
          <p:spPr bwMode="auto">
            <a:xfrm>
              <a:off x="4118187" y="7236784"/>
              <a:ext cx="3307645" cy="57799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0" y="0"/>
                </a:cxn>
                <a:cxn ang="0">
                  <a:pos x="10000" y="10000"/>
                </a:cxn>
                <a:cxn ang="0">
                  <a:pos x="0" y="10000"/>
                </a:cxn>
                <a:cxn ang="0">
                  <a:pos x="0" y="0"/>
                </a:cxn>
              </a:cxnLst>
              <a:rect l="0" t="0" r="r" b="b"/>
              <a:pathLst>
                <a:path w="10000" h="10000">
                  <a:moveTo>
                    <a:pt x="0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close/>
                  <a:moveTo>
                    <a:pt x="0" y="0"/>
                  </a:moveTo>
                </a:path>
              </a:pathLst>
            </a:custGeom>
            <a:solidFill>
              <a:srgbClr val="FFFFFF"/>
            </a:solidFill>
            <a:ln w="9525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lIns="130046" tIns="65023" rIns="130046" bIns="65023">
              <a:prstTxWarp prst="textNoShape">
                <a:avLst/>
              </a:prstTxWarp>
            </a:bodyPr>
            <a:lstStyle/>
            <a:p>
              <a:r>
                <a:rPr lang="en-US" sz="2000" dirty="0">
                  <a:solidFill>
                    <a:schemeClr val="tx2"/>
                  </a:solidFill>
                  <a:latin typeface="Arial"/>
                </a:rPr>
                <a:t>EMP</a:t>
              </a:r>
              <a:r>
                <a:rPr lang="en-US" sz="2000" baseline="30000" dirty="0">
                  <a:solidFill>
                    <a:schemeClr val="tx2"/>
                  </a:solidFill>
                  <a:latin typeface="Arial"/>
                </a:rPr>
                <a:t>’</a:t>
              </a:r>
              <a:r>
                <a:rPr lang="en-US" sz="2000" baseline="-25000" dirty="0">
                  <a:solidFill>
                    <a:schemeClr val="tx2"/>
                  </a:solidFill>
                  <a:latin typeface="Arial"/>
                </a:rPr>
                <a:t>2</a:t>
              </a:r>
              <a:r>
                <a:rPr lang="en-US" sz="2000" dirty="0">
                  <a:solidFill>
                    <a:schemeClr val="tx2"/>
                  </a:solidFill>
                  <a:latin typeface="Arial"/>
                </a:rPr>
                <a:t>=EMP</a:t>
              </a:r>
              <a:r>
                <a:rPr lang="en-US" sz="2000" baseline="-25000" dirty="0">
                  <a:solidFill>
                    <a:schemeClr val="tx2"/>
                  </a:solidFill>
                  <a:latin typeface="Arial"/>
                </a:rPr>
                <a:t>2</a:t>
              </a:r>
              <a:r>
                <a:rPr lang="en-US" sz="2000" dirty="0">
                  <a:solidFill>
                    <a:schemeClr val="tx2"/>
                  </a:solidFill>
                  <a:latin typeface="Arial"/>
                </a:rPr>
                <a:t> </a:t>
              </a:r>
              <a:r>
                <a:rPr lang="en-US" sz="2000" dirty="0" smtClean="0">
                  <a:latin typeface="Book Antiqua"/>
                </a:rPr>
                <a:t>⋈</a:t>
              </a:r>
              <a:r>
                <a:rPr lang="en-US" sz="2000" baseline="-25000" dirty="0" smtClean="0">
                  <a:solidFill>
                    <a:schemeClr val="tx2"/>
                  </a:solidFill>
                  <a:latin typeface="Arial"/>
                  <a:ea typeface="MS PGothic"/>
                  <a:cs typeface="Arial"/>
                </a:rPr>
                <a:t>ENO</a:t>
              </a:r>
              <a:r>
                <a:rPr lang="en-US" sz="2000" dirty="0" smtClean="0">
                  <a:solidFill>
                    <a:schemeClr val="tx2"/>
                  </a:solidFill>
                  <a:latin typeface="Arial"/>
                  <a:ea typeface="MS PGothic"/>
                  <a:cs typeface="Arial"/>
                </a:rPr>
                <a:t>  </a:t>
              </a:r>
              <a:r>
                <a:rPr lang="en-US" sz="2000" dirty="0">
                  <a:solidFill>
                    <a:schemeClr val="tx2"/>
                  </a:solidFill>
                  <a:latin typeface="Arial"/>
                  <a:ea typeface="MS PGothic"/>
                  <a:cs typeface="Arial"/>
                </a:rPr>
                <a:t>ASG</a:t>
              </a:r>
              <a:r>
                <a:rPr lang="en-US" sz="2000" baseline="30000" dirty="0">
                  <a:solidFill>
                    <a:schemeClr val="tx2"/>
                  </a:solidFill>
                  <a:latin typeface="Arial"/>
                  <a:ea typeface="MS PGothic"/>
                  <a:cs typeface="Arial"/>
                </a:rPr>
                <a:t>’</a:t>
              </a:r>
              <a:r>
                <a:rPr lang="en-US" sz="2000" baseline="-25000" dirty="0">
                  <a:solidFill>
                    <a:schemeClr val="tx2"/>
                  </a:solidFill>
                  <a:latin typeface="Arial"/>
                  <a:ea typeface="MS PGothic"/>
                  <a:cs typeface="Arial"/>
                </a:rPr>
                <a:t>2</a:t>
              </a:r>
              <a:endParaRPr lang="en-US" sz="2000" baseline="-25000" dirty="0">
                <a:solidFill>
                  <a:schemeClr val="tx2"/>
                </a:solidFill>
                <a:latin typeface="Arial"/>
                <a:cs typeface="Arial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883809" y="7599912"/>
            <a:ext cx="18774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Strategy X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7260667" y="9163313"/>
            <a:ext cx="18774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Strategy Y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74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693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of Alternative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3292624"/>
            <a:ext cx="12293600" cy="6408712"/>
          </a:xfrm>
        </p:spPr>
        <p:txBody>
          <a:bodyPr/>
          <a:lstStyle/>
          <a:p>
            <a:r>
              <a:rPr lang="en-US" dirty="0" smtClean="0"/>
              <a:t>Assume</a:t>
            </a:r>
          </a:p>
          <a:p>
            <a:pPr lvl="1">
              <a:spcBef>
                <a:spcPts val="0"/>
              </a:spcBef>
            </a:pPr>
            <a:r>
              <a:rPr lang="en-US" i="1" dirty="0">
                <a:ea typeface="ＭＳ Ｐゴシック" charset="-128"/>
              </a:rPr>
              <a:t>size</a:t>
            </a:r>
            <a:r>
              <a:rPr lang="en-US" dirty="0">
                <a:ea typeface="ＭＳ Ｐゴシック" charset="-128"/>
              </a:rPr>
              <a:t>(EMP) = 400, </a:t>
            </a:r>
            <a:r>
              <a:rPr lang="en-US" i="1" dirty="0">
                <a:ea typeface="ＭＳ Ｐゴシック" charset="-128"/>
              </a:rPr>
              <a:t>size</a:t>
            </a:r>
            <a:r>
              <a:rPr lang="en-US" dirty="0">
                <a:ea typeface="ＭＳ Ｐゴシック" charset="-128"/>
              </a:rPr>
              <a:t>(ASG) = </a:t>
            </a:r>
            <a:r>
              <a:rPr lang="en-US" dirty="0" smtClean="0">
                <a:ea typeface="ＭＳ Ｐゴシック" charset="-128"/>
              </a:rPr>
              <a:t>1000</a:t>
            </a:r>
          </a:p>
          <a:p>
            <a:pPr lvl="1">
              <a:spcBef>
                <a:spcPts val="0"/>
              </a:spcBef>
            </a:pPr>
            <a:r>
              <a:rPr lang="en-US" dirty="0">
                <a:ea typeface="ＭＳ Ｐゴシック" charset="-128"/>
              </a:rPr>
              <a:t>tuple access cost = 1 unit; tuple transfer cost = 10 </a:t>
            </a:r>
            <a:r>
              <a:rPr lang="en-US" dirty="0" smtClean="0">
                <a:ea typeface="ＭＳ Ｐゴシック" charset="-128"/>
              </a:rPr>
              <a:t>units</a:t>
            </a:r>
          </a:p>
          <a:p>
            <a:r>
              <a:rPr lang="en-US" dirty="0" smtClean="0"/>
              <a:t>Strategy </a:t>
            </a:r>
            <a:r>
              <a:rPr lang="en-US" b="1" dirty="0" smtClean="0"/>
              <a:t>X</a:t>
            </a:r>
          </a:p>
          <a:p>
            <a:pPr lvl="1">
              <a:spcBef>
                <a:spcPts val="0"/>
              </a:spcBef>
              <a:tabLst>
                <a:tab pos="12022138" algn="r"/>
              </a:tabLst>
            </a:pPr>
            <a:r>
              <a:rPr lang="en-US" sz="2400" dirty="0">
                <a:ea typeface="ＭＳ Ｐゴシック" charset="-128"/>
              </a:rPr>
              <a:t>transfer EMP to site 5: 400 </a:t>
            </a:r>
            <a:r>
              <a:rPr lang="en-US" sz="2400" dirty="0" smtClean="0">
                <a:ea typeface="ＭＳ Ｐゴシック" charset="-128"/>
                <a:sym typeface="Symbol"/>
              </a:rPr>
              <a:t> </a:t>
            </a:r>
            <a:r>
              <a:rPr lang="en-US" sz="2400" dirty="0" err="1" smtClean="0">
                <a:ea typeface="ＭＳ Ｐゴシック" charset="-128"/>
              </a:rPr>
              <a:t>tuple</a:t>
            </a:r>
            <a:r>
              <a:rPr lang="en-US" sz="2400" dirty="0" smtClean="0">
                <a:ea typeface="ＭＳ Ｐゴシック" charset="-128"/>
              </a:rPr>
              <a:t> </a:t>
            </a:r>
            <a:r>
              <a:rPr lang="en-US" sz="2400" dirty="0">
                <a:ea typeface="ＭＳ Ｐゴシック" charset="-128"/>
              </a:rPr>
              <a:t>transfer </a:t>
            </a:r>
            <a:r>
              <a:rPr lang="en-US" sz="2400" dirty="0" smtClean="0">
                <a:ea typeface="ＭＳ Ｐゴシック" charset="-128"/>
              </a:rPr>
              <a:t>cost	4,000</a:t>
            </a:r>
          </a:p>
          <a:p>
            <a:pPr lvl="1">
              <a:spcBef>
                <a:spcPts val="0"/>
              </a:spcBef>
              <a:tabLst>
                <a:tab pos="12022138" algn="r"/>
              </a:tabLst>
            </a:pPr>
            <a:r>
              <a:rPr lang="en-US" sz="2400" dirty="0">
                <a:ea typeface="ＭＳ Ｐゴシック" charset="-128"/>
              </a:rPr>
              <a:t>transfer ASG to site 5: 1000 </a:t>
            </a:r>
            <a:r>
              <a:rPr lang="en-US" sz="2400" dirty="0" smtClean="0">
                <a:ea typeface="ＭＳ Ｐゴシック" charset="-128"/>
                <a:sym typeface="Symbol"/>
              </a:rPr>
              <a:t> </a:t>
            </a:r>
            <a:r>
              <a:rPr lang="en-US" sz="2400" dirty="0" err="1" smtClean="0">
                <a:ea typeface="ＭＳ Ｐゴシック" charset="-128"/>
              </a:rPr>
              <a:t>tuple</a:t>
            </a:r>
            <a:r>
              <a:rPr lang="en-US" sz="2400" dirty="0" smtClean="0">
                <a:ea typeface="ＭＳ Ｐゴシック" charset="-128"/>
              </a:rPr>
              <a:t> </a:t>
            </a:r>
            <a:r>
              <a:rPr lang="en-US" sz="2400" dirty="0">
                <a:ea typeface="ＭＳ Ｐゴシック" charset="-128"/>
              </a:rPr>
              <a:t>transfer </a:t>
            </a:r>
            <a:r>
              <a:rPr lang="en-US" sz="2400" dirty="0" smtClean="0">
                <a:ea typeface="ＭＳ Ｐゴシック" charset="-128"/>
              </a:rPr>
              <a:t>cost	10,000</a:t>
            </a:r>
          </a:p>
          <a:p>
            <a:pPr lvl="1">
              <a:spcBef>
                <a:spcPts val="0"/>
              </a:spcBef>
              <a:tabLst>
                <a:tab pos="12022138" algn="r"/>
              </a:tabLst>
            </a:pPr>
            <a:r>
              <a:rPr lang="en-US" sz="2400" dirty="0">
                <a:ea typeface="ＭＳ Ｐゴシック" charset="-128"/>
              </a:rPr>
              <a:t>produce ASG': 1000 </a:t>
            </a:r>
            <a:r>
              <a:rPr lang="en-US" sz="2400" dirty="0" smtClean="0">
                <a:ea typeface="ＭＳ Ｐゴシック" charset="-128"/>
                <a:sym typeface="Symbol"/>
              </a:rPr>
              <a:t> </a:t>
            </a:r>
            <a:r>
              <a:rPr lang="en-US" sz="2400" dirty="0" err="1" smtClean="0">
                <a:ea typeface="ＭＳ Ｐゴシック" charset="-128"/>
              </a:rPr>
              <a:t>tuple</a:t>
            </a:r>
            <a:r>
              <a:rPr lang="en-US" sz="2400" dirty="0" smtClean="0">
                <a:ea typeface="ＭＳ Ｐゴシック" charset="-128"/>
              </a:rPr>
              <a:t> </a:t>
            </a:r>
            <a:r>
              <a:rPr lang="en-US" sz="2400" dirty="0">
                <a:ea typeface="ＭＳ Ｐゴシック" charset="-128"/>
              </a:rPr>
              <a:t>access </a:t>
            </a:r>
            <a:r>
              <a:rPr lang="en-US" sz="2400" dirty="0" smtClean="0">
                <a:ea typeface="ＭＳ Ｐゴシック" charset="-128"/>
              </a:rPr>
              <a:t>cost	1,000</a:t>
            </a:r>
          </a:p>
          <a:p>
            <a:pPr lvl="1">
              <a:spcBef>
                <a:spcPts val="0"/>
              </a:spcBef>
              <a:tabLst>
                <a:tab pos="12022138" algn="r"/>
              </a:tabLst>
            </a:pPr>
            <a:r>
              <a:rPr lang="en-US" sz="2400" dirty="0">
                <a:ea typeface="ＭＳ Ｐゴシック" charset="-128"/>
              </a:rPr>
              <a:t>join EMP and </a:t>
            </a:r>
            <a:r>
              <a:rPr lang="en-US" sz="2400" dirty="0" smtClean="0">
                <a:ea typeface="ＭＳ Ｐゴシック" charset="-128"/>
              </a:rPr>
              <a:t>ASG': 400</a:t>
            </a:r>
            <a:r>
              <a:rPr lang="en-US" sz="2400" dirty="0" smtClean="0">
                <a:latin typeface="Symbol" charset="2"/>
                <a:ea typeface="ＭＳ Ｐゴシック" charset="-128"/>
                <a:sym typeface="Symbol"/>
              </a:rPr>
              <a:t> </a:t>
            </a:r>
            <a:r>
              <a:rPr lang="en-US" sz="2400" dirty="0" smtClean="0">
                <a:ea typeface="ＭＳ Ｐゴシック" charset="-128"/>
                <a:sym typeface="Symbol"/>
              </a:rPr>
              <a:t> </a:t>
            </a:r>
            <a:r>
              <a:rPr lang="en-US" sz="2400" dirty="0" smtClean="0">
                <a:ea typeface="ＭＳ Ｐゴシック" charset="-128"/>
              </a:rPr>
              <a:t>20</a:t>
            </a:r>
            <a:r>
              <a:rPr lang="en-US" sz="2400" dirty="0" smtClean="0">
                <a:latin typeface="Symbol" charset="2"/>
                <a:ea typeface="ＭＳ Ｐゴシック" charset="-128"/>
                <a:sym typeface="Symbol"/>
              </a:rPr>
              <a:t> </a:t>
            </a:r>
            <a:r>
              <a:rPr lang="en-US" sz="2400" dirty="0" smtClean="0">
                <a:ea typeface="ＭＳ Ｐゴシック" charset="-128"/>
                <a:sym typeface="Symbol"/>
              </a:rPr>
              <a:t> </a:t>
            </a:r>
            <a:r>
              <a:rPr lang="en-US" sz="2400" dirty="0" err="1" smtClean="0">
                <a:ea typeface="ＭＳ Ｐゴシック" charset="-128"/>
              </a:rPr>
              <a:t>tuple</a:t>
            </a:r>
            <a:r>
              <a:rPr lang="en-US" sz="2400" dirty="0" smtClean="0">
                <a:ea typeface="ＭＳ Ｐゴシック" charset="-128"/>
              </a:rPr>
              <a:t> </a:t>
            </a:r>
            <a:r>
              <a:rPr lang="en-US" sz="2400" dirty="0">
                <a:ea typeface="ＭＳ Ｐゴシック" charset="-128"/>
              </a:rPr>
              <a:t>access cost	</a:t>
            </a:r>
            <a:r>
              <a:rPr lang="en-US" sz="2400" u="sng" dirty="0">
                <a:ea typeface="ＭＳ Ｐゴシック" charset="-128"/>
              </a:rPr>
              <a:t>       </a:t>
            </a:r>
            <a:r>
              <a:rPr lang="en-US" sz="2400" u="sng" dirty="0" smtClean="0">
                <a:ea typeface="ＭＳ Ｐゴシック" charset="-128"/>
              </a:rPr>
              <a:t>8,000</a:t>
            </a:r>
            <a:endParaRPr lang="en-US" sz="2400" u="sng" dirty="0">
              <a:ea typeface="ＭＳ Ｐゴシック" charset="-128"/>
            </a:endParaRPr>
          </a:p>
          <a:p>
            <a:pPr marL="1282700" lvl="3" indent="0">
              <a:buNone/>
              <a:tabLst>
                <a:tab pos="12022138" algn="r"/>
              </a:tabLst>
            </a:pPr>
            <a:r>
              <a:rPr lang="en-US" sz="2400" dirty="0">
                <a:solidFill>
                  <a:srgbClr val="FF0000"/>
                </a:solidFill>
                <a:ea typeface="ＭＳ Ｐゴシック" charset="-128"/>
              </a:rPr>
              <a:t>Total Cost	</a:t>
            </a:r>
            <a:r>
              <a:rPr lang="en-US" sz="2400" dirty="0" smtClean="0">
                <a:solidFill>
                  <a:srgbClr val="FF0000"/>
                </a:solidFill>
                <a:ea typeface="ＭＳ Ｐゴシック" charset="-128"/>
              </a:rPr>
              <a:t>23,000</a:t>
            </a:r>
          </a:p>
          <a:p>
            <a:r>
              <a:rPr lang="en-US" dirty="0">
                <a:ea typeface="ＭＳ Ｐゴシック" charset="-128"/>
              </a:rPr>
              <a:t>Strategy </a:t>
            </a:r>
            <a:r>
              <a:rPr lang="en-US" b="1" dirty="0">
                <a:ea typeface="ＭＳ Ｐゴシック" charset="-128"/>
              </a:rPr>
              <a:t>Y</a:t>
            </a:r>
          </a:p>
          <a:p>
            <a:pPr lvl="1">
              <a:spcBef>
                <a:spcPts val="0"/>
              </a:spcBef>
              <a:tabLst>
                <a:tab pos="12022138" algn="r"/>
              </a:tabLst>
            </a:pPr>
            <a:r>
              <a:rPr lang="en-US" sz="2400" dirty="0">
                <a:ea typeface="ＭＳ Ｐゴシック" charset="-128"/>
              </a:rPr>
              <a:t>produce ASG': (10+10) </a:t>
            </a:r>
            <a:r>
              <a:rPr lang="en-US" sz="2400" dirty="0">
                <a:ea typeface="ＭＳ Ｐゴシック" charset="-128"/>
                <a:sym typeface="Symbol"/>
              </a:rPr>
              <a:t> </a:t>
            </a:r>
            <a:r>
              <a:rPr lang="en-US" sz="2400" dirty="0">
                <a:ea typeface="ＭＳ Ｐゴシック" charset="-128"/>
              </a:rPr>
              <a:t>tuple access cost	20</a:t>
            </a:r>
          </a:p>
          <a:p>
            <a:pPr lvl="1">
              <a:spcBef>
                <a:spcPts val="0"/>
              </a:spcBef>
              <a:tabLst>
                <a:tab pos="12022138" algn="r"/>
              </a:tabLst>
            </a:pPr>
            <a:r>
              <a:rPr lang="en-US" sz="2400" dirty="0">
                <a:ea typeface="ＭＳ Ｐゴシック" charset="-128"/>
              </a:rPr>
              <a:t>transfer ASG' to the sites of EMP: (10+10) </a:t>
            </a:r>
            <a:r>
              <a:rPr lang="en-US" sz="2400" dirty="0">
                <a:ea typeface="ＭＳ Ｐゴシック" charset="-128"/>
                <a:sym typeface="Symbol"/>
              </a:rPr>
              <a:t> </a:t>
            </a:r>
            <a:r>
              <a:rPr lang="en-US" sz="2400" dirty="0">
                <a:ea typeface="ＭＳ Ｐゴシック" charset="-128"/>
              </a:rPr>
              <a:t>tuple transfer cost	200</a:t>
            </a:r>
          </a:p>
          <a:p>
            <a:pPr lvl="1">
              <a:spcBef>
                <a:spcPts val="0"/>
              </a:spcBef>
              <a:tabLst>
                <a:tab pos="12022138" algn="r"/>
              </a:tabLst>
            </a:pPr>
            <a:r>
              <a:rPr lang="en-US" sz="2400" dirty="0">
                <a:ea typeface="ＭＳ Ｐゴシック" charset="-128"/>
              </a:rPr>
              <a:t>produce EMP': (10+10) </a:t>
            </a:r>
            <a:r>
              <a:rPr lang="en-US" sz="2400" dirty="0">
                <a:ea typeface="ＭＳ Ｐゴシック" charset="-128"/>
                <a:sym typeface="Symbol"/>
              </a:rPr>
              <a:t> </a:t>
            </a:r>
            <a:r>
              <a:rPr lang="en-US" sz="2400" dirty="0">
                <a:ea typeface="ＭＳ Ｐゴシック" charset="-128"/>
              </a:rPr>
              <a:t>tuple access cost </a:t>
            </a:r>
            <a:r>
              <a:rPr lang="en-US" sz="2400" dirty="0">
                <a:ea typeface="ＭＳ Ｐゴシック" charset="-128"/>
                <a:sym typeface="Symbol"/>
              </a:rPr>
              <a:t> </a:t>
            </a:r>
            <a:r>
              <a:rPr lang="en-US" sz="2400" dirty="0">
                <a:ea typeface="ＭＳ Ｐゴシック" charset="-128"/>
              </a:rPr>
              <a:t>2	40</a:t>
            </a:r>
          </a:p>
          <a:p>
            <a:pPr lvl="1">
              <a:spcBef>
                <a:spcPts val="0"/>
              </a:spcBef>
              <a:tabLst>
                <a:tab pos="12022138" algn="r"/>
              </a:tabLst>
            </a:pPr>
            <a:r>
              <a:rPr lang="en-US" sz="2400" dirty="0">
                <a:ea typeface="ＭＳ Ｐゴシック" charset="-128"/>
              </a:rPr>
              <a:t>transfer EMP' to result site: (10+10) </a:t>
            </a:r>
            <a:r>
              <a:rPr lang="en-US" sz="2400" dirty="0">
                <a:ea typeface="ＭＳ Ｐゴシック" charset="-128"/>
                <a:sym typeface="Symbol"/>
              </a:rPr>
              <a:t> </a:t>
            </a:r>
            <a:r>
              <a:rPr lang="en-US" sz="2400" dirty="0">
                <a:ea typeface="ＭＳ Ｐゴシック" charset="-128"/>
              </a:rPr>
              <a:t>tuple transfer cost	</a:t>
            </a:r>
            <a:r>
              <a:rPr lang="en-US" sz="2400" u="sng" dirty="0">
                <a:ea typeface="ＭＳ Ｐゴシック" charset="-128"/>
              </a:rPr>
              <a:t>       200</a:t>
            </a:r>
          </a:p>
          <a:p>
            <a:pPr marL="1282700" lvl="3" indent="0">
              <a:buNone/>
              <a:tabLst>
                <a:tab pos="12022138" algn="r"/>
              </a:tabLst>
            </a:pPr>
            <a:r>
              <a:rPr lang="en-US" sz="2400" dirty="0">
                <a:solidFill>
                  <a:srgbClr val="FF0000"/>
                </a:solidFill>
                <a:ea typeface="ＭＳ Ｐゴシック" charset="-128"/>
              </a:rPr>
              <a:t>Total Cost	</a:t>
            </a:r>
            <a:r>
              <a:rPr lang="en-US" sz="2400" dirty="0" smtClean="0">
                <a:solidFill>
                  <a:srgbClr val="FF0000"/>
                </a:solidFill>
                <a:ea typeface="ＭＳ Ｐゴシック" charset="-128"/>
              </a:rPr>
              <a:t>460</a:t>
            </a:r>
            <a:endParaRPr lang="en-US" sz="2400" dirty="0">
              <a:solidFill>
                <a:srgbClr val="FF0000"/>
              </a:solidFill>
              <a:ea typeface="ＭＳ Ｐゴシック" charset="-128"/>
            </a:endParaRP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198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Query Optimization Objectives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idx="1"/>
          </p:nvPr>
        </p:nvSpPr>
        <p:spPr>
          <a:xfrm>
            <a:off x="1229342" y="3540194"/>
            <a:ext cx="10601649" cy="5585077"/>
          </a:xfrm>
          <a:noFill/>
          <a:ln/>
        </p:spPr>
        <p:txBody>
          <a:bodyPr>
            <a:normAutofit fontScale="92500" lnSpcReduction="20000"/>
          </a:bodyPr>
          <a:lstStyle/>
          <a:p>
            <a:pPr>
              <a:spcBef>
                <a:spcPct val="25000"/>
              </a:spcBef>
            </a:pPr>
            <a:r>
              <a:rPr lang="en-US" dirty="0">
                <a:solidFill>
                  <a:schemeClr val="tx2"/>
                </a:solidFill>
              </a:rPr>
              <a:t>Minimize a cost function</a:t>
            </a:r>
          </a:p>
          <a:p>
            <a:pPr lvl="1">
              <a:spcBef>
                <a:spcPct val="25000"/>
              </a:spcBef>
              <a:buFont typeface="Century Schoolbook" charset="0"/>
              <a:buNone/>
            </a:pPr>
            <a:r>
              <a:rPr lang="en-US" dirty="0">
                <a:solidFill>
                  <a:schemeClr val="tx2"/>
                </a:solidFill>
              </a:rPr>
              <a:t>		I/O cost + CPU cost + communication cost</a:t>
            </a:r>
          </a:p>
          <a:p>
            <a:pPr marL="487673" lvl="1" indent="0">
              <a:spcBef>
                <a:spcPts val="600"/>
              </a:spcBef>
              <a:buNone/>
            </a:pPr>
            <a:endParaRPr lang="en-US" dirty="0" smtClean="0">
              <a:solidFill>
                <a:schemeClr val="tx2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dirty="0" smtClean="0">
                <a:solidFill>
                  <a:schemeClr val="tx2"/>
                </a:solidFill>
              </a:rPr>
              <a:t>NOTE: These </a:t>
            </a:r>
            <a:r>
              <a:rPr lang="en-US" dirty="0">
                <a:solidFill>
                  <a:schemeClr val="tx2"/>
                </a:solidFill>
              </a:rPr>
              <a:t>might have different weights in different distributed </a:t>
            </a:r>
            <a:r>
              <a:rPr lang="en-US" dirty="0" smtClean="0">
                <a:solidFill>
                  <a:schemeClr val="tx2"/>
                </a:solidFill>
              </a:rPr>
              <a:t>environments.</a:t>
            </a:r>
          </a:p>
          <a:p>
            <a:pPr marL="0" indent="0">
              <a:spcBef>
                <a:spcPct val="25000"/>
              </a:spcBef>
              <a:buNone/>
            </a:pPr>
            <a:endParaRPr lang="en-US" sz="1500" dirty="0">
              <a:solidFill>
                <a:schemeClr val="tx2"/>
              </a:solidFill>
            </a:endParaRPr>
          </a:p>
          <a:p>
            <a:pPr lvl="1">
              <a:spcBef>
                <a:spcPct val="25000"/>
              </a:spcBef>
            </a:pPr>
            <a:r>
              <a:rPr lang="en-US" dirty="0">
                <a:solidFill>
                  <a:schemeClr val="tx2"/>
                </a:solidFill>
              </a:rPr>
              <a:t>Wide area networks </a:t>
            </a:r>
          </a:p>
          <a:p>
            <a:pPr lvl="2">
              <a:spcBef>
                <a:spcPct val="25000"/>
              </a:spcBef>
            </a:pPr>
            <a:r>
              <a:rPr lang="en-US" dirty="0">
                <a:solidFill>
                  <a:schemeClr val="tx2"/>
                </a:solidFill>
              </a:rPr>
              <a:t>communication cost may dominate or vary much</a:t>
            </a:r>
          </a:p>
          <a:p>
            <a:pPr lvl="3">
              <a:spcBef>
                <a:spcPct val="25000"/>
              </a:spcBef>
            </a:pPr>
            <a:r>
              <a:rPr lang="en-US" dirty="0">
                <a:solidFill>
                  <a:schemeClr val="tx2"/>
                </a:solidFill>
              </a:rPr>
              <a:t>bandwidth</a:t>
            </a:r>
          </a:p>
          <a:p>
            <a:pPr lvl="3">
              <a:spcBef>
                <a:spcPct val="25000"/>
              </a:spcBef>
            </a:pPr>
            <a:r>
              <a:rPr lang="en-US" dirty="0">
                <a:solidFill>
                  <a:schemeClr val="tx2"/>
                </a:solidFill>
              </a:rPr>
              <a:t>speed</a:t>
            </a:r>
          </a:p>
          <a:p>
            <a:pPr lvl="3">
              <a:spcBef>
                <a:spcPct val="25000"/>
              </a:spcBef>
            </a:pPr>
            <a:r>
              <a:rPr lang="en-US" dirty="0">
                <a:solidFill>
                  <a:schemeClr val="tx2"/>
                </a:solidFill>
              </a:rPr>
              <a:t>high protocol overhead</a:t>
            </a:r>
          </a:p>
          <a:p>
            <a:pPr lvl="1">
              <a:spcBef>
                <a:spcPct val="25000"/>
              </a:spcBef>
            </a:pPr>
            <a:r>
              <a:rPr lang="en-US" dirty="0">
                <a:solidFill>
                  <a:schemeClr val="tx2"/>
                </a:solidFill>
              </a:rPr>
              <a:t>Local area networks</a:t>
            </a:r>
          </a:p>
          <a:p>
            <a:pPr lvl="2">
              <a:spcBef>
                <a:spcPct val="25000"/>
              </a:spcBef>
            </a:pPr>
            <a:r>
              <a:rPr lang="en-US" dirty="0">
                <a:solidFill>
                  <a:schemeClr val="tx2"/>
                </a:solidFill>
              </a:rPr>
              <a:t>communication cost not that dominant</a:t>
            </a:r>
          </a:p>
          <a:p>
            <a:pPr lvl="2">
              <a:spcBef>
                <a:spcPct val="25000"/>
              </a:spcBef>
            </a:pPr>
            <a:r>
              <a:rPr lang="en-US" dirty="0">
                <a:solidFill>
                  <a:schemeClr val="tx2"/>
                </a:solidFill>
              </a:rPr>
              <a:t>total cost function should be considered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endParaRPr lang="en-US" dirty="0">
              <a:solidFill>
                <a:schemeClr val="tx2"/>
              </a:solidFill>
            </a:endParaRP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US" dirty="0" smtClean="0">
                <a:solidFill>
                  <a:schemeClr val="tx2"/>
                </a:solidFill>
              </a:rPr>
              <a:t>Can </a:t>
            </a:r>
            <a:r>
              <a:rPr lang="en-US" dirty="0">
                <a:solidFill>
                  <a:schemeClr val="tx2"/>
                </a:solidFill>
              </a:rPr>
              <a:t>also maximize </a:t>
            </a:r>
            <a:r>
              <a:rPr lang="en-US" u="sng" dirty="0" smtClean="0">
                <a:solidFill>
                  <a:schemeClr val="tx2"/>
                </a:solidFill>
              </a:rPr>
              <a:t>throughput</a:t>
            </a:r>
            <a:endParaRPr lang="en-US" u="sng" dirty="0">
              <a:solidFill>
                <a:schemeClr val="tx2"/>
              </a:solidFill>
            </a:endParaRP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718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Complexity of Relational Operations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669752" y="4048341"/>
            <a:ext cx="5046836" cy="2149405"/>
          </a:xfrm>
          <a:noFill/>
          <a:ln/>
        </p:spPr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Assume 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relations of </a:t>
            </a:r>
            <a:r>
              <a:rPr lang="en-US" u="sng" dirty="0">
                <a:solidFill>
                  <a:schemeClr val="tx2"/>
                </a:solidFill>
              </a:rPr>
              <a:t>cardinality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b="1" i="1" dirty="0">
                <a:solidFill>
                  <a:schemeClr val="tx2"/>
                </a:solidFill>
              </a:rPr>
              <a:t>n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sequential scan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638304" y="3398102"/>
            <a:ext cx="6538598" cy="6159218"/>
            <a:chOff x="6068833" y="2678022"/>
            <a:chExt cx="6538598" cy="6159218"/>
          </a:xfrm>
        </p:grpSpPr>
        <p:sp>
          <p:nvSpPr>
            <p:cNvPr id="14340" name="Rectangle 4"/>
            <p:cNvSpPr>
              <a:spLocks noChangeArrowheads="1"/>
            </p:cNvSpPr>
            <p:nvPr/>
          </p:nvSpPr>
          <p:spPr bwMode="auto">
            <a:xfrm>
              <a:off x="6123093" y="2678022"/>
              <a:ext cx="6484338" cy="615921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14341" name="Line 5"/>
            <p:cNvSpPr>
              <a:spLocks noChangeShapeType="1"/>
            </p:cNvSpPr>
            <p:nvPr/>
          </p:nvSpPr>
          <p:spPr bwMode="auto">
            <a:xfrm>
              <a:off x="10376747" y="2678022"/>
              <a:ext cx="0" cy="615921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14342" name="Line 6"/>
            <p:cNvSpPr>
              <a:spLocks noChangeShapeType="1"/>
            </p:cNvSpPr>
            <p:nvPr/>
          </p:nvSpPr>
          <p:spPr bwMode="auto">
            <a:xfrm>
              <a:off x="6123093" y="3328262"/>
              <a:ext cx="648433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14343" name="Line 7"/>
            <p:cNvSpPr>
              <a:spLocks noChangeShapeType="1"/>
            </p:cNvSpPr>
            <p:nvPr/>
          </p:nvSpPr>
          <p:spPr bwMode="auto">
            <a:xfrm>
              <a:off x="6123093" y="3490822"/>
              <a:ext cx="648433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14344" name="Line 8"/>
            <p:cNvSpPr>
              <a:spLocks noChangeShapeType="1"/>
            </p:cNvSpPr>
            <p:nvPr/>
          </p:nvSpPr>
          <p:spPr bwMode="auto">
            <a:xfrm>
              <a:off x="6123093" y="4791302"/>
              <a:ext cx="648433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14345" name="Line 9"/>
            <p:cNvSpPr>
              <a:spLocks noChangeShapeType="1"/>
            </p:cNvSpPr>
            <p:nvPr/>
          </p:nvSpPr>
          <p:spPr bwMode="auto">
            <a:xfrm>
              <a:off x="6123093" y="6091782"/>
              <a:ext cx="648433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14346" name="Line 10"/>
            <p:cNvSpPr>
              <a:spLocks noChangeShapeType="1"/>
            </p:cNvSpPr>
            <p:nvPr/>
          </p:nvSpPr>
          <p:spPr bwMode="auto">
            <a:xfrm>
              <a:off x="6123093" y="8205062"/>
              <a:ext cx="648433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14347" name="Rectangle 11"/>
            <p:cNvSpPr>
              <a:spLocks noChangeArrowheads="1"/>
            </p:cNvSpPr>
            <p:nvPr/>
          </p:nvSpPr>
          <p:spPr bwMode="auto">
            <a:xfrm>
              <a:off x="6887361" y="2682537"/>
              <a:ext cx="1957476" cy="5585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2800" b="1" dirty="0">
                  <a:solidFill>
                    <a:srgbClr val="000000"/>
                  </a:solidFill>
                  <a:latin typeface="Book Antiqua"/>
                </a:rPr>
                <a:t>Operation</a:t>
              </a:r>
            </a:p>
          </p:txBody>
        </p:sp>
        <p:sp>
          <p:nvSpPr>
            <p:cNvPr id="14348" name="Rectangle 12"/>
            <p:cNvSpPr>
              <a:spLocks noChangeArrowheads="1"/>
            </p:cNvSpPr>
            <p:nvPr/>
          </p:nvSpPr>
          <p:spPr bwMode="auto">
            <a:xfrm>
              <a:off x="10343455" y="2682537"/>
              <a:ext cx="2197927" cy="5585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2800" b="1" dirty="0">
                  <a:solidFill>
                    <a:srgbClr val="000000"/>
                  </a:solidFill>
                  <a:latin typeface="Book Antiqua"/>
                </a:rPr>
                <a:t>Complexity</a:t>
              </a:r>
            </a:p>
          </p:txBody>
        </p:sp>
        <p:sp>
          <p:nvSpPr>
            <p:cNvPr id="14349" name="Rectangle 13"/>
            <p:cNvSpPr>
              <a:spLocks noChangeArrowheads="1"/>
            </p:cNvSpPr>
            <p:nvPr/>
          </p:nvSpPr>
          <p:spPr bwMode="auto">
            <a:xfrm>
              <a:off x="6670099" y="3526947"/>
              <a:ext cx="1010239" cy="4816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Select</a:t>
              </a:r>
            </a:p>
          </p:txBody>
        </p:sp>
        <p:sp>
          <p:nvSpPr>
            <p:cNvPr id="14350" name="Rectangle 14"/>
            <p:cNvSpPr>
              <a:spLocks noChangeArrowheads="1"/>
            </p:cNvSpPr>
            <p:nvPr/>
          </p:nvSpPr>
          <p:spPr bwMode="auto">
            <a:xfrm>
              <a:off x="6648815" y="3852067"/>
              <a:ext cx="1147634" cy="4816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Project</a:t>
              </a:r>
            </a:p>
          </p:txBody>
        </p:sp>
        <p:sp>
          <p:nvSpPr>
            <p:cNvPr id="14351" name="Rectangle 15"/>
            <p:cNvSpPr>
              <a:spLocks noChangeArrowheads="1"/>
            </p:cNvSpPr>
            <p:nvPr/>
          </p:nvSpPr>
          <p:spPr bwMode="auto">
            <a:xfrm>
              <a:off x="6068833" y="4177187"/>
              <a:ext cx="4354522" cy="4816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(without duplicate elimination)</a:t>
              </a:r>
            </a:p>
          </p:txBody>
        </p:sp>
        <p:sp>
          <p:nvSpPr>
            <p:cNvPr id="14352" name="Rectangle 16"/>
            <p:cNvSpPr>
              <a:spLocks noChangeArrowheads="1"/>
            </p:cNvSpPr>
            <p:nvPr/>
          </p:nvSpPr>
          <p:spPr bwMode="auto">
            <a:xfrm>
              <a:off x="11096377" y="3852067"/>
              <a:ext cx="865931" cy="4816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O(</a:t>
              </a:r>
              <a:r>
                <a:rPr lang="en-US" sz="2300" i="1" dirty="0">
                  <a:solidFill>
                    <a:srgbClr val="000000"/>
                  </a:solidFill>
                  <a:latin typeface="Book Antiqua"/>
                </a:rPr>
                <a:t>n</a:t>
              </a:r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)</a:t>
              </a:r>
            </a:p>
          </p:txBody>
        </p:sp>
        <p:sp>
          <p:nvSpPr>
            <p:cNvPr id="14353" name="Rectangle 17"/>
            <p:cNvSpPr>
              <a:spLocks noChangeArrowheads="1"/>
            </p:cNvSpPr>
            <p:nvPr/>
          </p:nvSpPr>
          <p:spPr bwMode="auto">
            <a:xfrm>
              <a:off x="6648815" y="4827427"/>
              <a:ext cx="1147634" cy="4816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Project</a:t>
              </a:r>
            </a:p>
          </p:txBody>
        </p:sp>
        <p:sp>
          <p:nvSpPr>
            <p:cNvPr id="14354" name="Rectangle 18"/>
            <p:cNvSpPr>
              <a:spLocks noChangeArrowheads="1"/>
            </p:cNvSpPr>
            <p:nvPr/>
          </p:nvSpPr>
          <p:spPr bwMode="auto">
            <a:xfrm>
              <a:off x="6188602" y="5152547"/>
              <a:ext cx="3919439" cy="4816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(with duplicate elimination)</a:t>
              </a:r>
            </a:p>
          </p:txBody>
        </p:sp>
        <p:sp>
          <p:nvSpPr>
            <p:cNvPr id="14355" name="Rectangle 19"/>
            <p:cNvSpPr>
              <a:spLocks noChangeArrowheads="1"/>
            </p:cNvSpPr>
            <p:nvPr/>
          </p:nvSpPr>
          <p:spPr bwMode="auto">
            <a:xfrm>
              <a:off x="6616597" y="5477667"/>
              <a:ext cx="1117245" cy="4816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Group</a:t>
              </a:r>
            </a:p>
          </p:txBody>
        </p:sp>
        <p:sp>
          <p:nvSpPr>
            <p:cNvPr id="14356" name="Rectangle 20"/>
            <p:cNvSpPr>
              <a:spLocks noChangeArrowheads="1"/>
            </p:cNvSpPr>
            <p:nvPr/>
          </p:nvSpPr>
          <p:spPr bwMode="auto">
            <a:xfrm>
              <a:off x="10755763" y="5125454"/>
              <a:ext cx="1806794" cy="49700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 smtClean="0">
                  <a:solidFill>
                    <a:srgbClr val="000000"/>
                  </a:solidFill>
                  <a:latin typeface="Book Antiqua"/>
                </a:rPr>
                <a:t>O(</a:t>
              </a:r>
              <a:r>
                <a:rPr lang="en-US" sz="2300" i="1" dirty="0" smtClean="0">
                  <a:solidFill>
                    <a:srgbClr val="000000"/>
                  </a:solidFill>
                  <a:latin typeface="Book Antiqua"/>
                </a:rPr>
                <a:t>n </a:t>
              </a:r>
              <a:r>
                <a:rPr lang="en-US" sz="2400" dirty="0" smtClean="0">
                  <a:solidFill>
                    <a:srgbClr val="000000"/>
                  </a:solidFill>
                  <a:latin typeface="Book Antiqua"/>
                  <a:sym typeface="Symbol"/>
                </a:rPr>
                <a:t> </a:t>
              </a:r>
              <a:r>
                <a:rPr lang="en-US" sz="2300" dirty="0" smtClean="0">
                  <a:solidFill>
                    <a:srgbClr val="000000"/>
                  </a:solidFill>
                  <a:latin typeface="Book Antiqua"/>
                </a:rPr>
                <a:t>log </a:t>
              </a:r>
              <a:r>
                <a:rPr lang="en-US" sz="2300" i="1" dirty="0">
                  <a:solidFill>
                    <a:srgbClr val="000000"/>
                  </a:solidFill>
                  <a:latin typeface="Book Antiqua"/>
                </a:rPr>
                <a:t>n</a:t>
              </a:r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)</a:t>
              </a:r>
            </a:p>
          </p:txBody>
        </p:sp>
        <p:sp>
          <p:nvSpPr>
            <p:cNvPr id="14357" name="Rectangle 21"/>
            <p:cNvSpPr>
              <a:spLocks noChangeArrowheads="1"/>
            </p:cNvSpPr>
            <p:nvPr/>
          </p:nvSpPr>
          <p:spPr bwMode="auto">
            <a:xfrm>
              <a:off x="6637440" y="6127907"/>
              <a:ext cx="800108" cy="4816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Join</a:t>
              </a:r>
            </a:p>
          </p:txBody>
        </p:sp>
        <p:sp>
          <p:nvSpPr>
            <p:cNvPr id="14358" name="Rectangle 22"/>
            <p:cNvSpPr>
              <a:spLocks noChangeArrowheads="1"/>
            </p:cNvSpPr>
            <p:nvPr/>
          </p:nvSpPr>
          <p:spPr bwMode="auto">
            <a:xfrm>
              <a:off x="6630006" y="6615587"/>
              <a:ext cx="1487796" cy="4816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Semi-join</a:t>
              </a:r>
            </a:p>
          </p:txBody>
        </p:sp>
        <p:sp>
          <p:nvSpPr>
            <p:cNvPr id="14359" name="Rectangle 23"/>
            <p:cNvSpPr>
              <a:spLocks noChangeArrowheads="1"/>
            </p:cNvSpPr>
            <p:nvPr/>
          </p:nvSpPr>
          <p:spPr bwMode="auto">
            <a:xfrm>
              <a:off x="6591819" y="7103267"/>
              <a:ext cx="1370000" cy="4816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Division</a:t>
              </a:r>
            </a:p>
          </p:txBody>
        </p:sp>
        <p:sp>
          <p:nvSpPr>
            <p:cNvPr id="14360" name="Rectangle 24"/>
            <p:cNvSpPr>
              <a:spLocks noChangeArrowheads="1"/>
            </p:cNvSpPr>
            <p:nvPr/>
          </p:nvSpPr>
          <p:spPr bwMode="auto">
            <a:xfrm>
              <a:off x="6654629" y="7590947"/>
              <a:ext cx="2039116" cy="4816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Set Operators</a:t>
              </a:r>
            </a:p>
          </p:txBody>
        </p:sp>
        <p:sp>
          <p:nvSpPr>
            <p:cNvPr id="14361" name="Rectangle 25"/>
            <p:cNvSpPr>
              <a:spLocks noChangeArrowheads="1"/>
            </p:cNvSpPr>
            <p:nvPr/>
          </p:nvSpPr>
          <p:spPr bwMode="auto">
            <a:xfrm>
              <a:off x="10794023" y="6723961"/>
              <a:ext cx="1728966" cy="4816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 smtClean="0">
                  <a:solidFill>
                    <a:srgbClr val="000000"/>
                  </a:solidFill>
                  <a:latin typeface="Book Antiqua"/>
                </a:rPr>
                <a:t>O(</a:t>
              </a:r>
              <a:r>
                <a:rPr lang="en-US" sz="2300" i="1" dirty="0" smtClean="0">
                  <a:solidFill>
                    <a:srgbClr val="000000"/>
                  </a:solidFill>
                  <a:latin typeface="Book Antiqua"/>
                </a:rPr>
                <a:t>n</a:t>
              </a:r>
              <a:r>
                <a:rPr lang="en-US" sz="2000" dirty="0" smtClean="0">
                  <a:solidFill>
                    <a:srgbClr val="000000"/>
                  </a:solidFill>
                  <a:latin typeface="Book Antiqua"/>
                  <a:sym typeface="Symbol"/>
                </a:rPr>
                <a:t>  </a:t>
              </a:r>
              <a:r>
                <a:rPr lang="en-US" sz="2300" dirty="0" smtClean="0">
                  <a:solidFill>
                    <a:srgbClr val="000000"/>
                  </a:solidFill>
                  <a:latin typeface="Book Antiqua"/>
                </a:rPr>
                <a:t>log </a:t>
              </a:r>
              <a:r>
                <a:rPr lang="en-US" sz="2300" i="1" dirty="0">
                  <a:solidFill>
                    <a:srgbClr val="000000"/>
                  </a:solidFill>
                  <a:latin typeface="Book Antiqua"/>
                </a:rPr>
                <a:t>n</a:t>
              </a:r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)</a:t>
              </a:r>
            </a:p>
          </p:txBody>
        </p:sp>
        <p:sp>
          <p:nvSpPr>
            <p:cNvPr id="14362" name="Rectangle 26"/>
            <p:cNvSpPr>
              <a:spLocks noChangeArrowheads="1"/>
            </p:cNvSpPr>
            <p:nvPr/>
          </p:nvSpPr>
          <p:spPr bwMode="auto">
            <a:xfrm>
              <a:off x="6621162" y="8241187"/>
              <a:ext cx="2616310" cy="4816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Cartesian Product</a:t>
              </a:r>
            </a:p>
          </p:txBody>
        </p:sp>
        <p:sp>
          <p:nvSpPr>
            <p:cNvPr id="14363" name="Rectangle 27"/>
            <p:cNvSpPr>
              <a:spLocks noChangeArrowheads="1"/>
            </p:cNvSpPr>
            <p:nvPr/>
          </p:nvSpPr>
          <p:spPr bwMode="auto">
            <a:xfrm>
              <a:off x="11040569" y="8241187"/>
              <a:ext cx="975290" cy="4816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128691" tIns="63217" rIns="128691" bIns="63217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O(</a:t>
              </a:r>
              <a:r>
                <a:rPr lang="en-US" sz="2300" i="1" dirty="0">
                  <a:solidFill>
                    <a:srgbClr val="000000"/>
                  </a:solidFill>
                  <a:latin typeface="Book Antiqua"/>
                </a:rPr>
                <a:t>n</a:t>
              </a:r>
              <a:r>
                <a:rPr lang="en-US" sz="2300" baseline="30000" dirty="0">
                  <a:solidFill>
                    <a:srgbClr val="000000"/>
                  </a:solidFill>
                  <a:latin typeface="Book Antiqua"/>
                </a:rPr>
                <a:t>2</a:t>
              </a:r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)</a:t>
              </a:r>
            </a:p>
          </p:txBody>
        </p:sp>
      </p:grpSp>
      <p:sp>
        <p:nvSpPr>
          <p:cNvPr id="29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0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>
              <a:spcAft>
                <a:spcPts val="18"/>
              </a:spcAft>
            </a:pPr>
            <a:r>
              <a:rPr lang="en-US" dirty="0"/>
              <a:t>Query Optimization Issues – </a:t>
            </a:r>
            <a:r>
              <a:rPr lang="en-US" sz="3600" dirty="0"/>
              <a:t>Types Of Optimizers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idx="1"/>
          </p:nvPr>
        </p:nvSpPr>
        <p:spPr>
          <a:xfrm>
            <a:off x="1229342" y="3148608"/>
            <a:ext cx="11105705" cy="6350992"/>
          </a:xfrm>
          <a:noFill/>
        </p:spPr>
        <p:txBody>
          <a:bodyPr>
            <a:noAutofit/>
          </a:bodyPr>
          <a:lstStyle/>
          <a:p>
            <a:pPr marL="505734" indent="-505734">
              <a:spcBef>
                <a:spcPts val="600"/>
              </a:spcBef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800" dirty="0">
                <a:solidFill>
                  <a:srgbClr val="0000D4"/>
                </a:solidFill>
              </a:rPr>
              <a:t>Exhaustive search</a:t>
            </a:r>
          </a:p>
          <a:p>
            <a:pPr marL="1174026" lvl="1" indent="-523796">
              <a:spcBef>
                <a:spcPts val="600"/>
              </a:spcBef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800" dirty="0"/>
              <a:t>Cost-based</a:t>
            </a:r>
          </a:p>
          <a:p>
            <a:pPr marL="1174026" lvl="1" indent="-523796">
              <a:spcBef>
                <a:spcPts val="600"/>
              </a:spcBef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800" dirty="0"/>
              <a:t>Optimal</a:t>
            </a:r>
          </a:p>
          <a:p>
            <a:pPr marL="1174026" lvl="1" indent="-523796">
              <a:spcBef>
                <a:spcPts val="600"/>
              </a:spcBef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800" dirty="0"/>
              <a:t>Combinatorial complexity in the number of </a:t>
            </a:r>
            <a:r>
              <a:rPr lang="en-US" sz="2800" dirty="0" smtClean="0"/>
              <a:t>relations</a:t>
            </a:r>
          </a:p>
          <a:p>
            <a:pPr marL="650230" lvl="1" indent="0">
              <a:spcBef>
                <a:spcPts val="600"/>
              </a:spcBef>
              <a:buNone/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endParaRPr lang="en-US" sz="1600" dirty="0"/>
          </a:p>
          <a:p>
            <a:pPr marL="505734" indent="-505734">
              <a:spcBef>
                <a:spcPts val="600"/>
              </a:spcBef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800" dirty="0" smtClean="0">
                <a:solidFill>
                  <a:srgbClr val="0000D4"/>
                </a:solidFill>
              </a:rPr>
              <a:t>Heuristic search</a:t>
            </a:r>
            <a:endParaRPr lang="en-US" sz="2800" dirty="0">
              <a:solidFill>
                <a:srgbClr val="0000D4"/>
              </a:solidFill>
            </a:endParaRPr>
          </a:p>
          <a:p>
            <a:pPr marL="1174026" lvl="1" indent="-523796">
              <a:spcBef>
                <a:spcPts val="600"/>
              </a:spcBef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800" dirty="0" smtClean="0"/>
              <a:t>Try to restrict the search space in order to find a very good solution (although may not be optimal)</a:t>
            </a:r>
            <a:endParaRPr lang="en-US" sz="2800" dirty="0"/>
          </a:p>
          <a:p>
            <a:pPr marL="1174026" lvl="1" indent="-523796">
              <a:spcBef>
                <a:spcPts val="600"/>
              </a:spcBef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800" dirty="0"/>
              <a:t>Regroup common sub-expressions</a:t>
            </a:r>
          </a:p>
          <a:p>
            <a:pPr marL="1174026" lvl="1" indent="-523796">
              <a:spcBef>
                <a:spcPts val="600"/>
              </a:spcBef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800" dirty="0"/>
              <a:t>Perform </a:t>
            </a:r>
            <a:r>
              <a:rPr lang="en-US" sz="2800" u="sng" dirty="0"/>
              <a:t>selection</a:t>
            </a:r>
            <a:r>
              <a:rPr lang="en-US" sz="2800" dirty="0"/>
              <a:t>, </a:t>
            </a:r>
            <a:r>
              <a:rPr lang="en-US" sz="2800" u="sng" dirty="0"/>
              <a:t>projection</a:t>
            </a:r>
            <a:r>
              <a:rPr lang="en-US" sz="2800" dirty="0"/>
              <a:t> first</a:t>
            </a:r>
          </a:p>
          <a:p>
            <a:pPr marL="1174026" lvl="1" indent="-523796">
              <a:spcBef>
                <a:spcPts val="600"/>
              </a:spcBef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800" dirty="0"/>
              <a:t>Replace a join by a series of </a:t>
            </a:r>
            <a:r>
              <a:rPr lang="en-US" sz="2800" u="sng" dirty="0" err="1"/>
              <a:t>semijoins</a:t>
            </a:r>
            <a:endParaRPr lang="en-US" sz="2800" u="sng" dirty="0"/>
          </a:p>
          <a:p>
            <a:pPr marL="1174026" lvl="1" indent="-523796">
              <a:spcBef>
                <a:spcPts val="600"/>
              </a:spcBef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800" dirty="0"/>
              <a:t>Reorder operations </a:t>
            </a:r>
            <a:r>
              <a:rPr lang="en-US" sz="2800" u="sng" dirty="0"/>
              <a:t>to reduce intermediate relation size</a:t>
            </a:r>
          </a:p>
          <a:p>
            <a:pPr marL="1174026" lvl="1" indent="-523796">
              <a:spcBef>
                <a:spcPts val="600"/>
              </a:spcBef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800" dirty="0"/>
              <a:t>Optimize individual operations</a:t>
            </a:r>
          </a:p>
        </p:txBody>
      </p:sp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83D443CE-ED35-48B4-8AC6-97D8DB6DE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20698" y="420594"/>
            <a:ext cx="1125416" cy="109182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017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2477</TotalTime>
  <Pages>0</Pages>
  <Words>1286</Words>
  <Characters>0</Characters>
  <Application>Microsoft Office PowerPoint</Application>
  <PresentationFormat>Custom</PresentationFormat>
  <Lines>0</Lines>
  <Paragraphs>290</Paragraphs>
  <Slides>18</Slides>
  <Notes>18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31" baseType="lpstr">
      <vt:lpstr>ＭＳ Ｐゴシック</vt:lpstr>
      <vt:lpstr>ＭＳ Ｐゴシック</vt:lpstr>
      <vt:lpstr>Arial</vt:lpstr>
      <vt:lpstr>Book Antiqua</vt:lpstr>
      <vt:lpstr>Calibri</vt:lpstr>
      <vt:lpstr>Century Gothic</vt:lpstr>
      <vt:lpstr>Century Schoolbook</vt:lpstr>
      <vt:lpstr>Courier New</vt:lpstr>
      <vt:lpstr>Symbol</vt:lpstr>
      <vt:lpstr>Wingdings</vt:lpstr>
      <vt:lpstr>Wingdings 3</vt:lpstr>
      <vt:lpstr>Ion Boardroom</vt:lpstr>
      <vt:lpstr>Equation</vt:lpstr>
      <vt:lpstr>Outline</vt:lpstr>
      <vt:lpstr>Query Processing in a DDBMS</vt:lpstr>
      <vt:lpstr>Query Processing Components</vt:lpstr>
      <vt:lpstr>Selecting Alternatives</vt:lpstr>
      <vt:lpstr>What is the Problem? - Selecting the “best” strategy</vt:lpstr>
      <vt:lpstr>Cost of Alternative Strategies</vt:lpstr>
      <vt:lpstr>Query Optimization Objectives</vt:lpstr>
      <vt:lpstr>Complexity of Relational Operations</vt:lpstr>
      <vt:lpstr>Query Optimization Issues – Types Of Optimizers</vt:lpstr>
      <vt:lpstr>Query Optimization Issues – Optimization Granularity</vt:lpstr>
      <vt:lpstr>Query Optimization Issues – Optimization Timing</vt:lpstr>
      <vt:lpstr>Query Optimization Issues – Statistics on the database</vt:lpstr>
      <vt:lpstr>Query Optimization Issues – Decision Sites</vt:lpstr>
      <vt:lpstr>Query Optimization Issues – Network Topology</vt:lpstr>
      <vt:lpstr>Query Processing in Client/Server Systems</vt:lpstr>
      <vt:lpstr>Query Optimization Issues – Replicated Fragments</vt:lpstr>
      <vt:lpstr>Query Optimization Issues – Semijoins</vt:lpstr>
      <vt:lpstr>Distributed Query Processing Methodology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Outline</dc:title>
  <dc:subject/>
  <dc:creator>Yang, T. Andrew</dc:creator>
  <cp:keywords/>
  <dc:description/>
  <cp:lastModifiedBy>andrew</cp:lastModifiedBy>
  <cp:revision>304</cp:revision>
  <dcterms:modified xsi:type="dcterms:W3CDTF">2021-03-11T00:27:03Z</dcterms:modified>
</cp:coreProperties>
</file>