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794" r:id="rId12"/>
  </p:sldMasterIdLst>
  <p:notesMasterIdLst>
    <p:notesMasterId r:id="rId52"/>
  </p:notesMasterIdLst>
  <p:sldIdLst>
    <p:sldId id="257" r:id="rId13"/>
    <p:sldId id="259" r:id="rId14"/>
    <p:sldId id="341" r:id="rId15"/>
    <p:sldId id="342" r:id="rId16"/>
    <p:sldId id="343" r:id="rId17"/>
    <p:sldId id="344" r:id="rId18"/>
    <p:sldId id="260" r:id="rId19"/>
    <p:sldId id="261" r:id="rId20"/>
    <p:sldId id="288" r:id="rId21"/>
    <p:sldId id="264" r:id="rId22"/>
    <p:sldId id="320" r:id="rId23"/>
    <p:sldId id="340" r:id="rId24"/>
    <p:sldId id="321" r:id="rId25"/>
    <p:sldId id="322" r:id="rId26"/>
    <p:sldId id="262" r:id="rId27"/>
    <p:sldId id="345" r:id="rId28"/>
    <p:sldId id="266" r:id="rId29"/>
    <p:sldId id="268" r:id="rId30"/>
    <p:sldId id="269" r:id="rId31"/>
    <p:sldId id="270" r:id="rId32"/>
    <p:sldId id="271" r:id="rId33"/>
    <p:sldId id="272" r:id="rId34"/>
    <p:sldId id="273" r:id="rId35"/>
    <p:sldId id="346" r:id="rId36"/>
    <p:sldId id="274" r:id="rId37"/>
    <p:sldId id="347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348" r:id="rId46"/>
    <p:sldId id="282" r:id="rId47"/>
    <p:sldId id="283" r:id="rId48"/>
    <p:sldId id="284" r:id="rId49"/>
    <p:sldId id="285" r:id="rId50"/>
    <p:sldId id="286" r:id="rId51"/>
  </p:sldIdLst>
  <p:sldSz cx="13004800" cy="9753600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77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44" y="6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>
                <a:latin typeface="Book Antiqua"/>
              </a:defRPr>
            </a:lvl1pPr>
          </a:lstStyle>
          <a:p>
            <a:fld id="{A2D28668-4D79-1542-BFA9-E206EABC3D01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7BB5D437-2335-C845-8C48-70C7B77E24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1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7550"/>
            <a:ext cx="4719637" cy="35417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7550"/>
            <a:ext cx="4719637" cy="3541713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887273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17550"/>
            <a:ext cx="4719637" cy="3541713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DBE2A-BD32-CD44-8F17-B668B3071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441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274A7-7430-FF4B-B2F9-B2BBA55DC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953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F246B-23BA-DD44-9BD0-2779EC6F8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704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BF10-EAA3-0D49-A07B-A547A0D81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910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1FEAB-2F82-024E-AD78-E7432A661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864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F564C-154D-3846-8391-0CBCCAE41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9461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9F4A2-E40A-D640-992A-140A5E0CB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39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150F5-43CB-4C4C-920F-6A481D1F4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4632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89E8-3151-134F-AD25-87CCC4C23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6407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9899-899D-2A41-8211-D5E0FB805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0237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937E-0D5C-2042-B754-17DE7E5A9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366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55953-53D1-3F41-8BCE-636700F6C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711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AB8BC-13CB-2145-9D06-BA3C1F62B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3558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9B871-EE73-D84B-BCCE-9FF9C85B8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7154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6CC53-EBA3-6545-AE97-588656C19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5125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7E76B-2C85-074D-A195-CDB344E28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9537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056DD-0BB5-744A-9F8A-0E666B527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7179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146C-4D68-5840-9122-B2AA5A064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735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3743-94EA-8648-90F6-EC5DB53C9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3604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1FC4B-67BB-2842-9B5E-8C6BDCB86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8011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116E3-35C5-BF45-BE2C-8137945E3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866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81A9F-F379-464F-B4E9-39E082EAB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093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D70D-CE59-AB45-9DBC-A63F59B63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990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AF08-3CEE-6845-958C-5FAA96888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67783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05B6-12F1-2247-879D-C5553B250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3954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2677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2677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3E84D-51FD-CA4E-BB8E-1CEDA51A7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7814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271" y="3166583"/>
            <a:ext cx="8416255" cy="3627914"/>
          </a:xfrm>
        </p:spPr>
        <p:txBody>
          <a:bodyPr anchor="b"/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271" y="6794496"/>
            <a:ext cx="8416255" cy="12251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663937" y="2600961"/>
            <a:ext cx="1408852" cy="32520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287C13C-0F76-4241-A353-DA393F203743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869274" y="4642714"/>
            <a:ext cx="5489486" cy="32520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154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02" y="1318540"/>
            <a:ext cx="9022111" cy="1009586"/>
          </a:xfrm>
        </p:spPr>
        <p:txBody>
          <a:bodyPr anchor="ctr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0326-C366-49F1-8187-7299FAC1635A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779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049" y="3210792"/>
            <a:ext cx="4395622" cy="4295600"/>
          </a:xfrm>
        </p:spPr>
        <p:txBody>
          <a:bodyPr anchor="ctr"/>
          <a:lstStyle>
            <a:lvl1pPr algn="l">
              <a:defRPr sz="455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0727" y="3210792"/>
            <a:ext cx="4384023" cy="4295600"/>
          </a:xfrm>
        </p:spPr>
        <p:txBody>
          <a:bodyPr anchor="ctr"/>
          <a:lstStyle>
            <a:lvl1pPr marL="0" indent="0" algn="l">
              <a:buNone/>
              <a:defRPr sz="2844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5A02-A45A-4DD9-945E-3329E9EFFA64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128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270" y="3540196"/>
            <a:ext cx="5172594" cy="502130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9937" y="3540200"/>
            <a:ext cx="5172594" cy="502129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04E0-83E1-4EA3-BE6C-FED8E8416A47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672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217" y="3540196"/>
            <a:ext cx="5167647" cy="1079879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270" y="4620075"/>
            <a:ext cx="5172594" cy="394142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9938" y="3540196"/>
            <a:ext cx="5172592" cy="107610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9937" y="4616299"/>
            <a:ext cx="5172594" cy="394519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B90B-BA8F-44DE-81A7-FF9E1AF677B0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184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8C89-3D59-4ACB-96F8-C052FB7E6EDC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590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F136-D2F8-4356-A4A4-027D0D73E052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760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2059094"/>
            <a:ext cx="3857906" cy="2127058"/>
          </a:xfrm>
        </p:spPr>
        <p:txBody>
          <a:bodyPr anchor="b"/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8030" y="2059093"/>
            <a:ext cx="5166720" cy="6502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32273" y="4390180"/>
            <a:ext cx="3857904" cy="4172375"/>
          </a:xfrm>
        </p:spPr>
        <p:txBody>
          <a:bodyPr/>
          <a:lstStyle>
            <a:lvl1pPr marL="0" indent="0">
              <a:buNone/>
              <a:defRPr sz="199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4AC8-2577-416F-BE32-BBA421C7DEB8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9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ECA4-1564-8746-8100-83EAD0D56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9091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964644"/>
            <a:ext cx="4248304" cy="22397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17026" y="1878471"/>
            <a:ext cx="3969567" cy="59966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4389120"/>
            <a:ext cx="4248304" cy="3486009"/>
          </a:xfrm>
        </p:spPr>
        <p:txBody>
          <a:bodyPr>
            <a:normAutofit/>
          </a:bodyPr>
          <a:lstStyle>
            <a:lvl1pPr marL="0" indent="0">
              <a:buNone/>
              <a:defRPr sz="199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BD6A-7A0D-4247-A08D-F243D37FF430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200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2" y="7056290"/>
            <a:ext cx="9133517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2272" y="975360"/>
            <a:ext cx="9133517" cy="487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32270" y="7862318"/>
            <a:ext cx="9133517" cy="702168"/>
          </a:xfrm>
        </p:spPr>
        <p:txBody>
          <a:bodyPr>
            <a:normAutofit/>
          </a:bodyPr>
          <a:lstStyle>
            <a:lvl1pPr marL="0" indent="0">
              <a:buNone/>
              <a:defRPr sz="1707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C17B-E178-4F93-BE54-526DE4D7387F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805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318542"/>
            <a:ext cx="9133518" cy="2407424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4960745"/>
            <a:ext cx="9133518" cy="3607974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E9AD-5C6C-4B5C-9326-0FCEC7FBF971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801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920790" y="926848"/>
            <a:ext cx="855596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7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10054284" y="4124860"/>
            <a:ext cx="880445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7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53" y="1318542"/>
            <a:ext cx="8761436" cy="4099099"/>
          </a:xfrm>
        </p:spPr>
        <p:txBody>
          <a:bodyPr anchor="ctr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73018" y="5417640"/>
            <a:ext cx="8030070" cy="473761"/>
          </a:xfrm>
        </p:spPr>
        <p:txBody>
          <a:bodyPr>
            <a:normAutofit/>
          </a:bodyPr>
          <a:lstStyle>
            <a:lvl1pPr marL="0" indent="0">
              <a:buNone/>
              <a:defRPr lang="en-US" sz="1991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7112272"/>
            <a:ext cx="9022113" cy="1437325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A01-8B9A-48B2-B3FA-83885458E2D1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115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2926080"/>
            <a:ext cx="9133518" cy="2980267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2" y="7146537"/>
            <a:ext cx="9133517" cy="1414956"/>
          </a:xfrm>
        </p:spPr>
        <p:txBody>
          <a:bodyPr anchor="t"/>
          <a:lstStyle>
            <a:lvl1pPr marL="0" indent="0" algn="l">
              <a:buNone/>
              <a:defRPr sz="2844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2556-C0B9-488F-B9F2-6F18D01E4D7B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260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318542"/>
            <a:ext cx="9135777" cy="1009584"/>
          </a:xfrm>
        </p:spPr>
        <p:txBody>
          <a:bodyPr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0" y="3540196"/>
            <a:ext cx="3290214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32270" y="4475967"/>
            <a:ext cx="3290214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3540" y="3540196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847603" y="4475967"/>
            <a:ext cx="3298017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74513" y="3540196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8477775" y="4475967"/>
            <a:ext cx="3294756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85554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19319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BD5F-487C-4975-BE61-8682D85F8D15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616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1318542"/>
            <a:ext cx="9024370" cy="1009584"/>
          </a:xfrm>
        </p:spPr>
        <p:txBody>
          <a:bodyPr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0" y="5944314"/>
            <a:ext cx="3290214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449322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32269" y="6880083"/>
            <a:ext cx="3290214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378" y="5944313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053424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851378" y="6895230"/>
            <a:ext cx="3298017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74513" y="5944314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687845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474513" y="6880083"/>
            <a:ext cx="3298017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679138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19319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E661-C4CD-4EF1-B171-CC7327B41388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735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39184" y="9085028"/>
            <a:ext cx="1408852" cy="325204"/>
          </a:xfrm>
        </p:spPr>
        <p:txBody>
          <a:bodyPr/>
          <a:lstStyle/>
          <a:p>
            <a:fld id="{7637183A-C9AE-465F-ADC1-B0EB01BB0AAF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4057" y="9085028"/>
            <a:ext cx="5489486" cy="32520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5105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58" y="0"/>
            <a:ext cx="12971264" cy="9757579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90034" y="571968"/>
            <a:ext cx="6557248" cy="8609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847907" y="2511070"/>
            <a:ext cx="8527634" cy="4731462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3004800" cy="97536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2120" y="2059093"/>
            <a:ext cx="1583667" cy="65024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2694" y="2059093"/>
            <a:ext cx="6281865" cy="65024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1940-033D-437C-8114-A6EA99DB1363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5933" y="9053153"/>
            <a:ext cx="5489486" cy="32520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3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22B47-0AD7-7D47-97D2-B2EBAA3EE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034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CB3C1-51B4-F844-8313-46D594D23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520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90A4E-6363-904C-92C0-F93B4E44D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0367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CB132-01A6-1943-9D43-5F4A39D49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32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AD216-4F99-5848-8570-E9C3B739D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84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E7D6-B6C0-3844-B2A7-7A44E8455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664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5E313-2691-7240-BA3A-1FDFEDCA9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7760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4E138-A72A-B64D-AF77-709E471E1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601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3D61C-A3EE-2445-BBFB-5195A7269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074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6908800"/>
            <a:ext cx="3073400" cy="16002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6908800"/>
            <a:ext cx="9067800" cy="16002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D393-9776-E349-B1F4-1F50F7190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565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AA984-122F-694A-B38B-C26A7D115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273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2D60-422B-C34B-961C-784A28F5D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35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6C07D-9925-9648-A420-391A560E5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2376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1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CD62C-12BA-684D-9CE0-04C754778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9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B7BE0-5876-EE49-AF8B-5228CC03E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818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69C39-CC36-9641-9B7E-F2EA2883F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557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7CA85-523B-9647-9ECF-4D5B9F1A9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637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89B9E-1B13-4F46-A070-C8B63CB66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1872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DF5B-9F05-CC4E-A994-9B7D92288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407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C0E4E-9981-D844-9541-92EDB2CB6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0569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57B30-AB09-A648-8DFB-7FF572843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2818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8050" y="1930400"/>
            <a:ext cx="1454150" cy="51435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930400"/>
            <a:ext cx="4210050" cy="51435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6AC21-7C16-5E4D-8230-F10F2C292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918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4C503-1D87-7E40-BEA1-90DB27A52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255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923F-1A11-FF45-8EEA-63D5CBFFD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0290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9595-13ED-4C41-97BF-899D09C25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0240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44328-95FE-FE45-A70E-7A5604D22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5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57A69-376D-5648-B9DB-E2AC415D1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5511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22534-ECCB-4C43-A506-563840055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311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38F9-A039-AD4E-BD66-863E26B4C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1880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0753B-778C-4743-82BB-0E15F98A2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483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752DE-B179-E941-9BFB-9C0FBBB8F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0771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20E73-E5B4-DC46-A6AB-2DBA06976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622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F548C-36CB-274C-A911-9F5E9388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444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390525"/>
            <a:ext cx="3073400" cy="8918575"/>
          </a:xfrm>
          <a:prstGeom prst="rect">
            <a:avLst/>
          </a:prstGeo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390525"/>
            <a:ext cx="9067800" cy="891857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9E1CB-89AA-DA45-BB46-787AAB1C9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6459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4053E-8524-4549-BAA9-4718AFB2C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9138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16365-2D24-7747-A9C1-B48A9243B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7058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C1FA1-FA49-624C-8A33-4956711F3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607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95B33-F50C-E444-868C-4343DA83C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0226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1AFE-CDC8-7141-8C4B-595935785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254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4BF8-C310-FE47-A47A-5362C73A4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5427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C97F-66D7-1244-A3E1-B2C1B3F54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761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94B2-9EF0-474E-92C6-42DE0F373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3508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1BF98-7633-164B-B402-9D307D8D9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5179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C6A7-D401-674D-9CF4-0586D1159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9131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022CB-09F4-404E-B564-737216CA5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7231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AB856-CDCB-DF4D-A419-125B4490C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9407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0F842-AE01-A448-BC1F-FDE655607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5905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AD25D-5A10-AA47-83FF-15CBEC8D1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7615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70CBF-6CBA-E140-8AF4-7D386C0AC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0997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81A-5B10-3F4D-B506-E83420E65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867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2AE1F-AC50-C041-B0B7-EC9051B7B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3665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650F-EA5D-A248-B9CE-F7EC350B2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8513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EDF9-3197-5B43-9D3A-108E1B23D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5147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058E6-FEA5-F140-A08F-BE105A346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859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B5C9-BE4B-624E-9971-82DBBDC9F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8121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06AA9-6D44-0D4A-A03B-34A493EAB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604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0C11A-4217-1D41-8270-CB5F31516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418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39DEE-173A-8F44-B5B2-5D647BA4D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3668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75607-B2D3-C947-8371-7A69D99C4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7566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909C7-FB99-7441-A6B4-9DE3BADCC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302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25A63-6E3A-344E-ACDC-009EC421A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265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28495-E098-9E42-81CB-011F88A7C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5347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99CEA-ADB5-4A42-A9A1-F2E3E3419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1198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B555-9772-D643-AF75-2B8634F2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7695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CA399-A8B0-0845-8F49-14F8873E1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2799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A7406-F108-774F-BFD5-F9AC5C0AD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8877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AAE89-D0CB-D94D-94FE-118F1561E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7893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F455-A742-AF40-83B1-AD80EF4D3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987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9ADBD-B511-D349-8FA7-39733A57B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0944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D9526-6A10-8943-931A-B37F245FA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2103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A3D51-77C3-0644-9ADB-DF948055F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6760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83062-BE27-6543-9F58-33AF3ACCA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252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CC84-E267-9D4E-B619-0DB4AE674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1491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482FC-4898-CD45-B1F0-4AC084B70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1574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70571-EB32-CD44-AAA7-B3C1A8BE4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3579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7811C-437C-1847-B639-6287A892C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5965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2823-6208-BB42-939D-9D823F4B1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627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C3E6C-EB7C-5246-8012-78499DB60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3323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23FF2-F915-9049-A235-3916A4494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7879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32E1-B0B1-104B-BA23-C69D2E298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4435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D627A-53DA-2F43-84A7-B9544A67B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266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7F788-5F93-2246-A051-3A3489747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4849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5B45B-9E7D-A043-890F-6EE6D73FA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761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CFFEA-F5AC-F446-9A9A-E6670E335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578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FE08-4163-9248-BE7A-2F6508413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74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8B2F7-F711-B841-8E74-1FB5CA37C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6705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1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BD84F-5BDE-2341-B914-3AB63FE24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849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B6D2-F68A-AB4A-A1F2-6E3C61EA6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6776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34D2D-0BCD-4349-85E2-09C225929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980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AE526-F9E9-2043-ACBD-A8020AC05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0676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43466-7E2A-0744-8858-BA67B6941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2294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B0FB3-54DD-D341-B482-0F0C862E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7028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FD4D-D99E-4742-B6CF-45FEDC858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7083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8050" y="444500"/>
            <a:ext cx="1454150" cy="88646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4210050" cy="88646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A89-5141-9544-9F92-5C30434EC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911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E4AC7AAB-474D-5D4D-BEAE-BA8B2956DC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174D3957-95A6-2D49-A9BC-68C9EC67AE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12298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2299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2292" name="Rectangle 5"/>
          <p:cNvSpPr>
            <a:spLocks/>
          </p:cNvSpPr>
          <p:nvPr/>
        </p:nvSpPr>
        <p:spPr bwMode="auto">
          <a:xfrm>
            <a:off x="425590" y="9534267"/>
            <a:ext cx="1258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</a:rPr>
              <a:t>Distributed DBMS</a:t>
            </a:r>
          </a:p>
        </p:txBody>
      </p:sp>
      <p:sp>
        <p:nvSpPr>
          <p:cNvPr id="12293" name="Rectangle 6"/>
          <p:cNvSpPr>
            <a:spLocks/>
          </p:cNvSpPr>
          <p:nvPr/>
        </p:nvSpPr>
        <p:spPr bwMode="auto">
          <a:xfrm>
            <a:off x="5571370" y="9534267"/>
            <a:ext cx="19001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</a:rPr>
              <a:t>@ M. T. Özsu &amp; P.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</a:rPr>
              <a:t>Valduriez</a:t>
            </a:r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</a:endParaRPr>
          </a:p>
        </p:txBody>
      </p:sp>
      <p:grpSp>
        <p:nvGrpSpPr>
          <p:cNvPr id="12294" name="Group 7"/>
          <p:cNvGrpSpPr>
            <a:grpSpLocks/>
          </p:cNvGrpSpPr>
          <p:nvPr/>
        </p:nvGrpSpPr>
        <p:grpSpPr bwMode="auto">
          <a:xfrm>
            <a:off x="404813" y="9321800"/>
            <a:ext cx="12193587" cy="50800"/>
            <a:chOff x="0" y="0"/>
            <a:chExt cx="7680" cy="32"/>
          </a:xfrm>
        </p:grpSpPr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3322" name="Text Box 10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82500" y="9474200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2BF89361-223F-9849-BD1F-CC994AE391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232270" y="1318541"/>
            <a:ext cx="9024370" cy="100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343" y="3540195"/>
            <a:ext cx="9024370" cy="502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72542" y="9053153"/>
            <a:ext cx="1408852" cy="3252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80" b="1" i="0">
                <a:solidFill>
                  <a:schemeClr val="accent1"/>
                </a:solidFill>
              </a:defRPr>
            </a:lvl1pPr>
          </a:lstStyle>
          <a:p>
            <a:fld id="{647F6C22-746A-430B-A7DD-506FE5B35F8D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0311" y="9053151"/>
            <a:ext cx="5489486" cy="325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8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5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hf hdr="0" ftr="0" dt="0"/>
  <p:txStyles>
    <p:titleStyle>
      <a:lvl1pPr algn="l" defTabSz="650230" rtl="0" eaLnBrk="1" latinLnBrk="0" hangingPunct="1">
        <a:spcBef>
          <a:spcPct val="0"/>
        </a:spcBef>
        <a:buNone/>
        <a:defRPr sz="4551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75345" indent="-403143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65483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55621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45758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80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4651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12750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53587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01000"/>
            <a:ext cx="122936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908800"/>
            <a:ext cx="122936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4813" y="8623300"/>
            <a:ext cx="12193587" cy="50800"/>
            <a:chOff x="0" y="0"/>
            <a:chExt cx="7680" cy="32"/>
          </a:xfrm>
        </p:grpSpPr>
        <p:sp>
          <p:nvSpPr>
            <p:cNvPr id="3078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079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4102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26C25DBA-95F4-CC43-8426-A43335D371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1pPr>
      <a:lvl2pPr marL="742950" indent="-28575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2pPr>
      <a:lvl3pPr marL="11430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3pPr>
      <a:lvl4pPr marL="16002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4pPr>
      <a:lvl5pPr marL="20574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410200"/>
            <a:ext cx="58166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930400"/>
            <a:ext cx="5816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406400" y="5270500"/>
            <a:ext cx="5689600" cy="50800"/>
            <a:chOff x="0" y="0"/>
            <a:chExt cx="3584" cy="32"/>
          </a:xfrm>
        </p:grpSpPr>
        <p:sp>
          <p:nvSpPr>
            <p:cNvPr id="4102" name="Line 4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4103" name="Line 5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5126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EFFFE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8C3320BF-F4E4-2E42-BCA8-95BA1D951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1pPr>
      <a:lvl2pPr marL="742950" indent="-28575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2pPr>
      <a:lvl3pPr marL="1143000" indent="-2286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3pPr>
      <a:lvl4pPr marL="1600200" indent="-2286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4pPr>
      <a:lvl5pPr marL="2057400" indent="-2286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5pPr>
      <a:lvl6pPr marL="4572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44500"/>
            <a:ext cx="12293600" cy="886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404813" y="9347200"/>
            <a:ext cx="12193587" cy="50800"/>
            <a:chOff x="0" y="0"/>
            <a:chExt cx="7680" cy="32"/>
          </a:xfrm>
        </p:grpSpPr>
        <p:sp>
          <p:nvSpPr>
            <p:cNvPr id="5125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126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149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2E04700D-0E64-864D-A82B-049FA7D5AC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628900"/>
            <a:ext cx="122936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404813" y="4864100"/>
            <a:ext cx="12193587" cy="50800"/>
            <a:chOff x="0" y="0"/>
            <a:chExt cx="7680" cy="32"/>
          </a:xfrm>
        </p:grpSpPr>
        <p:sp>
          <p:nvSpPr>
            <p:cNvPr id="6149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150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717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B4A9450D-A1CD-0A4D-972A-66765528B2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2984500"/>
            <a:ext cx="589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7174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7175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8198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36424E8A-4CD7-9E4D-BE83-236EE440FC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12293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8201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02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404813" y="9385300"/>
            <a:ext cx="12193587" cy="50800"/>
            <a:chOff x="0" y="0"/>
            <a:chExt cx="7680" cy="32"/>
          </a:xfrm>
        </p:grpSpPr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9225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85B4E210-4AD8-6A4A-9F2B-F6D76FDD27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9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9222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223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0246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9F9E1153-3D97-4542-81DF-B4664A5122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16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5816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406400" y="2565400"/>
            <a:ext cx="5689600" cy="50800"/>
            <a:chOff x="0" y="0"/>
            <a:chExt cx="3584" cy="32"/>
          </a:xfrm>
        </p:grpSpPr>
        <p:sp>
          <p:nvSpPr>
            <p:cNvPr id="10246" name="Line 4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247" name="Line 5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1270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EFFFE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3186BA61-E350-4749-B607-01AB0C6DC3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lideshare.net/govindraj15/wordnet-27805299" TargetMode="External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ssqltips.com/sqlservertip/2905/forgotten-sql-server-functions--varp-soundex-and-ntile/" TargetMode="External"/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220616"/>
            <a:ext cx="9233497" cy="61206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400" dirty="0"/>
              <a:t>Introduction</a:t>
            </a:r>
          </a:p>
          <a:p>
            <a:pPr>
              <a:defRPr/>
            </a:pPr>
            <a:r>
              <a:rPr lang="en-US" sz="1400" dirty="0"/>
              <a:t>Background</a:t>
            </a:r>
          </a:p>
          <a:p>
            <a:pPr>
              <a:defRPr/>
            </a:pPr>
            <a:r>
              <a:rPr lang="en-US" sz="1400" dirty="0"/>
              <a:t>Distributed Database Design</a:t>
            </a:r>
          </a:p>
          <a:p>
            <a:pPr>
              <a:defRPr/>
            </a:pPr>
            <a:r>
              <a:rPr lang="en-US" sz="1400" dirty="0">
                <a:solidFill>
                  <a:srgbClr val="1771A9"/>
                </a:solidFill>
              </a:rPr>
              <a:t>Database Integration</a:t>
            </a:r>
          </a:p>
          <a:p>
            <a:pPr lvl="1">
              <a:defRPr/>
            </a:pPr>
            <a:r>
              <a:rPr lang="en-US" sz="1200" dirty="0">
                <a:solidFill>
                  <a:srgbClr val="1771A9"/>
                </a:solidFill>
              </a:rPr>
              <a:t>Schema Matching</a:t>
            </a:r>
          </a:p>
          <a:p>
            <a:pPr lvl="1">
              <a:defRPr/>
            </a:pPr>
            <a:r>
              <a:rPr lang="en-US" sz="1200" dirty="0">
                <a:solidFill>
                  <a:srgbClr val="1771A9"/>
                </a:solidFill>
              </a:rPr>
              <a:t>Schema Mapping</a:t>
            </a:r>
          </a:p>
          <a:p>
            <a:pPr>
              <a:defRPr/>
            </a:pPr>
            <a:r>
              <a:rPr lang="en-US" sz="1400" dirty="0"/>
              <a:t>Semantic Data Control</a:t>
            </a:r>
          </a:p>
          <a:p>
            <a:pPr>
              <a:defRPr/>
            </a:pPr>
            <a:r>
              <a:rPr lang="en-US" sz="1400" dirty="0"/>
              <a:t>Distributed Query Processing</a:t>
            </a:r>
          </a:p>
          <a:p>
            <a:pPr>
              <a:defRPr/>
            </a:pPr>
            <a:r>
              <a:rPr lang="en-US" sz="1400" dirty="0"/>
              <a:t>Multimedia Query Processing</a:t>
            </a:r>
          </a:p>
          <a:p>
            <a:pPr>
              <a:defRPr/>
            </a:pPr>
            <a:r>
              <a:rPr lang="en-US" sz="1400" dirty="0"/>
              <a:t>Distributed Transaction Management</a:t>
            </a:r>
          </a:p>
          <a:p>
            <a:pPr>
              <a:defRPr/>
            </a:pPr>
            <a:r>
              <a:rPr lang="en-US" sz="1400" dirty="0"/>
              <a:t>Data Replication</a:t>
            </a:r>
          </a:p>
          <a:p>
            <a:pPr>
              <a:defRPr/>
            </a:pPr>
            <a:r>
              <a:rPr lang="en-US" sz="1400" dirty="0"/>
              <a:t>Parallel Database Systems</a:t>
            </a:r>
          </a:p>
          <a:p>
            <a:pPr>
              <a:defRPr/>
            </a:pPr>
            <a:r>
              <a:rPr lang="en-US" sz="1400" dirty="0"/>
              <a:t>Distributed Object DBMS</a:t>
            </a:r>
          </a:p>
          <a:p>
            <a:pPr>
              <a:defRPr/>
            </a:pPr>
            <a:r>
              <a:rPr lang="en-US" sz="1400" dirty="0"/>
              <a:t>Peer-to-Peer Data Management</a:t>
            </a:r>
          </a:p>
          <a:p>
            <a:pPr>
              <a:defRPr/>
            </a:pPr>
            <a:r>
              <a:rPr lang="en-US" sz="1400" dirty="0"/>
              <a:t>Web Data Management </a:t>
            </a:r>
          </a:p>
          <a:p>
            <a:pPr>
              <a:defRPr/>
            </a:pPr>
            <a:r>
              <a:rPr lang="en-US" sz="1400" dirty="0"/>
              <a:t>Current Issues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GCS/LCS Relationship</a:t>
            </a:r>
          </a:p>
        </p:txBody>
      </p:sp>
      <p:pic>
        <p:nvPicPr>
          <p:cNvPr id="5" name="Picture 4" descr="Fig-4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52" y="6316960"/>
            <a:ext cx="5688632" cy="321939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8AF68C-1B9A-47B4-93D0-89BD5841A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710072"/>
              </p:ext>
            </p:extLst>
          </p:nvPr>
        </p:nvGraphicFramePr>
        <p:xfrm>
          <a:off x="669752" y="3194288"/>
          <a:ext cx="11665297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775">
                  <a:extLst>
                    <a:ext uri="{9D8B030D-6E8A-4147-A177-3AD203B41FA5}">
                      <a16:colId xmlns:a16="http://schemas.microsoft.com/office/drawing/2014/main" val="470541477"/>
                    </a:ext>
                  </a:extLst>
                </a:gridCol>
                <a:gridCol w="4651353">
                  <a:extLst>
                    <a:ext uri="{9D8B030D-6E8A-4147-A177-3AD203B41FA5}">
                      <a16:colId xmlns:a16="http://schemas.microsoft.com/office/drawing/2014/main" val="3665967449"/>
                    </a:ext>
                  </a:extLst>
                </a:gridCol>
                <a:gridCol w="5168169">
                  <a:extLst>
                    <a:ext uri="{9D8B030D-6E8A-4147-A177-3AD203B41FA5}">
                      <a16:colId xmlns:a16="http://schemas.microsoft.com/office/drawing/2014/main" val="3666816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Global-as-view (GAV)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Local-as-view (LAV)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66540"/>
                  </a:ext>
                </a:extLst>
              </a:tr>
              <a:tr h="850228">
                <a:tc>
                  <a:txBody>
                    <a:bodyPr/>
                    <a:lstStyle/>
                    <a:p>
                      <a:r>
                        <a:rPr lang="en-US" sz="2400" dirty="0"/>
                        <a:t>Meanings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The </a:t>
                      </a:r>
                      <a:r>
                        <a:rPr lang="en-US" sz="2000" b="1" dirty="0"/>
                        <a:t>GCS</a:t>
                      </a:r>
                      <a:r>
                        <a:rPr lang="en-US" sz="2000" dirty="0"/>
                        <a:t> is defined as a set of views over the LCSs.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The GCS definition is assumed to exist, and each </a:t>
                      </a:r>
                      <a:r>
                        <a:rPr lang="en-US" sz="2000" b="1" dirty="0"/>
                        <a:t>LCS</a:t>
                      </a:r>
                      <a:r>
                        <a:rPr lang="en-US" sz="2000" dirty="0"/>
                        <a:t> is treated as a view definition over the GCS.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602282"/>
                  </a:ext>
                </a:extLst>
              </a:tr>
              <a:tr h="850228">
                <a:tc>
                  <a:txBody>
                    <a:bodyPr/>
                    <a:lstStyle/>
                    <a:p>
                      <a:pPr marL="0" marR="0" lvl="0" indent="0" algn="l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constraints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query results are constrained to the set of </a:t>
                      </a:r>
                      <a:r>
                        <a:rPr lang="en-US" sz="20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objects that are defined in the GCS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although the local DBMSs may be considerably richer.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results are constrained by </a:t>
                      </a:r>
                      <a:r>
                        <a:rPr lang="en-US" sz="20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objects in the local DBMSs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while the GCS definition may be richer.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1199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57784" y="1318541"/>
            <a:ext cx="10314880" cy="893963"/>
          </a:xfrm>
          <a:noFill/>
          <a:ln/>
        </p:spPr>
        <p:txBody>
          <a:bodyPr/>
          <a:lstStyle/>
          <a:p>
            <a:r>
              <a:rPr lang="en-US" sz="4000" dirty="0"/>
              <a:t>Distributed Multidatabase System</a:t>
            </a:r>
            <a:endParaRPr lang="en-US" sz="4800" dirty="0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2B883C73-BCC1-4220-BB0E-7CD2EBEDEDD7}"/>
              </a:ext>
            </a:extLst>
          </p:cNvPr>
          <p:cNvSpPr txBox="1">
            <a:spLocks noChangeArrowheads="1"/>
          </p:cNvSpPr>
          <p:nvPr/>
        </p:nvSpPr>
        <p:spPr>
          <a:xfrm>
            <a:off x="885776" y="3436640"/>
            <a:ext cx="11305256" cy="2520280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Distributed DBMSs vs Distributed Multi-DBMSs</a:t>
            </a:r>
          </a:p>
          <a:p>
            <a:pPr lvl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Differences in how the GCS is defined</a:t>
            </a:r>
          </a:p>
          <a:p>
            <a:pPr lvl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Differences in level of </a:t>
            </a:r>
            <a:r>
              <a:rPr lang="en-US" sz="2400" i="1" dirty="0"/>
              <a:t>autonomy</a:t>
            </a:r>
          </a:p>
          <a:p>
            <a:pPr lvl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i="1" dirty="0"/>
              <a:t>Design differences: Top-down approach vs Bottom-up approach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552748"/>
              </p:ext>
            </p:extLst>
          </p:nvPr>
        </p:nvGraphicFramePr>
        <p:xfrm>
          <a:off x="957784" y="6244952"/>
          <a:ext cx="11377263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718212205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344046826"/>
                    </a:ext>
                  </a:extLst>
                </a:gridCol>
                <a:gridCol w="4032447">
                  <a:extLst>
                    <a:ext uri="{9D8B030D-6E8A-4147-A177-3AD203B41FA5}">
                      <a16:colId xmlns:a16="http://schemas.microsoft.com/office/drawing/2014/main" val="2221001146"/>
                    </a:ext>
                  </a:extLst>
                </a:gridCol>
              </a:tblGrid>
              <a:tr h="9755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Distributed DBMSs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Distributed Multi-DBMSs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770481"/>
                  </a:ext>
                </a:extLst>
              </a:tr>
              <a:tr h="538923">
                <a:tc>
                  <a:txBody>
                    <a:bodyPr/>
                    <a:lstStyle/>
                    <a:p>
                      <a:r>
                        <a:rPr lang="en-US" dirty="0"/>
                        <a:t>GCS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677347"/>
                  </a:ext>
                </a:extLst>
              </a:tr>
              <a:tr h="538923">
                <a:tc>
                  <a:txBody>
                    <a:bodyPr/>
                    <a:lstStyle/>
                    <a:p>
                      <a:r>
                        <a:rPr lang="en-US" dirty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13755"/>
                  </a:ext>
                </a:extLst>
              </a:tr>
              <a:tr h="538923">
                <a:tc>
                  <a:txBody>
                    <a:bodyPr/>
                    <a:lstStyle/>
                    <a:p>
                      <a:r>
                        <a:rPr lang="en-US" dirty="0"/>
                        <a:t>Design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909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57784" y="1318541"/>
            <a:ext cx="10314880" cy="1009586"/>
          </a:xfrm>
          <a:noFill/>
          <a:ln/>
        </p:spPr>
        <p:txBody>
          <a:bodyPr/>
          <a:lstStyle/>
          <a:p>
            <a:r>
              <a:rPr lang="en-US" sz="4000" dirty="0"/>
              <a:t>Distributed Multidatabase System Architecture </a:t>
            </a:r>
            <a:r>
              <a:rPr lang="en-US" sz="2400" dirty="0"/>
              <a:t>(Fig. 1.16)</a:t>
            </a:r>
            <a:r>
              <a:rPr lang="en-US" sz="4800"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4C82A1-9F6B-48FF-890B-9C76F7E1A5AB}"/>
              </a:ext>
            </a:extLst>
          </p:cNvPr>
          <p:cNvGrpSpPr/>
          <p:nvPr/>
        </p:nvGrpSpPr>
        <p:grpSpPr>
          <a:xfrm>
            <a:off x="669752" y="4300736"/>
            <a:ext cx="7776864" cy="4752528"/>
            <a:chOff x="165696" y="3381127"/>
            <a:chExt cx="9821333" cy="5672137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2608611" y="3548201"/>
              <a:ext cx="975360" cy="81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2468629" y="3557232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4532238" y="3539170"/>
              <a:ext cx="975360" cy="81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4310976" y="5182832"/>
              <a:ext cx="141788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1443598" y="8128297"/>
              <a:ext cx="975360" cy="81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2980875" y="4347516"/>
              <a:ext cx="1880998" cy="82628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5042495" y="4275508"/>
              <a:ext cx="0" cy="8892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 flipH="1">
              <a:off x="5196024" y="4342939"/>
              <a:ext cx="1842347" cy="83086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5609120" y="3381127"/>
              <a:ext cx="702324" cy="835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4600" dirty="0">
                  <a:solidFill>
                    <a:srgbClr val="000000"/>
                  </a:solidFill>
                  <a:latin typeface="Book Antiqua"/>
                </a:rPr>
                <a:t>...</a:t>
              </a:r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 flipH="1">
              <a:off x="2577002" y="5995633"/>
              <a:ext cx="2311964" cy="115598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>
              <a:off x="5367616" y="5995632"/>
              <a:ext cx="2212622" cy="110179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>
              <a:off x="5042495" y="5995633"/>
              <a:ext cx="0" cy="7676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1926762" y="762123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1926762" y="7570433"/>
              <a:ext cx="0" cy="63217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5042495" y="762123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>
              <a:off x="5042495" y="7570433"/>
              <a:ext cx="0" cy="63217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>
              <a:off x="8239509" y="7587366"/>
              <a:ext cx="0" cy="63217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60" name="Rectangle 20"/>
            <p:cNvSpPr>
              <a:spLocks noChangeArrowheads="1"/>
            </p:cNvSpPr>
            <p:nvPr/>
          </p:nvSpPr>
          <p:spPr bwMode="auto">
            <a:xfrm>
              <a:off x="4510229" y="5322815"/>
              <a:ext cx="1019381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rgbClr val="000000"/>
                  </a:solidFill>
                  <a:latin typeface="Book Antiqua"/>
                </a:rPr>
                <a:t>GCS</a:t>
              </a:r>
            </a:p>
          </p:txBody>
        </p:sp>
        <p:sp>
          <p:nvSpPr>
            <p:cNvPr id="35861" name="Rectangle 21"/>
            <p:cNvSpPr>
              <a:spLocks noChangeArrowheads="1"/>
            </p:cNvSpPr>
            <p:nvPr/>
          </p:nvSpPr>
          <p:spPr bwMode="auto">
            <a:xfrm>
              <a:off x="1501864" y="5124131"/>
              <a:ext cx="849801" cy="835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4600" dirty="0">
                  <a:solidFill>
                    <a:srgbClr val="000000"/>
                  </a:solidFill>
                  <a:latin typeface="Book Antiqua"/>
                </a:rPr>
                <a:t>…</a:t>
              </a:r>
            </a:p>
          </p:txBody>
        </p:sp>
        <p:sp>
          <p:nvSpPr>
            <p:cNvPr id="35862" name="Rectangle 22"/>
            <p:cNvSpPr>
              <a:spLocks noChangeArrowheads="1"/>
            </p:cNvSpPr>
            <p:nvPr/>
          </p:nvSpPr>
          <p:spPr bwMode="auto">
            <a:xfrm>
              <a:off x="7733330" y="5151224"/>
              <a:ext cx="849801" cy="835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4600" dirty="0">
                  <a:solidFill>
                    <a:srgbClr val="000000"/>
                  </a:solidFill>
                  <a:latin typeface="Book Antiqua"/>
                </a:rPr>
                <a:t>…</a:t>
              </a:r>
            </a:p>
          </p:txBody>
        </p:sp>
        <p:sp>
          <p:nvSpPr>
            <p:cNvPr id="35863" name="Rectangle 23"/>
            <p:cNvSpPr>
              <a:spLocks noChangeArrowheads="1"/>
            </p:cNvSpPr>
            <p:nvPr/>
          </p:nvSpPr>
          <p:spPr bwMode="auto">
            <a:xfrm>
              <a:off x="2559983" y="3697215"/>
              <a:ext cx="107261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latin typeface="Book Antiqua"/>
                </a:rPr>
                <a:t>GES</a:t>
              </a:r>
              <a:r>
                <a:rPr lang="en-US" sz="2600" b="1" baseline="-25000" dirty="0">
                  <a:latin typeface="Book Antiqua"/>
                </a:rPr>
                <a:t>1</a:t>
              </a:r>
            </a:p>
          </p:txBody>
        </p:sp>
        <p:sp>
          <p:nvSpPr>
            <p:cNvPr id="35864" name="Rectangle 24"/>
            <p:cNvSpPr>
              <a:spLocks noChangeArrowheads="1"/>
            </p:cNvSpPr>
            <p:nvPr/>
          </p:nvSpPr>
          <p:spPr bwMode="auto">
            <a:xfrm>
              <a:off x="4392256" y="3548201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65" name="Rectangle 25"/>
            <p:cNvSpPr>
              <a:spLocks noChangeArrowheads="1"/>
            </p:cNvSpPr>
            <p:nvPr/>
          </p:nvSpPr>
          <p:spPr bwMode="auto">
            <a:xfrm>
              <a:off x="6424256" y="3530139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66" name="Rectangle 26"/>
            <p:cNvSpPr>
              <a:spLocks noChangeArrowheads="1"/>
            </p:cNvSpPr>
            <p:nvPr/>
          </p:nvSpPr>
          <p:spPr bwMode="auto">
            <a:xfrm>
              <a:off x="165696" y="5182832"/>
              <a:ext cx="1255324" cy="79473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67" name="Rectangle 27"/>
            <p:cNvSpPr>
              <a:spLocks noChangeArrowheads="1"/>
            </p:cNvSpPr>
            <p:nvPr/>
          </p:nvSpPr>
          <p:spPr bwMode="auto">
            <a:xfrm>
              <a:off x="2468629" y="5182832"/>
              <a:ext cx="1255324" cy="79473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68" name="Rectangle 28"/>
            <p:cNvSpPr>
              <a:spLocks noChangeArrowheads="1"/>
            </p:cNvSpPr>
            <p:nvPr/>
          </p:nvSpPr>
          <p:spPr bwMode="auto">
            <a:xfrm>
              <a:off x="1303616" y="6785855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69" name="Rectangle 29"/>
            <p:cNvSpPr>
              <a:spLocks noChangeArrowheads="1"/>
            </p:cNvSpPr>
            <p:nvPr/>
          </p:nvSpPr>
          <p:spPr bwMode="auto">
            <a:xfrm>
              <a:off x="1303616" y="8235948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0" name="Rectangle 30"/>
            <p:cNvSpPr>
              <a:spLocks noChangeArrowheads="1"/>
            </p:cNvSpPr>
            <p:nvPr/>
          </p:nvSpPr>
          <p:spPr bwMode="auto">
            <a:xfrm>
              <a:off x="4419349" y="6781339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1" name="Rectangle 31"/>
            <p:cNvSpPr>
              <a:spLocks noChangeArrowheads="1"/>
            </p:cNvSpPr>
            <p:nvPr/>
          </p:nvSpPr>
          <p:spPr bwMode="auto">
            <a:xfrm>
              <a:off x="4419349" y="8258526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2" name="Rectangle 32"/>
            <p:cNvSpPr>
              <a:spLocks noChangeArrowheads="1"/>
            </p:cNvSpPr>
            <p:nvPr/>
          </p:nvSpPr>
          <p:spPr bwMode="auto">
            <a:xfrm>
              <a:off x="7589269" y="6781339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3" name="Rectangle 33"/>
            <p:cNvSpPr>
              <a:spLocks noChangeArrowheads="1"/>
            </p:cNvSpPr>
            <p:nvPr/>
          </p:nvSpPr>
          <p:spPr bwMode="auto">
            <a:xfrm>
              <a:off x="7589269" y="8235948"/>
              <a:ext cx="1255324" cy="794738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4" name="Rectangle 34"/>
            <p:cNvSpPr>
              <a:spLocks noChangeArrowheads="1"/>
            </p:cNvSpPr>
            <p:nvPr/>
          </p:nvSpPr>
          <p:spPr bwMode="auto">
            <a:xfrm>
              <a:off x="6342976" y="5182832"/>
              <a:ext cx="1255324" cy="79473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5" name="Rectangle 35"/>
            <p:cNvSpPr>
              <a:spLocks noChangeArrowheads="1"/>
            </p:cNvSpPr>
            <p:nvPr/>
          </p:nvSpPr>
          <p:spPr bwMode="auto">
            <a:xfrm>
              <a:off x="8731705" y="5208962"/>
              <a:ext cx="1255324" cy="79473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6" name="Line 36"/>
            <p:cNvSpPr>
              <a:spLocks noChangeShapeType="1"/>
            </p:cNvSpPr>
            <p:nvPr/>
          </p:nvSpPr>
          <p:spPr bwMode="auto">
            <a:xfrm>
              <a:off x="815935" y="5995633"/>
              <a:ext cx="876018" cy="7676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7" name="Line 37"/>
            <p:cNvSpPr>
              <a:spLocks noChangeShapeType="1"/>
            </p:cNvSpPr>
            <p:nvPr/>
          </p:nvSpPr>
          <p:spPr bwMode="auto">
            <a:xfrm>
              <a:off x="6941315" y="6003405"/>
              <a:ext cx="964043" cy="75084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8" name="Line 38"/>
            <p:cNvSpPr>
              <a:spLocks noChangeShapeType="1"/>
            </p:cNvSpPr>
            <p:nvPr/>
          </p:nvSpPr>
          <p:spPr bwMode="auto">
            <a:xfrm flipH="1">
              <a:off x="2215758" y="5995633"/>
              <a:ext cx="894080" cy="7676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79" name="Line 39"/>
            <p:cNvSpPr>
              <a:spLocks noChangeShapeType="1"/>
            </p:cNvSpPr>
            <p:nvPr/>
          </p:nvSpPr>
          <p:spPr bwMode="auto">
            <a:xfrm flipH="1">
              <a:off x="8447224" y="5995633"/>
              <a:ext cx="894080" cy="7676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5880" name="Rectangle 40"/>
            <p:cNvSpPr>
              <a:spLocks noChangeArrowheads="1"/>
            </p:cNvSpPr>
            <p:nvPr/>
          </p:nvSpPr>
          <p:spPr bwMode="auto">
            <a:xfrm>
              <a:off x="4530310" y="6921321"/>
              <a:ext cx="1035661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rgbClr val="000000"/>
                  </a:solidFill>
                  <a:latin typeface="Book Antiqua"/>
                </a:rPr>
                <a:t>LCS</a:t>
              </a:r>
              <a:r>
                <a:rPr lang="en-US" sz="2600" b="1" baseline="-25000" dirty="0">
                  <a:solidFill>
                    <a:srgbClr val="000000"/>
                  </a:solidFill>
                  <a:latin typeface="Book Antiqua"/>
                </a:rPr>
                <a:t>2</a:t>
              </a:r>
            </a:p>
          </p:txBody>
        </p:sp>
        <p:sp>
          <p:nvSpPr>
            <p:cNvPr id="35881" name="Rectangle 41"/>
            <p:cNvSpPr>
              <a:spLocks noChangeArrowheads="1"/>
            </p:cNvSpPr>
            <p:nvPr/>
          </p:nvSpPr>
          <p:spPr bwMode="auto">
            <a:xfrm>
              <a:off x="7688242" y="6921321"/>
              <a:ext cx="1057379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 err="1">
                  <a:solidFill>
                    <a:srgbClr val="000000"/>
                  </a:solidFill>
                  <a:latin typeface="Book Antiqua"/>
                </a:rPr>
                <a:t>LCS</a:t>
              </a:r>
              <a:r>
                <a:rPr lang="en-US" sz="2600" b="1" i="1" baseline="-25000" dirty="0" err="1">
                  <a:solidFill>
                    <a:srgbClr val="000000"/>
                  </a:solidFill>
                  <a:latin typeface="Book Antiqua"/>
                </a:rPr>
                <a:t>n</a:t>
              </a:r>
              <a:endParaRPr lang="en-US" sz="2600" b="1" i="1" baseline="-250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35882" name="Rectangle 42"/>
            <p:cNvSpPr>
              <a:spLocks noChangeArrowheads="1"/>
            </p:cNvSpPr>
            <p:nvPr/>
          </p:nvSpPr>
          <p:spPr bwMode="auto">
            <a:xfrm>
              <a:off x="6270290" y="6695544"/>
              <a:ext cx="849801" cy="835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4600" dirty="0">
                  <a:solidFill>
                    <a:srgbClr val="000000"/>
                  </a:solidFill>
                  <a:latin typeface="Book Antiqua"/>
                </a:rPr>
                <a:t>…</a:t>
              </a:r>
            </a:p>
          </p:txBody>
        </p:sp>
        <p:sp>
          <p:nvSpPr>
            <p:cNvPr id="35883" name="Rectangle 43"/>
            <p:cNvSpPr>
              <a:spLocks noChangeArrowheads="1"/>
            </p:cNvSpPr>
            <p:nvPr/>
          </p:nvSpPr>
          <p:spPr bwMode="auto">
            <a:xfrm>
              <a:off x="6270290" y="8019924"/>
              <a:ext cx="849801" cy="835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4600" dirty="0">
                  <a:solidFill>
                    <a:srgbClr val="000000"/>
                  </a:solidFill>
                  <a:latin typeface="Book Antiqua"/>
                </a:rPr>
                <a:t>…</a:t>
              </a:r>
            </a:p>
          </p:txBody>
        </p:sp>
        <p:sp>
          <p:nvSpPr>
            <p:cNvPr id="35884" name="Rectangle 44"/>
            <p:cNvSpPr>
              <a:spLocks noChangeArrowheads="1"/>
            </p:cNvSpPr>
            <p:nvPr/>
          </p:nvSpPr>
          <p:spPr bwMode="auto">
            <a:xfrm>
              <a:off x="4585826" y="8371896"/>
              <a:ext cx="92462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rgbClr val="000000"/>
                  </a:solidFill>
                  <a:latin typeface="Book Antiqua"/>
                </a:rPr>
                <a:t>LIS</a:t>
              </a:r>
              <a:r>
                <a:rPr lang="en-US" sz="2600" b="1" baseline="-25000" dirty="0">
                  <a:solidFill>
                    <a:srgbClr val="000000"/>
                  </a:solidFill>
                  <a:latin typeface="Book Antiqua"/>
                </a:rPr>
                <a:t>2</a:t>
              </a:r>
            </a:p>
          </p:txBody>
        </p:sp>
        <p:sp>
          <p:nvSpPr>
            <p:cNvPr id="35885" name="Rectangle 45"/>
            <p:cNvSpPr>
              <a:spLocks noChangeArrowheads="1"/>
            </p:cNvSpPr>
            <p:nvPr/>
          </p:nvSpPr>
          <p:spPr bwMode="auto">
            <a:xfrm>
              <a:off x="7743758" y="8371896"/>
              <a:ext cx="946346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 err="1">
                  <a:solidFill>
                    <a:srgbClr val="000000"/>
                  </a:solidFill>
                  <a:latin typeface="Book Antiqua"/>
                </a:rPr>
                <a:t>LIS</a:t>
              </a:r>
              <a:r>
                <a:rPr lang="en-US" sz="2600" b="1" i="1" baseline="-25000" dirty="0" err="1">
                  <a:solidFill>
                    <a:srgbClr val="000000"/>
                  </a:solidFill>
                  <a:latin typeface="Book Antiqua"/>
                </a:rPr>
                <a:t>n</a:t>
              </a:r>
              <a:endParaRPr lang="en-US" sz="2600" b="1" i="1" baseline="-25000" dirty="0">
                <a:solidFill>
                  <a:srgbClr val="000000"/>
                </a:solidFill>
                <a:latin typeface="Book Antiqua"/>
              </a:endParaRPr>
            </a:p>
          </p:txBody>
        </p:sp>
        <p:sp>
          <p:nvSpPr>
            <p:cNvPr id="35886" name="Rectangle 46"/>
            <p:cNvSpPr>
              <a:spLocks noChangeArrowheads="1"/>
            </p:cNvSpPr>
            <p:nvPr/>
          </p:nvSpPr>
          <p:spPr bwMode="auto">
            <a:xfrm>
              <a:off x="231397" y="5322815"/>
              <a:ext cx="1126180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  <a:latin typeface="Book Antiqua"/>
                </a:rPr>
                <a:t>LES</a:t>
              </a:r>
              <a:r>
                <a:rPr lang="en-US" sz="2600" b="1" baseline="-25000" dirty="0">
                  <a:solidFill>
                    <a:schemeClr val="bg1"/>
                  </a:solidFill>
                  <a:latin typeface="Book Antiqua"/>
                </a:rPr>
                <a:t>11</a:t>
              </a:r>
            </a:p>
          </p:txBody>
        </p:sp>
        <p:sp>
          <p:nvSpPr>
            <p:cNvPr id="35887" name="Rectangle 47"/>
            <p:cNvSpPr>
              <a:spLocks noChangeArrowheads="1"/>
            </p:cNvSpPr>
            <p:nvPr/>
          </p:nvSpPr>
          <p:spPr bwMode="auto">
            <a:xfrm>
              <a:off x="2530591" y="5322815"/>
              <a:ext cx="1131401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  <a:latin typeface="Book Antiqua"/>
                </a:rPr>
                <a:t>LES</a:t>
              </a:r>
              <a:r>
                <a:rPr lang="en-US" sz="2600" b="1" baseline="-25000" dirty="0">
                  <a:solidFill>
                    <a:schemeClr val="bg1"/>
                  </a:solidFill>
                  <a:latin typeface="Book Antiqua"/>
                </a:rPr>
                <a:t>1</a:t>
              </a:r>
              <a:r>
                <a:rPr lang="en-US" sz="2600" b="1" i="1" baseline="-25000" dirty="0">
                  <a:solidFill>
                    <a:schemeClr val="bg1"/>
                  </a:solidFill>
                  <a:latin typeface="Book Antiqua"/>
                </a:rPr>
                <a:t>n</a:t>
              </a:r>
            </a:p>
          </p:txBody>
        </p:sp>
        <p:sp>
          <p:nvSpPr>
            <p:cNvPr id="35888" name="Rectangle 48"/>
            <p:cNvSpPr>
              <a:spLocks noChangeArrowheads="1"/>
            </p:cNvSpPr>
            <p:nvPr/>
          </p:nvSpPr>
          <p:spPr bwMode="auto">
            <a:xfrm>
              <a:off x="6417804" y="5322815"/>
              <a:ext cx="1105667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chemeClr val="bg1"/>
                  </a:solidFill>
                  <a:latin typeface="Book Antiqua"/>
                </a:rPr>
                <a:t>LES</a:t>
              </a:r>
              <a:r>
                <a:rPr lang="en-US" sz="2600" b="1" i="1" baseline="-25000" dirty="0">
                  <a:solidFill>
                    <a:schemeClr val="bg1"/>
                  </a:solidFill>
                  <a:latin typeface="Book Antiqua"/>
                </a:rPr>
                <a:t>n</a:t>
              </a:r>
              <a:r>
                <a:rPr lang="en-US" sz="2600" b="1" baseline="-25000" dirty="0">
                  <a:solidFill>
                    <a:schemeClr val="bg1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35889" name="Rectangle 49"/>
            <p:cNvSpPr>
              <a:spLocks noChangeArrowheads="1"/>
            </p:cNvSpPr>
            <p:nvPr/>
          </p:nvSpPr>
          <p:spPr bwMode="auto">
            <a:xfrm>
              <a:off x="8748894" y="5322815"/>
              <a:ext cx="1220946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 err="1">
                  <a:solidFill>
                    <a:schemeClr val="bg1"/>
                  </a:solidFill>
                  <a:latin typeface="Book Antiqua"/>
                </a:rPr>
                <a:t>LES</a:t>
              </a:r>
              <a:r>
                <a:rPr lang="en-US" sz="2600" b="1" i="1" baseline="-25000" dirty="0" err="1">
                  <a:solidFill>
                    <a:schemeClr val="bg1"/>
                  </a:solidFill>
                  <a:latin typeface="Book Antiqua"/>
                </a:rPr>
                <a:t>nm</a:t>
              </a:r>
              <a:endParaRPr lang="en-US" sz="2600" b="1" i="1" baseline="-25000" dirty="0">
                <a:solidFill>
                  <a:schemeClr val="bg1"/>
                </a:solidFill>
                <a:latin typeface="Book Antiqua"/>
              </a:endParaRPr>
            </a:p>
          </p:txBody>
        </p:sp>
        <p:sp>
          <p:nvSpPr>
            <p:cNvPr id="35890" name="Rectangle 50"/>
            <p:cNvSpPr>
              <a:spLocks noChangeArrowheads="1"/>
            </p:cNvSpPr>
            <p:nvPr/>
          </p:nvSpPr>
          <p:spPr bwMode="auto">
            <a:xfrm>
              <a:off x="4483610" y="3688183"/>
              <a:ext cx="107261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latin typeface="Book Antiqua"/>
                </a:rPr>
                <a:t>GES</a:t>
              </a:r>
              <a:r>
                <a:rPr lang="en-US" sz="2600" b="1" baseline="-25000" dirty="0">
                  <a:latin typeface="Book Antiqua"/>
                </a:rPr>
                <a:t>2</a:t>
              </a:r>
            </a:p>
          </p:txBody>
        </p:sp>
        <p:sp>
          <p:nvSpPr>
            <p:cNvPr id="35891" name="Rectangle 51"/>
            <p:cNvSpPr>
              <a:spLocks noChangeArrowheads="1"/>
            </p:cNvSpPr>
            <p:nvPr/>
          </p:nvSpPr>
          <p:spPr bwMode="auto">
            <a:xfrm>
              <a:off x="6505879" y="3670121"/>
              <a:ext cx="1094336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 err="1">
                  <a:latin typeface="Book Antiqua"/>
                </a:rPr>
                <a:t>GES</a:t>
              </a:r>
              <a:r>
                <a:rPr lang="en-US" sz="2600" b="1" i="1" baseline="-25000" dirty="0" err="1">
                  <a:latin typeface="Book Antiqua"/>
                </a:rPr>
                <a:t>n</a:t>
              </a:r>
              <a:endParaRPr lang="en-US" sz="2600" b="1" i="1" baseline="-25000" dirty="0">
                <a:latin typeface="Book Antiqua"/>
              </a:endParaRPr>
            </a:p>
          </p:txBody>
        </p:sp>
        <p:sp>
          <p:nvSpPr>
            <p:cNvPr id="35892" name="Rectangle 52"/>
            <p:cNvSpPr>
              <a:spLocks noChangeArrowheads="1"/>
            </p:cNvSpPr>
            <p:nvPr/>
          </p:nvSpPr>
          <p:spPr bwMode="auto">
            <a:xfrm>
              <a:off x="1470093" y="8349318"/>
              <a:ext cx="924628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rgbClr val="000000"/>
                  </a:solidFill>
                  <a:latin typeface="Book Antiqua"/>
                </a:rPr>
                <a:t>LIS</a:t>
              </a:r>
              <a:r>
                <a:rPr lang="en-US" sz="2600" b="1" baseline="-250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  <p:sp>
          <p:nvSpPr>
            <p:cNvPr id="35893" name="Rectangle 53"/>
            <p:cNvSpPr>
              <a:spLocks noChangeArrowheads="1"/>
            </p:cNvSpPr>
            <p:nvPr/>
          </p:nvSpPr>
          <p:spPr bwMode="auto">
            <a:xfrm>
              <a:off x="1414577" y="6925837"/>
              <a:ext cx="1035661" cy="527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28691" tIns="63217" rIns="128691" bIns="63217">
              <a:spAutoFit/>
            </a:bodyPr>
            <a:lstStyle/>
            <a:p>
              <a:r>
                <a:rPr lang="en-US" sz="2600" b="1" dirty="0">
                  <a:solidFill>
                    <a:srgbClr val="000000"/>
                  </a:solidFill>
                  <a:latin typeface="Book Antiqua"/>
                </a:rPr>
                <a:t>LCS</a:t>
              </a:r>
              <a:r>
                <a:rPr lang="en-US" sz="2600" b="1" baseline="-25000" dirty="0">
                  <a:solidFill>
                    <a:srgbClr val="000000"/>
                  </a:solidFill>
                  <a:latin typeface="Book Antiqua"/>
                </a:rPr>
                <a:t>1</a:t>
              </a:r>
            </a:p>
          </p:txBody>
        </p: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2B883C73-BCC1-4220-BB0E-7CD2EBEDEDD7}"/>
              </a:ext>
            </a:extLst>
          </p:cNvPr>
          <p:cNvSpPr txBox="1">
            <a:spLocks noChangeArrowheads="1"/>
          </p:cNvSpPr>
          <p:nvPr/>
        </p:nvSpPr>
        <p:spPr>
          <a:xfrm>
            <a:off x="8853623" y="4141908"/>
            <a:ext cx="3735159" cy="1743004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GES</a:t>
            </a:r>
            <a:r>
              <a:rPr lang="en-US" dirty="0"/>
              <a:t>: Global External Schema</a:t>
            </a:r>
          </a:p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LES</a:t>
            </a:r>
            <a:r>
              <a:rPr lang="en-US" dirty="0"/>
              <a:t>: Local External Schema</a:t>
            </a:r>
            <a:r>
              <a:rPr lang="en-US" b="1" dirty="0"/>
              <a:t> </a:t>
            </a:r>
          </a:p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LIS: </a:t>
            </a:r>
            <a:r>
              <a:rPr lang="en-US" dirty="0"/>
              <a:t>Local Internal Schema</a:t>
            </a:r>
            <a:endParaRPr lang="en-US" b="1" dirty="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C9CCBDD6-92CB-4167-A69F-CC74BE1376F1}"/>
              </a:ext>
            </a:extLst>
          </p:cNvPr>
          <p:cNvSpPr txBox="1">
            <a:spLocks noChangeArrowheads="1"/>
          </p:cNvSpPr>
          <p:nvPr/>
        </p:nvSpPr>
        <p:spPr>
          <a:xfrm>
            <a:off x="8878664" y="7423023"/>
            <a:ext cx="3735159" cy="982169"/>
          </a:xfrm>
          <a:prstGeom prst="rect">
            <a:avLst/>
          </a:prstGeom>
          <a:noFill/>
          <a:ln/>
        </p:spPr>
        <p:txBody>
          <a:bodyPr/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40000"/>
              </a:spcBef>
              <a:buNone/>
            </a:pPr>
            <a:r>
              <a:rPr lang="en-US" b="1" dirty="0"/>
              <a:t>NOTE</a:t>
            </a:r>
            <a:r>
              <a:rPr lang="en-US" dirty="0"/>
              <a:t>: GCS may come from LES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4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1800" y="1399222"/>
            <a:ext cx="11737304" cy="658177"/>
          </a:xfrm>
          <a:noFill/>
          <a:ln/>
        </p:spPr>
        <p:txBody>
          <a:bodyPr lIns="128692" rIns="128692"/>
          <a:lstStyle/>
          <a:p>
            <a:r>
              <a:rPr lang="en-US" dirty="0"/>
              <a:t>MDBS Components &amp; Execution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973689" y="4788652"/>
            <a:ext cx="5111609" cy="975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526104" y="4876800"/>
            <a:ext cx="2142249" cy="927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Multi-DBMS</a:t>
            </a:r>
          </a:p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Layer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537742" y="6938057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537742" y="6938057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2537742" y="6938057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2546773" y="6947088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2939645" y="7240599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8398933" y="6947088"/>
            <a:ext cx="2004907" cy="109276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8791805" y="7254146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3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472853" y="6947088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865725" y="7240599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5205924" y="3148608"/>
            <a:ext cx="2520612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 Request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789715" y="4668991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3437751" y="584144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61547" y="8906839"/>
            <a:ext cx="975360" cy="722489"/>
            <a:chOff x="1356" y="3632"/>
            <a:chExt cx="432" cy="320"/>
          </a:xfrm>
        </p:grpSpPr>
        <p:sp>
          <p:nvSpPr>
            <p:cNvPr id="63506" name="Oval 18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7" name="Oval 19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8" name="Oval 20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9" name="Oval 21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0" name="Oval 22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1" name="Oval 23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2" name="Oval 24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3" name="Oval 25"/>
            <p:cNvSpPr>
              <a:spLocks noChangeArrowheads="1"/>
            </p:cNvSpPr>
            <p:nvPr/>
          </p:nvSpPr>
          <p:spPr bwMode="auto">
            <a:xfrm>
              <a:off x="1356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4" name="Oval 26"/>
            <p:cNvSpPr>
              <a:spLocks noChangeArrowheads="1"/>
            </p:cNvSpPr>
            <p:nvPr/>
          </p:nvSpPr>
          <p:spPr bwMode="auto">
            <a:xfrm>
              <a:off x="1364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5" name="Oval 27"/>
            <p:cNvSpPr>
              <a:spLocks noChangeArrowheads="1"/>
            </p:cNvSpPr>
            <p:nvPr/>
          </p:nvSpPr>
          <p:spPr bwMode="auto">
            <a:xfrm>
              <a:off x="1372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6" name="Oval 28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7" name="Oval 29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8" name="Oval 30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9" name="Oval 31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0" name="Oval 32"/>
            <p:cNvSpPr>
              <a:spLocks noChangeArrowheads="1"/>
            </p:cNvSpPr>
            <p:nvPr/>
          </p:nvSpPr>
          <p:spPr bwMode="auto">
            <a:xfrm>
              <a:off x="1356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1" name="Oval 33"/>
            <p:cNvSpPr>
              <a:spLocks noChangeArrowheads="1"/>
            </p:cNvSpPr>
            <p:nvPr/>
          </p:nvSpPr>
          <p:spPr bwMode="auto">
            <a:xfrm>
              <a:off x="1364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2" name="Oval 34"/>
            <p:cNvSpPr>
              <a:spLocks noChangeArrowheads="1"/>
            </p:cNvSpPr>
            <p:nvPr/>
          </p:nvSpPr>
          <p:spPr bwMode="auto">
            <a:xfrm>
              <a:off x="1372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3" name="Oval 35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4" name="Oval 36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5" name="Oval 37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6" name="Oval 38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7" name="Oval 39"/>
            <p:cNvSpPr>
              <a:spLocks noChangeArrowheads="1"/>
            </p:cNvSpPr>
            <p:nvPr/>
          </p:nvSpPr>
          <p:spPr bwMode="auto">
            <a:xfrm>
              <a:off x="1356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8" name="Oval 40"/>
            <p:cNvSpPr>
              <a:spLocks noChangeArrowheads="1"/>
            </p:cNvSpPr>
            <p:nvPr/>
          </p:nvSpPr>
          <p:spPr bwMode="auto">
            <a:xfrm>
              <a:off x="1364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9" name="Oval 41"/>
            <p:cNvSpPr>
              <a:spLocks noChangeArrowheads="1"/>
            </p:cNvSpPr>
            <p:nvPr/>
          </p:nvSpPr>
          <p:spPr bwMode="auto">
            <a:xfrm>
              <a:off x="1372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0" name="Oval 42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1" name="Oval 43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2" name="Oval 44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3" name="Oval 45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987627" y="8906839"/>
            <a:ext cx="975360" cy="722489"/>
            <a:chOff x="2652" y="3632"/>
            <a:chExt cx="432" cy="320"/>
          </a:xfrm>
        </p:grpSpPr>
        <p:sp>
          <p:nvSpPr>
            <p:cNvPr id="63535" name="Oval 47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6" name="Oval 48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7" name="Oval 49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8" name="Oval 50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9" name="Oval 51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0" name="Oval 52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1" name="Oval 53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2" name="Oval 54"/>
            <p:cNvSpPr>
              <a:spLocks noChangeArrowheads="1"/>
            </p:cNvSpPr>
            <p:nvPr/>
          </p:nvSpPr>
          <p:spPr bwMode="auto">
            <a:xfrm>
              <a:off x="2652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3" name="Oval 55"/>
            <p:cNvSpPr>
              <a:spLocks noChangeArrowheads="1"/>
            </p:cNvSpPr>
            <p:nvPr/>
          </p:nvSpPr>
          <p:spPr bwMode="auto">
            <a:xfrm>
              <a:off x="2660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4" name="Oval 56"/>
            <p:cNvSpPr>
              <a:spLocks noChangeArrowheads="1"/>
            </p:cNvSpPr>
            <p:nvPr/>
          </p:nvSpPr>
          <p:spPr bwMode="auto">
            <a:xfrm>
              <a:off x="2668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5" name="Oval 57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6" name="Oval 58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7" name="Oval 59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8" name="Oval 60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9" name="Oval 61"/>
            <p:cNvSpPr>
              <a:spLocks noChangeArrowheads="1"/>
            </p:cNvSpPr>
            <p:nvPr/>
          </p:nvSpPr>
          <p:spPr bwMode="auto">
            <a:xfrm>
              <a:off x="2652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0" name="Oval 62"/>
            <p:cNvSpPr>
              <a:spLocks noChangeArrowheads="1"/>
            </p:cNvSpPr>
            <p:nvPr/>
          </p:nvSpPr>
          <p:spPr bwMode="auto">
            <a:xfrm>
              <a:off x="2660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1" name="Oval 63"/>
            <p:cNvSpPr>
              <a:spLocks noChangeArrowheads="1"/>
            </p:cNvSpPr>
            <p:nvPr/>
          </p:nvSpPr>
          <p:spPr bwMode="auto">
            <a:xfrm>
              <a:off x="2668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2" name="Oval 64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3" name="Oval 65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4" name="Oval 66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5" name="Oval 67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6" name="Oval 68"/>
            <p:cNvSpPr>
              <a:spLocks noChangeArrowheads="1"/>
            </p:cNvSpPr>
            <p:nvPr/>
          </p:nvSpPr>
          <p:spPr bwMode="auto">
            <a:xfrm>
              <a:off x="2652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7" name="Oval 69"/>
            <p:cNvSpPr>
              <a:spLocks noChangeArrowheads="1"/>
            </p:cNvSpPr>
            <p:nvPr/>
          </p:nvSpPr>
          <p:spPr bwMode="auto">
            <a:xfrm>
              <a:off x="2660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8" name="Oval 70"/>
            <p:cNvSpPr>
              <a:spLocks noChangeArrowheads="1"/>
            </p:cNvSpPr>
            <p:nvPr/>
          </p:nvSpPr>
          <p:spPr bwMode="auto">
            <a:xfrm>
              <a:off x="2668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9" name="Oval 71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0" name="Oval 72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1" name="Oval 73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2" name="Oval 74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8913707" y="8906839"/>
            <a:ext cx="975360" cy="722489"/>
            <a:chOff x="3948" y="3632"/>
            <a:chExt cx="432" cy="320"/>
          </a:xfrm>
        </p:grpSpPr>
        <p:sp>
          <p:nvSpPr>
            <p:cNvPr id="63564" name="Oval 76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5" name="Oval 77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6" name="Oval 78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7" name="Oval 79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8" name="Oval 80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9" name="Oval 81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0" name="Oval 82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1" name="Oval 83"/>
            <p:cNvSpPr>
              <a:spLocks noChangeArrowheads="1"/>
            </p:cNvSpPr>
            <p:nvPr/>
          </p:nvSpPr>
          <p:spPr bwMode="auto">
            <a:xfrm>
              <a:off x="3948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2" name="Oval 84"/>
            <p:cNvSpPr>
              <a:spLocks noChangeArrowheads="1"/>
            </p:cNvSpPr>
            <p:nvPr/>
          </p:nvSpPr>
          <p:spPr bwMode="auto">
            <a:xfrm>
              <a:off x="3956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3" name="Oval 85"/>
            <p:cNvSpPr>
              <a:spLocks noChangeArrowheads="1"/>
            </p:cNvSpPr>
            <p:nvPr/>
          </p:nvSpPr>
          <p:spPr bwMode="auto">
            <a:xfrm>
              <a:off x="3964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4" name="Oval 86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5" name="Oval 87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6" name="Oval 88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7" name="Oval 89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8" name="Oval 90"/>
            <p:cNvSpPr>
              <a:spLocks noChangeArrowheads="1"/>
            </p:cNvSpPr>
            <p:nvPr/>
          </p:nvSpPr>
          <p:spPr bwMode="auto">
            <a:xfrm>
              <a:off x="3948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9" name="Oval 91"/>
            <p:cNvSpPr>
              <a:spLocks noChangeArrowheads="1"/>
            </p:cNvSpPr>
            <p:nvPr/>
          </p:nvSpPr>
          <p:spPr bwMode="auto">
            <a:xfrm>
              <a:off x="3956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0" name="Oval 92"/>
            <p:cNvSpPr>
              <a:spLocks noChangeArrowheads="1"/>
            </p:cNvSpPr>
            <p:nvPr/>
          </p:nvSpPr>
          <p:spPr bwMode="auto">
            <a:xfrm>
              <a:off x="3964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1" name="Oval 93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2" name="Oval 94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3" name="Oval 95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4" name="Oval 96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5" name="Oval 97"/>
            <p:cNvSpPr>
              <a:spLocks noChangeArrowheads="1"/>
            </p:cNvSpPr>
            <p:nvPr/>
          </p:nvSpPr>
          <p:spPr bwMode="auto">
            <a:xfrm>
              <a:off x="3948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6" name="Oval 98"/>
            <p:cNvSpPr>
              <a:spLocks noChangeArrowheads="1"/>
            </p:cNvSpPr>
            <p:nvPr/>
          </p:nvSpPr>
          <p:spPr bwMode="auto">
            <a:xfrm>
              <a:off x="3956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7" name="Oval 99"/>
            <p:cNvSpPr>
              <a:spLocks noChangeArrowheads="1"/>
            </p:cNvSpPr>
            <p:nvPr/>
          </p:nvSpPr>
          <p:spPr bwMode="auto">
            <a:xfrm>
              <a:off x="3964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8" name="Oval 100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9" name="Oval 101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0" name="Oval 102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1" name="Oval 103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3592" name="Line 104"/>
          <p:cNvSpPr>
            <a:spLocks noChangeShapeType="1"/>
          </p:cNvSpPr>
          <p:nvPr/>
        </p:nvSpPr>
        <p:spPr bwMode="auto">
          <a:xfrm>
            <a:off x="3549227" y="8021790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3" name="Line 105"/>
          <p:cNvSpPr>
            <a:spLocks noChangeShapeType="1"/>
          </p:cNvSpPr>
          <p:nvPr/>
        </p:nvSpPr>
        <p:spPr bwMode="auto">
          <a:xfrm>
            <a:off x="6475307" y="8048884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4" name="Line 106"/>
          <p:cNvSpPr>
            <a:spLocks noChangeShapeType="1"/>
          </p:cNvSpPr>
          <p:nvPr/>
        </p:nvSpPr>
        <p:spPr bwMode="auto">
          <a:xfrm>
            <a:off x="9401387" y="8075977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5" name="Line 107"/>
          <p:cNvSpPr>
            <a:spLocks noChangeShapeType="1"/>
          </p:cNvSpPr>
          <p:nvPr/>
        </p:nvSpPr>
        <p:spPr bwMode="auto">
          <a:xfrm>
            <a:off x="6529493" y="5773044"/>
            <a:ext cx="0" cy="1165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6" name="Line 108"/>
          <p:cNvSpPr>
            <a:spLocks noChangeShapeType="1"/>
          </p:cNvSpPr>
          <p:nvPr/>
        </p:nvSpPr>
        <p:spPr bwMode="auto">
          <a:xfrm flipH="1">
            <a:off x="3603413" y="5773043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7" name="Line 109"/>
          <p:cNvSpPr>
            <a:spLocks noChangeShapeType="1"/>
          </p:cNvSpPr>
          <p:nvPr/>
        </p:nvSpPr>
        <p:spPr bwMode="auto">
          <a:xfrm>
            <a:off x="7857067" y="5773043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8" name="Rectangle 110"/>
          <p:cNvSpPr>
            <a:spLocks noChangeArrowheads="1"/>
          </p:cNvSpPr>
          <p:nvPr/>
        </p:nvSpPr>
        <p:spPr bwMode="auto">
          <a:xfrm>
            <a:off x="7798544" y="5786591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599" name="Rectangle 111"/>
          <p:cNvSpPr>
            <a:spLocks noChangeArrowheads="1"/>
          </p:cNvSpPr>
          <p:nvPr/>
        </p:nvSpPr>
        <p:spPr bwMode="auto">
          <a:xfrm>
            <a:off x="5638304" y="584144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600" name="Rectangle 112"/>
          <p:cNvSpPr>
            <a:spLocks noChangeArrowheads="1"/>
          </p:cNvSpPr>
          <p:nvPr/>
        </p:nvSpPr>
        <p:spPr bwMode="auto">
          <a:xfrm>
            <a:off x="11058088" y="4696084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601" name="Line 113"/>
          <p:cNvSpPr>
            <a:spLocks noChangeShapeType="1"/>
          </p:cNvSpPr>
          <p:nvPr/>
        </p:nvSpPr>
        <p:spPr bwMode="auto">
          <a:xfrm>
            <a:off x="1625600" y="5854324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2" name="Line 114"/>
          <p:cNvSpPr>
            <a:spLocks noChangeShapeType="1"/>
          </p:cNvSpPr>
          <p:nvPr/>
        </p:nvSpPr>
        <p:spPr bwMode="auto">
          <a:xfrm flipH="1">
            <a:off x="10214187" y="5854324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3" name="Line 115"/>
          <p:cNvSpPr>
            <a:spLocks noChangeShapeType="1"/>
          </p:cNvSpPr>
          <p:nvPr/>
        </p:nvSpPr>
        <p:spPr bwMode="auto">
          <a:xfrm>
            <a:off x="6529493" y="4012704"/>
            <a:ext cx="0" cy="7578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02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792" y="700336"/>
            <a:ext cx="4464496" cy="2016224"/>
          </a:xfrm>
        </p:spPr>
        <p:txBody>
          <a:bodyPr/>
          <a:lstStyle/>
          <a:p>
            <a:r>
              <a:rPr lang="en-US" sz="2800" dirty="0"/>
              <a:t>An Example of MDBSs</a:t>
            </a:r>
            <a:br>
              <a:rPr lang="en-US" sz="2800" dirty="0"/>
            </a:br>
            <a:r>
              <a:rPr lang="en-US" sz="2800" dirty="0"/>
              <a:t>-</a:t>
            </a:r>
            <a:r>
              <a:rPr lang="en-US" sz="3200" dirty="0"/>
              <a:t> Mediator/Wrapper Architecture</a:t>
            </a:r>
          </a:p>
        </p:txBody>
      </p:sp>
      <p:pic>
        <p:nvPicPr>
          <p:cNvPr id="4" name="Picture 3" descr="Fig-1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73" y="175165"/>
            <a:ext cx="7560840" cy="9526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D9AD8A-0F0E-4AEE-8D3C-1B7ED74D48A0}"/>
              </a:ext>
            </a:extLst>
          </p:cNvPr>
          <p:cNvSpPr txBox="1"/>
          <p:nvPr/>
        </p:nvSpPr>
        <p:spPr>
          <a:xfrm>
            <a:off x="597744" y="3724672"/>
            <a:ext cx="5208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Mediator</a:t>
            </a:r>
            <a:r>
              <a:rPr lang="en-US" sz="2400" dirty="0"/>
              <a:t>: a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mediator performs a particular </a:t>
            </a:r>
            <a:r>
              <a:rPr lang="en-US" sz="2400" u="sng" dirty="0"/>
              <a:t>function</a:t>
            </a:r>
            <a:r>
              <a:rPr lang="en-US" sz="2400" dirty="0"/>
              <a:t> with clearly defined interfaces.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b="1" dirty="0"/>
              <a:t>middleware </a:t>
            </a:r>
            <a:r>
              <a:rPr lang="en-US" sz="2400" dirty="0"/>
              <a:t>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Implements the </a:t>
            </a:r>
            <a:r>
              <a:rPr lang="en-US" sz="2400" b="1" dirty="0"/>
              <a:t>GCS</a:t>
            </a:r>
            <a:endParaRPr 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FEC25EF-1165-478C-8517-C46AB15BC16D}"/>
              </a:ext>
            </a:extLst>
          </p:cNvPr>
          <p:cNvCxnSpPr/>
          <p:nvPr/>
        </p:nvCxnSpPr>
        <p:spPr>
          <a:xfrm flipV="1">
            <a:off x="3910112" y="4804792"/>
            <a:ext cx="1584176" cy="93610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305F8B-1783-461B-B79E-F5CEA46F87BA}"/>
              </a:ext>
            </a:extLst>
          </p:cNvPr>
          <p:cNvCxnSpPr/>
          <p:nvPr/>
        </p:nvCxnSpPr>
        <p:spPr>
          <a:xfrm flipV="1">
            <a:off x="2541960" y="6530390"/>
            <a:ext cx="2664296" cy="58272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8477E4-6ACC-46A3-A040-34792C470EDF}"/>
              </a:ext>
            </a:extLst>
          </p:cNvPr>
          <p:cNvSpPr txBox="1"/>
          <p:nvPr/>
        </p:nvSpPr>
        <p:spPr>
          <a:xfrm>
            <a:off x="525736" y="6821016"/>
            <a:ext cx="4739377" cy="16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Wrapper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a </a:t>
            </a:r>
            <a:r>
              <a:rPr lang="en-US" sz="2400" u="sng" dirty="0"/>
              <a:t>mapping</a:t>
            </a:r>
            <a:r>
              <a:rPr lang="en-US" sz="2400" dirty="0"/>
              <a:t> between a source DBMS view and the mediators’ view.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5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853" y="1060376"/>
            <a:ext cx="2851235" cy="1440160"/>
          </a:xfrm>
        </p:spPr>
        <p:txBody>
          <a:bodyPr/>
          <a:lstStyle/>
          <a:p>
            <a:r>
              <a:rPr lang="en-US" sz="3600" dirty="0"/>
              <a:t>Database Integration Process</a:t>
            </a:r>
          </a:p>
        </p:txBody>
      </p:sp>
      <p:pic>
        <p:nvPicPr>
          <p:cNvPr id="4" name="Content Placeholder 3" descr="Fig-4-dbi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2241" y="67071"/>
            <a:ext cx="7776864" cy="9634265"/>
          </a:xfr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419D1ED-2574-4B09-8A3D-687B0D93E45A}"/>
              </a:ext>
            </a:extLst>
          </p:cNvPr>
          <p:cNvSpPr txBox="1">
            <a:spLocks noChangeArrowheads="1"/>
          </p:cNvSpPr>
          <p:nvPr/>
        </p:nvSpPr>
        <p:spPr>
          <a:xfrm>
            <a:off x="453728" y="3436640"/>
            <a:ext cx="4552977" cy="64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/>
              <a:t>Two steps: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9712" y="6821016"/>
            <a:ext cx="4536504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Schema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translation</a:t>
            </a:r>
          </a:p>
          <a:p>
            <a:pPr marL="681038" lvl="1" indent="-223838" fontAlgn="auto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Component database schemas translated to a </a:t>
            </a: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intermediate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canonical representation.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336" y="4267345"/>
            <a:ext cx="4729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</a:p>
          <a:p>
            <a:pPr lvl="1" fontAlgn="auto"/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schemas are used to create a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conceptual schema (GCS)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6567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853" y="1060376"/>
            <a:ext cx="2851235" cy="1440160"/>
          </a:xfrm>
        </p:spPr>
        <p:txBody>
          <a:bodyPr/>
          <a:lstStyle/>
          <a:p>
            <a:r>
              <a:rPr lang="en-US" sz="3600" dirty="0"/>
              <a:t>Database Integration Process</a:t>
            </a:r>
          </a:p>
        </p:txBody>
      </p:sp>
      <p:pic>
        <p:nvPicPr>
          <p:cNvPr id="4" name="Content Placeholder 3" descr="Fig-4-dbi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0887" y="1512416"/>
            <a:ext cx="6598217" cy="817411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2336" y="3220616"/>
            <a:ext cx="581002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in Schema Generation</a:t>
            </a:r>
          </a:p>
          <a:p>
            <a:endParaRPr lang="en-US" sz="11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Schema </a:t>
            </a:r>
            <a:r>
              <a:rPr lang="en-US" sz="2400" b="1" dirty="0"/>
              <a:t>matching</a:t>
            </a:r>
            <a:r>
              <a:rPr lang="en-US" sz="2400" dirty="0"/>
              <a:t> determines the </a:t>
            </a:r>
            <a:r>
              <a:rPr lang="en-US" sz="2400" u="sng" dirty="0"/>
              <a:t>syntactic and semantic correspondences</a:t>
            </a:r>
            <a:r>
              <a:rPr lang="en-US" sz="2400" dirty="0"/>
              <a:t> among the translated LCS elements (if the GCS is not </a:t>
            </a:r>
            <a:r>
              <a:rPr lang="en-US" sz="2400"/>
              <a:t>defined yet) or </a:t>
            </a:r>
            <a:r>
              <a:rPr lang="en-US" sz="2400" dirty="0"/>
              <a:t>between individual LCS elements and the pre-defined GCS elements.</a:t>
            </a:r>
          </a:p>
          <a:p>
            <a:endParaRPr lang="en-US" sz="1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dirty="0"/>
              <a:t>Integration</a:t>
            </a:r>
            <a:r>
              <a:rPr lang="en-US" sz="2400" dirty="0"/>
              <a:t> is to integrate the common schema elements into the GCS (if one has not yet been defined).</a:t>
            </a:r>
          </a:p>
          <a:p>
            <a:endParaRPr lang="en-US" sz="14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/>
              <a:t>Schema </a:t>
            </a:r>
            <a:r>
              <a:rPr lang="en-US" sz="2400" b="1" dirty="0"/>
              <a:t>mapping</a:t>
            </a:r>
            <a:r>
              <a:rPr lang="en-US" sz="2400" dirty="0"/>
              <a:t> determines how to map the elements of each LCS to the other elements of the GCS.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17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Translation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idx="1"/>
          </p:nvPr>
        </p:nvSpPr>
        <p:spPr>
          <a:xfrm>
            <a:off x="741760" y="3220616"/>
            <a:ext cx="11304353" cy="6264695"/>
          </a:xfrm>
        </p:spPr>
        <p:txBody>
          <a:bodyPr>
            <a:normAutofit/>
          </a:bodyPr>
          <a:lstStyle/>
          <a:p>
            <a:r>
              <a:rPr lang="en-US" dirty="0"/>
              <a:t>What is the </a:t>
            </a:r>
            <a:r>
              <a:rPr lang="en-US" u="sng" dirty="0"/>
              <a:t>canonical</a:t>
            </a:r>
            <a:r>
              <a:rPr lang="en-US" dirty="0"/>
              <a:t> data model?</a:t>
            </a:r>
          </a:p>
          <a:p>
            <a:pPr lvl="1"/>
            <a:r>
              <a:rPr lang="en-US" dirty="0"/>
              <a:t>Relational</a:t>
            </a:r>
          </a:p>
          <a:p>
            <a:pPr lvl="1"/>
            <a:r>
              <a:rPr lang="en-US" dirty="0"/>
              <a:t>Entity-relationship</a:t>
            </a:r>
          </a:p>
          <a:p>
            <a:pPr lvl="2"/>
            <a:r>
              <a:rPr lang="en-US" dirty="0"/>
              <a:t>DIKE</a:t>
            </a:r>
          </a:p>
          <a:p>
            <a:pPr lvl="1"/>
            <a:r>
              <a:rPr lang="en-US" dirty="0"/>
              <a:t>Object-oriented</a:t>
            </a:r>
          </a:p>
          <a:p>
            <a:pPr lvl="2"/>
            <a:r>
              <a:rPr lang="en-US" dirty="0"/>
              <a:t>ARTEMIS</a:t>
            </a:r>
          </a:p>
          <a:p>
            <a:pPr lvl="1"/>
            <a:r>
              <a:rPr lang="en-US" dirty="0"/>
              <a:t>Graph-oriented</a:t>
            </a:r>
          </a:p>
          <a:p>
            <a:pPr lvl="2"/>
            <a:r>
              <a:rPr lang="en-US" dirty="0"/>
              <a:t>DIPE, </a:t>
            </a:r>
            <a:r>
              <a:rPr lang="en-US" dirty="0" err="1"/>
              <a:t>TranScm</a:t>
            </a:r>
            <a:r>
              <a:rPr lang="en-US" dirty="0"/>
              <a:t>, COMA, Cupid</a:t>
            </a:r>
          </a:p>
          <a:p>
            <a:pPr lvl="2"/>
            <a:r>
              <a:rPr lang="en-US" dirty="0"/>
              <a:t>Preferable with emergence of XML</a:t>
            </a:r>
          </a:p>
          <a:p>
            <a:pPr lvl="2"/>
            <a:r>
              <a:rPr lang="en-US" dirty="0"/>
              <a:t>No common graph formalism</a:t>
            </a:r>
          </a:p>
          <a:p>
            <a:r>
              <a:rPr lang="en-US" dirty="0"/>
              <a:t>Mapping algorithms</a:t>
            </a:r>
          </a:p>
          <a:p>
            <a:pPr lvl="1"/>
            <a:r>
              <a:rPr lang="en-US" dirty="0"/>
              <a:t>These are well-known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864" y="1132384"/>
            <a:ext cx="8784976" cy="1009586"/>
          </a:xfrm>
        </p:spPr>
        <p:txBody>
          <a:bodyPr/>
          <a:lstStyle/>
          <a:p>
            <a:r>
              <a:rPr lang="en-US" dirty="0"/>
              <a:t>Example: mapping an E-R Model to the Relational Model</a:t>
            </a:r>
          </a:p>
        </p:txBody>
      </p:sp>
      <p:pic>
        <p:nvPicPr>
          <p:cNvPr id="4" name="Content Placeholder 3" descr="Fig-4-erd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168" r="-15168"/>
          <a:stretch>
            <a:fillRect/>
          </a:stretch>
        </p:blipFill>
        <p:spPr>
          <a:xfrm>
            <a:off x="3694088" y="3311645"/>
            <a:ext cx="8649798" cy="5093547"/>
          </a:xfrm>
        </p:spPr>
      </p:pic>
      <p:sp>
        <p:nvSpPr>
          <p:cNvPr id="5" name="TextBox 4"/>
          <p:cNvSpPr txBox="1"/>
          <p:nvPr/>
        </p:nvSpPr>
        <p:spPr>
          <a:xfrm>
            <a:off x="1471467" y="6594976"/>
            <a:ext cx="6759125" cy="1608643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400" dirty="0">
                <a:latin typeface="Book Antiqua"/>
              </a:rPr>
              <a:t>EMP(</a:t>
            </a:r>
            <a:r>
              <a:rPr lang="en-US" sz="2400" u="sng" dirty="0">
                <a:latin typeface="Book Antiqua"/>
              </a:rPr>
              <a:t>ENO</a:t>
            </a:r>
            <a:r>
              <a:rPr lang="en-US" sz="2400" dirty="0">
                <a:latin typeface="Book Antiqua"/>
              </a:rPr>
              <a:t>, ENAME, TITLE)</a:t>
            </a:r>
          </a:p>
          <a:p>
            <a:r>
              <a:rPr lang="en-US" sz="2400" dirty="0">
                <a:latin typeface="Book Antiqua"/>
              </a:rPr>
              <a:t>PROJ(</a:t>
            </a:r>
            <a:r>
              <a:rPr lang="en-US" sz="2400" u="sng" dirty="0">
                <a:latin typeface="Book Antiqua"/>
              </a:rPr>
              <a:t>PNO</a:t>
            </a:r>
            <a:r>
              <a:rPr lang="en-US" sz="2400" dirty="0">
                <a:latin typeface="Book Antiqua"/>
              </a:rPr>
              <a:t>, PNAME, BUDGET, LOC, CNAME)</a:t>
            </a:r>
          </a:p>
          <a:p>
            <a:r>
              <a:rPr lang="en-US" sz="2400" dirty="0">
                <a:latin typeface="Book Antiqua"/>
              </a:rPr>
              <a:t>ASG(</a:t>
            </a:r>
            <a:r>
              <a:rPr lang="en-US" sz="2400" u="sng" dirty="0">
                <a:latin typeface="Book Antiqua"/>
              </a:rPr>
              <a:t>ENO, PNO</a:t>
            </a:r>
            <a:r>
              <a:rPr lang="en-US" sz="2400" dirty="0">
                <a:latin typeface="Book Antiqua"/>
              </a:rPr>
              <a:t>, RESP, DUR)</a:t>
            </a:r>
          </a:p>
          <a:p>
            <a:r>
              <a:rPr lang="en-US" sz="2400" dirty="0">
                <a:latin typeface="Book Antiqua"/>
              </a:rPr>
              <a:t>PAY(</a:t>
            </a:r>
            <a:r>
              <a:rPr lang="en-US" sz="2400" u="sng" dirty="0">
                <a:latin typeface="Book Antiqua"/>
              </a:rPr>
              <a:t>TITLE</a:t>
            </a:r>
            <a:r>
              <a:rPr lang="en-US" sz="2400" dirty="0">
                <a:latin typeface="Book Antiqua"/>
              </a:rPr>
              <a:t>, SAL)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6773" y="5536910"/>
            <a:ext cx="2209323" cy="65658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dirty="0">
                <a:latin typeface="Book Antiqua"/>
              </a:rPr>
              <a:t>Relational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4097393" y="2593892"/>
            <a:ext cx="4421231" cy="7395476"/>
          </a:xfrm>
          <a:custGeom>
            <a:avLst/>
            <a:gdLst>
              <a:gd name="connsiteX0" fmla="*/ 28222 w 3108678"/>
              <a:gd name="connsiteY0" fmla="*/ 0 h 5199944"/>
              <a:gd name="connsiteX1" fmla="*/ 104422 w 3108678"/>
              <a:gd name="connsiteY1" fmla="*/ 1515533 h 5199944"/>
              <a:gd name="connsiteX2" fmla="*/ 654756 w 3108678"/>
              <a:gd name="connsiteY2" fmla="*/ 2683933 h 5199944"/>
              <a:gd name="connsiteX3" fmla="*/ 2627489 w 3108678"/>
              <a:gd name="connsiteY3" fmla="*/ 2954867 h 5199944"/>
              <a:gd name="connsiteX4" fmla="*/ 3042356 w 3108678"/>
              <a:gd name="connsiteY4" fmla="*/ 4893733 h 5199944"/>
              <a:gd name="connsiteX5" fmla="*/ 3025422 w 3108678"/>
              <a:gd name="connsiteY5" fmla="*/ 4792133 h 519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8678" h="5199944">
                <a:moveTo>
                  <a:pt x="28222" y="0"/>
                </a:moveTo>
                <a:cubicBezTo>
                  <a:pt x="14111" y="534105"/>
                  <a:pt x="0" y="1068211"/>
                  <a:pt x="104422" y="1515533"/>
                </a:cubicBezTo>
                <a:cubicBezTo>
                  <a:pt x="208844" y="1962855"/>
                  <a:pt x="234245" y="2444044"/>
                  <a:pt x="654756" y="2683933"/>
                </a:cubicBezTo>
                <a:cubicBezTo>
                  <a:pt x="1075267" y="2923822"/>
                  <a:pt x="2229556" y="2586567"/>
                  <a:pt x="2627489" y="2954867"/>
                </a:cubicBezTo>
                <a:cubicBezTo>
                  <a:pt x="3025422" y="3323167"/>
                  <a:pt x="2976034" y="4587522"/>
                  <a:pt x="3042356" y="4893733"/>
                </a:cubicBezTo>
                <a:cubicBezTo>
                  <a:pt x="3108678" y="5199944"/>
                  <a:pt x="3025422" y="4792133"/>
                  <a:pt x="3025422" y="4792133"/>
                </a:cubicBezTo>
              </a:path>
            </a:pathLst>
          </a:custGeom>
          <a:noFill/>
          <a:ln w="50800" cap="flat" cmpd="sng" algn="ctr">
            <a:solidFill>
              <a:srgbClr val="DB06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1300460" eaLnBrk="0" hangingPunct="0"/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1026" y="3027099"/>
            <a:ext cx="2817707" cy="6565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dirty="0">
                <a:solidFill>
                  <a:schemeClr val="tx1"/>
                </a:solidFill>
                <a:latin typeface="Book Antiqua"/>
              </a:rPr>
              <a:t>E-R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Matching</a:t>
            </a:r>
            <a:br>
              <a:rPr lang="en-US" dirty="0"/>
            </a:br>
            <a:r>
              <a:rPr lang="en-US" sz="2400" dirty="0"/>
              <a:t>- which concepts of one schema match those of another?</a:t>
            </a:r>
            <a:endParaRPr lang="en-US" sz="2800" dirty="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idx="1"/>
          </p:nvPr>
        </p:nvSpPr>
        <p:spPr>
          <a:xfrm>
            <a:off x="813768" y="3076600"/>
            <a:ext cx="1152128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Issues:</a:t>
            </a:r>
          </a:p>
          <a:p>
            <a:r>
              <a:rPr lang="en-US" dirty="0"/>
              <a:t>Schema heterogeneity</a:t>
            </a:r>
          </a:p>
          <a:p>
            <a:pPr lvl="1"/>
            <a:r>
              <a:rPr lang="en-US" dirty="0"/>
              <a:t>Structural heterogeneity</a:t>
            </a:r>
          </a:p>
          <a:p>
            <a:pPr lvl="2"/>
            <a:r>
              <a:rPr lang="en-US" u="sng" dirty="0"/>
              <a:t>Type conflicts</a:t>
            </a:r>
            <a:r>
              <a:rPr lang="en-US" dirty="0"/>
              <a:t>: attributes vs entities</a:t>
            </a:r>
          </a:p>
          <a:p>
            <a:pPr lvl="2"/>
            <a:r>
              <a:rPr lang="en-US" u="sng" dirty="0"/>
              <a:t>Dependency conflicts</a:t>
            </a:r>
            <a:r>
              <a:rPr lang="en-US" dirty="0"/>
              <a:t>: different relationship modes</a:t>
            </a:r>
          </a:p>
          <a:p>
            <a:pPr lvl="2"/>
            <a:r>
              <a:rPr lang="en-US" u="sng" dirty="0"/>
              <a:t>Key conflicts</a:t>
            </a:r>
            <a:r>
              <a:rPr lang="en-US" dirty="0"/>
              <a:t>: different primary keys</a:t>
            </a:r>
          </a:p>
          <a:p>
            <a:pPr lvl="2"/>
            <a:r>
              <a:rPr lang="en-US" u="sng" dirty="0"/>
              <a:t>Behavioral conflicts</a:t>
            </a:r>
            <a:r>
              <a:rPr lang="en-US" dirty="0"/>
              <a:t>: Different modeling mechanisms may imply conflicts (e.g., when the last employee is deleted from a department)</a:t>
            </a:r>
          </a:p>
          <a:p>
            <a:pPr lvl="1"/>
            <a:r>
              <a:rPr lang="en-US" dirty="0"/>
              <a:t>Semantic heterogeneity</a:t>
            </a:r>
          </a:p>
          <a:p>
            <a:pPr lvl="2"/>
            <a:r>
              <a:rPr lang="en-US" dirty="0"/>
              <a:t>More important and harder to deal with</a:t>
            </a:r>
          </a:p>
          <a:p>
            <a:pPr lvl="2"/>
            <a:r>
              <a:rPr lang="en-US" dirty="0"/>
              <a:t>Synonyms, homonyms, hypernyms</a:t>
            </a:r>
          </a:p>
          <a:p>
            <a:pPr lvl="2"/>
            <a:r>
              <a:rPr lang="en-US" dirty="0"/>
              <a:t>Different </a:t>
            </a:r>
            <a:r>
              <a:rPr lang="en-US" u="sng" dirty="0"/>
              <a:t>ontology</a:t>
            </a:r>
          </a:p>
          <a:p>
            <a:pPr lvl="2"/>
            <a:r>
              <a:rPr lang="en-US" dirty="0"/>
              <a:t>Imprecise wording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Definition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idx="1"/>
          </p:nvPr>
        </p:nvSpPr>
        <p:spPr>
          <a:xfrm>
            <a:off x="741761" y="3364633"/>
            <a:ext cx="11665295" cy="597666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Integration: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existing databases with their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Conceptual Schemas (LCSs)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how to integrate the LCSs into a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Conceptual Schema (GCS)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(also called a 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mediated schema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bottom-up design process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 a Multidatabase system</a:t>
            </a:r>
          </a:p>
          <a:p>
            <a:pPr marL="572202" lvl="1" indent="0">
              <a:buNone/>
            </a:pPr>
            <a:endParaRPr lang="en-US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general problem: information system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interoperability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Querying multiple data sources, including both databases and non-databases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Interoperability at the database vs Interoperability at the application level (e.g.,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 Application Integration (EAI)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allows data exchange and transformation between applications.)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Matching (cont’d)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complications</a:t>
            </a:r>
          </a:p>
          <a:p>
            <a:pPr lvl="1"/>
            <a:r>
              <a:rPr lang="en-US" dirty="0"/>
              <a:t>Insufficient schema and instance information</a:t>
            </a:r>
          </a:p>
          <a:p>
            <a:pPr lvl="1"/>
            <a:r>
              <a:rPr lang="en-US" dirty="0"/>
              <a:t>Unavailability of schema documentation</a:t>
            </a:r>
          </a:p>
          <a:p>
            <a:pPr lvl="1"/>
            <a:r>
              <a:rPr lang="en-US" dirty="0"/>
              <a:t>Subjectivity of matching</a:t>
            </a:r>
          </a:p>
          <a:p>
            <a:pPr marL="572202" lvl="1" indent="0">
              <a:buNone/>
            </a:pPr>
            <a:endParaRPr lang="en-US" dirty="0"/>
          </a:p>
          <a:p>
            <a:r>
              <a:rPr lang="en-US" dirty="0"/>
              <a:t>Issues that affect schema matching</a:t>
            </a:r>
          </a:p>
          <a:p>
            <a:pPr lvl="1"/>
            <a:r>
              <a:rPr lang="en-US" dirty="0"/>
              <a:t>Schema versus instance matching</a:t>
            </a:r>
          </a:p>
          <a:p>
            <a:pPr lvl="1"/>
            <a:r>
              <a:rPr lang="en-US" dirty="0"/>
              <a:t>Element-level versus structure-level matching</a:t>
            </a:r>
          </a:p>
          <a:p>
            <a:pPr lvl="1"/>
            <a:r>
              <a:rPr lang="en-US" dirty="0"/>
              <a:t>Matching cardinality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209" y="1060375"/>
            <a:ext cx="9458623" cy="1323837"/>
          </a:xfrm>
        </p:spPr>
        <p:txBody>
          <a:bodyPr/>
          <a:lstStyle/>
          <a:p>
            <a:r>
              <a:rPr lang="en-US" dirty="0"/>
              <a:t>Schema Matching Approaches</a:t>
            </a:r>
          </a:p>
        </p:txBody>
      </p:sp>
      <p:pic>
        <p:nvPicPr>
          <p:cNvPr id="6" name="Content Placeholder 5" descr="Fig-4-match-taxonomy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997" b="-29997"/>
          <a:stretch>
            <a:fillRect/>
          </a:stretch>
        </p:blipFill>
        <p:spPr>
          <a:xfrm>
            <a:off x="237704" y="2620704"/>
            <a:ext cx="12450891" cy="71526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Linguistic Schema Matching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292624"/>
            <a:ext cx="10816771" cy="604038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Use element names and other textual information (textual descriptions, annotations) to match the elements</a:t>
            </a:r>
          </a:p>
          <a:p>
            <a:r>
              <a:rPr lang="en-US" dirty="0"/>
              <a:t>May use external sources (e.g., Thesauri)</a:t>
            </a:r>
          </a:p>
          <a:p>
            <a:r>
              <a:rPr lang="en-US" dirty="0">
                <a:sym typeface="Symbol" charset="2"/>
              </a:rPr>
              <a:t>〈SC1.element-1 ≈ SC2.element-2, </a:t>
            </a:r>
            <a:r>
              <a:rPr lang="en-US" i="1" dirty="0">
                <a:sym typeface="Symbol" charset="2"/>
              </a:rPr>
              <a:t>p</a:t>
            </a:r>
            <a:r>
              <a:rPr lang="en-US" dirty="0">
                <a:sym typeface="Symbol" charset="2"/>
              </a:rPr>
              <a:t>, </a:t>
            </a:r>
            <a:r>
              <a:rPr lang="en-US" i="1" dirty="0">
                <a:sym typeface="Symbol" charset="2"/>
              </a:rPr>
              <a:t>s</a:t>
            </a:r>
            <a:r>
              <a:rPr lang="en-US" dirty="0">
                <a:sym typeface="Symbol" charset="2"/>
              </a:rPr>
              <a:t>〉</a:t>
            </a:r>
          </a:p>
          <a:p>
            <a:pPr lvl="1"/>
            <a:r>
              <a:rPr lang="en-US" dirty="0">
                <a:sym typeface="Symbol" charset="2"/>
              </a:rPr>
              <a:t>Element-1 in schema SC1 corresponds to element-2 in schema SC2 if </a:t>
            </a:r>
            <a:r>
              <a:rPr lang="en-US" u="sng" dirty="0">
                <a:sym typeface="Symbol" charset="2"/>
              </a:rPr>
              <a:t>predicate</a:t>
            </a:r>
            <a:r>
              <a:rPr lang="en-US" dirty="0">
                <a:sym typeface="Symbol" charset="2"/>
              </a:rPr>
              <a:t> </a:t>
            </a:r>
            <a:r>
              <a:rPr lang="en-US" i="1" dirty="0">
                <a:sym typeface="Symbol" charset="2"/>
              </a:rPr>
              <a:t>p </a:t>
            </a:r>
            <a:r>
              <a:rPr lang="en-US" dirty="0">
                <a:sym typeface="Symbol" charset="2"/>
              </a:rPr>
              <a:t>holds with a </a:t>
            </a:r>
            <a:r>
              <a:rPr lang="en-US" u="sng" dirty="0">
                <a:sym typeface="Symbol" charset="2"/>
              </a:rPr>
              <a:t>similarity value</a:t>
            </a:r>
            <a:r>
              <a:rPr lang="en-US" dirty="0">
                <a:sym typeface="Symbol" charset="2"/>
              </a:rPr>
              <a:t> of </a:t>
            </a:r>
            <a:r>
              <a:rPr lang="en-US" i="1" dirty="0">
                <a:sym typeface="Symbol" charset="2"/>
              </a:rPr>
              <a:t>s.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dirty="0"/>
              <a:t>Two approaches:</a:t>
            </a:r>
          </a:p>
          <a:p>
            <a:r>
              <a:rPr lang="en-US" dirty="0"/>
              <a:t>Schema level matching: similarities are established among </a:t>
            </a:r>
            <a:r>
              <a:rPr lang="en-US" u="sng" dirty="0"/>
              <a:t>elements</a:t>
            </a:r>
          </a:p>
          <a:p>
            <a:pPr lvl="1"/>
            <a:r>
              <a:rPr lang="en-US" dirty="0"/>
              <a:t>Deal with names of schema elements</a:t>
            </a:r>
          </a:p>
          <a:p>
            <a:pPr lvl="1"/>
            <a:r>
              <a:rPr lang="en-US" dirty="0"/>
              <a:t>Handle cases such as synonyms, homonyms, hypernyms, data type similarities</a:t>
            </a:r>
          </a:p>
          <a:p>
            <a:r>
              <a:rPr lang="en-US" dirty="0"/>
              <a:t>Instance level: similarities are specified among </a:t>
            </a:r>
            <a:r>
              <a:rPr lang="en-US" u="sng" dirty="0"/>
              <a:t>elements of individual data instances</a:t>
            </a:r>
          </a:p>
          <a:p>
            <a:pPr lvl="1"/>
            <a:r>
              <a:rPr lang="en-US" dirty="0"/>
              <a:t>Focus on information retrieval techniques (e.g., word frequencies, key terms)</a:t>
            </a:r>
          </a:p>
          <a:p>
            <a:pPr lvl="1"/>
            <a:r>
              <a:rPr lang="en-US" dirty="0"/>
              <a:t>“Deduce” similarities from these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Linguistic Matchers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>
          <a:xfrm>
            <a:off x="957784" y="3282490"/>
            <a:ext cx="3407274" cy="5715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Use a set of linguistic (terminological) </a:t>
            </a:r>
            <a:r>
              <a:rPr lang="en-US" sz="2400" u="sng" dirty="0"/>
              <a:t>rules</a:t>
            </a:r>
          </a:p>
          <a:p>
            <a:r>
              <a:rPr lang="en-US" sz="2400" dirty="0"/>
              <a:t>Basic rules can be hand-crafted or may be discovered from outside sources (e.g., WordNet)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source: </a:t>
            </a:r>
            <a:r>
              <a:rPr lang="en-US" sz="1800" dirty="0">
                <a:hlinkClick r:id="rId2"/>
              </a:rPr>
              <a:t>https://www.slideshare.net/govindraj15/wordnet-27805299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DAEFFB-BDF4-4E8A-B55E-FD24C1C1D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058" y="3088955"/>
            <a:ext cx="7891559" cy="59186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Linguistic Matchers (cont.)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816771" cy="5657085"/>
          </a:xfrm>
        </p:spPr>
        <p:txBody>
          <a:bodyPr>
            <a:normAutofit/>
          </a:bodyPr>
          <a:lstStyle/>
          <a:p>
            <a:r>
              <a:rPr lang="en-US" dirty="0"/>
              <a:t>Predicate </a:t>
            </a:r>
            <a:r>
              <a:rPr lang="en-US" i="1" dirty="0"/>
              <a:t>p </a:t>
            </a:r>
            <a:r>
              <a:rPr lang="en-US" dirty="0"/>
              <a:t>and similarity value </a:t>
            </a:r>
            <a:r>
              <a:rPr lang="en-US" i="1" dirty="0"/>
              <a:t>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hand-crafted ⇒ specified, </a:t>
            </a:r>
          </a:p>
          <a:p>
            <a:pPr lvl="1"/>
            <a:r>
              <a:rPr lang="en-US" dirty="0"/>
              <a:t>discovered ⇒ may be computed or specified by an expert after discovery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>
                <a:sym typeface="Symbol" charset="2"/>
              </a:rPr>
              <a:t>〈</a:t>
            </a:r>
            <a:r>
              <a:rPr lang="en-US" dirty="0"/>
              <a:t>uppercase names </a:t>
            </a:r>
            <a:r>
              <a:rPr lang="en-US" dirty="0">
                <a:sym typeface="Symbol" charset="2"/>
              </a:rPr>
              <a:t>≈ </a:t>
            </a:r>
            <a:r>
              <a:rPr lang="en-US" dirty="0"/>
              <a:t>lower case names, </a:t>
            </a:r>
            <a:r>
              <a:rPr lang="en-US" i="1" dirty="0"/>
              <a:t>true</a:t>
            </a:r>
            <a:r>
              <a:rPr lang="en-US" dirty="0"/>
              <a:t>, 1.0</a:t>
            </a:r>
            <a:r>
              <a:rPr lang="en-US" dirty="0">
                <a:sym typeface="Symbol" charset="2"/>
              </a:rPr>
              <a:t>〉</a:t>
            </a:r>
          </a:p>
          <a:p>
            <a:pPr lvl="1"/>
            <a:r>
              <a:rPr lang="en-US" dirty="0">
                <a:sym typeface="Symbol" charset="2"/>
              </a:rPr>
              <a:t>〈</a:t>
            </a:r>
            <a:r>
              <a:rPr lang="en-US" dirty="0"/>
              <a:t>uppercase names </a:t>
            </a:r>
            <a:r>
              <a:rPr lang="en-US" dirty="0">
                <a:sym typeface="Symbol" charset="2"/>
              </a:rPr>
              <a:t>≈ </a:t>
            </a:r>
            <a:r>
              <a:rPr lang="en-US" dirty="0"/>
              <a:t>capitalized names, </a:t>
            </a:r>
            <a:r>
              <a:rPr lang="en-US" i="1" dirty="0"/>
              <a:t>true</a:t>
            </a:r>
            <a:r>
              <a:rPr lang="en-US" dirty="0"/>
              <a:t>, 1.0</a:t>
            </a:r>
            <a:r>
              <a:rPr lang="en-US" dirty="0">
                <a:sym typeface="Symbol" charset="2"/>
              </a:rPr>
              <a:t>〉</a:t>
            </a:r>
          </a:p>
          <a:p>
            <a:pPr lvl="1"/>
            <a:r>
              <a:rPr lang="en-US" dirty="0">
                <a:sym typeface="Symbol" charset="2"/>
              </a:rPr>
              <a:t>〈</a:t>
            </a:r>
            <a:r>
              <a:rPr lang="en-US" dirty="0"/>
              <a:t>capitalized names </a:t>
            </a:r>
            <a:r>
              <a:rPr lang="en-US" dirty="0">
                <a:sym typeface="Symbol" charset="2"/>
              </a:rPr>
              <a:t>≈ </a:t>
            </a:r>
            <a:r>
              <a:rPr lang="en-US" dirty="0"/>
              <a:t>lower case names, </a:t>
            </a:r>
            <a:r>
              <a:rPr lang="en-US" i="1" dirty="0"/>
              <a:t>true</a:t>
            </a:r>
            <a:r>
              <a:rPr lang="en-US" dirty="0"/>
              <a:t>, 1.0</a:t>
            </a:r>
            <a:r>
              <a:rPr lang="en-US" dirty="0">
                <a:sym typeface="Symbol" charset="2"/>
              </a:rPr>
              <a:t>〉</a:t>
            </a:r>
          </a:p>
          <a:p>
            <a:pPr lvl="1"/>
            <a:r>
              <a:rPr lang="en-US" dirty="0">
                <a:sym typeface="Symbol" charset="2"/>
              </a:rPr>
              <a:t>〈</a:t>
            </a:r>
            <a:r>
              <a:rPr lang="en-US" dirty="0"/>
              <a:t>DB1.ASG </a:t>
            </a:r>
            <a:r>
              <a:rPr lang="en-US" dirty="0">
                <a:sym typeface="Symbol" charset="2"/>
              </a:rPr>
              <a:t>≈ </a:t>
            </a:r>
            <a:r>
              <a:rPr lang="en-US" dirty="0"/>
              <a:t>DB2.WORKS_IN, </a:t>
            </a:r>
            <a:r>
              <a:rPr lang="en-US" i="1" dirty="0"/>
              <a:t>true</a:t>
            </a:r>
            <a:r>
              <a:rPr lang="en-US" dirty="0"/>
              <a:t>, 0.8</a:t>
            </a:r>
            <a:r>
              <a:rPr lang="en-US" dirty="0">
                <a:sym typeface="Symbol" charset="2"/>
              </a:rPr>
              <a:t>〉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41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Discovery of Name Similarities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816771" cy="558507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900"/>
              </a:spcBef>
            </a:pPr>
            <a:r>
              <a:rPr lang="en-US" dirty="0"/>
              <a:t>Affixes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Common prefixes and suffixes between two element name strings</a:t>
            </a:r>
          </a:p>
          <a:p>
            <a:pPr>
              <a:spcBef>
                <a:spcPts val="900"/>
              </a:spcBef>
            </a:pPr>
            <a:r>
              <a:rPr lang="en-US" dirty="0"/>
              <a:t>N-grams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Comparing how many substrings of length </a:t>
            </a:r>
            <a:r>
              <a:rPr lang="en-US" i="1" dirty="0"/>
              <a:t>n</a:t>
            </a:r>
            <a:r>
              <a:rPr lang="en-US" dirty="0"/>
              <a:t> are common between the two name strings</a:t>
            </a:r>
          </a:p>
          <a:p>
            <a:pPr>
              <a:spcBef>
                <a:spcPts val="900"/>
              </a:spcBef>
            </a:pPr>
            <a:r>
              <a:rPr lang="en-US" dirty="0"/>
              <a:t>Edit distance (aka the </a:t>
            </a:r>
            <a:r>
              <a:rPr lang="en-US" i="1" dirty="0" err="1"/>
              <a:t>Lewenstein</a:t>
            </a:r>
            <a:r>
              <a:rPr lang="en-US" i="1" dirty="0"/>
              <a:t> metric</a:t>
            </a:r>
            <a:r>
              <a:rPr lang="en-US" dirty="0"/>
              <a:t>)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Number of character modifications (additions, deletions, insertions) that needs to be performed to convert one string into the other</a:t>
            </a:r>
          </a:p>
          <a:p>
            <a:pPr>
              <a:spcBef>
                <a:spcPts val="900"/>
              </a:spcBef>
            </a:pPr>
            <a:r>
              <a:rPr lang="en-US" dirty="0" err="1"/>
              <a:t>Soundex</a:t>
            </a:r>
            <a:r>
              <a:rPr lang="en-US" dirty="0"/>
              <a:t> code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Phonetic similarity between names based on their </a:t>
            </a:r>
            <a:r>
              <a:rPr lang="en-US" dirty="0" err="1"/>
              <a:t>soundex</a:t>
            </a:r>
            <a:r>
              <a:rPr lang="en-US" dirty="0"/>
              <a:t> codes</a:t>
            </a:r>
          </a:p>
          <a:p>
            <a:pPr>
              <a:spcBef>
                <a:spcPts val="900"/>
              </a:spcBef>
            </a:pPr>
            <a:r>
              <a:rPr lang="en-US" dirty="0"/>
              <a:t>Also look at data types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Data type similarity may suggest stronger relationship than the computed similarity using these methods or to differentiate between multiple strings with same 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2E08-E33E-40A9-827E-4985BBC6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Soundex codes and SQL</a:t>
            </a:r>
            <a:br>
              <a:rPr lang="en-US" dirty="0"/>
            </a:br>
            <a:r>
              <a:rPr lang="en-US" sz="1600" dirty="0">
                <a:hlinkClick r:id="rId2"/>
              </a:rPr>
              <a:t>https://www.mssqltips.com/sqlservertip/2905/forgotten-sql-server-functions--varp-soundex-and-ntile/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64682-E2CD-4925-B8D7-3286807F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808AF-0759-46D4-99B7-CFAABF5AA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84" y="3243436"/>
            <a:ext cx="11076384" cy="41536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44949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N-gram Example</a:t>
            </a:r>
            <a:br>
              <a:rPr lang="en-US" dirty="0"/>
            </a:br>
            <a:r>
              <a:rPr lang="en-US" sz="3600" dirty="0"/>
              <a:t>- RESP vs RESPONSIBILITY</a:t>
            </a:r>
            <a:endParaRPr lang="en-US" sz="1400" dirty="0"/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>
          <a:xfrm>
            <a:off x="957784" y="3292624"/>
            <a:ext cx="11449272" cy="60486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853"/>
              </a:spcAft>
              <a:tabLst>
                <a:tab pos="5201839" algn="l"/>
                <a:tab pos="5526954" algn="l"/>
              </a:tabLst>
            </a:pPr>
            <a:r>
              <a:rPr lang="en-US" dirty="0"/>
              <a:t>3-grams of string “Responsibility” are the following:</a:t>
            </a:r>
            <a:endParaRPr lang="en-US" sz="2000" dirty="0"/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/>
              <a:t>Res	</a:t>
            </a: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>
                <a:sym typeface="Symbol" charset="2"/>
              </a:rPr>
              <a:t> </a:t>
            </a:r>
            <a:r>
              <a:rPr lang="en-US" sz="2800" dirty="0"/>
              <a:t>sib</a:t>
            </a:r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 err="1"/>
              <a:t>ibi</a:t>
            </a:r>
            <a:r>
              <a:rPr lang="en-US" sz="2800" dirty="0"/>
              <a:t>	</a:t>
            </a: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 </a:t>
            </a:r>
            <a:r>
              <a:rPr lang="en-US" sz="2800" dirty="0" err="1"/>
              <a:t>esp</a:t>
            </a:r>
            <a:endParaRPr lang="en-US" sz="2800" dirty="0"/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 err="1"/>
              <a:t>bip</a:t>
            </a:r>
            <a:r>
              <a:rPr lang="en-US" sz="2800" dirty="0"/>
              <a:t>	</a:t>
            </a: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 </a:t>
            </a:r>
            <a:r>
              <a:rPr lang="en-US" sz="2800" dirty="0" err="1"/>
              <a:t>spo</a:t>
            </a:r>
            <a:endParaRPr lang="en-US" sz="2800" dirty="0"/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 err="1"/>
              <a:t>ili</a:t>
            </a:r>
            <a:r>
              <a:rPr lang="en-US" sz="2800" dirty="0"/>
              <a:t>	</a:t>
            </a: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 </a:t>
            </a:r>
            <a:r>
              <a:rPr lang="en-US" sz="2800" dirty="0" err="1"/>
              <a:t>pon</a:t>
            </a:r>
            <a:endParaRPr lang="en-US" sz="2800" dirty="0"/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/>
              <a:t>lit	</a:t>
            </a: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>
                <a:sym typeface="Symbol" charset="2"/>
              </a:rPr>
              <a:t>	</a:t>
            </a:r>
            <a:r>
              <a:rPr lang="en-US" sz="2800" dirty="0" err="1"/>
              <a:t>ons</a:t>
            </a:r>
            <a:endParaRPr lang="en-US" sz="2800" dirty="0"/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 err="1"/>
              <a:t>ity</a:t>
            </a:r>
            <a:r>
              <a:rPr lang="en-US" sz="2800" dirty="0"/>
              <a:t>	</a:t>
            </a: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>
                <a:sym typeface="Symbol" charset="2"/>
              </a:rPr>
              <a:t>	</a:t>
            </a:r>
            <a:r>
              <a:rPr lang="en-US" sz="2800" dirty="0" err="1"/>
              <a:t>nsi</a:t>
            </a:r>
            <a:endParaRPr lang="en-US" sz="2800" dirty="0"/>
          </a:p>
          <a:p>
            <a:pPr>
              <a:lnSpc>
                <a:spcPct val="90000"/>
              </a:lnSpc>
              <a:spcAft>
                <a:spcPts val="853"/>
              </a:spcAft>
              <a:tabLst>
                <a:tab pos="5201839" algn="l"/>
                <a:tab pos="5526954" algn="l"/>
              </a:tabLst>
            </a:pPr>
            <a:r>
              <a:rPr lang="en-US" dirty="0"/>
              <a:t>3-grams of string “</a:t>
            </a:r>
            <a:r>
              <a:rPr lang="en-US" dirty="0" err="1"/>
              <a:t>Resp</a:t>
            </a:r>
            <a:r>
              <a:rPr lang="en-US" dirty="0"/>
              <a:t>” are</a:t>
            </a:r>
          </a:p>
          <a:p>
            <a:pPr lvl="1">
              <a:lnSpc>
                <a:spcPct val="90000"/>
              </a:lnSpc>
              <a:spcAft>
                <a:spcPts val="853"/>
              </a:spcAft>
              <a:tabLst>
                <a:tab pos="5201839" algn="l"/>
                <a:tab pos="5526954" algn="l"/>
              </a:tabLst>
            </a:pPr>
            <a:r>
              <a:rPr lang="en-US" dirty="0"/>
              <a:t>Res</a:t>
            </a:r>
          </a:p>
          <a:p>
            <a:pPr lvl="1">
              <a:lnSpc>
                <a:spcPct val="90000"/>
              </a:lnSpc>
              <a:spcAft>
                <a:spcPts val="853"/>
              </a:spcAft>
              <a:tabLst>
                <a:tab pos="5201839" algn="l"/>
                <a:tab pos="5526954" algn="l"/>
              </a:tabLst>
            </a:pPr>
            <a:r>
              <a:rPr lang="en-US" dirty="0" err="1"/>
              <a:t>esp</a:t>
            </a:r>
            <a:endParaRPr lang="en-US" dirty="0"/>
          </a:p>
          <a:p>
            <a:pPr>
              <a:lnSpc>
                <a:spcPct val="90000"/>
              </a:lnSpc>
              <a:spcAft>
                <a:spcPts val="853"/>
              </a:spcAft>
              <a:tabLst>
                <a:tab pos="5201839" algn="l"/>
                <a:tab pos="5526954" algn="l"/>
              </a:tabLst>
            </a:pPr>
            <a:r>
              <a:rPr lang="en-US" b="1" dirty="0"/>
              <a:t>3-gram similarity</a:t>
            </a:r>
            <a:r>
              <a:rPr lang="en-US" dirty="0"/>
              <a:t>: 2/12 =  0.17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 Example</a:t>
            </a:r>
            <a:br>
              <a:rPr lang="en-US" dirty="0"/>
            </a:br>
            <a:r>
              <a:rPr lang="en-US" sz="3600" dirty="0"/>
              <a:t>- RESP vs RESPONSIBILITY</a:t>
            </a:r>
            <a:endParaRPr lang="en-US" dirty="0"/>
          </a:p>
        </p:txBody>
      </p:sp>
      <p:sp>
        <p:nvSpPr>
          <p:cNvPr id="65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707"/>
              </a:spcAft>
            </a:pPr>
            <a:r>
              <a:rPr lang="en-US" dirty="0"/>
              <a:t>Again consider “Responsibility” and “</a:t>
            </a:r>
            <a:r>
              <a:rPr lang="en-US" dirty="0" err="1"/>
              <a:t>Resp</a:t>
            </a:r>
            <a:r>
              <a:rPr lang="en-US" dirty="0"/>
              <a:t>”</a:t>
            </a:r>
          </a:p>
          <a:p>
            <a:pPr>
              <a:spcAft>
                <a:spcPts val="1707"/>
              </a:spcAft>
            </a:pPr>
            <a:r>
              <a:rPr lang="en-US" dirty="0"/>
              <a:t>To convert “Responsibility” to “</a:t>
            </a:r>
            <a:r>
              <a:rPr lang="en-US" dirty="0" err="1"/>
              <a:t>Resp</a:t>
            </a:r>
            <a:r>
              <a:rPr lang="en-US" dirty="0"/>
              <a:t>”</a:t>
            </a:r>
          </a:p>
          <a:p>
            <a:pPr lvl="1">
              <a:spcAft>
                <a:spcPts val="1707"/>
              </a:spcAft>
            </a:pPr>
            <a:r>
              <a:rPr lang="en-US" dirty="0"/>
              <a:t>Delete characters “</a:t>
            </a:r>
            <a:r>
              <a:rPr lang="en-US" dirty="0" err="1"/>
              <a:t>o</a:t>
            </a:r>
            <a:r>
              <a:rPr lang="en-US" dirty="0"/>
              <a:t>”, “</a:t>
            </a:r>
            <a:r>
              <a:rPr lang="en-US" dirty="0" err="1"/>
              <a:t>n</a:t>
            </a:r>
            <a:r>
              <a:rPr lang="en-US" dirty="0"/>
              <a:t>”, “</a:t>
            </a:r>
            <a:r>
              <a:rPr lang="en-US" dirty="0" err="1"/>
              <a:t>s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b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l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t</a:t>
            </a:r>
            <a:r>
              <a:rPr lang="en-US" dirty="0"/>
              <a:t>”, “</a:t>
            </a:r>
            <a:r>
              <a:rPr lang="en-US" dirty="0" err="1"/>
              <a:t>y</a:t>
            </a:r>
            <a:r>
              <a:rPr lang="en-US" dirty="0"/>
              <a:t>”</a:t>
            </a:r>
          </a:p>
          <a:p>
            <a:pPr>
              <a:spcAft>
                <a:spcPts val="1707"/>
              </a:spcAft>
            </a:pPr>
            <a:r>
              <a:rPr lang="en-US" dirty="0"/>
              <a:t>To convert “</a:t>
            </a:r>
            <a:r>
              <a:rPr lang="en-US" dirty="0" err="1"/>
              <a:t>Resp</a:t>
            </a:r>
            <a:r>
              <a:rPr lang="en-US" dirty="0"/>
              <a:t>” to “Responsibility”</a:t>
            </a:r>
          </a:p>
          <a:p>
            <a:pPr lvl="1">
              <a:spcAft>
                <a:spcPts val="1707"/>
              </a:spcAft>
            </a:pPr>
            <a:r>
              <a:rPr lang="en-US" dirty="0"/>
              <a:t>Add characters “</a:t>
            </a:r>
            <a:r>
              <a:rPr lang="en-US" dirty="0" err="1"/>
              <a:t>o</a:t>
            </a:r>
            <a:r>
              <a:rPr lang="en-US" dirty="0"/>
              <a:t>”, “</a:t>
            </a:r>
            <a:r>
              <a:rPr lang="en-US" dirty="0" err="1"/>
              <a:t>n</a:t>
            </a:r>
            <a:r>
              <a:rPr lang="en-US" dirty="0"/>
              <a:t>”, “</a:t>
            </a:r>
            <a:r>
              <a:rPr lang="en-US" dirty="0" err="1"/>
              <a:t>s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b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l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t</a:t>
            </a:r>
            <a:r>
              <a:rPr lang="en-US" dirty="0"/>
              <a:t>”, “</a:t>
            </a:r>
            <a:r>
              <a:rPr lang="en-US" dirty="0" err="1"/>
              <a:t>y</a:t>
            </a:r>
            <a:r>
              <a:rPr lang="en-US" dirty="0"/>
              <a:t>”</a:t>
            </a:r>
          </a:p>
          <a:p>
            <a:pPr>
              <a:spcAft>
                <a:spcPts val="1707"/>
              </a:spcAft>
            </a:pPr>
            <a:r>
              <a:rPr lang="en-US" dirty="0"/>
              <a:t>The number of edit operations required is 10</a:t>
            </a:r>
          </a:p>
          <a:p>
            <a:pPr>
              <a:spcAft>
                <a:spcPts val="1707"/>
              </a:spcAft>
            </a:pPr>
            <a:r>
              <a:rPr lang="en-US" b="1" dirty="0"/>
              <a:t>Edit distance similarity</a:t>
            </a:r>
            <a:r>
              <a:rPr lang="en-US" dirty="0"/>
              <a:t> is 1 </a:t>
            </a:r>
            <a:r>
              <a:rPr lang="en-US" dirty="0">
                <a:sym typeface="Symbol" charset="2"/>
              </a:rPr>
              <a:t>− (</a:t>
            </a:r>
            <a:r>
              <a:rPr lang="en-US" dirty="0"/>
              <a:t>10/14) = 0.29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Constraint-based Matchers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1033697" cy="5792811"/>
          </a:xfrm>
        </p:spPr>
        <p:txBody>
          <a:bodyPr>
            <a:normAutofit fontScale="92500"/>
          </a:bodyPr>
          <a:lstStyle/>
          <a:p>
            <a:pPr>
              <a:spcAft>
                <a:spcPts val="0"/>
              </a:spcAft>
            </a:pPr>
            <a:r>
              <a:rPr lang="en-US" dirty="0"/>
              <a:t>Data always have constraints – use them</a:t>
            </a:r>
          </a:p>
          <a:p>
            <a:pPr lvl="1">
              <a:spcAft>
                <a:spcPts val="0"/>
              </a:spcAft>
            </a:pPr>
            <a:r>
              <a:rPr lang="en-US" dirty="0"/>
              <a:t>Data type information</a:t>
            </a:r>
          </a:p>
          <a:p>
            <a:pPr lvl="1">
              <a:spcAft>
                <a:spcPts val="0"/>
              </a:spcAft>
            </a:pPr>
            <a:r>
              <a:rPr lang="en-US" dirty="0"/>
              <a:t>Value ranges</a:t>
            </a:r>
          </a:p>
          <a:p>
            <a:pPr lvl="1">
              <a:spcAft>
                <a:spcPts val="0"/>
              </a:spcAft>
            </a:pPr>
            <a:r>
              <a:rPr lang="en-US" dirty="0"/>
              <a:t>…</a:t>
            </a:r>
          </a:p>
          <a:p>
            <a:pPr lvl="1"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Examples</a:t>
            </a:r>
          </a:p>
          <a:p>
            <a:pPr lvl="1">
              <a:spcAft>
                <a:spcPts val="0"/>
              </a:spcAft>
            </a:pPr>
            <a:r>
              <a:rPr lang="en-US" dirty="0"/>
              <a:t>RESP and RESPONSIBILITY: </a:t>
            </a:r>
            <a:r>
              <a:rPr lang="en-US" dirty="0" err="1"/>
              <a:t>n</a:t>
            </a:r>
            <a:r>
              <a:rPr lang="en-US" dirty="0"/>
              <a:t>-gram similarity = 0.17, edit distance similarity = 0.19 (low)</a:t>
            </a:r>
          </a:p>
          <a:p>
            <a:pPr lvl="1">
              <a:spcAft>
                <a:spcPts val="0"/>
              </a:spcAft>
            </a:pPr>
            <a:r>
              <a:rPr lang="en-US" b="1" dirty="0"/>
              <a:t>If they come from the same domain, this may increase their similarity value.</a:t>
            </a:r>
          </a:p>
          <a:p>
            <a:pPr lvl="1">
              <a:spcAft>
                <a:spcPts val="0"/>
              </a:spcAft>
            </a:pPr>
            <a:r>
              <a:rPr lang="en-US" dirty="0"/>
              <a:t>ENO in relational, WORKER.NUMBER and PROJECT.NUMBER in E-R</a:t>
            </a:r>
          </a:p>
          <a:p>
            <a:pPr lvl="1">
              <a:spcAft>
                <a:spcPts val="0"/>
              </a:spcAft>
            </a:pPr>
            <a:r>
              <a:rPr lang="en-US" dirty="0"/>
              <a:t>ENO and WORKER.NUMBER may have type INTEGER while PROJECT.NUMBER may have STRING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800" y="1060376"/>
            <a:ext cx="9879310" cy="1009586"/>
          </a:xfrm>
        </p:spPr>
        <p:txBody>
          <a:bodyPr/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 Application Integration (EAI)</a:t>
            </a:r>
            <a:endParaRPr lang="en-US" dirty="0"/>
          </a:p>
        </p:txBody>
      </p:sp>
      <p:pic>
        <p:nvPicPr>
          <p:cNvPr id="1026" name="Picture 2" descr="Enterprise Application Integrations (EA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01" y="2353674"/>
            <a:ext cx="9369579" cy="73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760" y="4084712"/>
            <a:ext cx="2809776" cy="4464496"/>
          </a:xfrm>
        </p:spPr>
        <p:txBody>
          <a:bodyPr>
            <a:noAutofit/>
          </a:bodyPr>
          <a:lstStyle/>
          <a:p>
            <a:r>
              <a:rPr lang="en-US" sz="2400" dirty="0"/>
              <a:t>The </a:t>
            </a:r>
            <a:r>
              <a:rPr lang="en-US" sz="2400" i="1" dirty="0"/>
              <a:t>chaos</a:t>
            </a:r>
            <a:r>
              <a:rPr lang="en-US" sz="2400" dirty="0"/>
              <a:t> of computer applications existing in an enterprise</a:t>
            </a:r>
          </a:p>
          <a:p>
            <a:pPr marL="393700" indent="-393700">
              <a:buNone/>
            </a:pPr>
            <a:r>
              <a:rPr lang="en-US" sz="2400" dirty="0">
                <a:sym typeface="Wingdings" panose="05000000000000000000" pitchFamily="2" charset="2"/>
              </a:rPr>
              <a:t> The need of integrating applications across the enterprise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48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Constraint-based Structural Matching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1033697" cy="55850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u="sng" dirty="0"/>
              <a:t>structural similarities</a:t>
            </a:r>
            <a:r>
              <a:rPr lang="en-US" dirty="0"/>
              <a:t> in the two schemas can be exploited in determining the similarity of the schema elements.</a:t>
            </a:r>
          </a:p>
          <a:p>
            <a:pPr lvl="1">
              <a:spcAft>
                <a:spcPts val="853"/>
              </a:spcAft>
            </a:pPr>
            <a:r>
              <a:rPr lang="en-US" dirty="0"/>
              <a:t>If two schema elements are structurally similar, then there is a higher likelihood that they represent the same concept.</a:t>
            </a:r>
          </a:p>
          <a:p>
            <a:pPr>
              <a:spcAft>
                <a:spcPts val="853"/>
              </a:spcAft>
            </a:pPr>
            <a:r>
              <a:rPr lang="en-US" dirty="0"/>
              <a:t>Structural similarity:</a:t>
            </a:r>
          </a:p>
          <a:p>
            <a:pPr lvl="1">
              <a:spcAft>
                <a:spcPts val="853"/>
              </a:spcAft>
            </a:pPr>
            <a:r>
              <a:rPr lang="en-US" dirty="0"/>
              <a:t>Same properties (attributes)</a:t>
            </a:r>
          </a:p>
          <a:p>
            <a:pPr lvl="1">
              <a:spcAft>
                <a:spcPts val="853"/>
              </a:spcAft>
            </a:pPr>
            <a:r>
              <a:rPr lang="en-US" dirty="0"/>
              <a:t>“Neighborhood” similarity</a:t>
            </a:r>
          </a:p>
          <a:p>
            <a:pPr lvl="2">
              <a:spcAft>
                <a:spcPts val="853"/>
              </a:spcAft>
            </a:pPr>
            <a:r>
              <a:rPr lang="en-US" dirty="0"/>
              <a:t>Using graph representation</a:t>
            </a:r>
          </a:p>
          <a:p>
            <a:pPr lvl="2">
              <a:spcAft>
                <a:spcPts val="853"/>
              </a:spcAft>
            </a:pPr>
            <a:r>
              <a:rPr lang="en-US" dirty="0"/>
              <a:t>The set of nodes that can be reached within a particular path length from a node are the neighbors of that node.</a:t>
            </a:r>
          </a:p>
          <a:p>
            <a:pPr lvl="2">
              <a:spcAft>
                <a:spcPts val="853"/>
              </a:spcAft>
            </a:pPr>
            <a:r>
              <a:rPr lang="en-US" dirty="0"/>
              <a:t>If two concepts (nodes) have similar set of neighbors, they are likely to represent the same concept.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Learning-based Schema Matching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machine learning techniques to determine schema matches</a:t>
            </a:r>
          </a:p>
          <a:p>
            <a:r>
              <a:rPr lang="en-US" b="1" dirty="0"/>
              <a:t>Classification</a:t>
            </a:r>
            <a:r>
              <a:rPr lang="en-US" dirty="0"/>
              <a:t> problem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Classify </a:t>
            </a:r>
            <a:r>
              <a:rPr lang="en-US" u="sng" dirty="0"/>
              <a:t>concepts</a:t>
            </a:r>
            <a:r>
              <a:rPr lang="en-US" dirty="0"/>
              <a:t> from various schemas into </a:t>
            </a:r>
            <a:r>
              <a:rPr lang="en-US" u="sng" dirty="0"/>
              <a:t>classes</a:t>
            </a:r>
            <a:r>
              <a:rPr lang="en-US" dirty="0"/>
              <a:t> according to their </a:t>
            </a:r>
            <a:r>
              <a:rPr lang="en-US" u="sng" dirty="0"/>
              <a:t>similarities</a:t>
            </a:r>
            <a:r>
              <a:rPr lang="en-US" dirty="0"/>
              <a:t>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Those that fall into the same class represent similar concepts.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Similarity is defined according to features of </a:t>
            </a:r>
            <a:r>
              <a:rPr lang="en-US" i="1" dirty="0"/>
              <a:t>data instances.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Classification is “learned” from a training set.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Learning-based Schema Matching</a:t>
            </a:r>
          </a:p>
        </p:txBody>
      </p:sp>
      <p:pic>
        <p:nvPicPr>
          <p:cNvPr id="5" name="Content Placeholder 4" descr="Fig-4-learner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2384" r="-12384"/>
          <a:stretch>
            <a:fillRect/>
          </a:stretch>
        </p:blipFill>
        <p:spPr>
          <a:xfrm>
            <a:off x="3145355" y="4195629"/>
            <a:ext cx="9333709" cy="536169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D6C74-2ABB-4318-A823-2F7AD6CB44C1}"/>
              </a:ext>
            </a:extLst>
          </p:cNvPr>
          <p:cNvSpPr/>
          <p:nvPr/>
        </p:nvSpPr>
        <p:spPr>
          <a:xfrm>
            <a:off x="885776" y="3148608"/>
            <a:ext cx="10844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set (t)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prepared that consists of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instances of example correspondences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the concepts of two databases Di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DB6A87-1A75-40DE-8063-D92508BB6150}"/>
              </a:ext>
            </a:extLst>
          </p:cNvPr>
          <p:cNvSpPr/>
          <p:nvPr/>
        </p:nvSpPr>
        <p:spPr>
          <a:xfrm>
            <a:off x="1018952" y="7276871"/>
            <a:ext cx="3035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two other database instances (Dk and Dl 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Combined Schema Matching Approaches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9691355" cy="5225037"/>
          </a:xfrm>
        </p:spPr>
        <p:txBody>
          <a:bodyPr/>
          <a:lstStyle/>
          <a:p>
            <a:pPr>
              <a:spcAft>
                <a:spcPts val="1707"/>
              </a:spcAft>
            </a:pPr>
            <a:r>
              <a:rPr lang="en-US" dirty="0"/>
              <a:t>Use multiple matchers</a:t>
            </a:r>
          </a:p>
          <a:p>
            <a:pPr lvl="1">
              <a:spcAft>
                <a:spcPts val="1707"/>
              </a:spcAft>
            </a:pPr>
            <a:r>
              <a:rPr lang="en-US" dirty="0"/>
              <a:t>Each matcher focuses on one area (name, etc)</a:t>
            </a:r>
          </a:p>
          <a:p>
            <a:pPr>
              <a:spcAft>
                <a:spcPts val="1707"/>
              </a:spcAft>
            </a:pPr>
            <a:r>
              <a:rPr lang="en-US" b="1" dirty="0"/>
              <a:t>Meta-matcher</a:t>
            </a:r>
            <a:r>
              <a:rPr lang="en-US" dirty="0"/>
              <a:t> integrates these into one prediction</a:t>
            </a:r>
          </a:p>
          <a:p>
            <a:pPr>
              <a:spcAft>
                <a:spcPts val="1707"/>
              </a:spcAft>
            </a:pPr>
            <a:r>
              <a:rPr lang="en-US" dirty="0"/>
              <a:t>Integration may be simple (take average of similarity values) or more complex (see Fagin’s work)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1339D-06B8-4789-BA23-E67A7384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GCS after schema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340C2-0419-4651-9724-16D1FF49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29D31-2231-4605-BE81-ED77D5FD9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02" y="4084712"/>
            <a:ext cx="10027349" cy="45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94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Integration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3281288"/>
            <a:ext cx="11479832" cy="1307480"/>
          </a:xfrm>
        </p:spPr>
        <p:txBody>
          <a:bodyPr/>
          <a:lstStyle/>
          <a:p>
            <a:r>
              <a:rPr lang="en-US" dirty="0"/>
              <a:t>Use the correspondences to create a GCS</a:t>
            </a:r>
          </a:p>
          <a:p>
            <a:r>
              <a:rPr lang="en-US" dirty="0"/>
              <a:t>Mainly a manual process, although rules can help</a:t>
            </a:r>
          </a:p>
        </p:txBody>
      </p:sp>
      <p:pic>
        <p:nvPicPr>
          <p:cNvPr id="5" name="Picture 4" descr="Fig-4-integ-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026" y="5020816"/>
            <a:ext cx="8344747" cy="44044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Integration Methods</a:t>
            </a:r>
          </a:p>
        </p:txBody>
      </p:sp>
      <p:pic>
        <p:nvPicPr>
          <p:cNvPr id="3" name="Picture 2" descr="Fig-4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120" y="5831933"/>
            <a:ext cx="6271593" cy="36261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A75EF9-C9DA-4622-B23D-64BB8597F02C}"/>
              </a:ext>
            </a:extLst>
          </p:cNvPr>
          <p:cNvSpPr/>
          <p:nvPr/>
        </p:nvSpPr>
        <p:spPr>
          <a:xfrm>
            <a:off x="957784" y="3364632"/>
            <a:ext cx="11088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NimbusRomNo9L-Regu"/>
              </a:rPr>
              <a:t>manipulation of two schemas at a time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NimbusRomNo9L-Regu"/>
              </a:rPr>
              <a:t>stepwise (ladder) fashion, where intermediate schemas are created for integration with subsequent schemas;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NimbusRomNo9L-Regu"/>
              </a:rPr>
              <a:t>purely binary fashion, where each schema is integrated with one other, creating an intermediate schema for integration with other intermediate schemas</a:t>
            </a:r>
            <a:endParaRPr 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N-ary Integration Methods</a:t>
            </a:r>
          </a:p>
        </p:txBody>
      </p:sp>
      <p:pic>
        <p:nvPicPr>
          <p:cNvPr id="3" name="Picture 2" descr="Fig-4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72" y="3652663"/>
            <a:ext cx="9869869" cy="54359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Mapping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385625" cy="5801101"/>
          </a:xfrm>
        </p:spPr>
        <p:txBody>
          <a:bodyPr/>
          <a:lstStyle/>
          <a:p>
            <a:pPr>
              <a:spcAft>
                <a:spcPts val="853"/>
              </a:spcAft>
            </a:pPr>
            <a:r>
              <a:rPr lang="en-US" dirty="0"/>
              <a:t>Mapping data from each local database (source) to GCS (target) while </a:t>
            </a:r>
            <a:r>
              <a:rPr lang="en-US" u="sng" dirty="0"/>
              <a:t>preserving semantic consistency</a:t>
            </a:r>
            <a:r>
              <a:rPr lang="en-US" dirty="0"/>
              <a:t> as defined in both source and target.</a:t>
            </a:r>
          </a:p>
          <a:p>
            <a:pPr>
              <a:spcAft>
                <a:spcPts val="853"/>
              </a:spcAft>
            </a:pPr>
            <a:r>
              <a:rPr lang="en-US" dirty="0"/>
              <a:t>Data warehouses </a:t>
            </a:r>
            <a:r>
              <a:rPr lang="en-US" dirty="0">
                <a:sym typeface="Symbol" charset="2"/>
              </a:rPr>
              <a:t>⇒</a:t>
            </a:r>
            <a:r>
              <a:rPr lang="en-US" dirty="0"/>
              <a:t> actual translation</a:t>
            </a:r>
          </a:p>
          <a:p>
            <a:pPr>
              <a:spcAft>
                <a:spcPts val="853"/>
              </a:spcAft>
            </a:pPr>
            <a:r>
              <a:rPr lang="en-US" dirty="0"/>
              <a:t>Data integration systems  </a:t>
            </a:r>
            <a:r>
              <a:rPr lang="en-US" dirty="0">
                <a:sym typeface="Symbol" charset="2"/>
              </a:rPr>
              <a:t>⇒</a:t>
            </a:r>
            <a:r>
              <a:rPr lang="en-US" dirty="0"/>
              <a:t> discover mappings that can be used in the query processing phase</a:t>
            </a:r>
          </a:p>
          <a:p>
            <a:pPr>
              <a:spcAft>
                <a:spcPts val="853"/>
              </a:spcAft>
            </a:pPr>
            <a:r>
              <a:rPr lang="en-US" dirty="0"/>
              <a:t>Mapping creation</a:t>
            </a:r>
          </a:p>
          <a:p>
            <a:pPr>
              <a:spcAft>
                <a:spcPts val="853"/>
              </a:spcAft>
            </a:pPr>
            <a:r>
              <a:rPr lang="en-US" dirty="0"/>
              <a:t>Mapping maintenance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Creation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4044251"/>
            <a:ext cx="9377513" cy="522503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853"/>
              </a:spcAft>
              <a:buNone/>
            </a:pPr>
            <a:r>
              <a:rPr lang="en-US" dirty="0"/>
              <a:t>Given</a:t>
            </a:r>
          </a:p>
          <a:p>
            <a:pPr lvl="1">
              <a:spcAft>
                <a:spcPts val="853"/>
              </a:spcAft>
            </a:pPr>
            <a:r>
              <a:rPr lang="en-US" dirty="0"/>
              <a:t>A source LCS</a:t>
            </a:r>
          </a:p>
          <a:p>
            <a:pPr lvl="1">
              <a:spcAft>
                <a:spcPts val="853"/>
              </a:spcAft>
            </a:pPr>
            <a:r>
              <a:rPr lang="en-US" dirty="0"/>
              <a:t>A target GCS</a:t>
            </a:r>
          </a:p>
          <a:p>
            <a:pPr lvl="1">
              <a:spcAft>
                <a:spcPts val="853"/>
              </a:spcAft>
            </a:pPr>
            <a:r>
              <a:rPr lang="en-US" dirty="0"/>
              <a:t>A set of value correspondences discovered                                                    during schema matching phase</a:t>
            </a:r>
          </a:p>
          <a:p>
            <a:pPr>
              <a:spcAft>
                <a:spcPts val="853"/>
              </a:spcAft>
              <a:buNone/>
            </a:pPr>
            <a:r>
              <a:rPr lang="en-US" dirty="0"/>
              <a:t>Produce a set of </a:t>
            </a:r>
            <a:r>
              <a:rPr lang="en-US" u="sng" dirty="0"/>
              <a:t>queries</a:t>
            </a:r>
            <a:r>
              <a:rPr lang="en-US" dirty="0"/>
              <a:t> that, when executed, will create GCS data instances from the source data.</a:t>
            </a:r>
          </a:p>
          <a:p>
            <a:pPr>
              <a:spcAft>
                <a:spcPts val="853"/>
              </a:spcAft>
              <a:buNone/>
            </a:pPr>
            <a:r>
              <a:rPr lang="en-US" dirty="0"/>
              <a:t>We are looking for, for each </a:t>
            </a:r>
            <a:r>
              <a:rPr lang="en-US" i="1" dirty="0"/>
              <a:t>T</a:t>
            </a:r>
            <a:r>
              <a:rPr lang="en-US" i="1" baseline="-25000" dirty="0"/>
              <a:t>k</a:t>
            </a:r>
            <a:r>
              <a:rPr lang="en-US" dirty="0"/>
              <a:t>, a query </a:t>
            </a:r>
            <a:r>
              <a:rPr lang="en-US" i="1" dirty="0" err="1"/>
              <a:t>Q</a:t>
            </a:r>
            <a:r>
              <a:rPr lang="en-US" i="1" baseline="-25000" dirty="0" err="1"/>
              <a:t>k</a:t>
            </a:r>
            <a:r>
              <a:rPr lang="en-US" dirty="0"/>
              <a:t> that is defined on a (possibly proper) subset of the relations in </a:t>
            </a:r>
            <a:r>
              <a:rPr lang="en-US" i="1" dirty="0">
                <a:latin typeface="Lucida Calligraphy"/>
                <a:cs typeface="Euclid Math One" charset="2"/>
              </a:rPr>
              <a:t>S</a:t>
            </a:r>
            <a:r>
              <a:rPr lang="en-US" i="1" dirty="0">
                <a:cs typeface="Euclid Math One" charset="2"/>
              </a:rPr>
              <a:t>  </a:t>
            </a:r>
            <a:r>
              <a:rPr lang="en-US" dirty="0"/>
              <a:t>such that, when executed, will generate data for </a:t>
            </a:r>
            <a:r>
              <a:rPr lang="en-US" i="1" dirty="0"/>
              <a:t>T</a:t>
            </a:r>
            <a:r>
              <a:rPr lang="en-US" i="1" baseline="-25000" dirty="0"/>
              <a:t>i</a:t>
            </a:r>
            <a:r>
              <a:rPr lang="en-US" dirty="0"/>
              <a:t> from the source relations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867" y="4469658"/>
            <a:ext cx="1860409" cy="451556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867" y="5361348"/>
            <a:ext cx="1896533" cy="451556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106" y="5812904"/>
            <a:ext cx="1860409" cy="4515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02" y="1202918"/>
            <a:ext cx="9689096" cy="1297618"/>
          </a:xfrm>
        </p:spPr>
        <p:txBody>
          <a:bodyPr/>
          <a:lstStyle/>
          <a:p>
            <a:r>
              <a:rPr lang="en-US" dirty="0"/>
              <a:t>Using EAI technology to bring order to an enterprise</a:t>
            </a:r>
          </a:p>
        </p:txBody>
      </p:sp>
      <p:pic>
        <p:nvPicPr>
          <p:cNvPr id="2052" name="Picture 4" descr="EAI 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78" y="3508648"/>
            <a:ext cx="10140481" cy="592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5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commerceconsortium.biz/Services/Process/images/ea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00" y="435330"/>
            <a:ext cx="11089233" cy="926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9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02" y="700336"/>
            <a:ext cx="9022111" cy="1009586"/>
          </a:xfrm>
        </p:spPr>
        <p:txBody>
          <a:bodyPr/>
          <a:lstStyle/>
          <a:p>
            <a:r>
              <a:rPr lang="en-US" dirty="0"/>
              <a:t>Types of EAI</a:t>
            </a:r>
          </a:p>
        </p:txBody>
      </p:sp>
      <p:pic>
        <p:nvPicPr>
          <p:cNvPr id="4098" name="Picture 2" descr="Image result for eai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02" y="1827937"/>
            <a:ext cx="10250804" cy="792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4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885776" y="1318540"/>
            <a:ext cx="10527382" cy="1009586"/>
          </a:xfrm>
        </p:spPr>
        <p:txBody>
          <a:bodyPr/>
          <a:lstStyle/>
          <a:p>
            <a:r>
              <a:rPr lang="en-US" dirty="0"/>
              <a:t>Alternatives of Database Integration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idx="1"/>
          </p:nvPr>
        </p:nvSpPr>
        <p:spPr>
          <a:xfrm>
            <a:off x="885776" y="3868687"/>
            <a:ext cx="11017223" cy="4692805"/>
          </a:xfrm>
        </p:spPr>
        <p:txBody>
          <a:bodyPr>
            <a:normAutofit/>
          </a:bodyPr>
          <a:lstStyle/>
          <a:p>
            <a:r>
              <a:rPr lang="en-US" sz="2800" b="1" dirty="0"/>
              <a:t>Physical</a:t>
            </a:r>
            <a:r>
              <a:rPr lang="en-US" sz="2800" dirty="0"/>
              <a:t> integration</a:t>
            </a:r>
          </a:p>
          <a:p>
            <a:pPr lvl="1"/>
            <a:r>
              <a:rPr lang="en-US" sz="2400" dirty="0"/>
              <a:t>Source databases are integrated and the integrated database is </a:t>
            </a:r>
            <a:r>
              <a:rPr lang="en-US" sz="2400" u="sng" dirty="0"/>
              <a:t>materialized</a:t>
            </a:r>
          </a:p>
          <a:p>
            <a:pPr marL="962340" lvl="2" indent="0">
              <a:buNone/>
            </a:pPr>
            <a:r>
              <a:rPr lang="en-US" sz="2400" dirty="0"/>
              <a:t>e.g., Data warehouses</a:t>
            </a:r>
          </a:p>
          <a:p>
            <a:pPr marL="572202" lvl="1" indent="0">
              <a:buNone/>
            </a:pPr>
            <a:endParaRPr lang="en-US" sz="2400" dirty="0"/>
          </a:p>
          <a:p>
            <a:r>
              <a:rPr lang="en-US" sz="2800" b="1" dirty="0"/>
              <a:t>Logical</a:t>
            </a:r>
            <a:r>
              <a:rPr lang="en-US" sz="2800" dirty="0"/>
              <a:t> integration</a:t>
            </a:r>
          </a:p>
          <a:p>
            <a:pPr lvl="1"/>
            <a:r>
              <a:rPr lang="en-US" sz="2400" dirty="0"/>
              <a:t>Global conceptual schema is </a:t>
            </a:r>
            <a:r>
              <a:rPr lang="en-US" sz="2400" u="sng" dirty="0"/>
              <a:t>virtual</a:t>
            </a:r>
            <a:r>
              <a:rPr lang="en-US" sz="2400" dirty="0"/>
              <a:t> and not materialized</a:t>
            </a:r>
          </a:p>
          <a:p>
            <a:pPr marL="962340" lvl="2" indent="0">
              <a:buNone/>
            </a:pPr>
            <a:r>
              <a:rPr lang="en-US" sz="2400" dirty="0"/>
              <a:t>e.g., Enterprise Information Integration (EII)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Warehouse Approach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271" y="3040538"/>
            <a:ext cx="7200801" cy="66864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36B943-43F1-4347-ACEA-15E9F2A4BE4F}"/>
              </a:ext>
            </a:extLst>
          </p:cNvPr>
          <p:cNvSpPr/>
          <p:nvPr/>
        </p:nvSpPr>
        <p:spPr>
          <a:xfrm>
            <a:off x="1029792" y="4647416"/>
            <a:ext cx="54868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integration is aided by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extract-transform-load (ETL)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that enable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data from sources, their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match the GCS, and their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(i.e., materialization).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Bottom-up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342" y="3540195"/>
            <a:ext cx="10241609" cy="5021298"/>
          </a:xfrm>
        </p:spPr>
        <p:txBody>
          <a:bodyPr>
            <a:normAutofit/>
          </a:bodyPr>
          <a:lstStyle/>
          <a:p>
            <a:r>
              <a:rPr lang="en-US" sz="2400" dirty="0"/>
              <a:t>GCS (also called </a:t>
            </a:r>
            <a:r>
              <a:rPr lang="en-US" sz="2400" i="1" dirty="0"/>
              <a:t>mediated schema</a:t>
            </a:r>
            <a:r>
              <a:rPr lang="en-US" sz="2400" dirty="0"/>
              <a:t>) is defined first</a:t>
            </a:r>
          </a:p>
          <a:p>
            <a:pPr lvl="1"/>
            <a:r>
              <a:rPr lang="en-US" sz="2400" dirty="0"/>
              <a:t>Map LCSs to this GCS</a:t>
            </a:r>
          </a:p>
          <a:p>
            <a:pPr lvl="1"/>
            <a:r>
              <a:rPr lang="en-US" sz="2400" dirty="0"/>
              <a:t>As in data warehouses</a:t>
            </a:r>
          </a:p>
          <a:p>
            <a:pPr marL="572202" lvl="1" indent="0">
              <a:buNone/>
            </a:pPr>
            <a:endParaRPr lang="en-US" sz="2400" dirty="0"/>
          </a:p>
          <a:p>
            <a:r>
              <a:rPr lang="en-US" sz="2400" dirty="0"/>
              <a:t>GCS is defined as an integration of parts of LCSs</a:t>
            </a:r>
          </a:p>
          <a:p>
            <a:pPr lvl="1"/>
            <a:r>
              <a:rPr lang="en-US" sz="2400" dirty="0"/>
              <a:t>Generate GCS and map LCSs to this GCS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88848"/>
      </p:ext>
    </p:extLst>
  </p:cSld>
  <p:clrMapOvr>
    <a:masterClrMapping/>
  </p:clrMapOvr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n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2 Up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2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Top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hoto - Horizontal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Vertical">
  <a:themeElements>
    <a:clrScheme name="">
      <a:dk1>
        <a:srgbClr val="263750"/>
      </a:dk1>
      <a:lt1>
        <a:srgbClr val="D9C8AF"/>
      </a:lt1>
      <a:dk2>
        <a:srgbClr val="000000"/>
      </a:dk2>
      <a:lt2>
        <a:srgbClr val="00000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Center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Right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2 Column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263750"/>
      </a:dk1>
      <a:lt1>
        <a:srgbClr val="D9C8AF"/>
      </a:lt1>
      <a:dk2>
        <a:srgbClr val="000000"/>
      </a:dk2>
      <a:lt2>
        <a:srgbClr val="00000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Pages>0</Pages>
  <Words>1882</Words>
  <Characters>0</Characters>
  <Application>Microsoft Office PowerPoint</Application>
  <PresentationFormat>Custom</PresentationFormat>
  <Lines>0</Lines>
  <Paragraphs>330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39</vt:i4>
      </vt:variant>
    </vt:vector>
  </HeadingPairs>
  <TitlesOfParts>
    <vt:vector size="67" baseType="lpstr">
      <vt:lpstr>Didot</vt:lpstr>
      <vt:lpstr>Euclid Math One</vt:lpstr>
      <vt:lpstr>ＭＳ Ｐゴシック</vt:lpstr>
      <vt:lpstr>NimbusRomNo9L-Regu</vt:lpstr>
      <vt:lpstr>Palatino</vt:lpstr>
      <vt:lpstr>Zapf Dingbats</vt:lpstr>
      <vt:lpstr>ヒラギノ明朝 ProN W3</vt:lpstr>
      <vt:lpstr>Arial</vt:lpstr>
      <vt:lpstr>Book Antiqua</vt:lpstr>
      <vt:lpstr>Calibri</vt:lpstr>
      <vt:lpstr>Century Gothic</vt:lpstr>
      <vt:lpstr>Lucida Calligraphy</vt:lpstr>
      <vt:lpstr>Symbol</vt:lpstr>
      <vt:lpstr>Times New Roman</vt:lpstr>
      <vt:lpstr>Wingdings</vt:lpstr>
      <vt:lpstr>Wingdings 3</vt:lpstr>
      <vt:lpstr>Blank</vt:lpstr>
      <vt:lpstr>Photo - Horizontal</vt:lpstr>
      <vt:lpstr>Photo - Vertical</vt:lpstr>
      <vt:lpstr>Bullets</vt:lpstr>
      <vt:lpstr>Title - Center</vt:lpstr>
      <vt:lpstr>Title &amp; Bullets - Right</vt:lpstr>
      <vt:lpstr>Title &amp; Bullets - 2 Column</vt:lpstr>
      <vt:lpstr>Title &amp; Bullets - Left</vt:lpstr>
      <vt:lpstr>Title, Bullets &amp; Photo</vt:lpstr>
      <vt:lpstr>Photo - 2 Up</vt:lpstr>
      <vt:lpstr>Title - Top</vt:lpstr>
      <vt:lpstr>Ion Boardroom</vt:lpstr>
      <vt:lpstr>Outline</vt:lpstr>
      <vt:lpstr>Problem Definition</vt:lpstr>
      <vt:lpstr>Enterprise Application Integration (EAI)</vt:lpstr>
      <vt:lpstr>Using EAI technology to bring order to an enterprise</vt:lpstr>
      <vt:lpstr>PowerPoint Presentation</vt:lpstr>
      <vt:lpstr>Types of EAI</vt:lpstr>
      <vt:lpstr>Alternatives of Database Integration</vt:lpstr>
      <vt:lpstr>Data Warehouse Approach</vt:lpstr>
      <vt:lpstr>Bottom-up Design</vt:lpstr>
      <vt:lpstr>GCS/LCS Relationship</vt:lpstr>
      <vt:lpstr>Distributed Multidatabase System</vt:lpstr>
      <vt:lpstr>Distributed Multidatabase System Architecture (Fig. 1.16) </vt:lpstr>
      <vt:lpstr>MDBS Components &amp; Execution</vt:lpstr>
      <vt:lpstr>An Example of MDBSs - Mediator/Wrapper Architecture</vt:lpstr>
      <vt:lpstr>Database Integration Process</vt:lpstr>
      <vt:lpstr>Database Integration Process</vt:lpstr>
      <vt:lpstr>Schema Translation</vt:lpstr>
      <vt:lpstr>Example: mapping an E-R Model to the Relational Model</vt:lpstr>
      <vt:lpstr>Schema Matching - which concepts of one schema match those of another?</vt:lpstr>
      <vt:lpstr>Schema Matching (cont’d)</vt:lpstr>
      <vt:lpstr>Schema Matching Approaches</vt:lpstr>
      <vt:lpstr>Linguistic Schema Matching</vt:lpstr>
      <vt:lpstr>Linguistic Matchers</vt:lpstr>
      <vt:lpstr>Linguistic Matchers (cont.)</vt:lpstr>
      <vt:lpstr>Automatic Discovery of Name Similarities</vt:lpstr>
      <vt:lpstr>Soundex codes and SQL https://www.mssqltips.com/sqlservertip/2905/forgotten-sql-server-functions--varp-soundex-and-ntile/</vt:lpstr>
      <vt:lpstr>N-gram Example - RESP vs RESPONSIBILITY</vt:lpstr>
      <vt:lpstr>Edit Distance Example - RESP vs RESPONSIBILITY</vt:lpstr>
      <vt:lpstr>Constraint-based Matchers</vt:lpstr>
      <vt:lpstr>Constraint-based Structural Matching</vt:lpstr>
      <vt:lpstr>Learning-based Schema Matching</vt:lpstr>
      <vt:lpstr>Learning-based Schema Matching</vt:lpstr>
      <vt:lpstr>Combined Schema Matching Approaches</vt:lpstr>
      <vt:lpstr>An Example GCS after schema integration</vt:lpstr>
      <vt:lpstr>Schema Integration</vt:lpstr>
      <vt:lpstr>Binary Integration Methods</vt:lpstr>
      <vt:lpstr>N-ary Integration Methods</vt:lpstr>
      <vt:lpstr>Schema Mapping</vt:lpstr>
      <vt:lpstr>Mapping Creation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/>
  <cp:keywords/>
  <dc:description/>
  <cp:lastModifiedBy>Yang, T. Andrew</cp:lastModifiedBy>
  <cp:revision>168</cp:revision>
  <cp:lastPrinted>2019-10-10T21:28:19Z</cp:lastPrinted>
  <dcterms:modified xsi:type="dcterms:W3CDTF">2019-10-10T23:31:51Z</dcterms:modified>
</cp:coreProperties>
</file>