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3" r:id="rId1"/>
  </p:sldMasterIdLst>
  <p:notesMasterIdLst>
    <p:notesMasterId r:id="rId59"/>
  </p:notesMasterIdLst>
  <p:handoutMasterIdLst>
    <p:handoutMasterId r:id="rId60"/>
  </p:handoutMasterIdLst>
  <p:sldIdLst>
    <p:sldId id="257" r:id="rId2"/>
    <p:sldId id="260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326" r:id="rId12"/>
    <p:sldId id="311" r:id="rId13"/>
    <p:sldId id="275" r:id="rId14"/>
    <p:sldId id="276" r:id="rId15"/>
    <p:sldId id="277" r:id="rId16"/>
    <p:sldId id="278" r:id="rId17"/>
    <p:sldId id="279" r:id="rId18"/>
    <p:sldId id="280" r:id="rId19"/>
    <p:sldId id="325" r:id="rId20"/>
    <p:sldId id="312" r:id="rId21"/>
    <p:sldId id="323" r:id="rId22"/>
    <p:sldId id="324" r:id="rId23"/>
    <p:sldId id="313" r:id="rId24"/>
    <p:sldId id="281" r:id="rId25"/>
    <p:sldId id="282" r:id="rId26"/>
    <p:sldId id="283" r:id="rId27"/>
    <p:sldId id="328" r:id="rId28"/>
    <p:sldId id="329" r:id="rId29"/>
    <p:sldId id="330" r:id="rId30"/>
    <p:sldId id="327" r:id="rId31"/>
    <p:sldId id="284" r:id="rId32"/>
    <p:sldId id="285" r:id="rId33"/>
    <p:sldId id="286" r:id="rId34"/>
    <p:sldId id="287" r:id="rId35"/>
    <p:sldId id="289" r:id="rId36"/>
    <p:sldId id="290" r:id="rId37"/>
    <p:sldId id="314" r:id="rId38"/>
    <p:sldId id="297" r:id="rId39"/>
    <p:sldId id="298" r:id="rId40"/>
    <p:sldId id="315" r:id="rId41"/>
    <p:sldId id="331" r:id="rId42"/>
    <p:sldId id="304" r:id="rId43"/>
    <p:sldId id="316" r:id="rId44"/>
    <p:sldId id="317" r:id="rId45"/>
    <p:sldId id="332" r:id="rId46"/>
    <p:sldId id="333" r:id="rId47"/>
    <p:sldId id="335" r:id="rId48"/>
    <p:sldId id="336" r:id="rId49"/>
    <p:sldId id="318" r:id="rId50"/>
    <p:sldId id="319" r:id="rId51"/>
    <p:sldId id="337" r:id="rId52"/>
    <p:sldId id="338" r:id="rId53"/>
    <p:sldId id="339" r:id="rId54"/>
    <p:sldId id="320" r:id="rId55"/>
    <p:sldId id="341" r:id="rId56"/>
    <p:sldId id="321" r:id="rId57"/>
    <p:sldId id="322" r:id="rId58"/>
  </p:sldIdLst>
  <p:sldSz cx="13004800" cy="97536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808"/>
    <a:srgbClr val="FF5008"/>
    <a:srgbClr val="0080FF"/>
    <a:srgbClr val="8000B0"/>
    <a:srgbClr val="800040"/>
    <a:srgbClr val="1771A9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25" autoAdjust="0"/>
  </p:normalViewPr>
  <p:slideViewPr>
    <p:cSldViewPr>
      <p:cViewPr varScale="1">
        <p:scale>
          <a:sx n="54" d="100"/>
          <a:sy n="54" d="100"/>
        </p:scale>
        <p:origin x="1570" y="8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EDB6858-583E-F04D-87BA-33BF7D87A4B2}" type="datetimeFigureOut">
              <a:rPr lang="en-US" smtClean="0">
                <a:latin typeface="Book Antiqua"/>
              </a:rPr>
              <a:pPr/>
              <a:t>10/3/2019</a:t>
            </a:fld>
            <a:endParaRPr lang="en-US" dirty="0"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908FCAA-BA79-9C45-8B8A-AE9928029AD7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07650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>
                <a:latin typeface="Book Antiqua"/>
              </a:defRPr>
            </a:lvl1pPr>
          </a:lstStyle>
          <a:p>
            <a:fld id="{17AC82C3-C055-944A-848B-EB3234501512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4AB95105-031E-5A46-BC87-E7D3689E9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98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822325"/>
            <a:ext cx="4276725" cy="320833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035268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42900"/>
            <a:ext cx="5583238" cy="41894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42900"/>
            <a:ext cx="5583238" cy="41894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42900"/>
            <a:ext cx="5583238" cy="41894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Animated slide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822325"/>
            <a:ext cx="4276725" cy="320833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822325"/>
            <a:ext cx="4276725" cy="320833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822325"/>
            <a:ext cx="4276725" cy="320833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203538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-46038"/>
            <a:ext cx="4595812" cy="3448051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-46038"/>
            <a:ext cx="4595812" cy="3448051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42900"/>
            <a:ext cx="5583238" cy="41894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536755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263745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816254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8872732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-46038"/>
            <a:ext cx="4595812" cy="3448051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-46038"/>
            <a:ext cx="4595812" cy="3448051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71" y="3166583"/>
            <a:ext cx="8416255" cy="3627914"/>
          </a:xfrm>
        </p:spPr>
        <p:txBody>
          <a:bodyPr anchor="b"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271" y="6794496"/>
            <a:ext cx="8416255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663937" y="2600961"/>
            <a:ext cx="1408852" cy="32520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9FA6B61-5321-442D-8BA7-AD8CCD21DDB3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869274" y="4642714"/>
            <a:ext cx="5489486" cy="32520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r>
              <a:rPr lang="en-US">
                <a:latin typeface="Book Antiqua"/>
              </a:rPr>
              <a:t>Ch.x/</a:t>
            </a:r>
            <a:fld id="{B9BE72AF-AF1A-1E41-B881-D8119A052D15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7426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7056290"/>
            <a:ext cx="9133517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2272" y="975360"/>
            <a:ext cx="9133517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0" y="7862318"/>
            <a:ext cx="9133517" cy="702168"/>
          </a:xfrm>
        </p:spPr>
        <p:txBody>
          <a:bodyPr>
            <a:normAutofit/>
          </a:bodyPr>
          <a:lstStyle>
            <a:lvl1pPr marL="0" indent="0">
              <a:buNone/>
              <a:defRPr sz="1707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9412-41D7-47CB-9B04-BE7564723C2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7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3518" cy="2407424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960745"/>
            <a:ext cx="9133518" cy="3607974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D48F-E09C-4565-A0CE-A614C8CD0712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1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920790" y="926848"/>
            <a:ext cx="855596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10054284" y="4124860"/>
            <a:ext cx="880445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3" y="1318542"/>
            <a:ext cx="8761436" cy="4099099"/>
          </a:xfrm>
        </p:spPr>
        <p:txBody>
          <a:bodyPr anchor="ctr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73018" y="5417640"/>
            <a:ext cx="8030070" cy="473761"/>
          </a:xfrm>
        </p:spPr>
        <p:txBody>
          <a:bodyPr>
            <a:normAutofit/>
          </a:bodyPr>
          <a:lstStyle>
            <a:lvl1pPr marL="0" indent="0">
              <a:buNone/>
              <a:defRPr lang="en-US" sz="1991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7112272"/>
            <a:ext cx="9022113" cy="1437325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3447-60BD-4FCB-B5E3-1026468D8435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2926080"/>
            <a:ext cx="9133518" cy="2980267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2" y="7146537"/>
            <a:ext cx="9133517" cy="1414956"/>
          </a:xfrm>
        </p:spPr>
        <p:txBody>
          <a:bodyPr anchor="t"/>
          <a:lstStyle>
            <a:lvl1pPr marL="0" indent="0" algn="l">
              <a:buNone/>
              <a:defRPr sz="2844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6A19-7E31-413B-BC21-EF903852370E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3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5777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3540196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32270" y="4475967"/>
            <a:ext cx="3290214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3540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47603" y="4475967"/>
            <a:ext cx="3298017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77775" y="4475967"/>
            <a:ext cx="3294756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85554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246E-74AE-44CC-A3DF-2CFD83B54408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9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318542"/>
            <a:ext cx="9024370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5944314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49322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32269" y="6880083"/>
            <a:ext cx="3290214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378" y="5944313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53424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851378" y="6895230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5944314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687845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474513" y="6880083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679138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9DEC-AACA-4CC2-A4CA-15A125B95377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1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39184" y="9085028"/>
            <a:ext cx="1408852" cy="325204"/>
          </a:xfrm>
        </p:spPr>
        <p:txBody>
          <a:bodyPr/>
          <a:lstStyle/>
          <a:p>
            <a:fld id="{A7D0E339-6E6D-48DD-A0F1-F104C4376C31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057" y="9085028"/>
            <a:ext cx="5489486" cy="32520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FDF4A1D1-6440-3F47-BC8E-C1E8499F2E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9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2971264" cy="9757579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90034" y="571968"/>
            <a:ext cx="6557248" cy="8609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847907" y="2511070"/>
            <a:ext cx="8527634" cy="4731462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3004800" cy="97536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2120" y="2059093"/>
            <a:ext cx="1583667" cy="65024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2694" y="2059093"/>
            <a:ext cx="6281865" cy="65024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DBA4-09D5-45D3-BC18-5AEBE4B265A5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5933" y="9053153"/>
            <a:ext cx="5489486" cy="32520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2F3FA9A2-5116-5544-A00E-FC7EF820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5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02" y="1318540"/>
            <a:ext cx="9022111" cy="1009586"/>
          </a:xfrm>
        </p:spPr>
        <p:txBody>
          <a:bodyPr anchor="ctr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F669-891A-4BD9-B03D-04AC8327628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r>
              <a:rPr lang="en-US">
                <a:latin typeface="Book Antiqua"/>
              </a:rPr>
              <a:t>Ch.1/</a:t>
            </a:r>
            <a:fld id="{D01B99BC-F82C-D046-99BD-FBA1D66F1CB4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50283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049" y="3210792"/>
            <a:ext cx="4395622" cy="4295600"/>
          </a:xfrm>
        </p:spPr>
        <p:txBody>
          <a:bodyPr anchor="ctr"/>
          <a:lstStyle>
            <a:lvl1pPr algn="l">
              <a:defRPr sz="455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0727" y="3210792"/>
            <a:ext cx="4384023" cy="4295600"/>
          </a:xfrm>
        </p:spPr>
        <p:txBody>
          <a:bodyPr anchor="ctr"/>
          <a:lstStyle>
            <a:lvl1pPr marL="0" indent="0" algn="l">
              <a:buNone/>
              <a:defRPr sz="2844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8E99-15A9-4B40-8BFA-E5FB35512D7D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r>
              <a:rPr lang="en-US">
                <a:latin typeface="Book Antiqua"/>
              </a:rPr>
              <a:t>Ch.1/</a:t>
            </a:r>
            <a:fld id="{C12595A0-9662-7443-BA62-0D3B6483FF39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775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270" y="3540196"/>
            <a:ext cx="5172594" cy="502130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9937" y="3540200"/>
            <a:ext cx="5172594" cy="50212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4209-51B7-4ACC-AF10-887DB3B0E819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r>
              <a:rPr lang="en-US">
                <a:latin typeface="Book Antiqua"/>
              </a:rPr>
              <a:t>Ch.1/</a:t>
            </a:r>
            <a:fld id="{F0ED71BB-118A-9E4C-B08B-8FE12AFF2AE2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26347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217" y="3540196"/>
            <a:ext cx="5167647" cy="1079879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270" y="4620075"/>
            <a:ext cx="5172594" cy="394142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9938" y="3540196"/>
            <a:ext cx="5172592" cy="107610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9937" y="4616299"/>
            <a:ext cx="5172594" cy="39451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E3F7-E072-44B7-A23B-E069B25EE815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65069F6B-CB1A-844B-A44A-5B7ABA595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8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90D3-69F0-4AD7-AA19-441C976779E7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8801E1DC-9A09-2845-A773-BB78DAEA5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9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71DD-00E1-4921-B7A2-539CA938BAC4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E37D4F0C-152B-054F-ABE3-C9D6581630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1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2059094"/>
            <a:ext cx="3857906" cy="2127058"/>
          </a:xfrm>
        </p:spPr>
        <p:txBody>
          <a:bodyPr anchor="b"/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030" y="2059093"/>
            <a:ext cx="5166720" cy="6502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3" y="4390180"/>
            <a:ext cx="3857904" cy="4172375"/>
          </a:xfrm>
        </p:spPr>
        <p:txBody>
          <a:bodyPr/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6ADF-4914-49FE-93B6-8843D9DDF39E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97C1C413-B9D3-E347-8928-0B2F53448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3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964644"/>
            <a:ext cx="4248304" cy="22397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7026" y="1878471"/>
            <a:ext cx="3969567" cy="59966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389120"/>
            <a:ext cx="4248304" cy="3486009"/>
          </a:xfrm>
        </p:spPr>
        <p:txBody>
          <a:bodyPr>
            <a:normAutofit/>
          </a:bodyPr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0793-0331-4744-B631-4AB6C66F40AA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B604E31D-27C9-7146-8686-2BC96041BB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2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232270" y="1318541"/>
            <a:ext cx="9024370" cy="100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343" y="3540195"/>
            <a:ext cx="9024370" cy="502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72542" y="9053153"/>
            <a:ext cx="1408852" cy="3252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80" b="1" i="0">
                <a:solidFill>
                  <a:schemeClr val="accent1"/>
                </a:solidFill>
              </a:defRPr>
            </a:lvl1pPr>
          </a:lstStyle>
          <a:p>
            <a:fld id="{98BE5545-3D8D-456C-B64C-E272C84453A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0311" y="9053151"/>
            <a:ext cx="5489486" cy="325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8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2BEC627-D3D2-4F9E-8397-B038CF66C860}"/>
              </a:ext>
            </a:extLst>
          </p:cNvPr>
          <p:cNvSpPr>
            <a:spLocks/>
          </p:cNvSpPr>
          <p:nvPr userDrawn="1"/>
        </p:nvSpPr>
        <p:spPr bwMode="auto">
          <a:xfrm>
            <a:off x="11254928" y="9538899"/>
            <a:ext cx="14038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Ch.1/</a:t>
            </a:r>
            <a:fld id="{5E48BB5D-946E-5F48-82DF-AC330131550D}" type="slidenum">
              <a:rPr lang="en-US" sz="1200" smtClean="0">
                <a:latin typeface="Book Antiqua"/>
                <a:cs typeface="Book Antiqua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2628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l" defTabSz="650230" rtl="0" eaLnBrk="1" latinLnBrk="0" hangingPunct="1">
        <a:spcBef>
          <a:spcPct val="0"/>
        </a:spcBef>
        <a:buNone/>
        <a:defRPr sz="4551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75345" indent="-403143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65483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55621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45758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80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4651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12750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53587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allel_databa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aralleliza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igaflop.co.uk/comp/chapt8.s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igaflop.co.uk/comp/chapt8.s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igaflop.co.uk/comp/chapt8.s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P-hardnes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is.techtarget.com/definition/deadloc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3004592"/>
            <a:ext cx="12293600" cy="6348040"/>
          </a:xfrm>
          <a:ln/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1771A9"/>
                </a:solidFill>
                <a:cs typeface="Book Antiqua"/>
              </a:rPr>
              <a:t>Introduction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What is a distributed DBMS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Distributed DBMS Architecture</a:t>
            </a:r>
          </a:p>
          <a:p>
            <a:r>
              <a:rPr lang="en-US" dirty="0">
                <a:cs typeface="Book Antiqua"/>
              </a:rPr>
              <a:t>Background</a:t>
            </a:r>
          </a:p>
          <a:p>
            <a:r>
              <a:rPr lang="en-US" dirty="0">
                <a:cs typeface="Book Antiqua"/>
              </a:rPr>
              <a:t>Distributed Database Design</a:t>
            </a:r>
          </a:p>
          <a:p>
            <a:r>
              <a:rPr lang="en-US" dirty="0">
                <a:cs typeface="Book Antiqua"/>
              </a:rPr>
              <a:t>Database Integration</a:t>
            </a:r>
          </a:p>
          <a:p>
            <a:r>
              <a:rPr lang="en-US" dirty="0">
                <a:cs typeface="Book Antiqua"/>
              </a:rPr>
              <a:t>Semantic Data Control</a:t>
            </a:r>
          </a:p>
          <a:p>
            <a:r>
              <a:rPr lang="en-US" dirty="0">
                <a:cs typeface="Book Antiqua"/>
              </a:rPr>
              <a:t>Distributed Query Processing</a:t>
            </a:r>
          </a:p>
          <a:p>
            <a:r>
              <a:rPr lang="en-US" dirty="0">
                <a:cs typeface="Book Antiqua"/>
              </a:rPr>
              <a:t>Multidatabase query processing</a:t>
            </a:r>
          </a:p>
          <a:p>
            <a:r>
              <a:rPr lang="en-US" dirty="0">
                <a:cs typeface="Book Antiqua"/>
              </a:rPr>
              <a:t>Distributed Transaction Management</a:t>
            </a:r>
          </a:p>
          <a:p>
            <a:r>
              <a:rPr lang="en-US" dirty="0">
                <a:cs typeface="Book Antiqua"/>
              </a:rPr>
              <a:t>Data Replication</a:t>
            </a:r>
          </a:p>
          <a:p>
            <a:r>
              <a:rPr lang="en-US" dirty="0">
                <a:cs typeface="Book Antiqua"/>
              </a:rPr>
              <a:t>Parallel Database Systems</a:t>
            </a:r>
          </a:p>
          <a:p>
            <a:r>
              <a:rPr lang="en-US" dirty="0">
                <a:cs typeface="Book Antiqua"/>
              </a:rPr>
              <a:t>Distributed Object DBMS</a:t>
            </a:r>
          </a:p>
          <a:p>
            <a:r>
              <a:rPr lang="en-US" dirty="0">
                <a:cs typeface="Book Antiqua"/>
              </a:rPr>
              <a:t>Peer-to-Peer Data Management</a:t>
            </a:r>
          </a:p>
          <a:p>
            <a:r>
              <a:rPr lang="en-US" dirty="0">
                <a:cs typeface="Book Antiqua"/>
              </a:rPr>
              <a:t>Web Data Management </a:t>
            </a:r>
          </a:p>
          <a:p>
            <a:r>
              <a:rPr lang="en-US" dirty="0">
                <a:cs typeface="Book Antiqua"/>
              </a:rPr>
              <a:t>Current Issues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Implicit Assumptions of DDBS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Data stored at a number of sites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 each site </a:t>
            </a:r>
            <a:r>
              <a:rPr lang="en-US" i="1" dirty="0"/>
              <a:t>logically</a:t>
            </a:r>
            <a:r>
              <a:rPr lang="en-US" dirty="0"/>
              <a:t> consists of a single processor.</a:t>
            </a:r>
          </a:p>
          <a:p>
            <a:r>
              <a:rPr lang="en-US" dirty="0"/>
              <a:t>Processors at different </a:t>
            </a:r>
            <a:r>
              <a:rPr lang="en-US" dirty="0">
                <a:solidFill>
                  <a:schemeClr val="tx2"/>
                </a:solidFill>
              </a:rPr>
              <a:t>sites are interconnected by a computer network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 </a:t>
            </a:r>
            <a:r>
              <a:rPr lang="en-US" dirty="0"/>
              <a:t>not a multiprocessor system</a:t>
            </a:r>
          </a:p>
          <a:p>
            <a:pPr lvl="1"/>
            <a:r>
              <a:rPr lang="en-US" dirty="0"/>
              <a:t>c.f., Parallel database systems</a:t>
            </a:r>
          </a:p>
          <a:p>
            <a:pPr marL="962340" lvl="2" indent="0">
              <a:buNone/>
            </a:pPr>
            <a:r>
              <a:rPr lang="en-US" dirty="0">
                <a:hlinkClick r:id="rId3"/>
              </a:rPr>
              <a:t>https://en.wikipedia.org/wiki/Parallel_database</a:t>
            </a:r>
            <a:endParaRPr lang="en-US" dirty="0"/>
          </a:p>
          <a:p>
            <a:pPr marL="962340" lvl="2" indent="0">
              <a:buNone/>
            </a:pPr>
            <a:r>
              <a:rPr lang="en-US" dirty="0"/>
              <a:t>A </a:t>
            </a:r>
            <a:r>
              <a:rPr lang="en-US" b="1" dirty="0"/>
              <a:t>parallel database</a:t>
            </a:r>
            <a:r>
              <a:rPr lang="en-US" dirty="0"/>
              <a:t> system seeks to improve performance through </a:t>
            </a:r>
            <a:r>
              <a:rPr lang="en-US" dirty="0">
                <a:hlinkClick r:id="rId4" tooltip="Parallelization"/>
              </a:rPr>
              <a:t>parallelization</a:t>
            </a:r>
            <a:r>
              <a:rPr lang="en-US" dirty="0"/>
              <a:t> of various operations, such as loading data, building indexes and evaluating queries.</a:t>
            </a:r>
          </a:p>
          <a:p>
            <a:pPr marL="962340" lvl="2" indent="0">
              <a:buNone/>
            </a:pPr>
            <a:r>
              <a:rPr lang="en-US" dirty="0"/>
              <a:t>Parallel databases improve processing and input/output speeds by using multiple CPUs and disks in parallel.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Implicit Assumptions of DDBS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/>
              <a:t>Distributed database is a </a:t>
            </a:r>
            <a:r>
              <a:rPr lang="en-US" dirty="0">
                <a:solidFill>
                  <a:schemeClr val="tx2"/>
                </a:solidFill>
              </a:rPr>
              <a:t>database, not a collection of files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 </a:t>
            </a:r>
            <a:r>
              <a:rPr lang="en-US" dirty="0"/>
              <a:t>data logically related as exhibited in the users’ access patterns</a:t>
            </a:r>
          </a:p>
          <a:p>
            <a:pPr lvl="1"/>
            <a:r>
              <a:rPr lang="en-US" dirty="0"/>
              <a:t>Relational data model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D-DBMS is a </a:t>
            </a:r>
            <a:r>
              <a:rPr lang="en-US" dirty="0">
                <a:solidFill>
                  <a:schemeClr val="tx2"/>
                </a:solidFill>
              </a:rPr>
              <a:t>full-fledged DBMS</a:t>
            </a:r>
            <a:endParaRPr lang="en-US" dirty="0"/>
          </a:p>
          <a:p>
            <a:pPr lvl="1"/>
            <a:r>
              <a:rPr lang="en-US" dirty="0"/>
              <a:t>Not remote file system, not a TP system</a:t>
            </a:r>
          </a:p>
        </p:txBody>
      </p:sp>
    </p:spTree>
    <p:extLst>
      <p:ext uri="{BB962C8B-B14F-4D97-AF65-F5344CB8AC3E}">
        <p14:creationId xmlns:p14="http://schemas.microsoft.com/office/powerpoint/2010/main" val="89510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Delivery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Delivery modes</a:t>
            </a:r>
          </a:p>
          <a:p>
            <a:pPr lvl="1"/>
            <a:r>
              <a:rPr lang="en-US" dirty="0"/>
              <a:t>Pull-only</a:t>
            </a:r>
          </a:p>
          <a:p>
            <a:pPr lvl="1"/>
            <a:r>
              <a:rPr lang="en-US" dirty="0"/>
              <a:t>Push-only</a:t>
            </a:r>
          </a:p>
          <a:p>
            <a:pPr lvl="1"/>
            <a:r>
              <a:rPr lang="en-US" dirty="0"/>
              <a:t>Hybrid</a:t>
            </a:r>
          </a:p>
          <a:p>
            <a:r>
              <a:rPr lang="en-US" b="1" dirty="0"/>
              <a:t>Frequency</a:t>
            </a:r>
          </a:p>
          <a:p>
            <a:pPr lvl="1"/>
            <a:r>
              <a:rPr lang="en-US" dirty="0"/>
              <a:t>Periodic</a:t>
            </a:r>
          </a:p>
          <a:p>
            <a:pPr lvl="1"/>
            <a:r>
              <a:rPr lang="en-US" dirty="0"/>
              <a:t>Conditional</a:t>
            </a:r>
          </a:p>
          <a:p>
            <a:pPr lvl="1"/>
            <a:r>
              <a:rPr lang="en-US" dirty="0"/>
              <a:t>Ad-hoc or irregular</a:t>
            </a:r>
          </a:p>
          <a:p>
            <a:r>
              <a:rPr lang="en-US" b="1" dirty="0"/>
              <a:t>Communication Methods</a:t>
            </a:r>
          </a:p>
          <a:p>
            <a:pPr lvl="1"/>
            <a:r>
              <a:rPr lang="en-US" dirty="0"/>
              <a:t>Unicast</a:t>
            </a:r>
          </a:p>
          <a:p>
            <a:pPr lvl="1"/>
            <a:r>
              <a:rPr lang="en-US" dirty="0"/>
              <a:t>One-to-many</a:t>
            </a:r>
          </a:p>
          <a:p>
            <a:r>
              <a:rPr lang="en-US" b="1" dirty="0"/>
              <a:t>Note:</a:t>
            </a:r>
            <a:r>
              <a:rPr lang="en-US" dirty="0"/>
              <a:t> not all combinations make sense</a:t>
            </a:r>
          </a:p>
        </p:txBody>
      </p:sp>
    </p:spTree>
    <p:extLst>
      <p:ext uri="{BB962C8B-B14F-4D97-AF65-F5344CB8AC3E}">
        <p14:creationId xmlns:p14="http://schemas.microsoft.com/office/powerpoint/2010/main" val="403095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DBMS Promises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229343" y="4084711"/>
            <a:ext cx="9024370" cy="4476781"/>
          </a:xfrm>
          <a:noFill/>
          <a:ln/>
        </p:spPr>
        <p:txBody>
          <a:bodyPr/>
          <a:lstStyle/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"/>
            </a:pPr>
            <a:r>
              <a:rPr lang="en-US" u="sng" dirty="0"/>
              <a:t>Transparent</a:t>
            </a:r>
            <a:r>
              <a:rPr lang="en-US" dirty="0"/>
              <a:t> management of distributed, fragmented, and replicated data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"/>
            </a:pPr>
            <a:r>
              <a:rPr lang="en-US" dirty="0"/>
              <a:t>Improved </a:t>
            </a:r>
            <a:r>
              <a:rPr lang="en-US" u="sng" dirty="0"/>
              <a:t>reliability</a:t>
            </a:r>
            <a:r>
              <a:rPr lang="en-US" dirty="0"/>
              <a:t>/</a:t>
            </a:r>
            <a:r>
              <a:rPr lang="en-US" u="sng" dirty="0"/>
              <a:t>availability</a:t>
            </a:r>
            <a:r>
              <a:rPr lang="en-US" dirty="0"/>
              <a:t> through distributed transactions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"/>
            </a:pPr>
            <a:r>
              <a:rPr lang="en-US" dirty="0"/>
              <a:t>Improved </a:t>
            </a:r>
            <a:r>
              <a:rPr lang="en-US" u="sng" dirty="0"/>
              <a:t>performance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"/>
            </a:pPr>
            <a:r>
              <a:rPr lang="en-US" dirty="0"/>
              <a:t>Easier and more economical </a:t>
            </a:r>
            <a:r>
              <a:rPr lang="en-US" u="sng" dirty="0"/>
              <a:t>system expansion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Transparency is the separation of the higher level semantics of a system from the lower level implementation issues.</a:t>
            </a:r>
          </a:p>
          <a:p>
            <a:pPr>
              <a:lnSpc>
                <a:spcPct val="80000"/>
              </a:lnSpc>
            </a:pPr>
            <a:r>
              <a:rPr lang="en-US" dirty="0"/>
              <a:t>Fundamental issue is to provide </a:t>
            </a:r>
            <a:r>
              <a:rPr lang="en-US" sz="2800" b="1" dirty="0">
                <a:solidFill>
                  <a:schemeClr val="hlink"/>
                </a:solidFill>
              </a:rPr>
              <a:t>data independence </a:t>
            </a:r>
            <a:r>
              <a:rPr lang="en-US" dirty="0"/>
              <a:t>in the distributed environment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Network (distribution) transparency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Replication transparency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Fragmentation transparency</a:t>
            </a:r>
          </a:p>
          <a:p>
            <a:pPr lvl="2">
              <a:lnSpc>
                <a:spcPct val="80000"/>
              </a:lnSpc>
            </a:pPr>
            <a:r>
              <a:rPr lang="en-US" sz="2300" dirty="0"/>
              <a:t>horizontal fragmentation: selection</a:t>
            </a:r>
          </a:p>
          <a:p>
            <a:pPr lvl="2">
              <a:lnSpc>
                <a:spcPct val="80000"/>
              </a:lnSpc>
            </a:pPr>
            <a:r>
              <a:rPr lang="en-US" sz="2300" dirty="0"/>
              <a:t>vertical fragmentation: projection</a:t>
            </a:r>
          </a:p>
          <a:p>
            <a:pPr lvl="2">
              <a:lnSpc>
                <a:spcPct val="80000"/>
              </a:lnSpc>
            </a:pPr>
            <a:r>
              <a:rPr lang="en-US" sz="2300" dirty="0"/>
              <a:t>hybrid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246293" y="2366151"/>
            <a:ext cx="10458027" cy="3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pic>
        <p:nvPicPr>
          <p:cNvPr id="4" name="Picture 3" descr="Fig-2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76" y="2930509"/>
            <a:ext cx="7720267" cy="67708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Transparent Access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3729" y="3581193"/>
            <a:ext cx="5073316" cy="3146985"/>
          </a:xfrm>
          <a:noFill/>
          <a:ln/>
        </p:spPr>
        <p:txBody>
          <a:bodyPr>
            <a:normAutofit lnSpcReduction="10000"/>
          </a:bodyPr>
          <a:lstStyle/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SELECT</a:t>
            </a:r>
            <a:r>
              <a:rPr lang="en-US" sz="2600" dirty="0">
                <a:latin typeface="Courier New" charset="0"/>
              </a:rPr>
              <a:t>	ENAME,SAL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FROM</a:t>
            </a:r>
            <a:r>
              <a:rPr lang="en-US" sz="2600" dirty="0">
                <a:latin typeface="Courier New" charset="0"/>
              </a:rPr>
              <a:t>	EMP,ASG,PAY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WHERE</a:t>
            </a:r>
            <a:r>
              <a:rPr lang="en-US" sz="2600" dirty="0">
                <a:latin typeface="Courier New" charset="0"/>
              </a:rPr>
              <a:t>	DUR &gt; 12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EMP.ENO = ASG.ENO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PAY.TITLE = EMP.TITLE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0610263" y="4540392"/>
            <a:ext cx="210007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employees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assignments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0002395" y="7445518"/>
            <a:ext cx="2649763" cy="175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 </a:t>
            </a:r>
            <a:endParaRPr lang="en-US" sz="1800" b="1" dirty="0">
              <a:solidFill>
                <a:schemeClr val="accent1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    </a:t>
            </a:r>
            <a:r>
              <a:rPr lang="en-US" sz="1800" b="1" dirty="0">
                <a:solidFill>
                  <a:schemeClr val="tx2"/>
                </a:solidFill>
                <a:latin typeface="Book Antiqua"/>
              </a:rPr>
              <a:t>with budget &gt; 200000</a:t>
            </a:r>
            <a:endParaRPr lang="en-US" sz="1800" b="1" dirty="0">
              <a:solidFill>
                <a:srgbClr val="FF5008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employees</a:t>
            </a: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assignments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7568076" y="4018845"/>
            <a:ext cx="2781583" cy="278158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7188769" y="7306170"/>
            <a:ext cx="939236" cy="738982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6493373" y="3937565"/>
            <a:ext cx="848925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6520466" y="3964658"/>
            <a:ext cx="830862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6430155" y="3964658"/>
            <a:ext cx="991165" cy="559929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7559044" y="6637867"/>
            <a:ext cx="632178" cy="6502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6391773" y="3998525"/>
            <a:ext cx="1119858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Boston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7848040" y="5028072"/>
            <a:ext cx="2393245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Communication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Network</a:t>
            </a: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6773338" y="7577103"/>
            <a:ext cx="39736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10030792" y="6728179"/>
            <a:ext cx="1312289" cy="559929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0241285" y="6023752"/>
            <a:ext cx="596053" cy="6863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9967292" y="6749008"/>
            <a:ext cx="1429174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Montreal</a:t>
            </a:r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11361143" y="7053299"/>
            <a:ext cx="5599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10205161" y="596956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8209285" y="6574650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8940805" y="3458916"/>
            <a:ext cx="0" cy="5599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>
            <a:off x="8940805" y="3458916"/>
            <a:ext cx="0" cy="5599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9" name="Oval 43"/>
          <p:cNvSpPr>
            <a:spLocks noChangeArrowheads="1"/>
          </p:cNvSpPr>
          <p:nvPr/>
        </p:nvSpPr>
        <p:spPr bwMode="auto">
          <a:xfrm>
            <a:off x="8895649" y="3991751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0" name="Oval 44"/>
          <p:cNvSpPr>
            <a:spLocks noChangeArrowheads="1"/>
          </p:cNvSpPr>
          <p:nvPr/>
        </p:nvSpPr>
        <p:spPr bwMode="auto">
          <a:xfrm>
            <a:off x="8904680" y="4000783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1" name="Oval 45"/>
          <p:cNvSpPr>
            <a:spLocks noChangeArrowheads="1"/>
          </p:cNvSpPr>
          <p:nvPr/>
        </p:nvSpPr>
        <p:spPr bwMode="auto">
          <a:xfrm>
            <a:off x="8904680" y="4000783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10051632" y="3847254"/>
            <a:ext cx="776676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8" name="Line 62"/>
          <p:cNvSpPr>
            <a:spLocks noChangeShapeType="1"/>
          </p:cNvSpPr>
          <p:nvPr/>
        </p:nvSpPr>
        <p:spPr bwMode="auto">
          <a:xfrm flipV="1">
            <a:off x="10837339" y="3720818"/>
            <a:ext cx="379307" cy="32512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10008734" y="3908214"/>
            <a:ext cx="864729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Paris</a:t>
            </a:r>
          </a:p>
        </p:txBody>
      </p:sp>
      <p:sp>
        <p:nvSpPr>
          <p:cNvPr id="91200" name="Oval 64"/>
          <p:cNvSpPr>
            <a:spLocks noChangeArrowheads="1"/>
          </p:cNvSpPr>
          <p:nvPr/>
        </p:nvSpPr>
        <p:spPr bwMode="auto">
          <a:xfrm>
            <a:off x="10087756" y="4605867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2" name="Oval 66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3" name="Oval 67"/>
          <p:cNvSpPr>
            <a:spLocks noChangeArrowheads="1"/>
          </p:cNvSpPr>
          <p:nvPr/>
        </p:nvSpPr>
        <p:spPr bwMode="auto">
          <a:xfrm>
            <a:off x="7757729" y="4569743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4" name="Oval 68"/>
          <p:cNvSpPr>
            <a:spLocks noChangeArrowheads="1"/>
          </p:cNvSpPr>
          <p:nvPr/>
        </p:nvSpPr>
        <p:spPr bwMode="auto">
          <a:xfrm>
            <a:off x="7784822" y="4596836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5" name="Oval 69"/>
          <p:cNvSpPr>
            <a:spLocks noChangeArrowheads="1"/>
          </p:cNvSpPr>
          <p:nvPr/>
        </p:nvSpPr>
        <p:spPr bwMode="auto">
          <a:xfrm>
            <a:off x="7766760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6" name="Rectangle 70"/>
          <p:cNvSpPr>
            <a:spLocks noChangeArrowheads="1"/>
          </p:cNvSpPr>
          <p:nvPr/>
        </p:nvSpPr>
        <p:spPr bwMode="auto">
          <a:xfrm>
            <a:off x="8446351" y="3092735"/>
            <a:ext cx="1016000" cy="559929"/>
          </a:xfrm>
          <a:prstGeom prst="rect">
            <a:avLst/>
          </a:prstGeom>
          <a:solidFill>
            <a:srgbClr val="F50BD4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7247471" y="7213601"/>
            <a:ext cx="842151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New</a:t>
            </a:r>
          </a:p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York</a:t>
            </a:r>
          </a:p>
        </p:txBody>
      </p:sp>
      <p:sp>
        <p:nvSpPr>
          <p:cNvPr id="91208" name="Rectangle 72"/>
          <p:cNvSpPr>
            <a:spLocks noChangeArrowheads="1"/>
          </p:cNvSpPr>
          <p:nvPr/>
        </p:nvSpPr>
        <p:spPr bwMode="auto">
          <a:xfrm>
            <a:off x="5682352" y="5886027"/>
            <a:ext cx="2279056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assignments</a:t>
            </a:r>
          </a:p>
        </p:txBody>
      </p:sp>
      <p:sp>
        <p:nvSpPr>
          <p:cNvPr id="91209" name="Rectangle 73"/>
          <p:cNvSpPr>
            <a:spLocks noChangeArrowheads="1"/>
          </p:cNvSpPr>
          <p:nvPr/>
        </p:nvSpPr>
        <p:spPr bwMode="auto">
          <a:xfrm>
            <a:off x="6585492" y="7976095"/>
            <a:ext cx="260186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  <a:endParaRPr lang="en-US" sz="1800" b="1" dirty="0">
              <a:solidFill>
                <a:srgbClr val="000000"/>
              </a:solidFill>
              <a:latin typeface="Book Antiqua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employees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assignments</a:t>
            </a:r>
          </a:p>
        </p:txBody>
      </p:sp>
      <p:sp>
        <p:nvSpPr>
          <p:cNvPr id="91210" name="Line 74"/>
          <p:cNvSpPr>
            <a:spLocks noChangeShapeType="1"/>
          </p:cNvSpPr>
          <p:nvPr/>
        </p:nvSpPr>
        <p:spPr bwMode="auto">
          <a:xfrm>
            <a:off x="6953960" y="4542649"/>
            <a:ext cx="0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11" name="Rectangle 75"/>
          <p:cNvSpPr>
            <a:spLocks noChangeArrowheads="1"/>
          </p:cNvSpPr>
          <p:nvPr/>
        </p:nvSpPr>
        <p:spPr bwMode="auto">
          <a:xfrm>
            <a:off x="8426031" y="3122327"/>
            <a:ext cx="1020516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Tokyo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915700" y="6677000"/>
            <a:ext cx="689490" cy="760114"/>
            <a:chOff x="3660180" y="6219552"/>
            <a:chExt cx="689490" cy="760114"/>
          </a:xfrm>
        </p:grpSpPr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116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16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070352" y="7253064"/>
            <a:ext cx="689490" cy="760114"/>
            <a:chOff x="3660180" y="6219552"/>
            <a:chExt cx="689490" cy="760114"/>
          </a:xfrm>
        </p:grpSpPr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0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1229528" y="3364632"/>
            <a:ext cx="689490" cy="760114"/>
            <a:chOff x="3660180" y="6219552"/>
            <a:chExt cx="689490" cy="760114"/>
          </a:xfrm>
        </p:grpSpPr>
        <p:sp>
          <p:nvSpPr>
            <p:cNvPr id="9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7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8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95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612508" y="5020816"/>
            <a:ext cx="689490" cy="760114"/>
            <a:chOff x="3660180" y="6219552"/>
            <a:chExt cx="689490" cy="760114"/>
          </a:xfrm>
        </p:grpSpPr>
        <p:sp>
          <p:nvSpPr>
            <p:cNvPr id="100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10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10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103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Database - User View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3087558" y="3806613"/>
            <a:ext cx="1038578" cy="1070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6683022" y="3282718"/>
            <a:ext cx="0" cy="9460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H="1">
            <a:off x="9523307" y="3611055"/>
            <a:ext cx="713458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 flipV="1">
            <a:off x="9674579" y="7200923"/>
            <a:ext cx="833119" cy="9821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6996854" y="7882771"/>
            <a:ext cx="0" cy="3702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3280552" y="4231945"/>
            <a:ext cx="7238436" cy="3632764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4542649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8952090" y="6058486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8091876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4005298" y="5839483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6371450" y="4640602"/>
            <a:ext cx="302542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7983503" y="7257367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4005298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4973885" y="7038362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7017174" y="5076354"/>
            <a:ext cx="302542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8843716" y="5076354"/>
            <a:ext cx="304799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296747" y="5295357"/>
            <a:ext cx="302542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7125547" y="6058486"/>
            <a:ext cx="302542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5" name="Oval 21"/>
          <p:cNvSpPr>
            <a:spLocks noChangeArrowheads="1"/>
          </p:cNvSpPr>
          <p:nvPr/>
        </p:nvSpPr>
        <p:spPr bwMode="auto">
          <a:xfrm>
            <a:off x="7231663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4973885" y="4857349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7" name="Oval 23"/>
          <p:cNvSpPr>
            <a:spLocks noChangeArrowheads="1"/>
          </p:cNvSpPr>
          <p:nvPr/>
        </p:nvSpPr>
        <p:spPr bwMode="auto">
          <a:xfrm>
            <a:off x="8414739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auto">
          <a:xfrm>
            <a:off x="8414739" y="5403731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auto">
          <a:xfrm>
            <a:off x="5402863" y="7038362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auto">
          <a:xfrm>
            <a:off x="7125547" y="4532228"/>
            <a:ext cx="302542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auto">
          <a:xfrm>
            <a:off x="9274952" y="6602612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5617351" y="6166860"/>
            <a:ext cx="307058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4759396" y="5403731"/>
            <a:ext cx="302542" cy="30705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7446152" y="5620478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4651023" y="6819359"/>
            <a:ext cx="304801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6" name="Oval 32"/>
          <p:cNvSpPr>
            <a:spLocks noChangeArrowheads="1"/>
          </p:cNvSpPr>
          <p:nvPr/>
        </p:nvSpPr>
        <p:spPr bwMode="auto">
          <a:xfrm>
            <a:off x="7875129" y="6602612"/>
            <a:ext cx="307058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9381068" y="6166860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8520854" y="4857349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6479823" y="5184728"/>
            <a:ext cx="302542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0" name="Oval 36"/>
          <p:cNvSpPr>
            <a:spLocks noChangeArrowheads="1"/>
          </p:cNvSpPr>
          <p:nvPr/>
        </p:nvSpPr>
        <p:spPr bwMode="auto">
          <a:xfrm>
            <a:off x="5188374" y="6710985"/>
            <a:ext cx="304801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3576321" y="6166860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2" name="Oval 38"/>
          <p:cNvSpPr>
            <a:spLocks noChangeArrowheads="1"/>
          </p:cNvSpPr>
          <p:nvPr/>
        </p:nvSpPr>
        <p:spPr bwMode="auto">
          <a:xfrm>
            <a:off x="5942472" y="4748975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3" name="Oval 39"/>
          <p:cNvSpPr>
            <a:spLocks noChangeArrowheads="1"/>
          </p:cNvSpPr>
          <p:nvPr/>
        </p:nvSpPr>
        <p:spPr bwMode="auto">
          <a:xfrm>
            <a:off x="4973885" y="6166860"/>
            <a:ext cx="304799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4" name="Oval 40"/>
          <p:cNvSpPr>
            <a:spLocks noChangeArrowheads="1"/>
          </p:cNvSpPr>
          <p:nvPr/>
        </p:nvSpPr>
        <p:spPr bwMode="auto">
          <a:xfrm>
            <a:off x="6263076" y="6819359"/>
            <a:ext cx="304801" cy="311573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6585939" y="6058486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6" name="Oval 42"/>
          <p:cNvSpPr>
            <a:spLocks noChangeArrowheads="1"/>
          </p:cNvSpPr>
          <p:nvPr/>
        </p:nvSpPr>
        <p:spPr bwMode="auto">
          <a:xfrm>
            <a:off x="7554525" y="6929989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7" name="Oval 43"/>
          <p:cNvSpPr>
            <a:spLocks noChangeArrowheads="1"/>
          </p:cNvSpPr>
          <p:nvPr/>
        </p:nvSpPr>
        <p:spPr bwMode="auto">
          <a:xfrm>
            <a:off x="7662899" y="4967981"/>
            <a:ext cx="302542" cy="30931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8" name="Oval 44"/>
          <p:cNvSpPr>
            <a:spLocks noChangeArrowheads="1"/>
          </p:cNvSpPr>
          <p:nvPr/>
        </p:nvSpPr>
        <p:spPr bwMode="auto">
          <a:xfrm>
            <a:off x="9381068" y="5514362"/>
            <a:ext cx="304799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9" name="Oval 45"/>
          <p:cNvSpPr>
            <a:spLocks noChangeArrowheads="1"/>
          </p:cNvSpPr>
          <p:nvPr/>
        </p:nvSpPr>
        <p:spPr bwMode="auto">
          <a:xfrm>
            <a:off x="9812303" y="6385865"/>
            <a:ext cx="304801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0" name="Oval 46"/>
          <p:cNvSpPr>
            <a:spLocks noChangeArrowheads="1"/>
          </p:cNvSpPr>
          <p:nvPr/>
        </p:nvSpPr>
        <p:spPr bwMode="auto">
          <a:xfrm>
            <a:off x="5511236" y="4532228"/>
            <a:ext cx="304799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1" name="Oval 47"/>
          <p:cNvSpPr>
            <a:spLocks noChangeArrowheads="1"/>
          </p:cNvSpPr>
          <p:nvPr/>
        </p:nvSpPr>
        <p:spPr bwMode="auto">
          <a:xfrm>
            <a:off x="4436534" y="6166860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2" name="Oval 48"/>
          <p:cNvSpPr>
            <a:spLocks noChangeArrowheads="1"/>
          </p:cNvSpPr>
          <p:nvPr/>
        </p:nvSpPr>
        <p:spPr bwMode="auto">
          <a:xfrm>
            <a:off x="4005298" y="5295357"/>
            <a:ext cx="304801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3" name="Oval 49"/>
          <p:cNvSpPr>
            <a:spLocks noChangeArrowheads="1"/>
          </p:cNvSpPr>
          <p:nvPr/>
        </p:nvSpPr>
        <p:spPr bwMode="auto">
          <a:xfrm>
            <a:off x="8629227" y="6602612"/>
            <a:ext cx="304801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4" name="Oval 50"/>
          <p:cNvSpPr>
            <a:spLocks noChangeArrowheads="1"/>
          </p:cNvSpPr>
          <p:nvPr/>
        </p:nvSpPr>
        <p:spPr bwMode="auto">
          <a:xfrm>
            <a:off x="7983503" y="6166860"/>
            <a:ext cx="304801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5" name="Oval 51"/>
          <p:cNvSpPr>
            <a:spLocks noChangeArrowheads="1"/>
          </p:cNvSpPr>
          <p:nvPr/>
        </p:nvSpPr>
        <p:spPr bwMode="auto">
          <a:xfrm>
            <a:off x="5834099" y="5728852"/>
            <a:ext cx="302542" cy="311573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6479823" y="7365741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>
            <a:off x="6048588" y="6275233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9918419" y="5839483"/>
            <a:ext cx="304799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9" name="Oval 55"/>
          <p:cNvSpPr>
            <a:spLocks noChangeArrowheads="1"/>
          </p:cNvSpPr>
          <p:nvPr/>
        </p:nvSpPr>
        <p:spPr bwMode="auto">
          <a:xfrm>
            <a:off x="7017174" y="6710985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5834099" y="7257367"/>
            <a:ext cx="302542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1" name="Oval 57"/>
          <p:cNvSpPr>
            <a:spLocks noChangeArrowheads="1"/>
          </p:cNvSpPr>
          <p:nvPr/>
        </p:nvSpPr>
        <p:spPr bwMode="auto">
          <a:xfrm>
            <a:off x="3576321" y="5620478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auto">
          <a:xfrm>
            <a:off x="5296747" y="5728852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5834099" y="5184728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4" name="Oval 60"/>
          <p:cNvSpPr>
            <a:spLocks noChangeArrowheads="1"/>
          </p:cNvSpPr>
          <p:nvPr/>
        </p:nvSpPr>
        <p:spPr bwMode="auto">
          <a:xfrm>
            <a:off x="8306365" y="6819359"/>
            <a:ext cx="304799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5" name="Oval 61" descr="90%"/>
          <p:cNvSpPr>
            <a:spLocks noChangeArrowheads="1"/>
          </p:cNvSpPr>
          <p:nvPr/>
        </p:nvSpPr>
        <p:spPr bwMode="auto">
          <a:xfrm>
            <a:off x="6692053" y="4313225"/>
            <a:ext cx="307058" cy="309315"/>
          </a:xfrm>
          <a:prstGeom prst="ellipse">
            <a:avLst/>
          </a:prstGeom>
          <a:pattFill prst="pct90">
            <a:fgClr>
              <a:srgbClr val="FAFD00"/>
            </a:fgClr>
            <a:bgClr>
              <a:schemeClr val="bg1"/>
            </a:bgClr>
          </a:patt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6" name="Oval 62"/>
          <p:cNvSpPr>
            <a:spLocks noChangeArrowheads="1"/>
          </p:cNvSpPr>
          <p:nvPr/>
        </p:nvSpPr>
        <p:spPr bwMode="auto">
          <a:xfrm>
            <a:off x="9381068" y="5076354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7" name="Oval 63"/>
          <p:cNvSpPr>
            <a:spLocks noChangeArrowheads="1"/>
          </p:cNvSpPr>
          <p:nvPr/>
        </p:nvSpPr>
        <p:spPr bwMode="auto">
          <a:xfrm>
            <a:off x="7017174" y="5514362"/>
            <a:ext cx="302542" cy="30705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8" name="Oval 64"/>
          <p:cNvSpPr>
            <a:spLocks noChangeArrowheads="1"/>
          </p:cNvSpPr>
          <p:nvPr/>
        </p:nvSpPr>
        <p:spPr bwMode="auto">
          <a:xfrm>
            <a:off x="8414739" y="5947857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9" name="Oval 65"/>
          <p:cNvSpPr>
            <a:spLocks noChangeArrowheads="1"/>
          </p:cNvSpPr>
          <p:nvPr/>
        </p:nvSpPr>
        <p:spPr bwMode="auto">
          <a:xfrm>
            <a:off x="7983503" y="4640602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0" name="Oval 66"/>
          <p:cNvSpPr>
            <a:spLocks noChangeArrowheads="1"/>
          </p:cNvSpPr>
          <p:nvPr/>
        </p:nvSpPr>
        <p:spPr bwMode="auto">
          <a:xfrm>
            <a:off x="7875129" y="5620478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1" name="Oval 67"/>
          <p:cNvSpPr>
            <a:spLocks noChangeArrowheads="1"/>
          </p:cNvSpPr>
          <p:nvPr/>
        </p:nvSpPr>
        <p:spPr bwMode="auto">
          <a:xfrm>
            <a:off x="4219788" y="6819359"/>
            <a:ext cx="304799" cy="311573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2" name="Oval 68"/>
          <p:cNvSpPr>
            <a:spLocks noChangeArrowheads="1"/>
          </p:cNvSpPr>
          <p:nvPr/>
        </p:nvSpPr>
        <p:spPr bwMode="auto">
          <a:xfrm>
            <a:off x="6692053" y="7038362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3" name="Oval 69"/>
          <p:cNvSpPr>
            <a:spLocks noChangeArrowheads="1"/>
          </p:cNvSpPr>
          <p:nvPr/>
        </p:nvSpPr>
        <p:spPr bwMode="auto">
          <a:xfrm>
            <a:off x="6263076" y="5620478"/>
            <a:ext cx="304801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4" name="Oval 70"/>
          <p:cNvSpPr>
            <a:spLocks noChangeArrowheads="1"/>
          </p:cNvSpPr>
          <p:nvPr/>
        </p:nvSpPr>
        <p:spPr bwMode="auto">
          <a:xfrm>
            <a:off x="8843716" y="5620478"/>
            <a:ext cx="304799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5" name="Oval 71"/>
          <p:cNvSpPr>
            <a:spLocks noChangeArrowheads="1"/>
          </p:cNvSpPr>
          <p:nvPr/>
        </p:nvSpPr>
        <p:spPr bwMode="auto">
          <a:xfrm>
            <a:off x="7446152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6" name="Oval 72"/>
          <p:cNvSpPr>
            <a:spLocks noChangeArrowheads="1"/>
          </p:cNvSpPr>
          <p:nvPr/>
        </p:nvSpPr>
        <p:spPr bwMode="auto">
          <a:xfrm>
            <a:off x="6585939" y="6494238"/>
            <a:ext cx="304799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7" name="Line 73"/>
          <p:cNvSpPr>
            <a:spLocks noChangeShapeType="1"/>
          </p:cNvSpPr>
          <p:nvPr/>
        </p:nvSpPr>
        <p:spPr bwMode="auto">
          <a:xfrm flipV="1">
            <a:off x="3262490" y="7139964"/>
            <a:ext cx="715715" cy="76087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5012680" y="5830452"/>
            <a:ext cx="3719990" cy="4590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Distributed Database</a:t>
            </a:r>
          </a:p>
        </p:txBody>
      </p:sp>
      <p:pic>
        <p:nvPicPr>
          <p:cNvPr id="93259" name="Picture 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14" y="2779957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0" name="Picture 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0" y="810854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1" name="Picture 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83" y="2424192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2" name="Picture 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03" y="7898576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3263" name="Group 79"/>
          <p:cNvGrpSpPr>
            <a:grpSpLocks/>
          </p:cNvGrpSpPr>
          <p:nvPr/>
        </p:nvGrpSpPr>
        <p:grpSpPr bwMode="auto">
          <a:xfrm>
            <a:off x="9679094" y="2572477"/>
            <a:ext cx="1345636" cy="1065671"/>
            <a:chOff x="4287" y="1078"/>
            <a:chExt cx="596" cy="472"/>
          </a:xfrm>
        </p:grpSpPr>
        <p:grpSp>
          <p:nvGrpSpPr>
            <p:cNvPr id="93264" name="Group 80"/>
            <p:cNvGrpSpPr>
              <a:grpSpLocks/>
            </p:cNvGrpSpPr>
            <p:nvPr/>
          </p:nvGrpSpPr>
          <p:grpSpPr bwMode="auto">
            <a:xfrm>
              <a:off x="4287" y="1472"/>
              <a:ext cx="596" cy="78"/>
              <a:chOff x="4287" y="1472"/>
              <a:chExt cx="596" cy="78"/>
            </a:xfrm>
          </p:grpSpPr>
          <p:sp>
            <p:nvSpPr>
              <p:cNvPr id="93265" name="Rectangle 81"/>
              <p:cNvSpPr>
                <a:spLocks noChangeArrowheads="1"/>
              </p:cNvSpPr>
              <p:nvPr/>
            </p:nvSpPr>
            <p:spPr bwMode="auto">
              <a:xfrm>
                <a:off x="4292" y="1542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6" name="Freeform 82"/>
              <p:cNvSpPr>
                <a:spLocks/>
              </p:cNvSpPr>
              <p:nvPr/>
            </p:nvSpPr>
            <p:spPr bwMode="auto">
              <a:xfrm>
                <a:off x="4287" y="1472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7" name="Freeform 83"/>
              <p:cNvSpPr>
                <a:spLocks/>
              </p:cNvSpPr>
              <p:nvPr/>
            </p:nvSpPr>
            <p:spPr bwMode="auto">
              <a:xfrm>
                <a:off x="4305" y="1479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68" name="Group 84"/>
            <p:cNvGrpSpPr>
              <a:grpSpLocks/>
            </p:cNvGrpSpPr>
            <p:nvPr/>
          </p:nvGrpSpPr>
          <p:grpSpPr bwMode="auto">
            <a:xfrm>
              <a:off x="4353" y="1479"/>
              <a:ext cx="469" cy="14"/>
              <a:chOff x="4353" y="1479"/>
              <a:chExt cx="469" cy="14"/>
            </a:xfrm>
          </p:grpSpPr>
          <p:sp>
            <p:nvSpPr>
              <p:cNvPr id="93269" name="Freeform 85"/>
              <p:cNvSpPr>
                <a:spLocks/>
              </p:cNvSpPr>
              <p:nvPr/>
            </p:nvSpPr>
            <p:spPr bwMode="auto">
              <a:xfrm>
                <a:off x="4353" y="1479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0" name="Freeform 86"/>
              <p:cNvSpPr>
                <a:spLocks/>
              </p:cNvSpPr>
              <p:nvPr/>
            </p:nvSpPr>
            <p:spPr bwMode="auto">
              <a:xfrm>
                <a:off x="4398" y="1479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1" name="Freeform 87"/>
              <p:cNvSpPr>
                <a:spLocks/>
              </p:cNvSpPr>
              <p:nvPr/>
            </p:nvSpPr>
            <p:spPr bwMode="auto">
              <a:xfrm>
                <a:off x="4493" y="1479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2" name="Freeform 88"/>
              <p:cNvSpPr>
                <a:spLocks/>
              </p:cNvSpPr>
              <p:nvPr/>
            </p:nvSpPr>
            <p:spPr bwMode="auto">
              <a:xfrm>
                <a:off x="4578" y="1479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3" name="Freeform 89"/>
              <p:cNvSpPr>
                <a:spLocks/>
              </p:cNvSpPr>
              <p:nvPr/>
            </p:nvSpPr>
            <p:spPr bwMode="auto">
              <a:xfrm>
                <a:off x="4665" y="1479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4" name="Freeform 90"/>
              <p:cNvSpPr>
                <a:spLocks/>
              </p:cNvSpPr>
              <p:nvPr/>
            </p:nvSpPr>
            <p:spPr bwMode="auto">
              <a:xfrm>
                <a:off x="4743" y="1484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75" name="Group 91"/>
            <p:cNvGrpSpPr>
              <a:grpSpLocks/>
            </p:cNvGrpSpPr>
            <p:nvPr/>
          </p:nvGrpSpPr>
          <p:grpSpPr bwMode="auto">
            <a:xfrm>
              <a:off x="4335" y="1496"/>
              <a:ext cx="494" cy="28"/>
              <a:chOff x="4335" y="1496"/>
              <a:chExt cx="494" cy="28"/>
            </a:xfrm>
          </p:grpSpPr>
          <p:grpSp>
            <p:nvGrpSpPr>
              <p:cNvPr id="93276" name="Group 92"/>
              <p:cNvGrpSpPr>
                <a:grpSpLocks/>
              </p:cNvGrpSpPr>
              <p:nvPr/>
            </p:nvGrpSpPr>
            <p:grpSpPr bwMode="auto">
              <a:xfrm>
                <a:off x="4377" y="1497"/>
                <a:ext cx="245" cy="25"/>
                <a:chOff x="4377" y="1497"/>
                <a:chExt cx="245" cy="25"/>
              </a:xfrm>
            </p:grpSpPr>
            <p:sp>
              <p:nvSpPr>
                <p:cNvPr id="93277" name="Freeform 93"/>
                <p:cNvSpPr>
                  <a:spLocks/>
                </p:cNvSpPr>
                <p:nvPr/>
              </p:nvSpPr>
              <p:spPr bwMode="auto">
                <a:xfrm>
                  <a:off x="4377" y="1497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8" name="Freeform 94"/>
                <p:cNvSpPr>
                  <a:spLocks/>
                </p:cNvSpPr>
                <p:nvPr/>
              </p:nvSpPr>
              <p:spPr bwMode="auto">
                <a:xfrm>
                  <a:off x="4386" y="1505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9" name="Freeform 95"/>
                <p:cNvSpPr>
                  <a:spLocks/>
                </p:cNvSpPr>
                <p:nvPr/>
              </p:nvSpPr>
              <p:spPr bwMode="auto">
                <a:xfrm>
                  <a:off x="4390" y="1512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0" name="Freeform 96"/>
                <p:cNvSpPr>
                  <a:spLocks/>
                </p:cNvSpPr>
                <p:nvPr/>
              </p:nvSpPr>
              <p:spPr bwMode="auto">
                <a:xfrm>
                  <a:off x="4394" y="1521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1" name="Group 97"/>
              <p:cNvGrpSpPr>
                <a:grpSpLocks/>
              </p:cNvGrpSpPr>
              <p:nvPr/>
            </p:nvGrpSpPr>
            <p:grpSpPr bwMode="auto">
              <a:xfrm>
                <a:off x="4335" y="1501"/>
                <a:ext cx="41" cy="16"/>
                <a:chOff x="4335" y="1501"/>
                <a:chExt cx="41" cy="16"/>
              </a:xfrm>
            </p:grpSpPr>
            <p:sp>
              <p:nvSpPr>
                <p:cNvPr id="93282" name="Freeform 98"/>
                <p:cNvSpPr>
                  <a:spLocks/>
                </p:cNvSpPr>
                <p:nvPr/>
              </p:nvSpPr>
              <p:spPr bwMode="auto">
                <a:xfrm>
                  <a:off x="4345" y="150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3" name="Freeform 99"/>
                <p:cNvSpPr>
                  <a:spLocks/>
                </p:cNvSpPr>
                <p:nvPr/>
              </p:nvSpPr>
              <p:spPr bwMode="auto">
                <a:xfrm>
                  <a:off x="4341" y="1508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4" name="Freeform 100"/>
                <p:cNvSpPr>
                  <a:spLocks/>
                </p:cNvSpPr>
                <p:nvPr/>
              </p:nvSpPr>
              <p:spPr bwMode="auto">
                <a:xfrm>
                  <a:off x="4335" y="151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5" name="Group 101"/>
              <p:cNvGrpSpPr>
                <a:grpSpLocks/>
              </p:cNvGrpSpPr>
              <p:nvPr/>
            </p:nvGrpSpPr>
            <p:grpSpPr bwMode="auto">
              <a:xfrm>
                <a:off x="4430" y="1496"/>
                <a:ext cx="224" cy="26"/>
                <a:chOff x="4430" y="1496"/>
                <a:chExt cx="224" cy="26"/>
              </a:xfrm>
            </p:grpSpPr>
            <p:sp>
              <p:nvSpPr>
                <p:cNvPr id="93286" name="Freeform 102"/>
                <p:cNvSpPr>
                  <a:spLocks/>
                </p:cNvSpPr>
                <p:nvPr/>
              </p:nvSpPr>
              <p:spPr bwMode="auto">
                <a:xfrm>
                  <a:off x="4430" y="1521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7" name="Freeform 103"/>
                <p:cNvSpPr>
                  <a:spLocks/>
                </p:cNvSpPr>
                <p:nvPr/>
              </p:nvSpPr>
              <p:spPr bwMode="auto">
                <a:xfrm>
                  <a:off x="4619" y="1496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8" name="Freeform 104"/>
                <p:cNvSpPr>
                  <a:spLocks/>
                </p:cNvSpPr>
                <p:nvPr/>
              </p:nvSpPr>
              <p:spPr bwMode="auto">
                <a:xfrm>
                  <a:off x="4628" y="1505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9" name="Freeform 105"/>
                <p:cNvSpPr>
                  <a:spLocks/>
                </p:cNvSpPr>
                <p:nvPr/>
              </p:nvSpPr>
              <p:spPr bwMode="auto">
                <a:xfrm>
                  <a:off x="4610" y="1513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0" name="Freeform 106"/>
                <p:cNvSpPr>
                  <a:spLocks/>
                </p:cNvSpPr>
                <p:nvPr/>
              </p:nvSpPr>
              <p:spPr bwMode="auto">
                <a:xfrm>
                  <a:off x="4574" y="152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1" name="Freeform 107"/>
                <p:cNvSpPr>
                  <a:spLocks/>
                </p:cNvSpPr>
                <p:nvPr/>
              </p:nvSpPr>
              <p:spPr bwMode="auto">
                <a:xfrm>
                  <a:off x="4603" y="1521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2" name="Group 108"/>
              <p:cNvGrpSpPr>
                <a:grpSpLocks/>
              </p:cNvGrpSpPr>
              <p:nvPr/>
            </p:nvGrpSpPr>
            <p:grpSpPr bwMode="auto">
              <a:xfrm>
                <a:off x="4663" y="1501"/>
                <a:ext cx="71" cy="21"/>
                <a:chOff x="4663" y="1501"/>
                <a:chExt cx="71" cy="21"/>
              </a:xfrm>
            </p:grpSpPr>
            <p:sp>
              <p:nvSpPr>
                <p:cNvPr id="93293" name="Freeform 109"/>
                <p:cNvSpPr>
                  <a:spLocks/>
                </p:cNvSpPr>
                <p:nvPr/>
              </p:nvSpPr>
              <p:spPr bwMode="auto">
                <a:xfrm>
                  <a:off x="4663" y="1501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4" name="Freeform 110"/>
                <p:cNvSpPr>
                  <a:spLocks/>
                </p:cNvSpPr>
                <p:nvPr/>
              </p:nvSpPr>
              <p:spPr bwMode="auto">
                <a:xfrm>
                  <a:off x="4673" y="1509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5" name="Freeform 111"/>
                <p:cNvSpPr>
                  <a:spLocks/>
                </p:cNvSpPr>
                <p:nvPr/>
              </p:nvSpPr>
              <p:spPr bwMode="auto">
                <a:xfrm>
                  <a:off x="4673" y="1521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6" name="Group 112"/>
              <p:cNvGrpSpPr>
                <a:grpSpLocks/>
              </p:cNvGrpSpPr>
              <p:nvPr/>
            </p:nvGrpSpPr>
            <p:grpSpPr bwMode="auto">
              <a:xfrm>
                <a:off x="4745" y="1501"/>
                <a:ext cx="84" cy="23"/>
                <a:chOff x="4745" y="1501"/>
                <a:chExt cx="84" cy="23"/>
              </a:xfrm>
            </p:grpSpPr>
            <p:sp>
              <p:nvSpPr>
                <p:cNvPr id="93297" name="Freeform 113"/>
                <p:cNvSpPr>
                  <a:spLocks/>
                </p:cNvSpPr>
                <p:nvPr/>
              </p:nvSpPr>
              <p:spPr bwMode="auto">
                <a:xfrm>
                  <a:off x="4751" y="1501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8" name="Freeform 114"/>
                <p:cNvSpPr>
                  <a:spLocks/>
                </p:cNvSpPr>
                <p:nvPr/>
              </p:nvSpPr>
              <p:spPr bwMode="auto">
                <a:xfrm>
                  <a:off x="4745" y="1509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9" name="Freeform 115"/>
                <p:cNvSpPr>
                  <a:spLocks/>
                </p:cNvSpPr>
                <p:nvPr/>
              </p:nvSpPr>
              <p:spPr bwMode="auto">
                <a:xfrm>
                  <a:off x="4751" y="1516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0" name="Freeform 116"/>
                <p:cNvSpPr>
                  <a:spLocks/>
                </p:cNvSpPr>
                <p:nvPr/>
              </p:nvSpPr>
              <p:spPr bwMode="auto">
                <a:xfrm>
                  <a:off x="4749" y="1523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1" name="Freeform 117"/>
                <p:cNvSpPr>
                  <a:spLocks/>
                </p:cNvSpPr>
                <p:nvPr/>
              </p:nvSpPr>
              <p:spPr bwMode="auto">
                <a:xfrm>
                  <a:off x="4806" y="150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2" name="Freeform 118"/>
                <p:cNvSpPr>
                  <a:spLocks/>
                </p:cNvSpPr>
                <p:nvPr/>
              </p:nvSpPr>
              <p:spPr bwMode="auto">
                <a:xfrm>
                  <a:off x="4812" y="151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03" name="Freeform 119"/>
            <p:cNvSpPr>
              <a:spLocks/>
            </p:cNvSpPr>
            <p:nvPr/>
          </p:nvSpPr>
          <p:spPr bwMode="auto">
            <a:xfrm>
              <a:off x="4329" y="1078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04" name="Group 120"/>
            <p:cNvGrpSpPr>
              <a:grpSpLocks/>
            </p:cNvGrpSpPr>
            <p:nvPr/>
          </p:nvGrpSpPr>
          <p:grpSpPr bwMode="auto">
            <a:xfrm>
              <a:off x="4379" y="1119"/>
              <a:ext cx="412" cy="305"/>
              <a:chOff x="4379" y="1119"/>
              <a:chExt cx="412" cy="305"/>
            </a:xfrm>
          </p:grpSpPr>
          <p:sp>
            <p:nvSpPr>
              <p:cNvPr id="93305" name="Freeform 121"/>
              <p:cNvSpPr>
                <a:spLocks/>
              </p:cNvSpPr>
              <p:nvPr/>
            </p:nvSpPr>
            <p:spPr bwMode="auto">
              <a:xfrm>
                <a:off x="4379" y="1119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6" name="Freeform 122"/>
              <p:cNvSpPr>
                <a:spLocks/>
              </p:cNvSpPr>
              <p:nvPr/>
            </p:nvSpPr>
            <p:spPr bwMode="auto">
              <a:xfrm>
                <a:off x="4380" y="1271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7" name="Freeform 123"/>
              <p:cNvSpPr>
                <a:spLocks/>
              </p:cNvSpPr>
              <p:nvPr/>
            </p:nvSpPr>
            <p:spPr bwMode="auto">
              <a:xfrm>
                <a:off x="4381" y="1119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8" name="Freeform 124"/>
              <p:cNvSpPr>
                <a:spLocks/>
              </p:cNvSpPr>
              <p:nvPr/>
            </p:nvSpPr>
            <p:spPr bwMode="auto">
              <a:xfrm>
                <a:off x="4392" y="1129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09" name="Freeform 125"/>
            <p:cNvSpPr>
              <a:spLocks/>
            </p:cNvSpPr>
            <p:nvPr/>
          </p:nvSpPr>
          <p:spPr bwMode="auto">
            <a:xfrm>
              <a:off x="4753" y="1437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310" name="Group 126"/>
          <p:cNvGrpSpPr>
            <a:grpSpLocks/>
          </p:cNvGrpSpPr>
          <p:nvPr/>
        </p:nvGrpSpPr>
        <p:grpSpPr bwMode="auto">
          <a:xfrm>
            <a:off x="2092960" y="7873740"/>
            <a:ext cx="1345636" cy="1065671"/>
            <a:chOff x="927" y="3426"/>
            <a:chExt cx="596" cy="472"/>
          </a:xfrm>
        </p:grpSpPr>
        <p:grpSp>
          <p:nvGrpSpPr>
            <p:cNvPr id="93311" name="Group 127"/>
            <p:cNvGrpSpPr>
              <a:grpSpLocks/>
            </p:cNvGrpSpPr>
            <p:nvPr/>
          </p:nvGrpSpPr>
          <p:grpSpPr bwMode="auto">
            <a:xfrm>
              <a:off x="927" y="3820"/>
              <a:ext cx="596" cy="78"/>
              <a:chOff x="927" y="3820"/>
              <a:chExt cx="596" cy="78"/>
            </a:xfrm>
          </p:grpSpPr>
          <p:sp>
            <p:nvSpPr>
              <p:cNvPr id="93312" name="Rectangle 128"/>
              <p:cNvSpPr>
                <a:spLocks noChangeArrowheads="1"/>
              </p:cNvSpPr>
              <p:nvPr/>
            </p:nvSpPr>
            <p:spPr bwMode="auto">
              <a:xfrm>
                <a:off x="932" y="3890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3" name="Freeform 129"/>
              <p:cNvSpPr>
                <a:spLocks/>
              </p:cNvSpPr>
              <p:nvPr/>
            </p:nvSpPr>
            <p:spPr bwMode="auto">
              <a:xfrm>
                <a:off x="927" y="3820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4" name="Freeform 130"/>
              <p:cNvSpPr>
                <a:spLocks/>
              </p:cNvSpPr>
              <p:nvPr/>
            </p:nvSpPr>
            <p:spPr bwMode="auto">
              <a:xfrm>
                <a:off x="945" y="3827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15" name="Group 131"/>
            <p:cNvGrpSpPr>
              <a:grpSpLocks/>
            </p:cNvGrpSpPr>
            <p:nvPr/>
          </p:nvGrpSpPr>
          <p:grpSpPr bwMode="auto">
            <a:xfrm>
              <a:off x="993" y="3827"/>
              <a:ext cx="469" cy="14"/>
              <a:chOff x="993" y="3827"/>
              <a:chExt cx="469" cy="14"/>
            </a:xfrm>
          </p:grpSpPr>
          <p:sp>
            <p:nvSpPr>
              <p:cNvPr id="93316" name="Freeform 132"/>
              <p:cNvSpPr>
                <a:spLocks/>
              </p:cNvSpPr>
              <p:nvPr/>
            </p:nvSpPr>
            <p:spPr bwMode="auto">
              <a:xfrm>
                <a:off x="993" y="3827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7" name="Freeform 133"/>
              <p:cNvSpPr>
                <a:spLocks/>
              </p:cNvSpPr>
              <p:nvPr/>
            </p:nvSpPr>
            <p:spPr bwMode="auto">
              <a:xfrm>
                <a:off x="1038" y="3827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8" name="Freeform 134"/>
              <p:cNvSpPr>
                <a:spLocks/>
              </p:cNvSpPr>
              <p:nvPr/>
            </p:nvSpPr>
            <p:spPr bwMode="auto">
              <a:xfrm>
                <a:off x="1133" y="3827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9" name="Freeform 135"/>
              <p:cNvSpPr>
                <a:spLocks/>
              </p:cNvSpPr>
              <p:nvPr/>
            </p:nvSpPr>
            <p:spPr bwMode="auto">
              <a:xfrm>
                <a:off x="1218" y="3827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0" name="Freeform 136"/>
              <p:cNvSpPr>
                <a:spLocks/>
              </p:cNvSpPr>
              <p:nvPr/>
            </p:nvSpPr>
            <p:spPr bwMode="auto">
              <a:xfrm>
                <a:off x="1305" y="3827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1" name="Freeform 137"/>
              <p:cNvSpPr>
                <a:spLocks/>
              </p:cNvSpPr>
              <p:nvPr/>
            </p:nvSpPr>
            <p:spPr bwMode="auto">
              <a:xfrm>
                <a:off x="1383" y="3832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22" name="Group 138"/>
            <p:cNvGrpSpPr>
              <a:grpSpLocks/>
            </p:cNvGrpSpPr>
            <p:nvPr/>
          </p:nvGrpSpPr>
          <p:grpSpPr bwMode="auto">
            <a:xfrm>
              <a:off x="975" y="3844"/>
              <a:ext cx="494" cy="28"/>
              <a:chOff x="975" y="3844"/>
              <a:chExt cx="494" cy="28"/>
            </a:xfrm>
          </p:grpSpPr>
          <p:grpSp>
            <p:nvGrpSpPr>
              <p:cNvPr id="93323" name="Group 139"/>
              <p:cNvGrpSpPr>
                <a:grpSpLocks/>
              </p:cNvGrpSpPr>
              <p:nvPr/>
            </p:nvGrpSpPr>
            <p:grpSpPr bwMode="auto">
              <a:xfrm>
                <a:off x="1017" y="3845"/>
                <a:ext cx="245" cy="25"/>
                <a:chOff x="1017" y="3845"/>
                <a:chExt cx="245" cy="25"/>
              </a:xfrm>
            </p:grpSpPr>
            <p:sp>
              <p:nvSpPr>
                <p:cNvPr id="93324" name="Freeform 140"/>
                <p:cNvSpPr>
                  <a:spLocks/>
                </p:cNvSpPr>
                <p:nvPr/>
              </p:nvSpPr>
              <p:spPr bwMode="auto">
                <a:xfrm>
                  <a:off x="1017" y="3845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5" name="Freeform 141"/>
                <p:cNvSpPr>
                  <a:spLocks/>
                </p:cNvSpPr>
                <p:nvPr/>
              </p:nvSpPr>
              <p:spPr bwMode="auto">
                <a:xfrm>
                  <a:off x="1026" y="3853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6" name="Freeform 142"/>
                <p:cNvSpPr>
                  <a:spLocks/>
                </p:cNvSpPr>
                <p:nvPr/>
              </p:nvSpPr>
              <p:spPr bwMode="auto">
                <a:xfrm>
                  <a:off x="1030" y="3860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7" name="Freeform 143"/>
                <p:cNvSpPr>
                  <a:spLocks/>
                </p:cNvSpPr>
                <p:nvPr/>
              </p:nvSpPr>
              <p:spPr bwMode="auto">
                <a:xfrm>
                  <a:off x="1034" y="3869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28" name="Group 144"/>
              <p:cNvGrpSpPr>
                <a:grpSpLocks/>
              </p:cNvGrpSpPr>
              <p:nvPr/>
            </p:nvGrpSpPr>
            <p:grpSpPr bwMode="auto">
              <a:xfrm>
                <a:off x="975" y="3849"/>
                <a:ext cx="41" cy="16"/>
                <a:chOff x="975" y="3849"/>
                <a:chExt cx="41" cy="16"/>
              </a:xfrm>
            </p:grpSpPr>
            <p:sp>
              <p:nvSpPr>
                <p:cNvPr id="93329" name="Freeform 145"/>
                <p:cNvSpPr>
                  <a:spLocks/>
                </p:cNvSpPr>
                <p:nvPr/>
              </p:nvSpPr>
              <p:spPr bwMode="auto">
                <a:xfrm>
                  <a:off x="985" y="384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0" name="Freeform 146"/>
                <p:cNvSpPr>
                  <a:spLocks/>
                </p:cNvSpPr>
                <p:nvPr/>
              </p:nvSpPr>
              <p:spPr bwMode="auto">
                <a:xfrm>
                  <a:off x="981" y="3856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1" name="Freeform 147"/>
                <p:cNvSpPr>
                  <a:spLocks/>
                </p:cNvSpPr>
                <p:nvPr/>
              </p:nvSpPr>
              <p:spPr bwMode="auto">
                <a:xfrm>
                  <a:off x="975" y="3864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2" name="Group 148"/>
              <p:cNvGrpSpPr>
                <a:grpSpLocks/>
              </p:cNvGrpSpPr>
              <p:nvPr/>
            </p:nvGrpSpPr>
            <p:grpSpPr bwMode="auto">
              <a:xfrm>
                <a:off x="1070" y="3844"/>
                <a:ext cx="224" cy="26"/>
                <a:chOff x="1070" y="3844"/>
                <a:chExt cx="224" cy="26"/>
              </a:xfrm>
            </p:grpSpPr>
            <p:sp>
              <p:nvSpPr>
                <p:cNvPr id="93333" name="Freeform 149"/>
                <p:cNvSpPr>
                  <a:spLocks/>
                </p:cNvSpPr>
                <p:nvPr/>
              </p:nvSpPr>
              <p:spPr bwMode="auto">
                <a:xfrm>
                  <a:off x="1070" y="3869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4" name="Freeform 150"/>
                <p:cNvSpPr>
                  <a:spLocks/>
                </p:cNvSpPr>
                <p:nvPr/>
              </p:nvSpPr>
              <p:spPr bwMode="auto">
                <a:xfrm>
                  <a:off x="1259" y="3844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5" name="Freeform 151"/>
                <p:cNvSpPr>
                  <a:spLocks/>
                </p:cNvSpPr>
                <p:nvPr/>
              </p:nvSpPr>
              <p:spPr bwMode="auto">
                <a:xfrm>
                  <a:off x="1268" y="3853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6" name="Freeform 152"/>
                <p:cNvSpPr>
                  <a:spLocks/>
                </p:cNvSpPr>
                <p:nvPr/>
              </p:nvSpPr>
              <p:spPr bwMode="auto">
                <a:xfrm>
                  <a:off x="1250" y="3861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7" name="Freeform 153"/>
                <p:cNvSpPr>
                  <a:spLocks/>
                </p:cNvSpPr>
                <p:nvPr/>
              </p:nvSpPr>
              <p:spPr bwMode="auto">
                <a:xfrm>
                  <a:off x="1214" y="386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8" name="Freeform 154"/>
                <p:cNvSpPr>
                  <a:spLocks/>
                </p:cNvSpPr>
                <p:nvPr/>
              </p:nvSpPr>
              <p:spPr bwMode="auto">
                <a:xfrm>
                  <a:off x="1243" y="3869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9" name="Group 155"/>
              <p:cNvGrpSpPr>
                <a:grpSpLocks/>
              </p:cNvGrpSpPr>
              <p:nvPr/>
            </p:nvGrpSpPr>
            <p:grpSpPr bwMode="auto">
              <a:xfrm>
                <a:off x="1303" y="3849"/>
                <a:ext cx="71" cy="21"/>
                <a:chOff x="1303" y="3849"/>
                <a:chExt cx="71" cy="21"/>
              </a:xfrm>
            </p:grpSpPr>
            <p:sp>
              <p:nvSpPr>
                <p:cNvPr id="93340" name="Freeform 156"/>
                <p:cNvSpPr>
                  <a:spLocks/>
                </p:cNvSpPr>
                <p:nvPr/>
              </p:nvSpPr>
              <p:spPr bwMode="auto">
                <a:xfrm>
                  <a:off x="1303" y="3849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1" name="Freeform 157"/>
                <p:cNvSpPr>
                  <a:spLocks/>
                </p:cNvSpPr>
                <p:nvPr/>
              </p:nvSpPr>
              <p:spPr bwMode="auto">
                <a:xfrm>
                  <a:off x="1313" y="3857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2" name="Freeform 158"/>
                <p:cNvSpPr>
                  <a:spLocks/>
                </p:cNvSpPr>
                <p:nvPr/>
              </p:nvSpPr>
              <p:spPr bwMode="auto">
                <a:xfrm>
                  <a:off x="1313" y="3869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43" name="Group 159"/>
              <p:cNvGrpSpPr>
                <a:grpSpLocks/>
              </p:cNvGrpSpPr>
              <p:nvPr/>
            </p:nvGrpSpPr>
            <p:grpSpPr bwMode="auto">
              <a:xfrm>
                <a:off x="1385" y="3849"/>
                <a:ext cx="84" cy="23"/>
                <a:chOff x="1385" y="3849"/>
                <a:chExt cx="84" cy="23"/>
              </a:xfrm>
            </p:grpSpPr>
            <p:sp>
              <p:nvSpPr>
                <p:cNvPr id="93344" name="Freeform 160"/>
                <p:cNvSpPr>
                  <a:spLocks/>
                </p:cNvSpPr>
                <p:nvPr/>
              </p:nvSpPr>
              <p:spPr bwMode="auto">
                <a:xfrm>
                  <a:off x="1391" y="3849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5" name="Freeform 161"/>
                <p:cNvSpPr>
                  <a:spLocks/>
                </p:cNvSpPr>
                <p:nvPr/>
              </p:nvSpPr>
              <p:spPr bwMode="auto">
                <a:xfrm>
                  <a:off x="1385" y="3857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6" name="Freeform 162"/>
                <p:cNvSpPr>
                  <a:spLocks/>
                </p:cNvSpPr>
                <p:nvPr/>
              </p:nvSpPr>
              <p:spPr bwMode="auto">
                <a:xfrm>
                  <a:off x="1391" y="3864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7" name="Freeform 163"/>
                <p:cNvSpPr>
                  <a:spLocks/>
                </p:cNvSpPr>
                <p:nvPr/>
              </p:nvSpPr>
              <p:spPr bwMode="auto">
                <a:xfrm>
                  <a:off x="1389" y="3871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8" name="Freeform 164"/>
                <p:cNvSpPr>
                  <a:spLocks/>
                </p:cNvSpPr>
                <p:nvPr/>
              </p:nvSpPr>
              <p:spPr bwMode="auto">
                <a:xfrm>
                  <a:off x="1446" y="385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9" name="Freeform 165"/>
                <p:cNvSpPr>
                  <a:spLocks/>
                </p:cNvSpPr>
                <p:nvPr/>
              </p:nvSpPr>
              <p:spPr bwMode="auto">
                <a:xfrm>
                  <a:off x="1452" y="386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50" name="Freeform 166"/>
            <p:cNvSpPr>
              <a:spLocks/>
            </p:cNvSpPr>
            <p:nvPr/>
          </p:nvSpPr>
          <p:spPr bwMode="auto">
            <a:xfrm>
              <a:off x="969" y="3426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51" name="Group 167"/>
            <p:cNvGrpSpPr>
              <a:grpSpLocks/>
            </p:cNvGrpSpPr>
            <p:nvPr/>
          </p:nvGrpSpPr>
          <p:grpSpPr bwMode="auto">
            <a:xfrm>
              <a:off x="1019" y="3467"/>
              <a:ext cx="412" cy="305"/>
              <a:chOff x="1019" y="3467"/>
              <a:chExt cx="412" cy="305"/>
            </a:xfrm>
          </p:grpSpPr>
          <p:sp>
            <p:nvSpPr>
              <p:cNvPr id="93352" name="Freeform 168"/>
              <p:cNvSpPr>
                <a:spLocks/>
              </p:cNvSpPr>
              <p:nvPr/>
            </p:nvSpPr>
            <p:spPr bwMode="auto">
              <a:xfrm>
                <a:off x="1019" y="3467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3" name="Freeform 169"/>
              <p:cNvSpPr>
                <a:spLocks/>
              </p:cNvSpPr>
              <p:nvPr/>
            </p:nvSpPr>
            <p:spPr bwMode="auto">
              <a:xfrm>
                <a:off x="1020" y="3619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4" name="Freeform 170"/>
              <p:cNvSpPr>
                <a:spLocks/>
              </p:cNvSpPr>
              <p:nvPr/>
            </p:nvSpPr>
            <p:spPr bwMode="auto">
              <a:xfrm>
                <a:off x="1021" y="3467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5" name="Freeform 171"/>
              <p:cNvSpPr>
                <a:spLocks/>
              </p:cNvSpPr>
              <p:nvPr/>
            </p:nvSpPr>
            <p:spPr bwMode="auto">
              <a:xfrm>
                <a:off x="1032" y="3477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56" name="Freeform 172"/>
            <p:cNvSpPr>
              <a:spLocks/>
            </p:cNvSpPr>
            <p:nvPr/>
          </p:nvSpPr>
          <p:spPr bwMode="auto">
            <a:xfrm>
              <a:off x="1393" y="3785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4486175" y="4307178"/>
            <a:ext cx="698811" cy="7136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 flipV="1">
            <a:off x="8538917" y="4814787"/>
            <a:ext cx="555772" cy="42205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7283592" y="6821016"/>
            <a:ext cx="365760" cy="620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3982120" y="6274695"/>
            <a:ext cx="821302" cy="61832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- Reality</a:t>
            </a:r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569742" y="4667465"/>
            <a:ext cx="4219787" cy="2171675"/>
          </a:xfrm>
          <a:prstGeom prst="ellipse">
            <a:avLst/>
          </a:prstGeom>
          <a:solidFill>
            <a:srgbClr val="00DFCA"/>
          </a:solidFill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322030" y="5358038"/>
            <a:ext cx="2855195" cy="8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Communication</a:t>
            </a:r>
          </a:p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Subsystem</a:t>
            </a: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>
            <a:off x="4077547" y="5689931"/>
            <a:ext cx="4425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>
            <a:off x="2147142" y="5710251"/>
            <a:ext cx="5960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5626" y="4961465"/>
            <a:ext cx="1371695" cy="1488018"/>
            <a:chOff x="378177" y="4283005"/>
            <a:chExt cx="1531903" cy="1661812"/>
          </a:xfrm>
        </p:grpSpPr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379307" y="4283005"/>
              <a:ext cx="1530773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379307" y="5592604"/>
              <a:ext cx="1530773" cy="3522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378177" y="4448952"/>
              <a:ext cx="0" cy="13343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1910080" y="447491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1034063" y="4842934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3" name="Oval 21"/>
            <p:cNvSpPr>
              <a:spLocks noChangeArrowheads="1"/>
            </p:cNvSpPr>
            <p:nvPr/>
          </p:nvSpPr>
          <p:spPr bwMode="auto">
            <a:xfrm>
              <a:off x="496712" y="5414151"/>
              <a:ext cx="284480" cy="298027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1343378" y="5122898"/>
              <a:ext cx="340924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5" name="Oval 23"/>
            <p:cNvSpPr>
              <a:spLocks noChangeArrowheads="1"/>
            </p:cNvSpPr>
            <p:nvPr/>
          </p:nvSpPr>
          <p:spPr bwMode="auto">
            <a:xfrm>
              <a:off x="1483361" y="4630703"/>
              <a:ext cx="338667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6" name="Oval 24"/>
            <p:cNvSpPr>
              <a:spLocks noChangeArrowheads="1"/>
            </p:cNvSpPr>
            <p:nvPr/>
          </p:nvSpPr>
          <p:spPr bwMode="auto">
            <a:xfrm>
              <a:off x="946009" y="5450276"/>
              <a:ext cx="340924" cy="349956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auto">
            <a:xfrm>
              <a:off x="469618" y="4772942"/>
              <a:ext cx="338667" cy="352213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auto">
            <a:xfrm>
              <a:off x="1463041" y="5551876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2851201" y="4156720"/>
            <a:ext cx="338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5261" name="Group 29"/>
          <p:cNvGrpSpPr>
            <a:grpSpLocks/>
          </p:cNvGrpSpPr>
          <p:nvPr/>
        </p:nvGrpSpPr>
        <p:grpSpPr bwMode="auto">
          <a:xfrm>
            <a:off x="1525296" y="3364632"/>
            <a:ext cx="1320305" cy="1483661"/>
            <a:chOff x="699" y="865"/>
            <a:chExt cx="687" cy="772"/>
          </a:xfrm>
        </p:grpSpPr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703" y="865"/>
              <a:ext cx="679" cy="1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3" name="Oval 31"/>
            <p:cNvSpPr>
              <a:spLocks noChangeArrowheads="1"/>
            </p:cNvSpPr>
            <p:nvPr/>
          </p:nvSpPr>
          <p:spPr bwMode="auto">
            <a:xfrm>
              <a:off x="703" y="1481"/>
              <a:ext cx="679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699" y="946"/>
              <a:ext cx="0" cy="5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5" name="Line 33"/>
            <p:cNvSpPr>
              <a:spLocks noChangeShapeType="1"/>
            </p:cNvSpPr>
            <p:nvPr/>
          </p:nvSpPr>
          <p:spPr bwMode="auto">
            <a:xfrm>
              <a:off x="1386" y="965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1014" y="1457"/>
              <a:ext cx="127" cy="131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1041" y="1094"/>
              <a:ext cx="126" cy="132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730" y="1237"/>
              <a:ext cx="150" cy="1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1187" y="1436"/>
              <a:ext cx="151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818" y="1055"/>
              <a:ext cx="150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1178" y="1255"/>
              <a:ext cx="151" cy="1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2" name="Oval 40"/>
            <p:cNvSpPr>
              <a:spLocks noChangeArrowheads="1"/>
            </p:cNvSpPr>
            <p:nvPr/>
          </p:nvSpPr>
          <p:spPr bwMode="auto">
            <a:xfrm>
              <a:off x="1214" y="1064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3" name="Oval 41"/>
            <p:cNvSpPr>
              <a:spLocks noChangeArrowheads="1"/>
            </p:cNvSpPr>
            <p:nvPr/>
          </p:nvSpPr>
          <p:spPr bwMode="auto">
            <a:xfrm>
              <a:off x="809" y="1445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976" y="1255"/>
              <a:ext cx="150" cy="155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81" name="Line 49"/>
          <p:cNvSpPr>
            <a:spLocks noChangeShapeType="1"/>
          </p:cNvSpPr>
          <p:nvPr/>
        </p:nvSpPr>
        <p:spPr bwMode="auto">
          <a:xfrm>
            <a:off x="4536975" y="4012704"/>
            <a:ext cx="559929" cy="2799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 flipV="1">
            <a:off x="4558184" y="3508648"/>
            <a:ext cx="589279" cy="3928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8862" y="7396812"/>
            <a:ext cx="1360545" cy="976549"/>
            <a:chOff x="6958862" y="6820748"/>
            <a:chExt cx="1360545" cy="976549"/>
          </a:xfrm>
        </p:grpSpPr>
        <p:sp>
          <p:nvSpPr>
            <p:cNvPr id="95283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284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90632" y="8154943"/>
            <a:ext cx="1246455" cy="1402377"/>
            <a:chOff x="8901289" y="7434863"/>
            <a:chExt cx="1534160" cy="1726072"/>
          </a:xfrm>
        </p:grpSpPr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8902419" y="7434863"/>
              <a:ext cx="1533030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8902419" y="8810979"/>
              <a:ext cx="1533030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8901289" y="7636934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8" name="Line 16"/>
            <p:cNvSpPr>
              <a:spLocks noChangeShapeType="1"/>
            </p:cNvSpPr>
            <p:nvPr/>
          </p:nvSpPr>
          <p:spPr bwMode="auto">
            <a:xfrm>
              <a:off x="10435449" y="764370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5" name="Oval 53"/>
            <p:cNvSpPr>
              <a:spLocks noChangeArrowheads="1"/>
            </p:cNvSpPr>
            <p:nvPr/>
          </p:nvSpPr>
          <p:spPr bwMode="auto">
            <a:xfrm>
              <a:off x="9509761" y="7886418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6" name="Oval 54"/>
            <p:cNvSpPr>
              <a:spLocks noChangeArrowheads="1"/>
            </p:cNvSpPr>
            <p:nvPr/>
          </p:nvSpPr>
          <p:spPr bwMode="auto">
            <a:xfrm>
              <a:off x="9708445" y="8764694"/>
              <a:ext cx="338667" cy="352213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7" name="Oval 55"/>
            <p:cNvSpPr>
              <a:spLocks noChangeArrowheads="1"/>
            </p:cNvSpPr>
            <p:nvPr/>
          </p:nvSpPr>
          <p:spPr bwMode="auto">
            <a:xfrm>
              <a:off x="8972410" y="7823201"/>
              <a:ext cx="340925" cy="352213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8" name="Oval 56"/>
            <p:cNvSpPr>
              <a:spLocks noChangeArrowheads="1"/>
            </p:cNvSpPr>
            <p:nvPr/>
          </p:nvSpPr>
          <p:spPr bwMode="auto">
            <a:xfrm>
              <a:off x="10065174" y="8396676"/>
              <a:ext cx="340925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9" name="Oval 57"/>
            <p:cNvSpPr>
              <a:spLocks noChangeArrowheads="1"/>
            </p:cNvSpPr>
            <p:nvPr/>
          </p:nvSpPr>
          <p:spPr bwMode="auto">
            <a:xfrm>
              <a:off x="9530081" y="8376356"/>
              <a:ext cx="338667" cy="34995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0" name="Oval 58"/>
            <p:cNvSpPr>
              <a:spLocks noChangeArrowheads="1"/>
            </p:cNvSpPr>
            <p:nvPr/>
          </p:nvSpPr>
          <p:spPr bwMode="auto">
            <a:xfrm>
              <a:off x="9112392" y="8683414"/>
              <a:ext cx="338667" cy="34995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1" name="Oval 59"/>
            <p:cNvSpPr>
              <a:spLocks noChangeArrowheads="1"/>
            </p:cNvSpPr>
            <p:nvPr/>
          </p:nvSpPr>
          <p:spPr bwMode="auto">
            <a:xfrm>
              <a:off x="9974863" y="7913512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2" name="Oval 60"/>
            <p:cNvSpPr>
              <a:spLocks noChangeArrowheads="1"/>
            </p:cNvSpPr>
            <p:nvPr/>
          </p:nvSpPr>
          <p:spPr bwMode="auto">
            <a:xfrm>
              <a:off x="9019823" y="8281529"/>
              <a:ext cx="286737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68514" y="6781627"/>
            <a:ext cx="1547395" cy="759469"/>
            <a:chOff x="8998734" y="6308231"/>
            <a:chExt cx="1547395" cy="759469"/>
          </a:xfrm>
        </p:grpSpPr>
        <p:sp>
          <p:nvSpPr>
            <p:cNvPr id="95293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4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8019628" y="8354393"/>
            <a:ext cx="571004" cy="5548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flipH="1">
            <a:off x="8302600" y="7181056"/>
            <a:ext cx="496711" cy="5350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63359" y="7075182"/>
            <a:ext cx="1377183" cy="702721"/>
            <a:chOff x="5134248" y="6681617"/>
            <a:chExt cx="1377183" cy="702721"/>
          </a:xfrm>
        </p:grpSpPr>
        <p:sp>
          <p:nvSpPr>
            <p:cNvPr id="95297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8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sp>
        <p:nvSpPr>
          <p:cNvPr id="95299" name="Line 67"/>
          <p:cNvSpPr>
            <a:spLocks noChangeShapeType="1"/>
          </p:cNvSpPr>
          <p:nvPr/>
        </p:nvSpPr>
        <p:spPr bwMode="auto">
          <a:xfrm>
            <a:off x="6546427" y="7373105"/>
            <a:ext cx="399627" cy="55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 flipH="1">
            <a:off x="2829992" y="7891714"/>
            <a:ext cx="732002" cy="657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75972" y="4212980"/>
            <a:ext cx="1360545" cy="951852"/>
            <a:chOff x="9224543" y="3504073"/>
            <a:chExt cx="1360545" cy="951852"/>
          </a:xfrm>
        </p:grpSpPr>
        <p:sp>
          <p:nvSpPr>
            <p:cNvPr id="95309" name="Rectangle 77"/>
            <p:cNvSpPr>
              <a:spLocks noChangeArrowheads="1"/>
            </p:cNvSpPr>
            <p:nvPr/>
          </p:nvSpPr>
          <p:spPr bwMode="auto">
            <a:xfrm>
              <a:off x="9243259" y="3504073"/>
              <a:ext cx="1323113" cy="951852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310" name="Rectangle 78"/>
            <p:cNvSpPr>
              <a:spLocks noChangeArrowheads="1"/>
            </p:cNvSpPr>
            <p:nvPr/>
          </p:nvSpPr>
          <p:spPr bwMode="auto">
            <a:xfrm>
              <a:off x="9224543" y="365534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966896" y="3508648"/>
            <a:ext cx="1331287" cy="1462943"/>
            <a:chOff x="11147777" y="2113281"/>
            <a:chExt cx="1531903" cy="1683399"/>
          </a:xfrm>
        </p:grpSpPr>
        <p:sp>
          <p:nvSpPr>
            <p:cNvPr id="95305" name="Oval 73"/>
            <p:cNvSpPr>
              <a:spLocks noChangeArrowheads="1"/>
            </p:cNvSpPr>
            <p:nvPr/>
          </p:nvSpPr>
          <p:spPr bwMode="auto">
            <a:xfrm>
              <a:off x="11148907" y="2113281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6" name="Oval 74"/>
            <p:cNvSpPr>
              <a:spLocks noChangeArrowheads="1"/>
            </p:cNvSpPr>
            <p:nvPr/>
          </p:nvSpPr>
          <p:spPr bwMode="auto">
            <a:xfrm>
              <a:off x="11148907" y="3446724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7" name="Line 75"/>
            <p:cNvSpPr>
              <a:spLocks noChangeShapeType="1"/>
            </p:cNvSpPr>
            <p:nvPr/>
          </p:nvSpPr>
          <p:spPr bwMode="auto">
            <a:xfrm>
              <a:off x="11147777" y="2296161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8" name="Line 76"/>
            <p:cNvSpPr>
              <a:spLocks noChangeShapeType="1"/>
            </p:cNvSpPr>
            <p:nvPr/>
          </p:nvSpPr>
          <p:spPr bwMode="auto">
            <a:xfrm>
              <a:off x="12679680" y="2302935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1" name="Oval 79"/>
            <p:cNvSpPr>
              <a:spLocks noChangeArrowheads="1"/>
            </p:cNvSpPr>
            <p:nvPr/>
          </p:nvSpPr>
          <p:spPr bwMode="auto">
            <a:xfrm>
              <a:off x="11722383" y="3398498"/>
              <a:ext cx="284480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2" name="Oval 80"/>
            <p:cNvSpPr>
              <a:spLocks noChangeArrowheads="1"/>
            </p:cNvSpPr>
            <p:nvPr/>
          </p:nvSpPr>
          <p:spPr bwMode="auto">
            <a:xfrm>
              <a:off x="12210148" y="3364632"/>
              <a:ext cx="340924" cy="349956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3" name="Oval 81"/>
            <p:cNvSpPr>
              <a:spLocks noChangeArrowheads="1"/>
            </p:cNvSpPr>
            <p:nvPr/>
          </p:nvSpPr>
          <p:spPr bwMode="auto">
            <a:xfrm>
              <a:off x="12318436" y="2815450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4" name="Oval 82"/>
            <p:cNvSpPr>
              <a:spLocks noChangeArrowheads="1"/>
            </p:cNvSpPr>
            <p:nvPr/>
          </p:nvSpPr>
          <p:spPr bwMode="auto">
            <a:xfrm>
              <a:off x="11338561" y="317669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5" name="Oval 83"/>
            <p:cNvSpPr>
              <a:spLocks noChangeArrowheads="1"/>
            </p:cNvSpPr>
            <p:nvPr/>
          </p:nvSpPr>
          <p:spPr bwMode="auto">
            <a:xfrm>
              <a:off x="11934614" y="305477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6" name="Oval 84"/>
            <p:cNvSpPr>
              <a:spLocks noChangeArrowheads="1"/>
            </p:cNvSpPr>
            <p:nvPr/>
          </p:nvSpPr>
          <p:spPr bwMode="auto">
            <a:xfrm>
              <a:off x="11616268" y="2747716"/>
              <a:ext cx="338667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7" name="Oval 85"/>
            <p:cNvSpPr>
              <a:spLocks noChangeArrowheads="1"/>
            </p:cNvSpPr>
            <p:nvPr/>
          </p:nvSpPr>
          <p:spPr bwMode="auto">
            <a:xfrm>
              <a:off x="11218899" y="2666436"/>
              <a:ext cx="338667" cy="349955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8" name="Oval 86"/>
            <p:cNvSpPr>
              <a:spLocks noChangeArrowheads="1"/>
            </p:cNvSpPr>
            <p:nvPr/>
          </p:nvSpPr>
          <p:spPr bwMode="auto">
            <a:xfrm>
              <a:off x="11972996" y="2501619"/>
              <a:ext cx="340924" cy="34995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319" name="Line 87"/>
          <p:cNvSpPr>
            <a:spLocks noChangeShapeType="1"/>
          </p:cNvSpPr>
          <p:nvPr/>
        </p:nvSpPr>
        <p:spPr bwMode="auto">
          <a:xfrm flipV="1">
            <a:off x="10390833" y="4300735"/>
            <a:ext cx="576064" cy="3865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3115460" y="6893024"/>
            <a:ext cx="1360545" cy="976549"/>
            <a:chOff x="6958862" y="6820748"/>
            <a:chExt cx="1360545" cy="976549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755420" y="5236840"/>
            <a:ext cx="1360545" cy="976549"/>
            <a:chOff x="6958862" y="6820748"/>
            <a:chExt cx="1360545" cy="976549"/>
          </a:xfrm>
        </p:grpSpPr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109912" y="8549208"/>
            <a:ext cx="1377183" cy="702721"/>
            <a:chOff x="5134248" y="6681617"/>
            <a:chExt cx="1377183" cy="702721"/>
          </a:xfrm>
        </p:grpSpPr>
        <p:sp>
          <p:nvSpPr>
            <p:cNvPr id="102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03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87468" y="3724672"/>
            <a:ext cx="1360545" cy="976549"/>
            <a:chOff x="6958862" y="6820748"/>
            <a:chExt cx="1360545" cy="976549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10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34248" y="3093959"/>
            <a:ext cx="1377183" cy="702721"/>
            <a:chOff x="5134248" y="6681617"/>
            <a:chExt cx="1377183" cy="702721"/>
          </a:xfrm>
        </p:grpSpPr>
        <p:sp>
          <p:nvSpPr>
            <p:cNvPr id="108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09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062240" y="3829299"/>
            <a:ext cx="1547395" cy="759469"/>
            <a:chOff x="8998734" y="6308231"/>
            <a:chExt cx="1547395" cy="759469"/>
          </a:xfrm>
        </p:grpSpPr>
        <p:sp>
          <p:nvSpPr>
            <p:cNvPr id="111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12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AE2D5-1250-42E0-8AD0-31898028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Transparency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F7A57-1B40-4274-B5EE-7ABF3A3F6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84" y="4444752"/>
            <a:ext cx="1089243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5730241" y="7066844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5748303" y="437557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5748303" y="567605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661725" y="3806613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736261" y="3786294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1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661725" y="4366542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115927" y="4402666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1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661725" y="513418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736261" y="511386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2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661725" y="569411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115927" y="573024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2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661725" y="651594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2736261" y="649562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3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1661725" y="707587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115927" y="711200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3</a:t>
            </a: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11343076" y="3612444"/>
            <a:ext cx="0" cy="40211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8055751" y="3639538"/>
            <a:ext cx="3287324" cy="3991751"/>
          </a:xfrm>
          <a:prstGeom prst="rect">
            <a:avLst/>
          </a:prstGeom>
          <a:solidFill>
            <a:srgbClr val="79001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8062526" y="3314418"/>
            <a:ext cx="3280550" cy="598312"/>
          </a:xfrm>
          <a:prstGeom prst="ellipse">
            <a:avLst/>
          </a:prstGeom>
          <a:solidFill>
            <a:srgbClr val="790015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8044463" y="3635023"/>
            <a:ext cx="0" cy="4025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8064782" y="7583876"/>
            <a:ext cx="3280552" cy="496711"/>
            <a:chOff x="3572" y="3359"/>
            <a:chExt cx="1453" cy="220"/>
          </a:xfrm>
        </p:grpSpPr>
        <p:sp>
          <p:nvSpPr>
            <p:cNvPr id="85015" name="Arc 23"/>
            <p:cNvSpPr>
              <a:spLocks/>
            </p:cNvSpPr>
            <p:nvPr/>
          </p:nvSpPr>
          <p:spPr bwMode="auto">
            <a:xfrm>
              <a:off x="4326" y="3359"/>
              <a:ext cx="699" cy="220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6" name="Arc 24"/>
            <p:cNvSpPr>
              <a:spLocks/>
            </p:cNvSpPr>
            <p:nvPr/>
          </p:nvSpPr>
          <p:spPr bwMode="auto">
            <a:xfrm>
              <a:off x="3572" y="3375"/>
              <a:ext cx="777" cy="20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8064782" y="4779716"/>
            <a:ext cx="3280552" cy="325120"/>
            <a:chOff x="3572" y="2117"/>
            <a:chExt cx="1453" cy="144"/>
          </a:xfrm>
        </p:grpSpPr>
        <p:sp>
          <p:nvSpPr>
            <p:cNvPr id="85018" name="Arc 26"/>
            <p:cNvSpPr>
              <a:spLocks/>
            </p:cNvSpPr>
            <p:nvPr/>
          </p:nvSpPr>
          <p:spPr bwMode="auto">
            <a:xfrm>
              <a:off x="4325" y="2117"/>
              <a:ext cx="700" cy="144"/>
            </a:xfrm>
            <a:custGeom>
              <a:avLst/>
              <a:gdLst>
                <a:gd name="G0" fmla="+- 31 0 0"/>
                <a:gd name="G1" fmla="+- 150 0 0"/>
                <a:gd name="G2" fmla="+- 21600 0 0"/>
                <a:gd name="T0" fmla="*/ 21630 w 21631"/>
                <a:gd name="T1" fmla="*/ 0 h 21750"/>
                <a:gd name="T2" fmla="*/ 0 w 21631"/>
                <a:gd name="T3" fmla="*/ 21749 h 21750"/>
                <a:gd name="T4" fmla="*/ 31 w 21631"/>
                <a:gd name="T5" fmla="*/ 150 h 2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1" h="21750" fill="none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</a:path>
                <a:path w="21631" h="21750" stroke="0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  <a:lnTo>
                    <a:pt x="31" y="15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9" name="Arc 27"/>
            <p:cNvSpPr>
              <a:spLocks/>
            </p:cNvSpPr>
            <p:nvPr/>
          </p:nvSpPr>
          <p:spPr bwMode="auto">
            <a:xfrm>
              <a:off x="3572" y="2128"/>
              <a:ext cx="777" cy="13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20" name="Group 28"/>
          <p:cNvGrpSpPr>
            <a:grpSpLocks/>
          </p:cNvGrpSpPr>
          <p:nvPr/>
        </p:nvGrpSpPr>
        <p:grpSpPr bwMode="auto">
          <a:xfrm>
            <a:off x="8064782" y="6193085"/>
            <a:ext cx="3280552" cy="424462"/>
            <a:chOff x="3572" y="2743"/>
            <a:chExt cx="1453" cy="188"/>
          </a:xfrm>
        </p:grpSpPr>
        <p:sp>
          <p:nvSpPr>
            <p:cNvPr id="85021" name="Arc 29"/>
            <p:cNvSpPr>
              <a:spLocks/>
            </p:cNvSpPr>
            <p:nvPr/>
          </p:nvSpPr>
          <p:spPr bwMode="auto">
            <a:xfrm>
              <a:off x="4326" y="2743"/>
              <a:ext cx="699" cy="187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22" name="Arc 30"/>
            <p:cNvSpPr>
              <a:spLocks/>
            </p:cNvSpPr>
            <p:nvPr/>
          </p:nvSpPr>
          <p:spPr bwMode="auto">
            <a:xfrm>
              <a:off x="3572" y="2760"/>
              <a:ext cx="777" cy="171"/>
            </a:xfrm>
            <a:custGeom>
              <a:avLst/>
              <a:gdLst>
                <a:gd name="G0" fmla="+- 21600 0 0"/>
                <a:gd name="G1" fmla="+- 126 0 0"/>
                <a:gd name="G2" fmla="+- 21600 0 0"/>
                <a:gd name="T0" fmla="*/ 21600 w 21600"/>
                <a:gd name="T1" fmla="*/ 21726 h 21726"/>
                <a:gd name="T2" fmla="*/ 1 w 21600"/>
                <a:gd name="T3" fmla="*/ 0 h 21726"/>
                <a:gd name="T4" fmla="*/ 21600 w 21600"/>
                <a:gd name="T5" fmla="*/ 126 h 2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26" fill="none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</a:path>
                <a:path w="21600" h="21726" stroke="0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  <a:lnTo>
                    <a:pt x="21600" y="126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9083854" y="417237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1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9083854" y="5727984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2</a:t>
            </a:r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9083854" y="701943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Transparency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Data independence</a:t>
            </a:r>
          </a:p>
          <a:p>
            <a:pPr lvl="1"/>
            <a:r>
              <a:rPr lang="en-US" dirty="0"/>
              <a:t>The immunity of </a:t>
            </a:r>
            <a:r>
              <a:rPr lang="en-US" u="sng" dirty="0"/>
              <a:t>user applications</a:t>
            </a:r>
            <a:r>
              <a:rPr lang="en-US" dirty="0"/>
              <a:t> to </a:t>
            </a:r>
            <a:r>
              <a:rPr lang="en-US" u="sng" dirty="0"/>
              <a:t>changes in the definition and organization of data</a:t>
            </a:r>
            <a:r>
              <a:rPr lang="en-US" dirty="0"/>
              <a:t>, and vice versa</a:t>
            </a:r>
          </a:p>
          <a:p>
            <a:pPr lvl="1"/>
            <a:r>
              <a:rPr lang="en-US" dirty="0"/>
              <a:t>When a </a:t>
            </a:r>
            <a:r>
              <a:rPr lang="en-US" u="sng" dirty="0"/>
              <a:t>user application</a:t>
            </a:r>
            <a:r>
              <a:rPr lang="en-US" dirty="0"/>
              <a:t> is written, it should not be concerned with the details of </a:t>
            </a:r>
            <a:r>
              <a:rPr lang="en-US" u="sng" dirty="0"/>
              <a:t>physical data organization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user application should not need to be modified when data organization changes occur due to performance considerations.</a:t>
            </a:r>
          </a:p>
          <a:p>
            <a:r>
              <a:rPr lang="en-US" b="1" dirty="0"/>
              <a:t>Network transparency</a:t>
            </a:r>
            <a:r>
              <a:rPr lang="en-US" dirty="0"/>
              <a:t> (or </a:t>
            </a:r>
            <a:r>
              <a:rPr lang="en-US" b="1" dirty="0"/>
              <a:t>distribution transparency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Location transparency</a:t>
            </a:r>
          </a:p>
          <a:p>
            <a:pPr lvl="1"/>
            <a:r>
              <a:rPr lang="en-US" dirty="0"/>
              <a:t>Fragmentation transparency</a:t>
            </a:r>
          </a:p>
        </p:txBody>
      </p:sp>
    </p:spTree>
    <p:extLst>
      <p:ext uri="{BB962C8B-B14F-4D97-AF65-F5344CB8AC3E}">
        <p14:creationId xmlns:p14="http://schemas.microsoft.com/office/powerpoint/2010/main" val="332308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Transparency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Replication transparency</a:t>
            </a:r>
          </a:p>
          <a:p>
            <a:r>
              <a:rPr lang="en-US" b="1" dirty="0"/>
              <a:t>Fragmentation transparency</a:t>
            </a:r>
          </a:p>
          <a:p>
            <a:pPr lvl="1"/>
            <a:r>
              <a:rPr lang="en-US" dirty="0"/>
              <a:t>For reasons of </a:t>
            </a:r>
            <a:r>
              <a:rPr lang="en-US" u="sng" dirty="0"/>
              <a:t>performance</a:t>
            </a:r>
            <a:r>
              <a:rPr lang="en-US" dirty="0"/>
              <a:t>, </a:t>
            </a:r>
            <a:r>
              <a:rPr lang="en-US" u="sng" dirty="0"/>
              <a:t>availability</a:t>
            </a:r>
            <a:r>
              <a:rPr lang="en-US" dirty="0"/>
              <a:t>, and </a:t>
            </a:r>
            <a:r>
              <a:rPr lang="en-US" u="sng" dirty="0"/>
              <a:t>reliability</a:t>
            </a:r>
            <a:r>
              <a:rPr lang="en-US" dirty="0"/>
              <a:t>, it is commonly desirable to divide each database relation into smaller </a:t>
            </a:r>
            <a:r>
              <a:rPr lang="en-US" i="1" dirty="0"/>
              <a:t>fragments</a:t>
            </a:r>
            <a:r>
              <a:rPr lang="en-US" dirty="0"/>
              <a:t> and treat each fragment as a separate database object</a:t>
            </a:r>
          </a:p>
          <a:p>
            <a:pPr lvl="1"/>
            <a:r>
              <a:rPr lang="en-US" dirty="0"/>
              <a:t>horizontal fragmentation vs vertical fragmentation</a:t>
            </a:r>
          </a:p>
          <a:p>
            <a:pPr lvl="1"/>
            <a:r>
              <a:rPr lang="en-US" dirty="0"/>
              <a:t>requires a translation from what is called a </a:t>
            </a:r>
            <a:r>
              <a:rPr lang="en-US" u="sng" dirty="0"/>
              <a:t>global query </a:t>
            </a:r>
            <a:r>
              <a:rPr lang="en-US" dirty="0"/>
              <a:t>to several </a:t>
            </a:r>
            <a:r>
              <a:rPr lang="en-US" u="sng" dirty="0"/>
              <a:t>fragment queries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714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4353-12EF-43F6-8569-3384B7AE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principle of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BCE0-927F-4D31-8CB9-FB0868BC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42" y="3540194"/>
            <a:ext cx="10601649" cy="544106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Atomicity</a:t>
            </a:r>
          </a:p>
          <a:p>
            <a:pPr lvl="1"/>
            <a:r>
              <a:rPr lang="en-US" dirty="0"/>
              <a:t>All changes to data are performed as if they are a single operation. </a:t>
            </a:r>
          </a:p>
          <a:p>
            <a:pPr lvl="1"/>
            <a:r>
              <a:rPr lang="en-US" dirty="0"/>
              <a:t>That is, </a:t>
            </a:r>
            <a:r>
              <a:rPr lang="en-US" u="sng" dirty="0"/>
              <a:t>all</a:t>
            </a:r>
            <a:r>
              <a:rPr lang="en-US" dirty="0"/>
              <a:t> the changes are performed, </a:t>
            </a:r>
            <a:r>
              <a:rPr lang="en-US" u="sng" dirty="0"/>
              <a:t>or none</a:t>
            </a:r>
            <a:r>
              <a:rPr lang="en-US" dirty="0"/>
              <a:t> of them are.</a:t>
            </a:r>
          </a:p>
          <a:p>
            <a:r>
              <a:rPr lang="en-US" b="1" dirty="0"/>
              <a:t>Consistency</a:t>
            </a:r>
          </a:p>
          <a:p>
            <a:pPr lvl="1"/>
            <a:r>
              <a:rPr lang="en-US" dirty="0"/>
              <a:t>Data is in a consistent state when a transaction starts and when it ends.</a:t>
            </a:r>
          </a:p>
          <a:p>
            <a:r>
              <a:rPr lang="en-US" b="1" dirty="0"/>
              <a:t>Isolation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intermediate state</a:t>
            </a:r>
            <a:r>
              <a:rPr lang="en-US" dirty="0"/>
              <a:t> of a transaction is invisible to other transactions. </a:t>
            </a:r>
          </a:p>
          <a:p>
            <a:pPr lvl="1"/>
            <a:r>
              <a:rPr lang="en-US" dirty="0"/>
              <a:t>As a result, transactions that run concurrently appear to be serialized.</a:t>
            </a:r>
          </a:p>
          <a:p>
            <a:r>
              <a:rPr lang="en-US" b="1" dirty="0"/>
              <a:t>Durability</a:t>
            </a:r>
          </a:p>
          <a:p>
            <a:pPr lvl="1"/>
            <a:r>
              <a:rPr lang="en-US" dirty="0"/>
              <a:t>After a transaction successfully completes, changes to data persist and are not undone, even in the event of a system failure.</a:t>
            </a:r>
          </a:p>
        </p:txBody>
      </p:sp>
    </p:spTree>
    <p:extLst>
      <p:ext uri="{BB962C8B-B14F-4D97-AF65-F5344CB8AC3E}">
        <p14:creationId xmlns:p14="http://schemas.microsoft.com/office/powerpoint/2010/main" val="1231525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Through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52" y="3364632"/>
            <a:ext cx="11521280" cy="5977012"/>
          </a:xfrm>
        </p:spPr>
        <p:txBody>
          <a:bodyPr>
            <a:normAutofit/>
          </a:bodyPr>
          <a:lstStyle/>
          <a:p>
            <a:r>
              <a:rPr lang="en-US" sz="2400" dirty="0"/>
              <a:t>Replicated components and data should make distributed DBMS more reliable.</a:t>
            </a:r>
          </a:p>
          <a:p>
            <a:r>
              <a:rPr lang="en-US" sz="2400" dirty="0"/>
              <a:t>Distributed transactions provide </a:t>
            </a:r>
            <a:r>
              <a:rPr lang="en-US" sz="2400" b="1" dirty="0"/>
              <a:t>concurrency transparency </a:t>
            </a:r>
            <a:r>
              <a:rPr lang="en-US" sz="2400" dirty="0"/>
              <a:t>and </a:t>
            </a:r>
            <a:r>
              <a:rPr lang="en-US" sz="2400" b="1" dirty="0"/>
              <a:t>failure atomicity</a:t>
            </a:r>
            <a:r>
              <a:rPr lang="en-US" sz="2400" dirty="0"/>
              <a:t>. </a:t>
            </a:r>
          </a:p>
          <a:p>
            <a:pPr lvl="1"/>
            <a:r>
              <a:rPr lang="en-US" sz="2200" dirty="0"/>
              <a:t>It transforms a consistent database state to another consistent database state even when a number of such transactions are executed concurrently (concurrency transparency), and even when failures occur (failure atomicity).</a:t>
            </a:r>
          </a:p>
          <a:p>
            <a:pPr marL="368300" lvl="1">
              <a:buSzPct val="150000"/>
              <a:buFont typeface="Palatino" charset="0"/>
              <a:buChar char="•"/>
            </a:pPr>
            <a:r>
              <a:rPr lang="en-US" sz="2400" dirty="0"/>
              <a:t>Distributed transaction support requires implementation of </a:t>
            </a:r>
            <a:r>
              <a:rPr lang="en-US" sz="2400" b="1" dirty="0"/>
              <a:t>distributed concurrency control protocols</a:t>
            </a:r>
            <a:r>
              <a:rPr lang="en-US" sz="2400" dirty="0"/>
              <a:t> and </a:t>
            </a:r>
            <a:r>
              <a:rPr lang="en-US" sz="2400" b="1" dirty="0"/>
              <a:t>commit protocols</a:t>
            </a:r>
            <a:r>
              <a:rPr lang="en-US" sz="2400" dirty="0"/>
              <a:t>.</a:t>
            </a:r>
            <a:endParaRPr lang="en-US" sz="2400" b="1" dirty="0"/>
          </a:p>
          <a:p>
            <a:r>
              <a:rPr lang="en-US" sz="2400" dirty="0"/>
              <a:t>Data replication</a:t>
            </a:r>
          </a:p>
          <a:p>
            <a:pPr lvl="1"/>
            <a:r>
              <a:rPr lang="en-US" dirty="0"/>
              <a:t>Great for </a:t>
            </a:r>
            <a:r>
              <a:rPr lang="en-US" u="sng" dirty="0"/>
              <a:t>read-intensive workloads</a:t>
            </a:r>
            <a:r>
              <a:rPr lang="en-US" dirty="0"/>
              <a:t>, problematic for </a:t>
            </a:r>
            <a:r>
              <a:rPr lang="en-US" u="sng" dirty="0"/>
              <a:t>updates</a:t>
            </a:r>
          </a:p>
          <a:p>
            <a:pPr lvl="1"/>
            <a:r>
              <a:rPr lang="en-US" dirty="0"/>
              <a:t>Replication protocols</a:t>
            </a:r>
          </a:p>
        </p:txBody>
      </p:sp>
    </p:spTree>
    <p:extLst>
      <p:ext uri="{BB962C8B-B14F-4D97-AF65-F5344CB8AC3E}">
        <p14:creationId xmlns:p14="http://schemas.microsoft.com/office/powerpoint/2010/main" val="1472448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Potentially Improved Performance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4228727"/>
            <a:ext cx="10673657" cy="433276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b="1" dirty="0"/>
              <a:t>Proximity of data</a:t>
            </a:r>
            <a:r>
              <a:rPr lang="en-US" dirty="0"/>
              <a:t> to its </a:t>
            </a:r>
            <a:r>
              <a:rPr lang="en-US" b="1" dirty="0"/>
              <a:t>points of use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Requires some support for </a:t>
            </a:r>
            <a:r>
              <a:rPr lang="en-US" u="sng" dirty="0"/>
              <a:t>fragmentation</a:t>
            </a:r>
            <a:r>
              <a:rPr lang="en-US" dirty="0"/>
              <a:t> and </a:t>
            </a:r>
            <a:r>
              <a:rPr lang="en-US" u="sng" dirty="0"/>
              <a:t>replication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Parallelism in execution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Inter-query parallelism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Intra-query parallelism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Parallelism Requirements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Have as much of the data required by </a:t>
            </a:r>
            <a:r>
              <a:rPr lang="en-US" i="1" dirty="0"/>
              <a:t>each</a:t>
            </a:r>
            <a:r>
              <a:rPr lang="en-US" dirty="0"/>
              <a:t> application at the site where the application executes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Full replication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How about updates?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Mutual consistency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Freshness of copies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System Expansion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>
          <a:xfrm>
            <a:off x="1389832" y="4156720"/>
            <a:ext cx="10441160" cy="5184576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Issue is database </a:t>
            </a:r>
            <a:r>
              <a:rPr lang="en-US" u="sng" dirty="0"/>
              <a:t>scaling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Emergence of microprocessor and workstation technologies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Demise of </a:t>
            </a:r>
            <a:r>
              <a:rPr lang="en-US" u="sng" dirty="0"/>
              <a:t>Grosch's law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Expensive high-end computers vs </a:t>
            </a:r>
            <a:r>
              <a:rPr lang="en-US" u="sng" dirty="0"/>
              <a:t>Client-server model</a:t>
            </a:r>
            <a:r>
              <a:rPr lang="en-US" dirty="0"/>
              <a:t> of computing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>
            <a:extLst>
              <a:ext uri="{FF2B5EF4-FFF2-40B4-BE49-F238E27FC236}">
                <a16:creationId xmlns:a16="http://schemas.microsoft.com/office/drawing/2014/main" id="{05E39054-3D55-4096-9C6E-C3C52736F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776" y="986894"/>
            <a:ext cx="9022111" cy="1009586"/>
          </a:xfrm>
          <a:noFill/>
          <a:ln/>
        </p:spPr>
        <p:txBody>
          <a:bodyPr/>
          <a:lstStyle/>
          <a:p>
            <a:r>
              <a:rPr lang="en-US" sz="2800" dirty="0">
                <a:hlinkClick r:id="rId2"/>
              </a:rPr>
              <a:t>https://www.gigaflop.co.uk/comp/chapt8.shtml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290295-F863-4907-B32A-0DC3DE25D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0" y="2428528"/>
            <a:ext cx="12961441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33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>
            <a:extLst>
              <a:ext uri="{FF2B5EF4-FFF2-40B4-BE49-F238E27FC236}">
                <a16:creationId xmlns:a16="http://schemas.microsoft.com/office/drawing/2014/main" id="{05E39054-3D55-4096-9C6E-C3C52736F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776" y="986894"/>
            <a:ext cx="9022111" cy="1009586"/>
          </a:xfrm>
          <a:noFill/>
          <a:ln/>
        </p:spPr>
        <p:txBody>
          <a:bodyPr/>
          <a:lstStyle/>
          <a:p>
            <a:r>
              <a:rPr lang="en-US" sz="2800" dirty="0">
                <a:hlinkClick r:id="rId2"/>
              </a:rPr>
              <a:t>https://www.gigaflop.co.uk/comp/chapt8.shtml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AC9D7-9941-4AA5-B4E6-F1BB8AA4E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675" y="2212504"/>
            <a:ext cx="7328199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55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>
            <a:extLst>
              <a:ext uri="{FF2B5EF4-FFF2-40B4-BE49-F238E27FC236}">
                <a16:creationId xmlns:a16="http://schemas.microsoft.com/office/drawing/2014/main" id="{05E39054-3D55-4096-9C6E-C3C52736F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776" y="986894"/>
            <a:ext cx="9022111" cy="1009586"/>
          </a:xfrm>
          <a:noFill/>
          <a:ln/>
        </p:spPr>
        <p:txBody>
          <a:bodyPr/>
          <a:lstStyle/>
          <a:p>
            <a:r>
              <a:rPr lang="en-US" sz="2800" dirty="0">
                <a:hlinkClick r:id="rId2"/>
              </a:rPr>
              <a:t>https://www.gigaflop.co.uk/comp/chapt8.shtml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26B1B-1207-4F9E-B053-60FC8796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996480"/>
            <a:ext cx="7757119" cy="77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Database Management</a:t>
            </a:r>
          </a:p>
        </p:txBody>
      </p:sp>
      <p:grpSp>
        <p:nvGrpSpPr>
          <p:cNvPr id="87043" name="Group 1027"/>
          <p:cNvGrpSpPr>
            <a:grpSpLocks/>
          </p:cNvGrpSpPr>
          <p:nvPr/>
        </p:nvGrpSpPr>
        <p:grpSpPr bwMode="auto">
          <a:xfrm>
            <a:off x="1304996" y="3220616"/>
            <a:ext cx="10397067" cy="5688632"/>
            <a:chOff x="578" y="988"/>
            <a:chExt cx="4605" cy="2796"/>
          </a:xfrm>
        </p:grpSpPr>
        <p:sp>
          <p:nvSpPr>
            <p:cNvPr id="87044" name="Rectangle 1028"/>
            <p:cNvSpPr>
              <a:spLocks noChangeArrowheads="1"/>
            </p:cNvSpPr>
            <p:nvPr/>
          </p:nvSpPr>
          <p:spPr bwMode="auto">
            <a:xfrm>
              <a:off x="4027" y="1864"/>
              <a:ext cx="1156" cy="1088"/>
            </a:xfrm>
            <a:prstGeom prst="rect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45" name="Oval 1029"/>
            <p:cNvSpPr>
              <a:spLocks noChangeArrowheads="1"/>
            </p:cNvSpPr>
            <p:nvPr/>
          </p:nvSpPr>
          <p:spPr bwMode="auto">
            <a:xfrm>
              <a:off x="4027" y="1776"/>
              <a:ext cx="1156" cy="160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87046" name="Group 1030"/>
            <p:cNvGrpSpPr>
              <a:grpSpLocks/>
            </p:cNvGrpSpPr>
            <p:nvPr/>
          </p:nvGrpSpPr>
          <p:grpSpPr bwMode="auto">
            <a:xfrm>
              <a:off x="4028" y="2936"/>
              <a:ext cx="1155" cy="153"/>
              <a:chOff x="4028" y="2936"/>
              <a:chExt cx="1155" cy="153"/>
            </a:xfrm>
          </p:grpSpPr>
          <p:sp>
            <p:nvSpPr>
              <p:cNvPr id="87047" name="Arc 1031"/>
              <p:cNvSpPr>
                <a:spLocks/>
              </p:cNvSpPr>
              <p:nvPr/>
            </p:nvSpPr>
            <p:spPr bwMode="auto">
              <a:xfrm>
                <a:off x="4627" y="2936"/>
                <a:ext cx="556" cy="153"/>
              </a:xfrm>
              <a:custGeom>
                <a:avLst/>
                <a:gdLst>
                  <a:gd name="G0" fmla="+- 0 0 0"/>
                  <a:gd name="G1" fmla="+- 141 0 0"/>
                  <a:gd name="G2" fmla="+- 21600 0 0"/>
                  <a:gd name="T0" fmla="*/ 21599 w 21600"/>
                  <a:gd name="T1" fmla="*/ 0 h 21741"/>
                  <a:gd name="T2" fmla="*/ 0 w 21600"/>
                  <a:gd name="T3" fmla="*/ 21741 h 21741"/>
                  <a:gd name="T4" fmla="*/ 0 w 21600"/>
                  <a:gd name="T5" fmla="*/ 141 h 2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41" fill="none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</a:path>
                  <a:path w="21600" h="21741" stroke="0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48" name="Arc 1032"/>
              <p:cNvSpPr>
                <a:spLocks/>
              </p:cNvSpPr>
              <p:nvPr/>
            </p:nvSpPr>
            <p:spPr bwMode="auto">
              <a:xfrm>
                <a:off x="4028" y="2946"/>
                <a:ext cx="616" cy="1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565 w 21600"/>
                  <a:gd name="T1" fmla="*/ 21599 h 21599"/>
                  <a:gd name="T2" fmla="*/ 0 w 21600"/>
                  <a:gd name="T3" fmla="*/ 0 h 21599"/>
                  <a:gd name="T4" fmla="*/ 21600 w 21600"/>
                  <a:gd name="T5" fmla="*/ 0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49" name="Rectangle 1033"/>
            <p:cNvSpPr>
              <a:spLocks noChangeArrowheads="1"/>
            </p:cNvSpPr>
            <p:nvPr/>
          </p:nvSpPr>
          <p:spPr bwMode="auto">
            <a:xfrm>
              <a:off x="4257" y="2308"/>
              <a:ext cx="717" cy="231"/>
            </a:xfrm>
            <a:prstGeom prst="rect">
              <a:avLst/>
            </a:prstGeom>
            <a:solidFill>
              <a:srgbClr val="79001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87050" name="Rectangle 1034"/>
            <p:cNvSpPr>
              <a:spLocks noChangeArrowheads="1"/>
            </p:cNvSpPr>
            <p:nvPr/>
          </p:nvSpPr>
          <p:spPr bwMode="auto">
            <a:xfrm>
              <a:off x="2653" y="1580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DBMS</a:t>
              </a:r>
            </a:p>
          </p:txBody>
        </p:sp>
        <p:sp>
          <p:nvSpPr>
            <p:cNvPr id="87051" name="Rectangle 1035"/>
            <p:cNvSpPr>
              <a:spLocks noChangeArrowheads="1"/>
            </p:cNvSpPr>
            <p:nvPr/>
          </p:nvSpPr>
          <p:spPr bwMode="auto">
            <a:xfrm>
              <a:off x="578" y="1000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2" name="Rectangle 1036"/>
            <p:cNvSpPr>
              <a:spLocks noChangeArrowheads="1"/>
            </p:cNvSpPr>
            <p:nvPr/>
          </p:nvSpPr>
          <p:spPr bwMode="auto">
            <a:xfrm>
              <a:off x="598" y="988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1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4" name="Rectangle 1038"/>
            <p:cNvSpPr>
              <a:spLocks noChangeArrowheads="1"/>
            </p:cNvSpPr>
            <p:nvPr/>
          </p:nvSpPr>
          <p:spPr bwMode="auto">
            <a:xfrm>
              <a:off x="602" y="2092"/>
              <a:ext cx="926" cy="657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2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5" name="Rectangle 1039"/>
            <p:cNvSpPr>
              <a:spLocks noChangeArrowheads="1"/>
            </p:cNvSpPr>
            <p:nvPr/>
          </p:nvSpPr>
          <p:spPr bwMode="auto">
            <a:xfrm>
              <a:off x="578" y="3128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6" name="Rectangle 1040"/>
            <p:cNvSpPr>
              <a:spLocks noChangeArrowheads="1"/>
            </p:cNvSpPr>
            <p:nvPr/>
          </p:nvSpPr>
          <p:spPr bwMode="auto">
            <a:xfrm>
              <a:off x="598" y="3116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3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grpSp>
          <p:nvGrpSpPr>
            <p:cNvPr id="87057" name="Group 1041"/>
            <p:cNvGrpSpPr>
              <a:grpSpLocks/>
            </p:cNvGrpSpPr>
            <p:nvPr/>
          </p:nvGrpSpPr>
          <p:grpSpPr bwMode="auto">
            <a:xfrm>
              <a:off x="2287" y="1900"/>
              <a:ext cx="1267" cy="1064"/>
              <a:chOff x="2287" y="1900"/>
              <a:chExt cx="1267" cy="1064"/>
            </a:xfrm>
          </p:grpSpPr>
          <p:sp>
            <p:nvSpPr>
              <p:cNvPr id="87058" name="Rectangle 1042"/>
              <p:cNvSpPr>
                <a:spLocks noChangeArrowheads="1"/>
              </p:cNvSpPr>
              <p:nvPr/>
            </p:nvSpPr>
            <p:spPr bwMode="auto">
              <a:xfrm>
                <a:off x="2287" y="1900"/>
                <a:ext cx="1267" cy="10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59" name="Line 1043"/>
              <p:cNvSpPr>
                <a:spLocks noChangeShapeType="1"/>
              </p:cNvSpPr>
              <p:nvPr/>
            </p:nvSpPr>
            <p:spPr bwMode="auto">
              <a:xfrm>
                <a:off x="2287" y="2436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0" name="Line 1044"/>
              <p:cNvSpPr>
                <a:spLocks noChangeShapeType="1"/>
              </p:cNvSpPr>
              <p:nvPr/>
            </p:nvSpPr>
            <p:spPr bwMode="auto">
              <a:xfrm>
                <a:off x="2287" y="2708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1" name="Line 1045"/>
              <p:cNvSpPr>
                <a:spLocks noChangeShapeType="1"/>
              </p:cNvSpPr>
              <p:nvPr/>
            </p:nvSpPr>
            <p:spPr bwMode="auto">
              <a:xfrm>
                <a:off x="2295" y="2172"/>
                <a:ext cx="12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2" name="Rectangle 1046"/>
            <p:cNvSpPr>
              <a:spLocks noChangeArrowheads="1"/>
            </p:cNvSpPr>
            <p:nvPr/>
          </p:nvSpPr>
          <p:spPr bwMode="auto">
            <a:xfrm>
              <a:off x="2401" y="1875"/>
              <a:ext cx="107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description</a:t>
              </a:r>
            </a:p>
          </p:txBody>
        </p:sp>
        <p:sp>
          <p:nvSpPr>
            <p:cNvPr id="87063" name="Rectangle 1047"/>
            <p:cNvSpPr>
              <a:spLocks noChangeArrowheads="1"/>
            </p:cNvSpPr>
            <p:nvPr/>
          </p:nvSpPr>
          <p:spPr bwMode="auto">
            <a:xfrm>
              <a:off x="2296" y="2147"/>
              <a:ext cx="128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manipulation</a:t>
              </a:r>
            </a:p>
          </p:txBody>
        </p:sp>
        <p:sp>
          <p:nvSpPr>
            <p:cNvPr id="87064" name="Rectangle 1048"/>
            <p:cNvSpPr>
              <a:spLocks noChangeArrowheads="1"/>
            </p:cNvSpPr>
            <p:nvPr/>
          </p:nvSpPr>
          <p:spPr bwMode="auto">
            <a:xfrm>
              <a:off x="2560" y="2419"/>
              <a:ext cx="69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control</a:t>
              </a:r>
            </a:p>
          </p:txBody>
        </p:sp>
        <p:grpSp>
          <p:nvGrpSpPr>
            <p:cNvPr id="87065" name="Group 1049"/>
            <p:cNvGrpSpPr>
              <a:grpSpLocks/>
            </p:cNvGrpSpPr>
            <p:nvPr/>
          </p:nvGrpSpPr>
          <p:grpSpPr bwMode="auto">
            <a:xfrm>
              <a:off x="2916" y="2812"/>
              <a:ext cx="8" cy="120"/>
              <a:chOff x="2916" y="2812"/>
              <a:chExt cx="8" cy="120"/>
            </a:xfrm>
          </p:grpSpPr>
          <p:sp>
            <p:nvSpPr>
              <p:cNvPr id="87066" name="Oval 1050"/>
              <p:cNvSpPr>
                <a:spLocks noChangeArrowheads="1"/>
              </p:cNvSpPr>
              <p:nvPr/>
            </p:nvSpPr>
            <p:spPr bwMode="auto">
              <a:xfrm>
                <a:off x="2916" y="2812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7" name="Oval 1051"/>
              <p:cNvSpPr>
                <a:spLocks noChangeArrowheads="1"/>
              </p:cNvSpPr>
              <p:nvPr/>
            </p:nvSpPr>
            <p:spPr bwMode="auto">
              <a:xfrm>
                <a:off x="2916" y="286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8" name="Oval 1052"/>
              <p:cNvSpPr>
                <a:spLocks noChangeArrowheads="1"/>
              </p:cNvSpPr>
              <p:nvPr/>
            </p:nvSpPr>
            <p:spPr bwMode="auto">
              <a:xfrm>
                <a:off x="2916" y="2924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9" name="Line 1053"/>
            <p:cNvSpPr>
              <a:spLocks noChangeShapeType="1"/>
            </p:cNvSpPr>
            <p:nvPr/>
          </p:nvSpPr>
          <p:spPr bwMode="auto">
            <a:xfrm>
              <a:off x="1559" y="2432"/>
              <a:ext cx="71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0" name="Line 1054"/>
            <p:cNvSpPr>
              <a:spLocks noChangeShapeType="1"/>
            </p:cNvSpPr>
            <p:nvPr/>
          </p:nvSpPr>
          <p:spPr bwMode="auto">
            <a:xfrm>
              <a:off x="1551" y="1312"/>
              <a:ext cx="720" cy="7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1" name="Line 1055"/>
            <p:cNvSpPr>
              <a:spLocks noChangeShapeType="1"/>
            </p:cNvSpPr>
            <p:nvPr/>
          </p:nvSpPr>
          <p:spPr bwMode="auto">
            <a:xfrm flipV="1">
              <a:off x="1551" y="2828"/>
              <a:ext cx="720" cy="6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2" name="Line 1056"/>
            <p:cNvSpPr>
              <a:spLocks noChangeShapeType="1"/>
            </p:cNvSpPr>
            <p:nvPr/>
          </p:nvSpPr>
          <p:spPr bwMode="auto">
            <a:xfrm>
              <a:off x="3551" y="2432"/>
              <a:ext cx="4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System Expansion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Other costs?</a:t>
            </a:r>
          </a:p>
          <a:p>
            <a:pPr lvl="1">
              <a:spcBef>
                <a:spcPct val="100000"/>
              </a:spcBef>
            </a:pPr>
            <a:r>
              <a:rPr lang="en-US" sz="2400" dirty="0"/>
              <a:t>Telecommunication cost</a:t>
            </a:r>
          </a:p>
          <a:p>
            <a:pPr lvl="1">
              <a:spcBef>
                <a:spcPct val="100000"/>
              </a:spcBef>
            </a:pPr>
            <a:r>
              <a:rPr lang="en-US" sz="2400" dirty="0"/>
              <a:t>Data communication cost </a:t>
            </a:r>
          </a:p>
          <a:p>
            <a:pPr lvl="1">
              <a:spcBef>
                <a:spcPct val="100000"/>
              </a:spcBef>
            </a:pPr>
            <a:r>
              <a:rPr lang="en-US" sz="2400" dirty="0"/>
              <a:t>Cost associated with processing of distributed queries</a:t>
            </a:r>
          </a:p>
        </p:txBody>
      </p:sp>
    </p:spTree>
    <p:extLst>
      <p:ext uri="{BB962C8B-B14F-4D97-AF65-F5344CB8AC3E}">
        <p14:creationId xmlns:p14="http://schemas.microsoft.com/office/powerpoint/2010/main" val="475223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671926"/>
            <a:ext cx="10241609" cy="5021298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b="1" dirty="0"/>
              <a:t>Distributed Database Design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How to distribute the database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Replicated &amp; non-replicated database distribution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A related problem in directory management</a:t>
            </a:r>
          </a:p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b="1" dirty="0"/>
              <a:t>Query Processing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Convert user transactions to data manipulation instructions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Optimization problem</a:t>
            </a:r>
          </a:p>
          <a:p>
            <a:pPr lvl="2">
              <a:spcBef>
                <a:spcPct val="45000"/>
              </a:spcBef>
            </a:pPr>
            <a:r>
              <a:rPr lang="en-US" dirty="0"/>
              <a:t>min{cost = data transmission + local processing}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General formulation is NP-hard</a:t>
            </a:r>
          </a:p>
          <a:p>
            <a:pPr marL="962340" lvl="2" indent="0">
              <a:spcBef>
                <a:spcPct val="45000"/>
              </a:spcBef>
              <a:buNone/>
            </a:pPr>
            <a:r>
              <a:rPr lang="en-US" dirty="0"/>
              <a:t>(See discussions about P, NP, and NP-hard at </a:t>
            </a:r>
            <a:r>
              <a:rPr lang="en-US" dirty="0">
                <a:hlinkClick r:id="rId3"/>
              </a:rPr>
              <a:t>https://en.wikipedia.org/wiki/NP-hardness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97744" y="3540195"/>
            <a:ext cx="8009361" cy="5021298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/>
              <a:t>Concurrency Control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u="sng" dirty="0"/>
              <a:t>Synchronization</a:t>
            </a:r>
            <a:r>
              <a:rPr lang="en-US" dirty="0"/>
              <a:t> of concurrent accesses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u="sng" dirty="0"/>
              <a:t>Consistency</a:t>
            </a:r>
            <a:r>
              <a:rPr lang="en-US" dirty="0"/>
              <a:t> and </a:t>
            </a:r>
            <a:r>
              <a:rPr lang="en-US" u="sng" dirty="0"/>
              <a:t>isolation</a:t>
            </a:r>
            <a:r>
              <a:rPr lang="en-US" dirty="0"/>
              <a:t> of transactions' effects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u="sng" dirty="0"/>
              <a:t>Deadlock management</a:t>
            </a:r>
            <a:endParaRPr lang="en-US" dirty="0"/>
          </a:p>
          <a:p>
            <a:pPr lvl="2">
              <a:spcBef>
                <a:spcPct val="50000"/>
              </a:spcBef>
            </a:pPr>
            <a:r>
              <a:rPr lang="en-US" dirty="0"/>
              <a:t>A </a:t>
            </a:r>
            <a:r>
              <a:rPr lang="en-US" b="1" dirty="0"/>
              <a:t>deadlock</a:t>
            </a:r>
            <a:r>
              <a:rPr lang="en-US" dirty="0"/>
              <a:t> is a situation in which two computer programs sharing the same resource are effectively preventing each other from accessing the resource, resulting in both programs ceasing to function. </a:t>
            </a:r>
            <a:r>
              <a:rPr lang="en-US" sz="1800" dirty="0"/>
              <a:t>(</a:t>
            </a:r>
            <a:r>
              <a:rPr lang="en-US" sz="1800" dirty="0">
                <a:hlinkClick r:id="rId3"/>
              </a:rPr>
              <a:t>https://whatis.techtarget.com/definition/deadlock</a:t>
            </a:r>
            <a:r>
              <a:rPr lang="en-US" sz="1800" dirty="0"/>
              <a:t>)</a:t>
            </a:r>
            <a:endParaRPr lang="en-US" u="sng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/>
              <a:t>Reliability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How to make the system </a:t>
            </a:r>
            <a:r>
              <a:rPr lang="en-US" u="sng" dirty="0"/>
              <a:t>resilient to failures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u="sng" dirty="0"/>
              <a:t>Atomicity</a:t>
            </a:r>
            <a:r>
              <a:rPr lang="en-US" dirty="0"/>
              <a:t> and </a:t>
            </a:r>
            <a:r>
              <a:rPr lang="en-US" u="sng" dirty="0"/>
              <a:t>durability</a:t>
            </a:r>
          </a:p>
        </p:txBody>
      </p:sp>
      <p:pic>
        <p:nvPicPr>
          <p:cNvPr id="1026" name="Picture 2" descr="https://cs.nyu.edu/courses/spring03/V22.0202-002/figs/resource-alloc.png">
            <a:extLst>
              <a:ext uri="{FF2B5EF4-FFF2-40B4-BE49-F238E27FC236}">
                <a16:creationId xmlns:a16="http://schemas.microsoft.com/office/drawing/2014/main" id="{A5E76BF6-F97F-4CAD-8CBC-768C5EF1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602" y="4876800"/>
            <a:ext cx="418449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68338" y="320869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Directory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39" name="Arc 3"/>
          <p:cNvSpPr>
            <a:spLocks/>
          </p:cNvSpPr>
          <p:nvPr/>
        </p:nvSpPr>
        <p:spPr bwMode="auto">
          <a:xfrm>
            <a:off x="9586525" y="5601452"/>
            <a:ext cx="137725" cy="171591"/>
          </a:xfrm>
          <a:custGeom>
            <a:avLst/>
            <a:gdLst>
              <a:gd name="G0" fmla="+- 8852 0 0"/>
              <a:gd name="G1" fmla="+- 0 0 0"/>
              <a:gd name="G2" fmla="+- 21600 0 0"/>
              <a:gd name="T0" fmla="*/ 17464 w 17464"/>
              <a:gd name="T1" fmla="*/ 19808 h 21600"/>
              <a:gd name="T2" fmla="*/ 0 w 17464"/>
              <a:gd name="T3" fmla="*/ 19702 h 21600"/>
              <a:gd name="T4" fmla="*/ 8852 w 174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64" h="21600" fill="none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</a:path>
              <a:path w="17464" h="21600" stroke="0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  <a:lnTo>
                  <a:pt x="88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9654258" y="5754981"/>
            <a:ext cx="0" cy="5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Relationship Between Issues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437511" y="5027976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Reliability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468338" y="8753310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Deadlock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499165" y="5027976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Query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Processing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468338" y="7208990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Concurrency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Control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468338" y="5027976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Distribution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Design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664960" y="4156720"/>
            <a:ext cx="0" cy="871256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6664960" y="5935603"/>
            <a:ext cx="0" cy="125532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637867" y="8103070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7893191" y="5465985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937565" y="5465985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2" name="Arc 16"/>
          <p:cNvSpPr>
            <a:spLocks/>
          </p:cNvSpPr>
          <p:nvPr/>
        </p:nvSpPr>
        <p:spPr bwMode="auto">
          <a:xfrm>
            <a:off x="2639344" y="3580655"/>
            <a:ext cx="2797386" cy="1427001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83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3" name="Arc 17"/>
          <p:cNvSpPr>
            <a:spLocks/>
          </p:cNvSpPr>
          <p:nvPr/>
        </p:nvSpPr>
        <p:spPr bwMode="auto">
          <a:xfrm>
            <a:off x="2639343" y="5926572"/>
            <a:ext cx="2808676" cy="172494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4" name="Arc 18"/>
          <p:cNvSpPr>
            <a:spLocks/>
          </p:cNvSpPr>
          <p:nvPr/>
        </p:nvSpPr>
        <p:spPr bwMode="auto">
          <a:xfrm>
            <a:off x="7884160" y="5926572"/>
            <a:ext cx="2727396" cy="1752036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Related Issues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Operating System Support</a:t>
            </a:r>
          </a:p>
          <a:p>
            <a:pPr lvl="1"/>
            <a:r>
              <a:rPr lang="en-US" dirty="0"/>
              <a:t>Operating system with proper support for database operations</a:t>
            </a:r>
          </a:p>
          <a:p>
            <a:pPr lvl="1"/>
            <a:r>
              <a:rPr lang="en-US" dirty="0"/>
              <a:t>Dichotomy between </a:t>
            </a:r>
            <a:r>
              <a:rPr lang="en-US" u="sng" dirty="0"/>
              <a:t>general purpose processing</a:t>
            </a:r>
            <a:r>
              <a:rPr lang="en-US" dirty="0"/>
              <a:t> requirements and </a:t>
            </a:r>
            <a:r>
              <a:rPr lang="en-US" u="sng" dirty="0"/>
              <a:t>database processing</a:t>
            </a:r>
            <a:r>
              <a:rPr lang="en-US" dirty="0"/>
              <a:t> requirements</a:t>
            </a:r>
          </a:p>
          <a:p>
            <a:r>
              <a:rPr lang="en-US" b="1" dirty="0"/>
              <a:t>Open Systems and Interoperability</a:t>
            </a:r>
          </a:p>
          <a:p>
            <a:pPr lvl="1"/>
            <a:r>
              <a:rPr lang="en-US" dirty="0"/>
              <a:t>Distributed Multidatabase Systems</a:t>
            </a:r>
          </a:p>
          <a:p>
            <a:pPr lvl="1"/>
            <a:r>
              <a:rPr lang="en-US" dirty="0"/>
              <a:t>More probable scenario</a:t>
            </a:r>
          </a:p>
          <a:p>
            <a:pPr lvl="1"/>
            <a:r>
              <a:rPr lang="en-US" dirty="0"/>
              <a:t>Parallel issues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4012703"/>
            <a:ext cx="10241609" cy="4548789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Defines the structure of the system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u="sng" dirty="0"/>
              <a:t>components</a:t>
            </a:r>
            <a:r>
              <a:rPr lang="en-US" sz="2400" dirty="0"/>
              <a:t> identified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u="sng" dirty="0"/>
              <a:t>functions</a:t>
            </a:r>
            <a:r>
              <a:rPr lang="en-US" sz="2400" dirty="0"/>
              <a:t> of each component defined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u="sng" dirty="0"/>
              <a:t>interrelationships</a:t>
            </a:r>
            <a:r>
              <a:rPr lang="en-US" sz="2400" dirty="0"/>
              <a:t> and </a:t>
            </a:r>
            <a:r>
              <a:rPr lang="en-US" sz="2400" u="sng" dirty="0"/>
              <a:t>interactions</a:t>
            </a:r>
            <a:r>
              <a:rPr lang="en-US" sz="2400" dirty="0"/>
              <a:t> between components defined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270" y="988368"/>
            <a:ext cx="9024370" cy="1652900"/>
          </a:xfrm>
          <a:noFill/>
          <a:ln/>
        </p:spPr>
        <p:txBody>
          <a:bodyPr/>
          <a:lstStyle/>
          <a:p>
            <a:r>
              <a:rPr lang="en-US" dirty="0"/>
              <a:t>ANSI/SPARC Architecture</a:t>
            </a:r>
            <a:br>
              <a:rPr lang="en-US" dirty="0"/>
            </a:br>
            <a:r>
              <a:rPr lang="en-US" sz="2800" dirty="0"/>
              <a:t>1975, 1977</a:t>
            </a:r>
            <a:endParaRPr lang="en-US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98631" y="6749008"/>
            <a:ext cx="2149404" cy="740551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25724" y="8549208"/>
            <a:ext cx="2176498" cy="632178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782364" y="5789147"/>
            <a:ext cx="0" cy="957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782364" y="7510630"/>
            <a:ext cx="0" cy="10385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181403" y="5762053"/>
            <a:ext cx="2125261" cy="9840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7279076" y="5789146"/>
            <a:ext cx="1986843" cy="94826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531165" y="4362231"/>
            <a:ext cx="327378" cy="6231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4461369" y="4289983"/>
            <a:ext cx="54186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782364" y="4362231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8389902" y="4289982"/>
            <a:ext cx="632178" cy="7044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9446542" y="4308045"/>
            <a:ext cx="70442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270146" y="4890552"/>
            <a:ext cx="1519192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External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258604" y="6841272"/>
            <a:ext cx="2000606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Conceptual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250244" y="8629432"/>
            <a:ext cx="4244044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Internal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 (per DBMS)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705341" y="8656524"/>
            <a:ext cx="223081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Internal view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202964" y="3562978"/>
            <a:ext cx="111169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Users</a:t>
            </a:r>
          </a:p>
        </p:txBody>
      </p:sp>
      <p:pic>
        <p:nvPicPr>
          <p:cNvPr id="21523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47" y="3328170"/>
            <a:ext cx="1476587" cy="10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4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273983"/>
            <a:ext cx="142240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5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1" y="3273983"/>
            <a:ext cx="139530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6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74" y="3280757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7" name="Picture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280757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3352800" y="4980862"/>
            <a:ext cx="1607538" cy="778933"/>
            <a:chOff x="1485" y="1758"/>
            <a:chExt cx="712" cy="345"/>
          </a:xfrm>
        </p:grpSpPr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485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528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5772787" y="6723238"/>
            <a:ext cx="2001095" cy="81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Conceptual </a:t>
            </a:r>
          </a:p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view</a:t>
            </a: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5989884" y="4980862"/>
            <a:ext cx="1607538" cy="778933"/>
            <a:chOff x="2653" y="1758"/>
            <a:chExt cx="712" cy="345"/>
          </a:xfrm>
        </p:grpSpPr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2653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2696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8482471" y="4980862"/>
            <a:ext cx="1607538" cy="778933"/>
            <a:chOff x="3757" y="1758"/>
            <a:chExt cx="712" cy="345"/>
          </a:xfrm>
        </p:grpSpPr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3757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3800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844352"/>
            <a:ext cx="9024370" cy="504056"/>
          </a:xfrm>
        </p:spPr>
        <p:txBody>
          <a:bodyPr/>
          <a:lstStyle/>
          <a:p>
            <a:r>
              <a:rPr lang="en-US" dirty="0"/>
              <a:t>Generic DBMS Architecture</a:t>
            </a:r>
          </a:p>
        </p:txBody>
      </p:sp>
      <p:pic>
        <p:nvPicPr>
          <p:cNvPr id="4" name="Picture 3" descr="Fig-1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72" y="1486550"/>
            <a:ext cx="6846912" cy="828679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B45C02F-D802-40D4-8506-1A5133214BA6}"/>
              </a:ext>
            </a:extLst>
          </p:cNvPr>
          <p:cNvSpPr/>
          <p:nvPr/>
        </p:nvSpPr>
        <p:spPr>
          <a:xfrm>
            <a:off x="2972314" y="3580656"/>
            <a:ext cx="289726" cy="2088232"/>
          </a:xfrm>
          <a:custGeom>
            <a:avLst/>
            <a:gdLst>
              <a:gd name="connsiteX0" fmla="*/ 1023502 w 1225208"/>
              <a:gd name="connsiteY0" fmla="*/ 0 h 2286000"/>
              <a:gd name="connsiteX1" fmla="*/ 1525 w 1225208"/>
              <a:gd name="connsiteY1" fmla="*/ 1250576 h 2286000"/>
              <a:gd name="connsiteX2" fmla="*/ 1225208 w 1225208"/>
              <a:gd name="connsiteY2" fmla="*/ 2286000 h 2286000"/>
              <a:gd name="connsiteX3" fmla="*/ 1225208 w 1225208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208" h="2286000">
                <a:moveTo>
                  <a:pt x="1023502" y="0"/>
                </a:moveTo>
                <a:cubicBezTo>
                  <a:pt x="495704" y="434788"/>
                  <a:pt x="-32093" y="869576"/>
                  <a:pt x="1525" y="1250576"/>
                </a:cubicBezTo>
                <a:cubicBezTo>
                  <a:pt x="35143" y="1631576"/>
                  <a:pt x="1225208" y="2286000"/>
                  <a:pt x="1225208" y="2286000"/>
                </a:cubicBezTo>
                <a:lnTo>
                  <a:pt x="1225208" y="2286000"/>
                </a:lnTo>
              </a:path>
            </a:pathLst>
          </a:custGeom>
          <a:noFill/>
          <a:ln w="50800">
            <a:solidFill>
              <a:srgbClr val="FF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060F5E6-2726-415E-AE95-F36FCB1278BF}"/>
              </a:ext>
            </a:extLst>
          </p:cNvPr>
          <p:cNvSpPr/>
          <p:nvPr/>
        </p:nvSpPr>
        <p:spPr>
          <a:xfrm>
            <a:off x="3360337" y="2212504"/>
            <a:ext cx="45719" cy="576064"/>
          </a:xfrm>
          <a:custGeom>
            <a:avLst/>
            <a:gdLst>
              <a:gd name="connsiteX0" fmla="*/ 1023502 w 1225208"/>
              <a:gd name="connsiteY0" fmla="*/ 0 h 2286000"/>
              <a:gd name="connsiteX1" fmla="*/ 1525 w 1225208"/>
              <a:gd name="connsiteY1" fmla="*/ 1250576 h 2286000"/>
              <a:gd name="connsiteX2" fmla="*/ 1225208 w 1225208"/>
              <a:gd name="connsiteY2" fmla="*/ 2286000 h 2286000"/>
              <a:gd name="connsiteX3" fmla="*/ 1225208 w 1225208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208" h="2286000">
                <a:moveTo>
                  <a:pt x="1023502" y="0"/>
                </a:moveTo>
                <a:cubicBezTo>
                  <a:pt x="495704" y="434788"/>
                  <a:pt x="-32093" y="869576"/>
                  <a:pt x="1525" y="1250576"/>
                </a:cubicBezTo>
                <a:cubicBezTo>
                  <a:pt x="35143" y="1631576"/>
                  <a:pt x="1225208" y="2286000"/>
                  <a:pt x="1225208" y="2286000"/>
                </a:cubicBezTo>
                <a:lnTo>
                  <a:pt x="1225208" y="2286000"/>
                </a:lnTo>
              </a:path>
            </a:pathLst>
          </a:custGeom>
          <a:noFill/>
          <a:ln w="50800">
            <a:solidFill>
              <a:srgbClr val="FF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6E34D47-6685-4C1C-99E2-9111966C7D4A}"/>
              </a:ext>
            </a:extLst>
          </p:cNvPr>
          <p:cNvSpPr/>
          <p:nvPr/>
        </p:nvSpPr>
        <p:spPr>
          <a:xfrm>
            <a:off x="2972314" y="6623248"/>
            <a:ext cx="75396" cy="1034202"/>
          </a:xfrm>
          <a:custGeom>
            <a:avLst/>
            <a:gdLst>
              <a:gd name="connsiteX0" fmla="*/ 1023502 w 1225208"/>
              <a:gd name="connsiteY0" fmla="*/ 0 h 2286000"/>
              <a:gd name="connsiteX1" fmla="*/ 1525 w 1225208"/>
              <a:gd name="connsiteY1" fmla="*/ 1250576 h 2286000"/>
              <a:gd name="connsiteX2" fmla="*/ 1225208 w 1225208"/>
              <a:gd name="connsiteY2" fmla="*/ 2286000 h 2286000"/>
              <a:gd name="connsiteX3" fmla="*/ 1225208 w 1225208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208" h="2286000">
                <a:moveTo>
                  <a:pt x="1023502" y="0"/>
                </a:moveTo>
                <a:cubicBezTo>
                  <a:pt x="495704" y="434788"/>
                  <a:pt x="-32093" y="869576"/>
                  <a:pt x="1525" y="1250576"/>
                </a:cubicBezTo>
                <a:cubicBezTo>
                  <a:pt x="35143" y="1631576"/>
                  <a:pt x="1225208" y="2286000"/>
                  <a:pt x="1225208" y="2286000"/>
                </a:cubicBezTo>
                <a:lnTo>
                  <a:pt x="1225208" y="2286000"/>
                </a:lnTo>
              </a:path>
            </a:pathLst>
          </a:custGeom>
          <a:noFill/>
          <a:ln w="50800">
            <a:solidFill>
              <a:srgbClr val="FF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1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57784" y="959644"/>
            <a:ext cx="11758984" cy="1612900"/>
          </a:xfrm>
        </p:spPr>
        <p:txBody>
          <a:bodyPr/>
          <a:lstStyle/>
          <a:p>
            <a:r>
              <a:rPr lang="en-US" dirty="0"/>
              <a:t>DBMS Implementation Alternatives</a:t>
            </a:r>
          </a:p>
        </p:txBody>
      </p:sp>
      <p:pic>
        <p:nvPicPr>
          <p:cNvPr id="4" name="Picture 3" descr="Fig-1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52" y="3156141"/>
            <a:ext cx="8064896" cy="640117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C2634D8-9065-45DE-85B7-C32535BEA9DA}"/>
              </a:ext>
            </a:extLst>
          </p:cNvPr>
          <p:cNvSpPr/>
          <p:nvPr/>
        </p:nvSpPr>
        <p:spPr>
          <a:xfrm>
            <a:off x="4670533" y="407126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781F86-20FF-4E68-9375-9A8235191837}"/>
              </a:ext>
            </a:extLst>
          </p:cNvPr>
          <p:cNvSpPr/>
          <p:nvPr/>
        </p:nvSpPr>
        <p:spPr>
          <a:xfrm>
            <a:off x="4675306" y="558343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8A66D4-3E04-497A-8758-38EA3150319D}"/>
              </a:ext>
            </a:extLst>
          </p:cNvPr>
          <p:cNvSpPr/>
          <p:nvPr/>
        </p:nvSpPr>
        <p:spPr>
          <a:xfrm>
            <a:off x="8014568" y="53088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FCF757-5AB2-4C10-AB1E-6C6771C34C30}"/>
              </a:ext>
            </a:extLst>
          </p:cNvPr>
          <p:cNvSpPr/>
          <p:nvPr/>
        </p:nvSpPr>
        <p:spPr>
          <a:xfrm>
            <a:off x="4688753" y="7095601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602" y="1276400"/>
            <a:ext cx="9022111" cy="1009586"/>
          </a:xfrm>
          <a:noFill/>
          <a:ln/>
        </p:spPr>
        <p:txBody>
          <a:bodyPr/>
          <a:lstStyle/>
          <a:p>
            <a:r>
              <a:rPr lang="en-US" dirty="0"/>
              <a:t>Dimensions of the Problem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745665" cy="5801101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n-US" b="1" dirty="0"/>
              <a:t>Distribution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Whether the components of the system are located on the same machine or not</a:t>
            </a:r>
          </a:p>
          <a:p>
            <a:pPr>
              <a:spcBef>
                <a:spcPct val="20000"/>
              </a:spcBef>
            </a:pPr>
            <a:r>
              <a:rPr lang="en-US" b="1" dirty="0"/>
              <a:t>Heterogeneity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Various levels (hardware, communications, operating system)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DBMS important one</a:t>
            </a:r>
          </a:p>
          <a:p>
            <a:pPr lvl="2">
              <a:spcBef>
                <a:spcPct val="20000"/>
              </a:spcBef>
            </a:pPr>
            <a:r>
              <a:rPr lang="en-US" dirty="0"/>
              <a:t>data model, query languages, transaction management algorithms</a:t>
            </a:r>
          </a:p>
          <a:p>
            <a:pPr>
              <a:spcBef>
                <a:spcPct val="20000"/>
              </a:spcBef>
            </a:pPr>
            <a:r>
              <a:rPr lang="en-US" b="1" dirty="0"/>
              <a:t>Autonomy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Not well understood and most troublesome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Various versions</a:t>
            </a:r>
          </a:p>
          <a:p>
            <a:pPr lvl="2"/>
            <a:r>
              <a:rPr lang="en-US" u="sng" dirty="0">
                <a:solidFill>
                  <a:schemeClr val="tx2"/>
                </a:solidFill>
              </a:rPr>
              <a:t>Design autonomy</a:t>
            </a:r>
            <a:r>
              <a:rPr lang="en-US" dirty="0"/>
              <a:t>: Ability of a component DBMS to decide on issues related to its own design.</a:t>
            </a:r>
          </a:p>
          <a:p>
            <a:pPr lvl="2"/>
            <a:r>
              <a:rPr lang="en-US" u="sng" dirty="0">
                <a:solidFill>
                  <a:schemeClr val="tx2"/>
                </a:solidFill>
              </a:rPr>
              <a:t>Communication autonomy</a:t>
            </a:r>
            <a:r>
              <a:rPr lang="en-US" dirty="0"/>
              <a:t>: Ability of a component DBMS to decide whether and how to communicate with other DBMSs.</a:t>
            </a:r>
          </a:p>
          <a:p>
            <a:pPr lvl="2"/>
            <a:r>
              <a:rPr lang="en-US" u="sng" dirty="0">
                <a:solidFill>
                  <a:schemeClr val="tx2"/>
                </a:solidFill>
              </a:rPr>
              <a:t>Execution autonomy</a:t>
            </a:r>
            <a:r>
              <a:rPr lang="en-US" dirty="0"/>
              <a:t>: Ability of a component DBMS to execute local operations in any manner it wants to.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1378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920284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85831" y="5752818"/>
            <a:ext cx="3124764" cy="1715911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accent3">
                <a:lumMod val="50000"/>
                <a:alpha val="75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n-US" i="1" dirty="0">
              <a:latin typeface="Book Antiqua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368604" y="4018845"/>
            <a:ext cx="2257778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7369387" y="4018845"/>
            <a:ext cx="2275840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01660" y="2987041"/>
            <a:ext cx="2532574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Technology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433693" y="2987041"/>
            <a:ext cx="2208580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Computer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Networks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123641" y="4179148"/>
            <a:ext cx="2311172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integration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9496695" y="4179148"/>
            <a:ext cx="2466788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distribution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867428" y="7647094"/>
            <a:ext cx="2311172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integration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762187" y="8622454"/>
            <a:ext cx="5580221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>
              <a:lnSpc>
                <a:spcPct val="85000"/>
              </a:lnSpc>
            </a:pPr>
            <a:r>
              <a:rPr lang="en-US" sz="3400" b="1" dirty="0">
                <a:solidFill>
                  <a:schemeClr val="accent2"/>
                </a:solidFill>
                <a:latin typeface="Book Antiqua"/>
              </a:rPr>
              <a:t>integration ≠ centralization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215234" y="5752818"/>
            <a:ext cx="2506600" cy="1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Distributed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Systems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132384"/>
            <a:ext cx="8798522" cy="1224136"/>
          </a:xfrm>
        </p:spPr>
        <p:txBody>
          <a:bodyPr/>
          <a:lstStyle/>
          <a:p>
            <a:r>
              <a:rPr lang="en-US" dirty="0"/>
              <a:t>Client/Server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BEAC1-C9B6-42B0-915F-E20E5F64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911" y="3220616"/>
            <a:ext cx="835292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10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772344"/>
            <a:ext cx="8798522" cy="648072"/>
          </a:xfrm>
        </p:spPr>
        <p:txBody>
          <a:bodyPr/>
          <a:lstStyle/>
          <a:p>
            <a:r>
              <a:rPr lang="en-US" dirty="0"/>
              <a:t>Client/Server Architecture</a:t>
            </a:r>
          </a:p>
        </p:txBody>
      </p:sp>
      <p:pic>
        <p:nvPicPr>
          <p:cNvPr id="5" name="Picture 4" descr="Fig-1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52" y="1683952"/>
            <a:ext cx="4032448" cy="7981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BDF90C-A63E-4C2E-973F-92AA980E40B5}"/>
              </a:ext>
            </a:extLst>
          </p:cNvPr>
          <p:cNvSpPr txBox="1"/>
          <p:nvPr/>
        </p:nvSpPr>
        <p:spPr>
          <a:xfrm>
            <a:off x="669752" y="28605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Client functionalities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C8A56-0E2C-49A3-BABA-A450AEC7A351}"/>
              </a:ext>
            </a:extLst>
          </p:cNvPr>
          <p:cNvSpPr txBox="1"/>
          <p:nvPr/>
        </p:nvSpPr>
        <p:spPr>
          <a:xfrm>
            <a:off x="682794" y="512766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Server functionalities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E441D8-37C6-4658-A274-030DD22EFDCB}"/>
              </a:ext>
            </a:extLst>
          </p:cNvPr>
          <p:cNvCxnSpPr/>
          <p:nvPr/>
        </p:nvCxnSpPr>
        <p:spPr>
          <a:xfrm flipV="1">
            <a:off x="2974008" y="3276074"/>
            <a:ext cx="1080120" cy="23257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4CC834-95C2-40C3-B6E6-55D4FF587645}"/>
              </a:ext>
            </a:extLst>
          </p:cNvPr>
          <p:cNvCxnSpPr/>
          <p:nvPr/>
        </p:nvCxnSpPr>
        <p:spPr>
          <a:xfrm flipV="1">
            <a:off x="3082020" y="5429843"/>
            <a:ext cx="1080120" cy="23257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59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Advantages of Client-Server Architectures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815942"/>
            <a:ext cx="9737553" cy="5021298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More efficient </a:t>
            </a:r>
            <a:r>
              <a:rPr lang="en-US" u="sng" dirty="0"/>
              <a:t>division of labor</a:t>
            </a:r>
            <a:r>
              <a:rPr lang="en-US" dirty="0"/>
              <a:t> </a:t>
            </a:r>
          </a:p>
          <a:p>
            <a:pPr marL="487673" lvl="1" indent="0">
              <a:spcBef>
                <a:spcPct val="40000"/>
              </a:spcBef>
              <a:buNone/>
            </a:pPr>
            <a:r>
              <a:rPr lang="en-US" sz="2400" dirty="0"/>
              <a:t>(client vs server functionalities)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Horizontal and vertical </a:t>
            </a:r>
            <a:r>
              <a:rPr lang="en-US" u="sng" dirty="0"/>
              <a:t>scaling</a:t>
            </a:r>
            <a:r>
              <a:rPr lang="en-US" dirty="0"/>
              <a:t> of resources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u="sng" dirty="0"/>
              <a:t>Better price/performance</a:t>
            </a:r>
            <a:r>
              <a:rPr lang="en-US" dirty="0"/>
              <a:t> on client machines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Ability to use familiar tools on </a:t>
            </a:r>
            <a:r>
              <a:rPr lang="en-US" u="sng" dirty="0"/>
              <a:t>client</a:t>
            </a:r>
            <a:r>
              <a:rPr lang="en-US" dirty="0"/>
              <a:t> machines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u="sng" dirty="0"/>
              <a:t>Client access </a:t>
            </a:r>
            <a:r>
              <a:rPr lang="en-US" dirty="0"/>
              <a:t>to remote data (</a:t>
            </a:r>
            <a:r>
              <a:rPr lang="en-US" u="sng" dirty="0"/>
              <a:t>via standards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u="sng" dirty="0"/>
              <a:t>Full DBMS functionality</a:t>
            </a:r>
            <a:r>
              <a:rPr lang="en-US" dirty="0"/>
              <a:t> provided to client workstations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Overall better system price/performance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844352"/>
            <a:ext cx="9950650" cy="1483775"/>
          </a:xfrm>
        </p:spPr>
        <p:txBody>
          <a:bodyPr/>
          <a:lstStyle/>
          <a:p>
            <a:r>
              <a:rPr lang="en-US" dirty="0"/>
              <a:t>3-tier Database Server approach</a:t>
            </a:r>
          </a:p>
        </p:txBody>
      </p:sp>
      <p:pic>
        <p:nvPicPr>
          <p:cNvPr id="4" name="Picture 3" descr="Fig-1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64" y="2500536"/>
            <a:ext cx="6207100" cy="68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45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792" y="1318541"/>
            <a:ext cx="11462818" cy="1009586"/>
          </a:xfrm>
        </p:spPr>
        <p:txBody>
          <a:bodyPr/>
          <a:lstStyle/>
          <a:p>
            <a:r>
              <a:rPr lang="en-US" dirty="0"/>
              <a:t>Distributed Database Servers approach</a:t>
            </a:r>
          </a:p>
        </p:txBody>
      </p:sp>
      <p:pic>
        <p:nvPicPr>
          <p:cNvPr id="4" name="Picture 3" descr="Fig-1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24" y="2812862"/>
            <a:ext cx="6918424" cy="68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9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5E26-AE37-4792-94C8-0102B689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Peer-to-Peer Systems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1C89114-53B3-488D-8D61-D19B1B218710}"/>
              </a:ext>
            </a:extLst>
          </p:cNvPr>
          <p:cNvSpPr txBox="1">
            <a:spLocks noChangeArrowheads="1"/>
          </p:cNvSpPr>
          <p:nvPr/>
        </p:nvSpPr>
        <p:spPr>
          <a:xfrm>
            <a:off x="1229342" y="3815942"/>
            <a:ext cx="11249721" cy="5021298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 peer-to-peer systems, there is no distinction of </a:t>
            </a:r>
            <a:r>
              <a:rPr lang="en-US" sz="2800" u="sng" dirty="0"/>
              <a:t>client</a:t>
            </a:r>
            <a:r>
              <a:rPr lang="en-US" sz="2800" dirty="0"/>
              <a:t> machines versus </a:t>
            </a:r>
            <a:r>
              <a:rPr lang="en-US" sz="2800" u="sng" dirty="0"/>
              <a:t>servers</a:t>
            </a:r>
            <a:r>
              <a:rPr lang="en-US" sz="2800" dirty="0"/>
              <a:t>.</a:t>
            </a:r>
          </a:p>
          <a:p>
            <a:r>
              <a:rPr lang="en-US" sz="2800" dirty="0"/>
              <a:t>Each machine has </a:t>
            </a:r>
            <a:r>
              <a:rPr lang="en-US" sz="2800" u="sng" dirty="0"/>
              <a:t>full</a:t>
            </a:r>
            <a:r>
              <a:rPr lang="en-US" sz="2800" dirty="0"/>
              <a:t> DBMS functionality and can communicate with other machines to execute queries and transactions. </a:t>
            </a:r>
          </a:p>
          <a:p>
            <a:r>
              <a:rPr lang="en-US" sz="2800" dirty="0"/>
              <a:t>Most of the very early work on distributed database systems have assumed peer-to-peer architecture.</a:t>
            </a:r>
          </a:p>
        </p:txBody>
      </p:sp>
    </p:spTree>
    <p:extLst>
      <p:ext uri="{BB962C8B-B14F-4D97-AF65-F5344CB8AC3E}">
        <p14:creationId xmlns:p14="http://schemas.microsoft.com/office/powerpoint/2010/main" val="3486043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5E26-AE37-4792-94C8-0102B689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Peer-to-Peer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0E69F-86BF-4FBE-B7FB-77115F4F0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936" y="4271989"/>
            <a:ext cx="8943297" cy="5213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5CF27-E637-4522-BD16-95DD6F3625BD}"/>
              </a:ext>
            </a:extLst>
          </p:cNvPr>
          <p:cNvSpPr txBox="1"/>
          <p:nvPr/>
        </p:nvSpPr>
        <p:spPr>
          <a:xfrm>
            <a:off x="1101800" y="322061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Unstructured P2P Network</a:t>
            </a:r>
          </a:p>
        </p:txBody>
      </p:sp>
    </p:spTree>
    <p:extLst>
      <p:ext uri="{BB962C8B-B14F-4D97-AF65-F5344CB8AC3E}">
        <p14:creationId xmlns:p14="http://schemas.microsoft.com/office/powerpoint/2010/main" val="2704635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5E26-AE37-4792-94C8-0102B689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Peer-to-Peer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5CF27-E637-4522-BD16-95DD6F3625BD}"/>
              </a:ext>
            </a:extLst>
          </p:cNvPr>
          <p:cNvSpPr txBox="1"/>
          <p:nvPr/>
        </p:nvSpPr>
        <p:spPr>
          <a:xfrm>
            <a:off x="1101800" y="3220616"/>
            <a:ext cx="9154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Fig. 16-3 Search over a Centralized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FAE3E-1E04-43BB-B817-EA6F36664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976" y="4012704"/>
            <a:ext cx="88742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89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5E26-AE37-4792-94C8-0102B689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Peer-to-Peer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5CF27-E637-4522-BD16-95DD6F3625BD}"/>
              </a:ext>
            </a:extLst>
          </p:cNvPr>
          <p:cNvSpPr txBox="1"/>
          <p:nvPr/>
        </p:nvSpPr>
        <p:spPr>
          <a:xfrm>
            <a:off x="1101800" y="3220616"/>
            <a:ext cx="1072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Fig. 16.4  Search over a Decentralized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09873-0E35-4BBE-B314-0EA6E56A9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34" y="3836685"/>
            <a:ext cx="9996926" cy="56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96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270" y="911718"/>
            <a:ext cx="9158562" cy="1724399"/>
          </a:xfrm>
          <a:noFill/>
          <a:ln/>
        </p:spPr>
        <p:txBody>
          <a:bodyPr/>
          <a:lstStyle/>
          <a:p>
            <a:r>
              <a:rPr lang="en-US" dirty="0"/>
              <a:t>Distributed Database Reference Architecture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098395" y="354428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0999835" y="354428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049115" y="354428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8507248" y="5169886"/>
            <a:ext cx="2077156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098395" y="679548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9049115" y="679548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0999835" y="679548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7098395" y="825852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9049115" y="825852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0999835" y="825852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7586075" y="4366117"/>
            <a:ext cx="1770098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9536795" y="4357086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9690324" y="4366117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0085357" y="3368180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10085357" y="6529069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0085357" y="8154669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>
            <a:off x="7577044" y="5991717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9861915" y="5982686"/>
            <a:ext cx="1625600" cy="812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9536795" y="5982686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7586075" y="7608286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9536795" y="7608286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11487515" y="7608286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7211217" y="3666206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chemeClr val="tx2"/>
                </a:solidFill>
                <a:latin typeface="Book Antiqua"/>
              </a:rPr>
              <a:t>1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9143875" y="3684268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1085663" y="3675237"/>
            <a:ext cx="819510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9054200" y="5318900"/>
            <a:ext cx="101938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GCS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7103241" y="6926437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9026868" y="6935468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10986717" y="6935468"/>
            <a:ext cx="1060299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7140696" y="8362384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9100447" y="8398508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11051265" y="8398508"/>
            <a:ext cx="94926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C73E40F3-B688-4654-A042-F09D7B0F337F}"/>
              </a:ext>
            </a:extLst>
          </p:cNvPr>
          <p:cNvSpPr txBox="1">
            <a:spLocks noChangeArrowheads="1"/>
          </p:cNvSpPr>
          <p:nvPr/>
        </p:nvSpPr>
        <p:spPr>
          <a:xfrm>
            <a:off x="1229343" y="3815942"/>
            <a:ext cx="5273058" cy="5021298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</a:pPr>
            <a:r>
              <a:rPr lang="en-US" dirty="0"/>
              <a:t>ES: </a:t>
            </a:r>
            <a:r>
              <a:rPr lang="en-US" b="1" dirty="0"/>
              <a:t>External Schema</a:t>
            </a:r>
            <a:r>
              <a:rPr lang="en-US" dirty="0"/>
              <a:t>, supporting user applications and user access to the database</a:t>
            </a:r>
          </a:p>
          <a:p>
            <a:pPr>
              <a:spcBef>
                <a:spcPct val="40000"/>
              </a:spcBef>
            </a:pPr>
            <a:r>
              <a:rPr lang="en-US" dirty="0"/>
              <a:t>GCS: </a:t>
            </a:r>
            <a:r>
              <a:rPr lang="en-US" b="1" dirty="0"/>
              <a:t>Global Conceptual Schema</a:t>
            </a:r>
            <a:r>
              <a:rPr lang="en-US" dirty="0"/>
              <a:t>, the </a:t>
            </a:r>
            <a:r>
              <a:rPr lang="en-US" u="sng" dirty="0"/>
              <a:t>enterprise view</a:t>
            </a:r>
            <a:r>
              <a:rPr lang="en-US" dirty="0"/>
              <a:t> of the data (the union of the LCS)</a:t>
            </a:r>
          </a:p>
          <a:p>
            <a:pPr>
              <a:spcBef>
                <a:spcPct val="40000"/>
              </a:spcBef>
            </a:pPr>
            <a:r>
              <a:rPr lang="en-US" dirty="0"/>
              <a:t>LCS: </a:t>
            </a:r>
            <a:r>
              <a:rPr lang="en-US" b="1" dirty="0"/>
              <a:t>Local Conceptual Schema</a:t>
            </a:r>
          </a:p>
          <a:p>
            <a:pPr>
              <a:spcBef>
                <a:spcPct val="40000"/>
              </a:spcBef>
            </a:pPr>
            <a:r>
              <a:rPr lang="en-US" dirty="0"/>
              <a:t>LIS: </a:t>
            </a:r>
            <a:r>
              <a:rPr lang="en-US" b="1" dirty="0"/>
              <a:t>Local Internal Schema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 number of autonomous processing elements (not necessarily homogeneous) that are interconnected by a computer network and that cooperate in performing their assigned tasks.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What is being distributed?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Processing logic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Function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Data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Control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Peer-to-Peer Component Architecture </a:t>
            </a:r>
            <a:r>
              <a:rPr lang="en-US" sz="2800" dirty="0"/>
              <a:t>(Fig. 1.15)</a:t>
            </a:r>
            <a:endParaRPr lang="en-US" dirty="0"/>
          </a:p>
        </p:txBody>
      </p:sp>
      <p:grpSp>
        <p:nvGrpSpPr>
          <p:cNvPr id="52314" name="Group 90"/>
          <p:cNvGrpSpPr>
            <a:grpSpLocks/>
          </p:cNvGrpSpPr>
          <p:nvPr/>
        </p:nvGrpSpPr>
        <p:grpSpPr bwMode="auto">
          <a:xfrm>
            <a:off x="6815594" y="3345602"/>
            <a:ext cx="6096000" cy="5707662"/>
            <a:chOff x="2971" y="1056"/>
            <a:chExt cx="2700" cy="2528"/>
          </a:xfrm>
        </p:grpSpPr>
        <p:sp>
          <p:nvSpPr>
            <p:cNvPr id="52315" name="Rectangle 91"/>
            <p:cNvSpPr>
              <a:spLocks noChangeArrowheads="1"/>
            </p:cNvSpPr>
            <p:nvPr/>
          </p:nvSpPr>
          <p:spPr bwMode="auto">
            <a:xfrm>
              <a:off x="2971" y="1084"/>
              <a:ext cx="2068" cy="2500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52316" name="Group 92"/>
            <p:cNvGrpSpPr>
              <a:grpSpLocks/>
            </p:cNvGrpSpPr>
            <p:nvPr/>
          </p:nvGrpSpPr>
          <p:grpSpPr bwMode="auto">
            <a:xfrm>
              <a:off x="5271" y="2276"/>
              <a:ext cx="312" cy="288"/>
              <a:chOff x="5271" y="2276"/>
              <a:chExt cx="312" cy="288"/>
            </a:xfrm>
          </p:grpSpPr>
          <p:sp>
            <p:nvSpPr>
              <p:cNvPr id="52317" name="Oval 93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18" name="Oval 94"/>
              <p:cNvSpPr>
                <a:spLocks noChangeArrowheads="1"/>
              </p:cNvSpPr>
              <p:nvPr/>
            </p:nvSpPr>
            <p:spPr bwMode="auto">
              <a:xfrm>
                <a:off x="5271" y="2428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19" name="Oval 95"/>
              <p:cNvSpPr>
                <a:spLocks noChangeArrowheads="1"/>
              </p:cNvSpPr>
              <p:nvPr/>
            </p:nvSpPr>
            <p:spPr bwMode="auto">
              <a:xfrm>
                <a:off x="5271" y="2396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0" name="Oval 96"/>
              <p:cNvSpPr>
                <a:spLocks noChangeArrowheads="1"/>
              </p:cNvSpPr>
              <p:nvPr/>
            </p:nvSpPr>
            <p:spPr bwMode="auto">
              <a:xfrm>
                <a:off x="5271" y="2364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1" name="Oval 97"/>
              <p:cNvSpPr>
                <a:spLocks noChangeArrowheads="1"/>
              </p:cNvSpPr>
              <p:nvPr/>
            </p:nvSpPr>
            <p:spPr bwMode="auto">
              <a:xfrm>
                <a:off x="5271" y="2340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2" name="Oval 98"/>
              <p:cNvSpPr>
                <a:spLocks noChangeArrowheads="1"/>
              </p:cNvSpPr>
              <p:nvPr/>
            </p:nvSpPr>
            <p:spPr bwMode="auto">
              <a:xfrm>
                <a:off x="5271" y="2308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3" name="Oval 99"/>
              <p:cNvSpPr>
                <a:spLocks noChangeArrowheads="1"/>
              </p:cNvSpPr>
              <p:nvPr/>
            </p:nvSpPr>
            <p:spPr bwMode="auto">
              <a:xfrm>
                <a:off x="5271" y="2276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4" name="Oval 100"/>
              <p:cNvSpPr>
                <a:spLocks noChangeArrowheads="1"/>
              </p:cNvSpPr>
              <p:nvPr/>
            </p:nvSpPr>
            <p:spPr bwMode="auto">
              <a:xfrm>
                <a:off x="5407" y="2316"/>
                <a:ext cx="2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52325" name="Rectangle 101"/>
            <p:cNvSpPr>
              <a:spLocks noChangeArrowheads="1"/>
            </p:cNvSpPr>
            <p:nvPr/>
          </p:nvSpPr>
          <p:spPr bwMode="auto">
            <a:xfrm>
              <a:off x="5060" y="2047"/>
              <a:ext cx="61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52326" name="Line 102"/>
            <p:cNvSpPr>
              <a:spLocks noChangeShapeType="1"/>
            </p:cNvSpPr>
            <p:nvPr/>
          </p:nvSpPr>
          <p:spPr bwMode="auto">
            <a:xfrm>
              <a:off x="4831" y="2424"/>
              <a:ext cx="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27" name="Rectangle 103"/>
            <p:cNvSpPr>
              <a:spLocks noChangeArrowheads="1"/>
            </p:cNvSpPr>
            <p:nvPr/>
          </p:nvSpPr>
          <p:spPr bwMode="auto">
            <a:xfrm>
              <a:off x="3065" y="1056"/>
              <a:ext cx="138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dirty="0">
                  <a:latin typeface="Book Antiqua"/>
                </a:rPr>
                <a:t>DATA PROCESSOR</a:t>
              </a:r>
            </a:p>
          </p:txBody>
        </p:sp>
      </p:grpSp>
      <p:grpSp>
        <p:nvGrpSpPr>
          <p:cNvPr id="52328" name="Group 104"/>
          <p:cNvGrpSpPr>
            <a:grpSpLocks/>
          </p:cNvGrpSpPr>
          <p:nvPr/>
        </p:nvGrpSpPr>
        <p:grpSpPr bwMode="auto">
          <a:xfrm>
            <a:off x="94186" y="3345602"/>
            <a:ext cx="6468534" cy="5707662"/>
            <a:chOff x="-6" y="1056"/>
            <a:chExt cx="2865" cy="2528"/>
          </a:xfrm>
        </p:grpSpPr>
        <p:sp>
          <p:nvSpPr>
            <p:cNvPr id="52329" name="Rectangle 105"/>
            <p:cNvSpPr>
              <a:spLocks noChangeArrowheads="1"/>
            </p:cNvSpPr>
            <p:nvPr/>
          </p:nvSpPr>
          <p:spPr bwMode="auto">
            <a:xfrm>
              <a:off x="695" y="1084"/>
              <a:ext cx="2164" cy="2500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0" name="Line 106"/>
            <p:cNvSpPr>
              <a:spLocks noChangeShapeType="1"/>
            </p:cNvSpPr>
            <p:nvPr/>
          </p:nvSpPr>
          <p:spPr bwMode="auto">
            <a:xfrm flipV="1">
              <a:off x="411" y="2536"/>
              <a:ext cx="376" cy="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1" name="Rectangle 107"/>
            <p:cNvSpPr>
              <a:spLocks noChangeArrowheads="1"/>
            </p:cNvSpPr>
            <p:nvPr/>
          </p:nvSpPr>
          <p:spPr bwMode="auto">
            <a:xfrm>
              <a:off x="775" y="1056"/>
              <a:ext cx="134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dirty="0">
                  <a:latin typeface="Book Antiqua"/>
                </a:rPr>
                <a:t>USER PROCESSOR</a:t>
              </a:r>
            </a:p>
          </p:txBody>
        </p:sp>
        <p:sp>
          <p:nvSpPr>
            <p:cNvPr id="52332" name="AutoShape 108"/>
            <p:cNvSpPr>
              <a:spLocks noChangeArrowheads="1"/>
            </p:cNvSpPr>
            <p:nvPr/>
          </p:nvSpPr>
          <p:spPr bwMode="auto">
            <a:xfrm>
              <a:off x="-6" y="2106"/>
              <a:ext cx="385" cy="636"/>
            </a:xfrm>
            <a:prstGeom prst="octagon">
              <a:avLst>
                <a:gd name="adj" fmla="val 29282"/>
              </a:avLst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3" name="Rectangle 109"/>
            <p:cNvSpPr>
              <a:spLocks noChangeArrowheads="1"/>
            </p:cNvSpPr>
            <p:nvPr/>
          </p:nvSpPr>
          <p:spPr bwMode="auto">
            <a:xfrm>
              <a:off x="-6" y="2323"/>
              <a:ext cx="49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300" dirty="0">
                  <a:latin typeface="Book Antiqua"/>
                </a:rPr>
                <a:t>USER</a:t>
              </a:r>
            </a:p>
          </p:txBody>
        </p:sp>
        <p:sp>
          <p:nvSpPr>
            <p:cNvPr id="52334" name="Line 110"/>
            <p:cNvSpPr>
              <a:spLocks noChangeShapeType="1"/>
            </p:cNvSpPr>
            <p:nvPr/>
          </p:nvSpPr>
          <p:spPr bwMode="auto">
            <a:xfrm flipH="1" flipV="1">
              <a:off x="422" y="2323"/>
              <a:ext cx="357" cy="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5" name="Rectangle 111"/>
            <p:cNvSpPr>
              <a:spLocks noChangeArrowheads="1"/>
            </p:cNvSpPr>
            <p:nvPr/>
          </p:nvSpPr>
          <p:spPr bwMode="auto">
            <a:xfrm>
              <a:off x="249" y="1923"/>
              <a:ext cx="56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User</a:t>
              </a:r>
            </a:p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requests</a:t>
              </a:r>
            </a:p>
          </p:txBody>
        </p:sp>
        <p:sp>
          <p:nvSpPr>
            <p:cNvPr id="52336" name="Rectangle 112"/>
            <p:cNvSpPr>
              <a:spLocks noChangeArrowheads="1"/>
            </p:cNvSpPr>
            <p:nvPr/>
          </p:nvSpPr>
          <p:spPr bwMode="auto">
            <a:xfrm>
              <a:off x="311" y="2627"/>
              <a:ext cx="67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System</a:t>
              </a:r>
            </a:p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responses</a:t>
              </a:r>
            </a:p>
          </p:txBody>
        </p:sp>
      </p:grpSp>
      <p:sp>
        <p:nvSpPr>
          <p:cNvPr id="52337" name="Line 113"/>
          <p:cNvSpPr>
            <a:spLocks noChangeShapeType="1"/>
          </p:cNvSpPr>
          <p:nvPr/>
        </p:nvSpPr>
        <p:spPr bwMode="auto">
          <a:xfrm>
            <a:off x="6285014" y="6488429"/>
            <a:ext cx="10837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39" name="AutoShape 115"/>
          <p:cNvSpPr>
            <a:spLocks noChangeArrowheads="1"/>
          </p:cNvSpPr>
          <p:nvPr/>
        </p:nvSpPr>
        <p:spPr bwMode="auto">
          <a:xfrm>
            <a:off x="1895894" y="5431788"/>
            <a:ext cx="713457" cy="1824284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0" name="Rectangle 116"/>
          <p:cNvSpPr>
            <a:spLocks noChangeArrowheads="1"/>
          </p:cNvSpPr>
          <p:nvPr/>
        </p:nvSpPr>
        <p:spPr bwMode="auto">
          <a:xfrm>
            <a:off x="1841707" y="4158401"/>
            <a:ext cx="1463039" cy="74055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1" name="Rectangle 117"/>
          <p:cNvSpPr>
            <a:spLocks noChangeArrowheads="1"/>
          </p:cNvSpPr>
          <p:nvPr/>
        </p:nvSpPr>
        <p:spPr bwMode="auto">
          <a:xfrm>
            <a:off x="1992996" y="4120019"/>
            <a:ext cx="1151431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External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42" name="Line 118"/>
          <p:cNvSpPr>
            <a:spLocks noChangeShapeType="1"/>
          </p:cNvSpPr>
          <p:nvPr/>
        </p:nvSpPr>
        <p:spPr bwMode="auto">
          <a:xfrm flipH="1">
            <a:off x="2225529" y="4889921"/>
            <a:ext cx="248355" cy="52380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3" name="Rectangle 119"/>
          <p:cNvSpPr>
            <a:spLocks noChangeArrowheads="1"/>
          </p:cNvSpPr>
          <p:nvPr/>
        </p:nvSpPr>
        <p:spPr bwMode="auto">
          <a:xfrm rot="16200000">
            <a:off x="1410579" y="5989309"/>
            <a:ext cx="166376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User Interface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Handler</a:t>
            </a:r>
          </a:p>
        </p:txBody>
      </p:sp>
      <p:sp>
        <p:nvSpPr>
          <p:cNvPr id="52345" name="AutoShape 121"/>
          <p:cNvSpPr>
            <a:spLocks noChangeArrowheads="1"/>
          </p:cNvSpPr>
          <p:nvPr/>
        </p:nvSpPr>
        <p:spPr bwMode="auto">
          <a:xfrm>
            <a:off x="3133156" y="5458882"/>
            <a:ext cx="740551" cy="1824284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6" name="Rectangle 122"/>
          <p:cNvSpPr>
            <a:spLocks noChangeArrowheads="1"/>
          </p:cNvSpPr>
          <p:nvPr/>
        </p:nvSpPr>
        <p:spPr bwMode="auto">
          <a:xfrm>
            <a:off x="3539556" y="4158402"/>
            <a:ext cx="1571413" cy="74055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7" name="Rectangle 123"/>
          <p:cNvSpPr>
            <a:spLocks noChangeArrowheads="1"/>
          </p:cNvSpPr>
          <p:nvPr/>
        </p:nvSpPr>
        <p:spPr bwMode="auto">
          <a:xfrm>
            <a:off x="3548583" y="4113246"/>
            <a:ext cx="1521750" cy="8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Global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Conceptual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48" name="Line 124"/>
          <p:cNvSpPr>
            <a:spLocks noChangeShapeType="1"/>
          </p:cNvSpPr>
          <p:nvPr/>
        </p:nvSpPr>
        <p:spPr bwMode="auto">
          <a:xfrm>
            <a:off x="3078969" y="4910241"/>
            <a:ext cx="311124" cy="52275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9" name="Line 125"/>
          <p:cNvSpPr>
            <a:spLocks noChangeShapeType="1"/>
          </p:cNvSpPr>
          <p:nvPr/>
        </p:nvSpPr>
        <p:spPr bwMode="auto">
          <a:xfrm flipH="1">
            <a:off x="3507947" y="4917015"/>
            <a:ext cx="519289" cy="52380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0" name="Line 126"/>
          <p:cNvSpPr>
            <a:spLocks noChangeShapeType="1"/>
          </p:cNvSpPr>
          <p:nvPr/>
        </p:nvSpPr>
        <p:spPr bwMode="auto">
          <a:xfrm>
            <a:off x="2636445" y="6416179"/>
            <a:ext cx="4876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1" name="Rectangle 127"/>
          <p:cNvSpPr>
            <a:spLocks noChangeArrowheads="1"/>
          </p:cNvSpPr>
          <p:nvPr/>
        </p:nvSpPr>
        <p:spPr bwMode="auto">
          <a:xfrm rot="16200000">
            <a:off x="2625756" y="6009630"/>
            <a:ext cx="1714711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Semantic Data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Controller</a:t>
            </a:r>
          </a:p>
        </p:txBody>
      </p:sp>
      <p:sp>
        <p:nvSpPr>
          <p:cNvPr id="52353" name="AutoShape 129"/>
          <p:cNvSpPr>
            <a:spLocks noChangeArrowheads="1"/>
          </p:cNvSpPr>
          <p:nvPr/>
        </p:nvSpPr>
        <p:spPr bwMode="auto">
          <a:xfrm>
            <a:off x="5580586" y="5458882"/>
            <a:ext cx="740551" cy="1905564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4" name="Line 130"/>
          <p:cNvSpPr>
            <a:spLocks noChangeShapeType="1"/>
          </p:cNvSpPr>
          <p:nvPr/>
        </p:nvSpPr>
        <p:spPr bwMode="auto">
          <a:xfrm>
            <a:off x="5156124" y="6416180"/>
            <a:ext cx="4154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5" name="Rectangle 131"/>
          <p:cNvSpPr>
            <a:spLocks noChangeArrowheads="1"/>
          </p:cNvSpPr>
          <p:nvPr/>
        </p:nvSpPr>
        <p:spPr bwMode="auto">
          <a:xfrm rot="16200000">
            <a:off x="5362696" y="5969504"/>
            <a:ext cx="1221487" cy="8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2"/>
                </a:solidFill>
                <a:latin typeface="Book Antiqua"/>
              </a:rPr>
              <a:t>Global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2"/>
                </a:solidFill>
                <a:latin typeface="Book Antiqua"/>
              </a:rPr>
              <a:t>Execution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2"/>
                </a:solidFill>
                <a:latin typeface="Book Antiqua"/>
              </a:rPr>
              <a:t>Monitor</a:t>
            </a:r>
          </a:p>
        </p:txBody>
      </p:sp>
      <p:sp>
        <p:nvSpPr>
          <p:cNvPr id="52357" name="Rectangle 133"/>
          <p:cNvSpPr>
            <a:spLocks noChangeArrowheads="1"/>
          </p:cNvSpPr>
          <p:nvPr/>
        </p:nvSpPr>
        <p:spPr bwMode="auto">
          <a:xfrm>
            <a:off x="8662454" y="3860376"/>
            <a:ext cx="1029546" cy="8850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8" name="AutoShape 134"/>
          <p:cNvSpPr>
            <a:spLocks noChangeArrowheads="1"/>
          </p:cNvSpPr>
          <p:nvPr/>
        </p:nvSpPr>
        <p:spPr bwMode="auto">
          <a:xfrm>
            <a:off x="8741476" y="5458883"/>
            <a:ext cx="903110" cy="1878472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9" name="Line 135"/>
          <p:cNvSpPr>
            <a:spLocks noChangeShapeType="1"/>
          </p:cNvSpPr>
          <p:nvPr/>
        </p:nvSpPr>
        <p:spPr bwMode="auto">
          <a:xfrm>
            <a:off x="8307983" y="6407150"/>
            <a:ext cx="40188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52360" name="Group 136"/>
          <p:cNvGrpSpPr>
            <a:grpSpLocks/>
          </p:cNvGrpSpPr>
          <p:nvPr/>
        </p:nvGrpSpPr>
        <p:grpSpPr bwMode="auto">
          <a:xfrm>
            <a:off x="8660196" y="3806189"/>
            <a:ext cx="1031804" cy="1047609"/>
            <a:chOff x="3779" y="1280"/>
            <a:chExt cx="457" cy="464"/>
          </a:xfrm>
        </p:grpSpPr>
        <p:sp>
          <p:nvSpPr>
            <p:cNvPr id="52361" name="Rectangle 137"/>
            <p:cNvSpPr>
              <a:spLocks noChangeArrowheads="1"/>
            </p:cNvSpPr>
            <p:nvPr/>
          </p:nvSpPr>
          <p:spPr bwMode="auto">
            <a:xfrm>
              <a:off x="3780" y="1320"/>
              <a:ext cx="456" cy="37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62" name="Oval 138"/>
            <p:cNvSpPr>
              <a:spLocks noChangeArrowheads="1"/>
            </p:cNvSpPr>
            <p:nvPr/>
          </p:nvSpPr>
          <p:spPr bwMode="auto">
            <a:xfrm>
              <a:off x="3779" y="1680"/>
              <a:ext cx="456" cy="6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63" name="Oval 139"/>
            <p:cNvSpPr>
              <a:spLocks noChangeArrowheads="1"/>
            </p:cNvSpPr>
            <p:nvPr/>
          </p:nvSpPr>
          <p:spPr bwMode="auto">
            <a:xfrm>
              <a:off x="3779" y="1280"/>
              <a:ext cx="456" cy="6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52364" name="Line 140"/>
          <p:cNvSpPr>
            <a:spLocks noChangeShapeType="1"/>
          </p:cNvSpPr>
          <p:nvPr/>
        </p:nvSpPr>
        <p:spPr bwMode="auto">
          <a:xfrm>
            <a:off x="9184000" y="4718332"/>
            <a:ext cx="0" cy="71345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65" name="Rectangle 141"/>
          <p:cNvSpPr>
            <a:spLocks noChangeArrowheads="1"/>
          </p:cNvSpPr>
          <p:nvPr/>
        </p:nvSpPr>
        <p:spPr bwMode="auto">
          <a:xfrm>
            <a:off x="8667540" y="3959718"/>
            <a:ext cx="1041951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System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Log</a:t>
            </a:r>
          </a:p>
        </p:txBody>
      </p:sp>
      <p:sp>
        <p:nvSpPr>
          <p:cNvPr id="52366" name="Rectangle 142"/>
          <p:cNvSpPr>
            <a:spLocks noChangeArrowheads="1"/>
          </p:cNvSpPr>
          <p:nvPr/>
        </p:nvSpPr>
        <p:spPr bwMode="auto">
          <a:xfrm rot="16200000">
            <a:off x="8313705" y="6048014"/>
            <a:ext cx="1785744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Local Recovery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Manager</a:t>
            </a:r>
          </a:p>
        </p:txBody>
      </p:sp>
      <p:sp>
        <p:nvSpPr>
          <p:cNvPr id="52368" name="AutoShape 144"/>
          <p:cNvSpPr>
            <a:spLocks noChangeArrowheads="1"/>
          </p:cNvSpPr>
          <p:nvPr/>
        </p:nvSpPr>
        <p:spPr bwMode="auto">
          <a:xfrm>
            <a:off x="10114205" y="5458883"/>
            <a:ext cx="903111" cy="1878471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69" name="Line 145"/>
          <p:cNvSpPr>
            <a:spLocks noChangeShapeType="1"/>
          </p:cNvSpPr>
          <p:nvPr/>
        </p:nvSpPr>
        <p:spPr bwMode="auto">
          <a:xfrm>
            <a:off x="9680712" y="6407150"/>
            <a:ext cx="40188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0" name="Rectangle 146"/>
          <p:cNvSpPr>
            <a:spLocks noChangeArrowheads="1"/>
          </p:cNvSpPr>
          <p:nvPr/>
        </p:nvSpPr>
        <p:spPr bwMode="auto">
          <a:xfrm>
            <a:off x="9852303" y="4158403"/>
            <a:ext cx="1463040" cy="74055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1" name="Rectangle 147"/>
          <p:cNvSpPr>
            <a:spLocks noChangeArrowheads="1"/>
          </p:cNvSpPr>
          <p:nvPr/>
        </p:nvSpPr>
        <p:spPr bwMode="auto">
          <a:xfrm>
            <a:off x="9991841" y="4129052"/>
            <a:ext cx="1123003" cy="8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Internal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72" name="Line 148"/>
          <p:cNvSpPr>
            <a:spLocks noChangeShapeType="1"/>
          </p:cNvSpPr>
          <p:nvPr/>
        </p:nvSpPr>
        <p:spPr bwMode="auto">
          <a:xfrm>
            <a:off x="10538667" y="4907985"/>
            <a:ext cx="0" cy="52380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3" name="Rectangle 149"/>
          <p:cNvSpPr>
            <a:spLocks noChangeArrowheads="1"/>
          </p:cNvSpPr>
          <p:nvPr/>
        </p:nvSpPr>
        <p:spPr bwMode="auto">
          <a:xfrm rot="16200000">
            <a:off x="9966712" y="5948326"/>
            <a:ext cx="1195839" cy="88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latin typeface="Book Antiqua"/>
              </a:rPr>
              <a:t>Runtime</a:t>
            </a:r>
          </a:p>
          <a:p>
            <a:pPr algn="ctr"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latin typeface="Book Antiqua"/>
              </a:rPr>
              <a:t>Support</a:t>
            </a:r>
          </a:p>
          <a:p>
            <a:pPr algn="ctr"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latin typeface="Book Antiqua"/>
              </a:rPr>
              <a:t>Processor</a:t>
            </a:r>
          </a:p>
        </p:txBody>
      </p:sp>
      <p:sp>
        <p:nvSpPr>
          <p:cNvPr id="52375" name="Rectangle 151"/>
          <p:cNvSpPr>
            <a:spLocks noChangeArrowheads="1"/>
          </p:cNvSpPr>
          <p:nvPr/>
        </p:nvSpPr>
        <p:spPr bwMode="auto">
          <a:xfrm>
            <a:off x="7007502" y="4158402"/>
            <a:ext cx="1571414" cy="740551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6" name="AutoShape 152"/>
          <p:cNvSpPr>
            <a:spLocks noChangeArrowheads="1"/>
          </p:cNvSpPr>
          <p:nvPr/>
        </p:nvSpPr>
        <p:spPr bwMode="auto">
          <a:xfrm>
            <a:off x="7368747" y="5458882"/>
            <a:ext cx="903112" cy="1878471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7" name="Line 153"/>
          <p:cNvSpPr>
            <a:spLocks noChangeShapeType="1"/>
          </p:cNvSpPr>
          <p:nvPr/>
        </p:nvSpPr>
        <p:spPr bwMode="auto">
          <a:xfrm>
            <a:off x="7829334" y="4907984"/>
            <a:ext cx="0" cy="52380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8" name="Rectangle 154"/>
          <p:cNvSpPr>
            <a:spLocks noChangeArrowheads="1"/>
          </p:cNvSpPr>
          <p:nvPr/>
        </p:nvSpPr>
        <p:spPr bwMode="auto">
          <a:xfrm rot="16200000">
            <a:off x="7076660" y="6063817"/>
            <a:ext cx="1471481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Local Query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Processor</a:t>
            </a:r>
          </a:p>
        </p:txBody>
      </p:sp>
      <p:sp>
        <p:nvSpPr>
          <p:cNvPr id="52379" name="Rectangle 155"/>
          <p:cNvSpPr>
            <a:spLocks noChangeArrowheads="1"/>
          </p:cNvSpPr>
          <p:nvPr/>
        </p:nvSpPr>
        <p:spPr bwMode="auto">
          <a:xfrm>
            <a:off x="7072974" y="4113246"/>
            <a:ext cx="1521750" cy="838691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Conceptual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81" name="Line 157"/>
          <p:cNvSpPr>
            <a:spLocks noChangeShapeType="1"/>
          </p:cNvSpPr>
          <p:nvPr/>
        </p:nvSpPr>
        <p:spPr bwMode="auto">
          <a:xfrm flipH="1">
            <a:off x="4902261" y="4874118"/>
            <a:ext cx="967322" cy="558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2" name="AutoShape 158"/>
          <p:cNvSpPr>
            <a:spLocks noChangeArrowheads="1"/>
          </p:cNvSpPr>
          <p:nvPr/>
        </p:nvSpPr>
        <p:spPr bwMode="auto">
          <a:xfrm>
            <a:off x="4370419" y="5458882"/>
            <a:ext cx="767644" cy="1878471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3" name="Freeform 159"/>
          <p:cNvSpPr>
            <a:spLocks/>
          </p:cNvSpPr>
          <p:nvPr/>
        </p:nvSpPr>
        <p:spPr bwMode="auto">
          <a:xfrm>
            <a:off x="5174188" y="4095184"/>
            <a:ext cx="1374986" cy="778933"/>
          </a:xfrm>
          <a:custGeom>
            <a:avLst/>
            <a:gdLst>
              <a:gd name="T0" fmla="*/ 296 w 609"/>
              <a:gd name="T1" fmla="*/ 0 h 345"/>
              <a:gd name="T2" fmla="*/ 0 w 609"/>
              <a:gd name="T3" fmla="*/ 344 h 345"/>
              <a:gd name="T4" fmla="*/ 608 w 609"/>
              <a:gd name="T5" fmla="*/ 344 h 345"/>
              <a:gd name="T6" fmla="*/ 296 w 609"/>
              <a:gd name="T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9" h="345">
                <a:moveTo>
                  <a:pt x="296" y="0"/>
                </a:moveTo>
                <a:lnTo>
                  <a:pt x="0" y="344"/>
                </a:lnTo>
                <a:lnTo>
                  <a:pt x="608" y="344"/>
                </a:lnTo>
                <a:lnTo>
                  <a:pt x="296" y="0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4" name="Line 160"/>
          <p:cNvSpPr>
            <a:spLocks noChangeShapeType="1"/>
          </p:cNvSpPr>
          <p:nvPr/>
        </p:nvSpPr>
        <p:spPr bwMode="auto">
          <a:xfrm>
            <a:off x="4462988" y="4909113"/>
            <a:ext cx="216747" cy="541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5" name="Line 161"/>
          <p:cNvSpPr>
            <a:spLocks noChangeShapeType="1"/>
          </p:cNvSpPr>
          <p:nvPr/>
        </p:nvSpPr>
        <p:spPr bwMode="auto">
          <a:xfrm>
            <a:off x="3900801" y="6416180"/>
            <a:ext cx="4515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6" name="Rectangle 162"/>
          <p:cNvSpPr>
            <a:spLocks noChangeArrowheads="1"/>
          </p:cNvSpPr>
          <p:nvPr/>
        </p:nvSpPr>
        <p:spPr bwMode="auto">
          <a:xfrm rot="16200000">
            <a:off x="3946439" y="6066075"/>
            <a:ext cx="163818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Global Query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Optimizer</a:t>
            </a:r>
          </a:p>
        </p:txBody>
      </p:sp>
      <p:sp>
        <p:nvSpPr>
          <p:cNvPr id="52387" name="Rectangle 163"/>
          <p:cNvSpPr>
            <a:spLocks noChangeArrowheads="1"/>
          </p:cNvSpPr>
          <p:nvPr/>
        </p:nvSpPr>
        <p:spPr bwMode="auto">
          <a:xfrm>
            <a:off x="5418027" y="4420304"/>
            <a:ext cx="894080" cy="3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ook Antiqua"/>
              </a:rPr>
              <a:t>GD/D</a:t>
            </a:r>
          </a:p>
        </p:txBody>
      </p:sp>
      <p:sp>
        <p:nvSpPr>
          <p:cNvPr id="52388" name="Freeform 164"/>
          <p:cNvSpPr>
            <a:spLocks/>
          </p:cNvSpPr>
          <p:nvPr/>
        </p:nvSpPr>
        <p:spPr bwMode="auto">
          <a:xfrm>
            <a:off x="2211983" y="7256073"/>
            <a:ext cx="3659857" cy="1083733"/>
          </a:xfrm>
          <a:custGeom>
            <a:avLst/>
            <a:gdLst>
              <a:gd name="T0" fmla="*/ 1621 w 1621"/>
              <a:gd name="T1" fmla="*/ 48 h 480"/>
              <a:gd name="T2" fmla="*/ 1372 w 1621"/>
              <a:gd name="T3" fmla="*/ 480 h 480"/>
              <a:gd name="T4" fmla="*/ 277 w 1621"/>
              <a:gd name="T5" fmla="*/ 480 h 480"/>
              <a:gd name="T6" fmla="*/ 0 w 1621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1" h="480">
                <a:moveTo>
                  <a:pt x="1621" y="48"/>
                </a:moveTo>
                <a:lnTo>
                  <a:pt x="1372" y="480"/>
                </a:lnTo>
                <a:lnTo>
                  <a:pt x="277" y="48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782581" y="7339067"/>
            <a:ext cx="2808312" cy="974246"/>
            <a:chOff x="7654528" y="6422834"/>
            <a:chExt cx="2808312" cy="974246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9958784" y="6422834"/>
              <a:ext cx="504056" cy="974246"/>
            </a:xfrm>
            <a:prstGeom prst="straightConnector1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8086576" y="7397080"/>
              <a:ext cx="1872208" cy="0"/>
            </a:xfrm>
            <a:prstGeom prst="line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 flipV="1">
              <a:off x="7654528" y="6422834"/>
              <a:ext cx="432048" cy="974246"/>
            </a:xfrm>
            <a:prstGeom prst="straightConnector1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270" y="911718"/>
            <a:ext cx="9158562" cy="1724399"/>
          </a:xfrm>
          <a:noFill/>
          <a:ln/>
        </p:spPr>
        <p:txBody>
          <a:bodyPr/>
          <a:lstStyle/>
          <a:p>
            <a:r>
              <a:rPr lang="en-US" dirty="0"/>
              <a:t>Distributed Database Reference Architecture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C73E40F3-B688-4654-A042-F09D7B0F337F}"/>
              </a:ext>
            </a:extLst>
          </p:cNvPr>
          <p:cNvSpPr txBox="1">
            <a:spLocks noChangeArrowheads="1"/>
          </p:cNvSpPr>
          <p:nvPr/>
        </p:nvSpPr>
        <p:spPr>
          <a:xfrm>
            <a:off x="741760" y="3940696"/>
            <a:ext cx="11737304" cy="5256584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User Processor</a:t>
            </a:r>
          </a:p>
          <a:p>
            <a:r>
              <a:rPr lang="en-US" sz="2400" b="1" dirty="0"/>
              <a:t>User interface handler</a:t>
            </a:r>
            <a:r>
              <a:rPr lang="en-US" sz="2400" dirty="0"/>
              <a:t> </a:t>
            </a:r>
          </a:p>
          <a:p>
            <a:pPr marL="830573" lvl="1" indent="-342900">
              <a:spcBef>
                <a:spcPts val="600"/>
              </a:spcBef>
              <a:buFontTx/>
              <a:buChar char="-"/>
            </a:pPr>
            <a:r>
              <a:rPr lang="en-US" sz="2400" dirty="0"/>
              <a:t>interpreting user commands as they come in </a:t>
            </a:r>
          </a:p>
          <a:p>
            <a:pPr marL="830573" lvl="1" indent="-342900">
              <a:spcBef>
                <a:spcPts val="600"/>
              </a:spcBef>
              <a:buFontTx/>
              <a:buChar char="-"/>
            </a:pPr>
            <a:r>
              <a:rPr lang="en-US" sz="2400" dirty="0"/>
              <a:t>formatting the result data as it is sent to the user</a:t>
            </a:r>
          </a:p>
          <a:p>
            <a:r>
              <a:rPr lang="en-US" sz="2400" b="1" dirty="0"/>
              <a:t>Semantic data controller</a:t>
            </a:r>
            <a:r>
              <a:rPr lang="en-US" sz="2400" dirty="0"/>
              <a:t> 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dirty="0"/>
              <a:t>uses the integrity constraints and authorizations that are defined as part of the global conceptual schema to check if the user query can be processed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dirty="0"/>
              <a:t>authorization and other functions</a:t>
            </a:r>
          </a:p>
        </p:txBody>
      </p:sp>
    </p:spTree>
    <p:extLst>
      <p:ext uri="{BB962C8B-B14F-4D97-AF65-F5344CB8AC3E}">
        <p14:creationId xmlns:p14="http://schemas.microsoft.com/office/powerpoint/2010/main" val="243579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270" y="911718"/>
            <a:ext cx="9158562" cy="1724399"/>
          </a:xfrm>
          <a:noFill/>
          <a:ln/>
        </p:spPr>
        <p:txBody>
          <a:bodyPr/>
          <a:lstStyle/>
          <a:p>
            <a:r>
              <a:rPr lang="en-US" dirty="0"/>
              <a:t>Distributed Database Reference Architecture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C73E40F3-B688-4654-A042-F09D7B0F337F}"/>
              </a:ext>
            </a:extLst>
          </p:cNvPr>
          <p:cNvSpPr txBox="1">
            <a:spLocks noChangeArrowheads="1"/>
          </p:cNvSpPr>
          <p:nvPr/>
        </p:nvSpPr>
        <p:spPr>
          <a:xfrm>
            <a:off x="741760" y="3671926"/>
            <a:ext cx="11737304" cy="5021298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User Processor</a:t>
            </a:r>
            <a:r>
              <a:rPr lang="en-US" sz="2400" dirty="0"/>
              <a:t> (cont.)</a:t>
            </a:r>
          </a:p>
          <a:p>
            <a:r>
              <a:rPr lang="en-US" sz="2400" b="1" dirty="0"/>
              <a:t>Global query optimizer and decomposer</a:t>
            </a:r>
            <a:r>
              <a:rPr lang="en-US" sz="2400" dirty="0"/>
              <a:t> 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dirty="0"/>
              <a:t>determines an execution strategy to minimize a cost function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dirty="0"/>
              <a:t>translates the global queries into local ones using the global and local conceptual schemas as well as the global directory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dirty="0"/>
              <a:t>Generating the best strategy to execute distributed join operations</a:t>
            </a:r>
          </a:p>
          <a:p>
            <a:r>
              <a:rPr lang="en-US" sz="2400" b="1" dirty="0"/>
              <a:t>Distributed execution monitor</a:t>
            </a:r>
            <a:r>
              <a:rPr lang="en-US" sz="2400" dirty="0"/>
              <a:t> </a:t>
            </a:r>
          </a:p>
          <a:p>
            <a:pPr marL="830573" lvl="1" indent="-342900">
              <a:buFontTx/>
              <a:buChar char="-"/>
            </a:pPr>
            <a:r>
              <a:rPr lang="en-US" sz="2400" dirty="0"/>
              <a:t>aka </a:t>
            </a:r>
            <a:r>
              <a:rPr lang="en-US" sz="2400" b="1" dirty="0"/>
              <a:t>distributed transaction manager</a:t>
            </a:r>
          </a:p>
          <a:p>
            <a:pPr marL="830573" lvl="1" indent="-342900">
              <a:buFontTx/>
              <a:buChar char="-"/>
            </a:pPr>
            <a:r>
              <a:rPr lang="en-US" sz="2400" dirty="0"/>
              <a:t>coordinates the distributed execution of the user request</a:t>
            </a:r>
          </a:p>
          <a:p>
            <a:pPr marL="830573" lvl="1" indent="-342900">
              <a:buFontTx/>
              <a:buChar char="-"/>
            </a:pPr>
            <a:r>
              <a:rPr lang="en-US" sz="2400" dirty="0"/>
              <a:t>The execution monitors at various sites may, and usually do, communicate with one another.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39408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270" y="911718"/>
            <a:ext cx="9158562" cy="1724399"/>
          </a:xfrm>
          <a:noFill/>
          <a:ln/>
        </p:spPr>
        <p:txBody>
          <a:bodyPr/>
          <a:lstStyle/>
          <a:p>
            <a:r>
              <a:rPr lang="en-US" dirty="0"/>
              <a:t>Distributed Database Reference Architecture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C73E40F3-B688-4654-A042-F09D7B0F337F}"/>
              </a:ext>
            </a:extLst>
          </p:cNvPr>
          <p:cNvSpPr txBox="1">
            <a:spLocks noChangeArrowheads="1"/>
          </p:cNvSpPr>
          <p:nvPr/>
        </p:nvSpPr>
        <p:spPr>
          <a:xfrm>
            <a:off x="741760" y="3292624"/>
            <a:ext cx="11737304" cy="6048672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Data Processor</a:t>
            </a:r>
            <a:endParaRPr lang="en-US" sz="2400" dirty="0"/>
          </a:p>
          <a:p>
            <a:r>
              <a:rPr lang="en-US" sz="2400" b="1" dirty="0"/>
              <a:t>Local query optimizer</a:t>
            </a:r>
            <a:endParaRPr lang="en-US" sz="2400" dirty="0"/>
          </a:p>
          <a:p>
            <a:pPr marL="830573" lvl="1" indent="-342900">
              <a:spcBef>
                <a:spcPts val="600"/>
              </a:spcBef>
              <a:buFontTx/>
              <a:buChar char="-"/>
            </a:pPr>
            <a:r>
              <a:rPr lang="en-US" sz="2400" dirty="0"/>
              <a:t>acts as the </a:t>
            </a:r>
            <a:r>
              <a:rPr lang="en-US" sz="2400" u="sng" dirty="0"/>
              <a:t>access path selector</a:t>
            </a:r>
          </a:p>
          <a:p>
            <a:pPr marL="830573" lvl="1" indent="-342900">
              <a:spcBef>
                <a:spcPts val="600"/>
              </a:spcBef>
              <a:buFontTx/>
              <a:buChar char="-"/>
            </a:pPr>
            <a:r>
              <a:rPr lang="en-US" sz="2400" dirty="0"/>
              <a:t>choosing the best access path to access any data item</a:t>
            </a:r>
          </a:p>
          <a:p>
            <a:r>
              <a:rPr lang="en-US" sz="2400" b="1" dirty="0"/>
              <a:t>Local recovery manager</a:t>
            </a:r>
            <a:r>
              <a:rPr lang="en-US" sz="2400" dirty="0"/>
              <a:t> </a:t>
            </a:r>
          </a:p>
          <a:p>
            <a:pPr marL="487673" lvl="1" indent="0">
              <a:spcBef>
                <a:spcPts val="600"/>
              </a:spcBef>
              <a:buNone/>
            </a:pPr>
            <a:r>
              <a:rPr lang="en-US" sz="2400" dirty="0"/>
              <a:t>- making sure that the local database remains </a:t>
            </a:r>
            <a:r>
              <a:rPr lang="en-US" sz="2400" u="sng" dirty="0"/>
              <a:t>consistent</a:t>
            </a:r>
            <a:r>
              <a:rPr lang="en-US" sz="2400" dirty="0"/>
              <a:t> even when failures occur</a:t>
            </a:r>
          </a:p>
          <a:p>
            <a:r>
              <a:rPr lang="en-US" sz="2400" b="1" dirty="0"/>
              <a:t>Run-time support processor</a:t>
            </a:r>
            <a:r>
              <a:rPr lang="en-US" sz="2400" dirty="0"/>
              <a:t> </a:t>
            </a:r>
          </a:p>
          <a:p>
            <a:pPr marL="830573" lvl="1" indent="-342900">
              <a:spcBef>
                <a:spcPts val="600"/>
              </a:spcBef>
              <a:buFontTx/>
              <a:buChar char="-"/>
            </a:pPr>
            <a:r>
              <a:rPr lang="en-US" sz="2400" dirty="0"/>
              <a:t>physically accesses the database according to the physical commands in the schedule generated by the query optimizer</a:t>
            </a:r>
          </a:p>
          <a:p>
            <a:pPr marL="830573" lvl="1" indent="-342900">
              <a:spcBef>
                <a:spcPts val="600"/>
              </a:spcBef>
              <a:buFontTx/>
              <a:buChar char="-"/>
            </a:pPr>
            <a:r>
              <a:rPr lang="en-US" sz="2400" dirty="0"/>
              <a:t>the </a:t>
            </a:r>
            <a:r>
              <a:rPr lang="en-US" sz="2400" u="sng" dirty="0"/>
              <a:t>interface</a:t>
            </a:r>
            <a:r>
              <a:rPr lang="en-US" sz="2400" dirty="0"/>
              <a:t> to the operating system and contains the </a:t>
            </a:r>
            <a:r>
              <a:rPr lang="en-US" sz="2400" i="1" dirty="0"/>
              <a:t>database buffer</a:t>
            </a:r>
            <a:r>
              <a:rPr lang="en-US" sz="2400" dirty="0"/>
              <a:t> (or cache) </a:t>
            </a:r>
            <a:r>
              <a:rPr lang="en-US" sz="2400" i="1" dirty="0"/>
              <a:t>manager</a:t>
            </a:r>
            <a:r>
              <a:rPr lang="en-US" sz="2400" dirty="0"/>
              <a:t>, which is responsible for maintaining the main memory buffers and managing the data accesses.</a:t>
            </a:r>
          </a:p>
        </p:txBody>
      </p:sp>
    </p:spTree>
    <p:extLst>
      <p:ext uri="{BB962C8B-B14F-4D97-AF65-F5344CB8AC3E}">
        <p14:creationId xmlns:p14="http://schemas.microsoft.com/office/powerpoint/2010/main" val="2972536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57784" y="1318541"/>
            <a:ext cx="10314880" cy="893963"/>
          </a:xfrm>
          <a:noFill/>
          <a:ln/>
        </p:spPr>
        <p:txBody>
          <a:bodyPr/>
          <a:lstStyle/>
          <a:p>
            <a:r>
              <a:rPr lang="en-US" sz="4000" dirty="0"/>
              <a:t>Distributed Multidatabase System</a:t>
            </a:r>
            <a:endParaRPr lang="en-US" sz="4800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2B883C73-BCC1-4220-BB0E-7CD2EBEDEDD7}"/>
              </a:ext>
            </a:extLst>
          </p:cNvPr>
          <p:cNvSpPr txBox="1">
            <a:spLocks noChangeArrowheads="1"/>
          </p:cNvSpPr>
          <p:nvPr/>
        </p:nvSpPr>
        <p:spPr>
          <a:xfrm>
            <a:off x="1101800" y="3436640"/>
            <a:ext cx="10873208" cy="2520280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Distributed DBMSs vs Distributed Multi-DBMSs</a:t>
            </a:r>
          </a:p>
          <a:p>
            <a:pPr lvl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Differences in how the GCS is defined</a:t>
            </a:r>
          </a:p>
          <a:p>
            <a:pPr lvl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Differences in level of </a:t>
            </a:r>
            <a:r>
              <a:rPr lang="en-US" i="1" dirty="0"/>
              <a:t>autonomy</a:t>
            </a:r>
          </a:p>
          <a:p>
            <a:pPr lvl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Design differences: Top-down approach vs Bottom-up </a:t>
            </a:r>
            <a:r>
              <a:rPr lang="en-US" i="1" dirty="0" err="1"/>
              <a:t>appraoch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ACD068-6040-4AE0-A1AC-174252DB8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93476"/>
              </p:ext>
            </p:extLst>
          </p:nvPr>
        </p:nvGraphicFramePr>
        <p:xfrm>
          <a:off x="1965896" y="6429320"/>
          <a:ext cx="9577064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1265897695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46121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Distributed DBMSs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Distributed Multi-DBMSs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91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86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25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30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42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57784" y="1318541"/>
            <a:ext cx="10314880" cy="1009586"/>
          </a:xfrm>
          <a:noFill/>
          <a:ln/>
        </p:spPr>
        <p:txBody>
          <a:bodyPr/>
          <a:lstStyle/>
          <a:p>
            <a:r>
              <a:rPr lang="en-US" sz="4000" dirty="0"/>
              <a:t>Distributed Multidatabase System Architecture </a:t>
            </a:r>
            <a:r>
              <a:rPr lang="en-US" sz="2400" dirty="0"/>
              <a:t>(Fig. 1.16)</a:t>
            </a:r>
            <a:r>
              <a:rPr lang="en-US" sz="4800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4C82A1-9F6B-48FF-890B-9C76F7E1A5AB}"/>
              </a:ext>
            </a:extLst>
          </p:cNvPr>
          <p:cNvGrpSpPr/>
          <p:nvPr/>
        </p:nvGrpSpPr>
        <p:grpSpPr>
          <a:xfrm>
            <a:off x="669752" y="4300736"/>
            <a:ext cx="7776864" cy="4752528"/>
            <a:chOff x="165696" y="3381127"/>
            <a:chExt cx="9821333" cy="5672137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2608611" y="3548201"/>
              <a:ext cx="975360" cy="81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2468629" y="3557232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4532238" y="3539170"/>
              <a:ext cx="975360" cy="81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4310976" y="5182832"/>
              <a:ext cx="141788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1443598" y="8128297"/>
              <a:ext cx="975360" cy="81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2980875" y="4347516"/>
              <a:ext cx="1880998" cy="8262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5042495" y="4275508"/>
              <a:ext cx="0" cy="8892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 flipH="1">
              <a:off x="5196024" y="4342939"/>
              <a:ext cx="1842347" cy="8308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5609120" y="3381127"/>
              <a:ext cx="702324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4600" dirty="0">
                  <a:solidFill>
                    <a:srgbClr val="000000"/>
                  </a:solidFill>
                  <a:latin typeface="Book Antiqua"/>
                </a:rPr>
                <a:t>...</a:t>
              </a:r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H="1">
              <a:off x="2577002" y="5995633"/>
              <a:ext cx="2311964" cy="115598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5367616" y="5995632"/>
              <a:ext cx="2212622" cy="11017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>
              <a:off x="5042495" y="5995633"/>
              <a:ext cx="0" cy="7676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1926762" y="762123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1926762" y="7570433"/>
              <a:ext cx="0" cy="63217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5042495" y="762123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>
              <a:off x="5042495" y="7570433"/>
              <a:ext cx="0" cy="63217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>
              <a:off x="8239509" y="7587366"/>
              <a:ext cx="0" cy="63217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60" name="Rectangle 20"/>
            <p:cNvSpPr>
              <a:spLocks noChangeArrowheads="1"/>
            </p:cNvSpPr>
            <p:nvPr/>
          </p:nvSpPr>
          <p:spPr bwMode="auto">
            <a:xfrm>
              <a:off x="4510229" y="5322815"/>
              <a:ext cx="1019381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rgbClr val="000000"/>
                  </a:solidFill>
                  <a:latin typeface="Book Antiqua"/>
                </a:rPr>
                <a:t>GCS</a:t>
              </a:r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1501864" y="5124131"/>
              <a:ext cx="849801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4600" dirty="0">
                  <a:solidFill>
                    <a:srgbClr val="000000"/>
                  </a:solidFill>
                  <a:latin typeface="Book Antiqua"/>
                </a:rPr>
                <a:t>…</a:t>
              </a:r>
            </a:p>
          </p:txBody>
        </p:sp>
        <p:sp>
          <p:nvSpPr>
            <p:cNvPr id="35862" name="Rectangle 22"/>
            <p:cNvSpPr>
              <a:spLocks noChangeArrowheads="1"/>
            </p:cNvSpPr>
            <p:nvPr/>
          </p:nvSpPr>
          <p:spPr bwMode="auto">
            <a:xfrm>
              <a:off x="7733330" y="5151224"/>
              <a:ext cx="849801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4600" dirty="0">
                  <a:solidFill>
                    <a:srgbClr val="000000"/>
                  </a:solidFill>
                  <a:latin typeface="Book Antiqua"/>
                </a:rPr>
                <a:t>…</a:t>
              </a:r>
            </a:p>
          </p:txBody>
        </p:sp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2559983" y="3697215"/>
              <a:ext cx="107261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latin typeface="Book Antiqua"/>
                </a:rPr>
                <a:t>GES</a:t>
              </a:r>
              <a:r>
                <a:rPr lang="en-US" sz="2600" b="1" baseline="-25000" dirty="0">
                  <a:latin typeface="Book Antiqua"/>
                </a:rPr>
                <a:t>1</a:t>
              </a:r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4392256" y="3548201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65" name="Rectangle 25"/>
            <p:cNvSpPr>
              <a:spLocks noChangeArrowheads="1"/>
            </p:cNvSpPr>
            <p:nvPr/>
          </p:nvSpPr>
          <p:spPr bwMode="auto">
            <a:xfrm>
              <a:off x="6424256" y="3530139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66" name="Rectangle 26"/>
            <p:cNvSpPr>
              <a:spLocks noChangeArrowheads="1"/>
            </p:cNvSpPr>
            <p:nvPr/>
          </p:nvSpPr>
          <p:spPr bwMode="auto">
            <a:xfrm>
              <a:off x="165696" y="5182832"/>
              <a:ext cx="1255324" cy="79473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67" name="Rectangle 27"/>
            <p:cNvSpPr>
              <a:spLocks noChangeArrowheads="1"/>
            </p:cNvSpPr>
            <p:nvPr/>
          </p:nvSpPr>
          <p:spPr bwMode="auto">
            <a:xfrm>
              <a:off x="2468629" y="5182832"/>
              <a:ext cx="1255324" cy="79473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68" name="Rectangle 28"/>
            <p:cNvSpPr>
              <a:spLocks noChangeArrowheads="1"/>
            </p:cNvSpPr>
            <p:nvPr/>
          </p:nvSpPr>
          <p:spPr bwMode="auto">
            <a:xfrm>
              <a:off x="1303616" y="6785855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69" name="Rectangle 29"/>
            <p:cNvSpPr>
              <a:spLocks noChangeArrowheads="1"/>
            </p:cNvSpPr>
            <p:nvPr/>
          </p:nvSpPr>
          <p:spPr bwMode="auto">
            <a:xfrm>
              <a:off x="1303616" y="8235948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0" name="Rectangle 30"/>
            <p:cNvSpPr>
              <a:spLocks noChangeArrowheads="1"/>
            </p:cNvSpPr>
            <p:nvPr/>
          </p:nvSpPr>
          <p:spPr bwMode="auto">
            <a:xfrm>
              <a:off x="4419349" y="6781339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1" name="Rectangle 31"/>
            <p:cNvSpPr>
              <a:spLocks noChangeArrowheads="1"/>
            </p:cNvSpPr>
            <p:nvPr/>
          </p:nvSpPr>
          <p:spPr bwMode="auto">
            <a:xfrm>
              <a:off x="4419349" y="8258526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2" name="Rectangle 32"/>
            <p:cNvSpPr>
              <a:spLocks noChangeArrowheads="1"/>
            </p:cNvSpPr>
            <p:nvPr/>
          </p:nvSpPr>
          <p:spPr bwMode="auto">
            <a:xfrm>
              <a:off x="7589269" y="6781339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3" name="Rectangle 33"/>
            <p:cNvSpPr>
              <a:spLocks noChangeArrowheads="1"/>
            </p:cNvSpPr>
            <p:nvPr/>
          </p:nvSpPr>
          <p:spPr bwMode="auto">
            <a:xfrm>
              <a:off x="7589269" y="8235948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4" name="Rectangle 34"/>
            <p:cNvSpPr>
              <a:spLocks noChangeArrowheads="1"/>
            </p:cNvSpPr>
            <p:nvPr/>
          </p:nvSpPr>
          <p:spPr bwMode="auto">
            <a:xfrm>
              <a:off x="6342976" y="5182832"/>
              <a:ext cx="1255324" cy="79473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5" name="Rectangle 35"/>
            <p:cNvSpPr>
              <a:spLocks noChangeArrowheads="1"/>
            </p:cNvSpPr>
            <p:nvPr/>
          </p:nvSpPr>
          <p:spPr bwMode="auto">
            <a:xfrm>
              <a:off x="8731705" y="5208962"/>
              <a:ext cx="1255324" cy="79473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6" name="Line 36"/>
            <p:cNvSpPr>
              <a:spLocks noChangeShapeType="1"/>
            </p:cNvSpPr>
            <p:nvPr/>
          </p:nvSpPr>
          <p:spPr bwMode="auto">
            <a:xfrm>
              <a:off x="815935" y="5995633"/>
              <a:ext cx="876018" cy="7676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7" name="Line 37"/>
            <p:cNvSpPr>
              <a:spLocks noChangeShapeType="1"/>
            </p:cNvSpPr>
            <p:nvPr/>
          </p:nvSpPr>
          <p:spPr bwMode="auto">
            <a:xfrm>
              <a:off x="6941315" y="6003405"/>
              <a:ext cx="964043" cy="75084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8" name="Line 38"/>
            <p:cNvSpPr>
              <a:spLocks noChangeShapeType="1"/>
            </p:cNvSpPr>
            <p:nvPr/>
          </p:nvSpPr>
          <p:spPr bwMode="auto">
            <a:xfrm flipH="1">
              <a:off x="2215758" y="5995633"/>
              <a:ext cx="894080" cy="7676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 flipH="1">
              <a:off x="8447224" y="5995633"/>
              <a:ext cx="894080" cy="7676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80" name="Rectangle 40"/>
            <p:cNvSpPr>
              <a:spLocks noChangeArrowheads="1"/>
            </p:cNvSpPr>
            <p:nvPr/>
          </p:nvSpPr>
          <p:spPr bwMode="auto">
            <a:xfrm>
              <a:off x="4530310" y="6921321"/>
              <a:ext cx="1035661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rgbClr val="000000"/>
                  </a:solidFill>
                  <a:latin typeface="Book Antiqua"/>
                </a:rPr>
                <a:t>LCS</a:t>
              </a:r>
              <a:r>
                <a:rPr lang="en-US" sz="2600" b="1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sp>
          <p:nvSpPr>
            <p:cNvPr id="35881" name="Rectangle 41"/>
            <p:cNvSpPr>
              <a:spLocks noChangeArrowheads="1"/>
            </p:cNvSpPr>
            <p:nvPr/>
          </p:nvSpPr>
          <p:spPr bwMode="auto">
            <a:xfrm>
              <a:off x="7688242" y="6921321"/>
              <a:ext cx="1057379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 err="1">
                  <a:solidFill>
                    <a:srgbClr val="000000"/>
                  </a:solidFill>
                  <a:latin typeface="Book Antiqua"/>
                </a:rPr>
                <a:t>LCS</a:t>
              </a:r>
              <a:r>
                <a:rPr lang="en-US" sz="2600" b="1" i="1" baseline="-25000" dirty="0" err="1">
                  <a:solidFill>
                    <a:srgbClr val="000000"/>
                  </a:solidFill>
                  <a:latin typeface="Book Antiqua"/>
                </a:rPr>
                <a:t>n</a:t>
              </a:r>
              <a:endParaRPr lang="en-US" sz="2600" b="1" i="1" baseline="-250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35882" name="Rectangle 42"/>
            <p:cNvSpPr>
              <a:spLocks noChangeArrowheads="1"/>
            </p:cNvSpPr>
            <p:nvPr/>
          </p:nvSpPr>
          <p:spPr bwMode="auto">
            <a:xfrm>
              <a:off x="6270290" y="6695544"/>
              <a:ext cx="849801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4600" dirty="0">
                  <a:solidFill>
                    <a:srgbClr val="000000"/>
                  </a:solidFill>
                  <a:latin typeface="Book Antiqua"/>
                </a:rPr>
                <a:t>…</a:t>
              </a:r>
            </a:p>
          </p:txBody>
        </p:sp>
        <p:sp>
          <p:nvSpPr>
            <p:cNvPr id="35883" name="Rectangle 43"/>
            <p:cNvSpPr>
              <a:spLocks noChangeArrowheads="1"/>
            </p:cNvSpPr>
            <p:nvPr/>
          </p:nvSpPr>
          <p:spPr bwMode="auto">
            <a:xfrm>
              <a:off x="6270290" y="8019924"/>
              <a:ext cx="849801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4600" dirty="0">
                  <a:solidFill>
                    <a:srgbClr val="000000"/>
                  </a:solidFill>
                  <a:latin typeface="Book Antiqua"/>
                </a:rPr>
                <a:t>…</a:t>
              </a:r>
            </a:p>
          </p:txBody>
        </p:sp>
        <p:sp>
          <p:nvSpPr>
            <p:cNvPr id="35884" name="Rectangle 44"/>
            <p:cNvSpPr>
              <a:spLocks noChangeArrowheads="1"/>
            </p:cNvSpPr>
            <p:nvPr/>
          </p:nvSpPr>
          <p:spPr bwMode="auto">
            <a:xfrm>
              <a:off x="4585826" y="8371896"/>
              <a:ext cx="92462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rgbClr val="000000"/>
                  </a:solidFill>
                  <a:latin typeface="Book Antiqua"/>
                </a:rPr>
                <a:t>LIS</a:t>
              </a:r>
              <a:r>
                <a:rPr lang="en-US" sz="2600" b="1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sp>
          <p:nvSpPr>
            <p:cNvPr id="35885" name="Rectangle 45"/>
            <p:cNvSpPr>
              <a:spLocks noChangeArrowheads="1"/>
            </p:cNvSpPr>
            <p:nvPr/>
          </p:nvSpPr>
          <p:spPr bwMode="auto">
            <a:xfrm>
              <a:off x="7743758" y="8371896"/>
              <a:ext cx="946346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 err="1">
                  <a:solidFill>
                    <a:srgbClr val="000000"/>
                  </a:solidFill>
                  <a:latin typeface="Book Antiqua"/>
                </a:rPr>
                <a:t>LIS</a:t>
              </a:r>
              <a:r>
                <a:rPr lang="en-US" sz="2600" b="1" i="1" baseline="-25000" dirty="0" err="1">
                  <a:solidFill>
                    <a:srgbClr val="000000"/>
                  </a:solidFill>
                  <a:latin typeface="Book Antiqua"/>
                </a:rPr>
                <a:t>n</a:t>
              </a:r>
              <a:endParaRPr lang="en-US" sz="2600" b="1" i="1" baseline="-250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35886" name="Rectangle 46"/>
            <p:cNvSpPr>
              <a:spLocks noChangeArrowheads="1"/>
            </p:cNvSpPr>
            <p:nvPr/>
          </p:nvSpPr>
          <p:spPr bwMode="auto">
            <a:xfrm>
              <a:off x="231397" y="5322815"/>
              <a:ext cx="112618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  <a:latin typeface="Book Antiqua"/>
                </a:rPr>
                <a:t>LES</a:t>
              </a:r>
              <a:r>
                <a:rPr lang="en-US" sz="2600" b="1" baseline="-25000" dirty="0">
                  <a:solidFill>
                    <a:schemeClr val="bg1"/>
                  </a:solidFill>
                  <a:latin typeface="Book Antiqua"/>
                </a:rPr>
                <a:t>11</a:t>
              </a:r>
            </a:p>
          </p:txBody>
        </p:sp>
        <p:sp>
          <p:nvSpPr>
            <p:cNvPr id="35887" name="Rectangle 47"/>
            <p:cNvSpPr>
              <a:spLocks noChangeArrowheads="1"/>
            </p:cNvSpPr>
            <p:nvPr/>
          </p:nvSpPr>
          <p:spPr bwMode="auto">
            <a:xfrm>
              <a:off x="2530591" y="5322815"/>
              <a:ext cx="1131401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  <a:latin typeface="Book Antiqua"/>
                </a:rPr>
                <a:t>LES</a:t>
              </a:r>
              <a:r>
                <a:rPr lang="en-US" sz="2600" b="1" baseline="-25000" dirty="0">
                  <a:solidFill>
                    <a:schemeClr val="bg1"/>
                  </a:solidFill>
                  <a:latin typeface="Book Antiqua"/>
                </a:rPr>
                <a:t>1</a:t>
              </a:r>
              <a:r>
                <a:rPr lang="en-US" sz="2600" b="1" i="1" baseline="-25000" dirty="0">
                  <a:solidFill>
                    <a:schemeClr val="bg1"/>
                  </a:solidFill>
                  <a:latin typeface="Book Antiqua"/>
                </a:rPr>
                <a:t>n</a:t>
              </a:r>
            </a:p>
          </p:txBody>
        </p:sp>
        <p:sp>
          <p:nvSpPr>
            <p:cNvPr id="35888" name="Rectangle 48"/>
            <p:cNvSpPr>
              <a:spLocks noChangeArrowheads="1"/>
            </p:cNvSpPr>
            <p:nvPr/>
          </p:nvSpPr>
          <p:spPr bwMode="auto">
            <a:xfrm>
              <a:off x="6417804" y="5322815"/>
              <a:ext cx="1105667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  <a:latin typeface="Book Antiqua"/>
                </a:rPr>
                <a:t>LES</a:t>
              </a:r>
              <a:r>
                <a:rPr lang="en-US" sz="2600" b="1" i="1" baseline="-25000" dirty="0">
                  <a:solidFill>
                    <a:schemeClr val="bg1"/>
                  </a:solidFill>
                  <a:latin typeface="Book Antiqua"/>
                </a:rPr>
                <a:t>n</a:t>
              </a:r>
              <a:r>
                <a:rPr lang="en-US" sz="2600" b="1" baseline="-25000" dirty="0">
                  <a:solidFill>
                    <a:schemeClr val="bg1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35889" name="Rectangle 49"/>
            <p:cNvSpPr>
              <a:spLocks noChangeArrowheads="1"/>
            </p:cNvSpPr>
            <p:nvPr/>
          </p:nvSpPr>
          <p:spPr bwMode="auto">
            <a:xfrm>
              <a:off x="8748894" y="5322815"/>
              <a:ext cx="1220946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 err="1">
                  <a:solidFill>
                    <a:schemeClr val="bg1"/>
                  </a:solidFill>
                  <a:latin typeface="Book Antiqua"/>
                </a:rPr>
                <a:t>LES</a:t>
              </a:r>
              <a:r>
                <a:rPr lang="en-US" sz="2600" b="1" i="1" baseline="-25000" dirty="0" err="1">
                  <a:solidFill>
                    <a:schemeClr val="bg1"/>
                  </a:solidFill>
                  <a:latin typeface="Book Antiqua"/>
                </a:rPr>
                <a:t>nm</a:t>
              </a:r>
              <a:endParaRPr lang="en-US" sz="2600" b="1" i="1" baseline="-25000" dirty="0">
                <a:solidFill>
                  <a:schemeClr val="bg1"/>
                </a:solidFill>
                <a:latin typeface="Book Antiqua"/>
              </a:endParaRPr>
            </a:p>
          </p:txBody>
        </p:sp>
        <p:sp>
          <p:nvSpPr>
            <p:cNvPr id="35890" name="Rectangle 50"/>
            <p:cNvSpPr>
              <a:spLocks noChangeArrowheads="1"/>
            </p:cNvSpPr>
            <p:nvPr/>
          </p:nvSpPr>
          <p:spPr bwMode="auto">
            <a:xfrm>
              <a:off x="4483610" y="3688183"/>
              <a:ext cx="107261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latin typeface="Book Antiqua"/>
                </a:rPr>
                <a:t>GES</a:t>
              </a:r>
              <a:r>
                <a:rPr lang="en-US" sz="2600" b="1" baseline="-25000" dirty="0">
                  <a:latin typeface="Book Antiqua"/>
                </a:rPr>
                <a:t>2</a:t>
              </a:r>
            </a:p>
          </p:txBody>
        </p:sp>
        <p:sp>
          <p:nvSpPr>
            <p:cNvPr id="35891" name="Rectangle 51"/>
            <p:cNvSpPr>
              <a:spLocks noChangeArrowheads="1"/>
            </p:cNvSpPr>
            <p:nvPr/>
          </p:nvSpPr>
          <p:spPr bwMode="auto">
            <a:xfrm>
              <a:off x="6505879" y="3670121"/>
              <a:ext cx="1094336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 err="1">
                  <a:latin typeface="Book Antiqua"/>
                </a:rPr>
                <a:t>GES</a:t>
              </a:r>
              <a:r>
                <a:rPr lang="en-US" sz="2600" b="1" i="1" baseline="-25000" dirty="0" err="1">
                  <a:latin typeface="Book Antiqua"/>
                </a:rPr>
                <a:t>n</a:t>
              </a:r>
              <a:endParaRPr lang="en-US" sz="2600" b="1" i="1" baseline="-25000" dirty="0">
                <a:latin typeface="Book Antiqua"/>
              </a:endParaRPr>
            </a:p>
          </p:txBody>
        </p:sp>
        <p:sp>
          <p:nvSpPr>
            <p:cNvPr id="35892" name="Rectangle 52"/>
            <p:cNvSpPr>
              <a:spLocks noChangeArrowheads="1"/>
            </p:cNvSpPr>
            <p:nvPr/>
          </p:nvSpPr>
          <p:spPr bwMode="auto">
            <a:xfrm>
              <a:off x="1470093" y="8349318"/>
              <a:ext cx="92462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rgbClr val="000000"/>
                  </a:solidFill>
                  <a:latin typeface="Book Antiqua"/>
                </a:rPr>
                <a:t>LIS</a:t>
              </a:r>
              <a:r>
                <a:rPr lang="en-US" sz="2600" b="1" baseline="-250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35893" name="Rectangle 53"/>
            <p:cNvSpPr>
              <a:spLocks noChangeArrowheads="1"/>
            </p:cNvSpPr>
            <p:nvPr/>
          </p:nvSpPr>
          <p:spPr bwMode="auto">
            <a:xfrm>
              <a:off x="1414577" y="6925837"/>
              <a:ext cx="1035661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rgbClr val="000000"/>
                  </a:solidFill>
                  <a:latin typeface="Book Antiqua"/>
                </a:rPr>
                <a:t>LCS</a:t>
              </a:r>
              <a:r>
                <a:rPr lang="en-US" sz="2600" b="1" baseline="-250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2B883C73-BCC1-4220-BB0E-7CD2EBEDEDD7}"/>
              </a:ext>
            </a:extLst>
          </p:cNvPr>
          <p:cNvSpPr txBox="1">
            <a:spLocks noChangeArrowheads="1"/>
          </p:cNvSpPr>
          <p:nvPr/>
        </p:nvSpPr>
        <p:spPr>
          <a:xfrm>
            <a:off x="8853623" y="4141908"/>
            <a:ext cx="3735159" cy="1743004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GES</a:t>
            </a:r>
            <a:r>
              <a:rPr lang="en-US" dirty="0"/>
              <a:t>: Global External Schema</a:t>
            </a:r>
          </a:p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LES</a:t>
            </a:r>
            <a:r>
              <a:rPr lang="en-US" dirty="0"/>
              <a:t>: Local External Schema</a:t>
            </a:r>
            <a:r>
              <a:rPr lang="en-US" b="1" dirty="0"/>
              <a:t> 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C9CCBDD6-92CB-4167-A69F-CC74BE1376F1}"/>
              </a:ext>
            </a:extLst>
          </p:cNvPr>
          <p:cNvSpPr txBox="1">
            <a:spLocks noChangeArrowheads="1"/>
          </p:cNvSpPr>
          <p:nvPr/>
        </p:nvSpPr>
        <p:spPr>
          <a:xfrm>
            <a:off x="8878664" y="6316960"/>
            <a:ext cx="3735159" cy="1743004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NOTE</a:t>
            </a:r>
            <a:r>
              <a:rPr lang="en-US" dirty="0"/>
              <a:t>: GCS may come from 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51908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800" y="1399222"/>
            <a:ext cx="11737304" cy="658177"/>
          </a:xfrm>
          <a:noFill/>
          <a:ln/>
        </p:spPr>
        <p:txBody>
          <a:bodyPr lIns="128692" rIns="128692"/>
          <a:lstStyle/>
          <a:p>
            <a:r>
              <a:rPr lang="en-US" dirty="0"/>
              <a:t>MDBS Components &amp; Execution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73689" y="4788652"/>
            <a:ext cx="5111609" cy="975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526104" y="4876800"/>
            <a:ext cx="2142249" cy="92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Multi-DBMS</a:t>
            </a:r>
          </a:p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Layer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537742" y="6938057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37742" y="6938057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537742" y="6938057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546773" y="6947088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939645" y="7240599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8398933" y="6947088"/>
            <a:ext cx="2004907" cy="109276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8791805" y="7254146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3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472853" y="6947088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865725" y="7240599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205924" y="3148608"/>
            <a:ext cx="2520612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 Request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789715" y="4668991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2582566" y="5786591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61547" y="8906839"/>
            <a:ext cx="975360" cy="722489"/>
            <a:chOff x="1356" y="3632"/>
            <a:chExt cx="432" cy="320"/>
          </a:xfrm>
        </p:grpSpPr>
        <p:sp>
          <p:nvSpPr>
            <p:cNvPr id="63506" name="Oval 18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7" name="Oval 19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8" name="Oval 20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9" name="Oval 21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0" name="Oval 22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1" name="Oval 23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2" name="Oval 24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3" name="Oval 25"/>
            <p:cNvSpPr>
              <a:spLocks noChangeArrowheads="1"/>
            </p:cNvSpPr>
            <p:nvPr/>
          </p:nvSpPr>
          <p:spPr bwMode="auto">
            <a:xfrm>
              <a:off x="1356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4" name="Oval 26"/>
            <p:cNvSpPr>
              <a:spLocks noChangeArrowheads="1"/>
            </p:cNvSpPr>
            <p:nvPr/>
          </p:nvSpPr>
          <p:spPr bwMode="auto">
            <a:xfrm>
              <a:off x="1364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5" name="Oval 27"/>
            <p:cNvSpPr>
              <a:spLocks noChangeArrowheads="1"/>
            </p:cNvSpPr>
            <p:nvPr/>
          </p:nvSpPr>
          <p:spPr bwMode="auto">
            <a:xfrm>
              <a:off x="1372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6" name="Oval 28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7" name="Oval 29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8" name="Oval 30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9" name="Oval 31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0" name="Oval 32"/>
            <p:cNvSpPr>
              <a:spLocks noChangeArrowheads="1"/>
            </p:cNvSpPr>
            <p:nvPr/>
          </p:nvSpPr>
          <p:spPr bwMode="auto">
            <a:xfrm>
              <a:off x="1356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1" name="Oval 33"/>
            <p:cNvSpPr>
              <a:spLocks noChangeArrowheads="1"/>
            </p:cNvSpPr>
            <p:nvPr/>
          </p:nvSpPr>
          <p:spPr bwMode="auto">
            <a:xfrm>
              <a:off x="1364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2" name="Oval 34"/>
            <p:cNvSpPr>
              <a:spLocks noChangeArrowheads="1"/>
            </p:cNvSpPr>
            <p:nvPr/>
          </p:nvSpPr>
          <p:spPr bwMode="auto">
            <a:xfrm>
              <a:off x="1372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3" name="Oval 35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4" name="Oval 36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5" name="Oval 37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6" name="Oval 38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7" name="Oval 39"/>
            <p:cNvSpPr>
              <a:spLocks noChangeArrowheads="1"/>
            </p:cNvSpPr>
            <p:nvPr/>
          </p:nvSpPr>
          <p:spPr bwMode="auto">
            <a:xfrm>
              <a:off x="1356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8" name="Oval 40"/>
            <p:cNvSpPr>
              <a:spLocks noChangeArrowheads="1"/>
            </p:cNvSpPr>
            <p:nvPr/>
          </p:nvSpPr>
          <p:spPr bwMode="auto">
            <a:xfrm>
              <a:off x="1364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9" name="Oval 41"/>
            <p:cNvSpPr>
              <a:spLocks noChangeArrowheads="1"/>
            </p:cNvSpPr>
            <p:nvPr/>
          </p:nvSpPr>
          <p:spPr bwMode="auto">
            <a:xfrm>
              <a:off x="1372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0" name="Oval 42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1" name="Oval 43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987627" y="8906839"/>
            <a:ext cx="975360" cy="722489"/>
            <a:chOff x="2652" y="3632"/>
            <a:chExt cx="432" cy="320"/>
          </a:xfrm>
        </p:grpSpPr>
        <p:sp>
          <p:nvSpPr>
            <p:cNvPr id="63535" name="Oval 47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6" name="Oval 48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7" name="Oval 49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8" name="Oval 50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9" name="Oval 51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0" name="Oval 52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1" name="Oval 53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2" name="Oval 54"/>
            <p:cNvSpPr>
              <a:spLocks noChangeArrowheads="1"/>
            </p:cNvSpPr>
            <p:nvPr/>
          </p:nvSpPr>
          <p:spPr bwMode="auto">
            <a:xfrm>
              <a:off x="2652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3" name="Oval 55"/>
            <p:cNvSpPr>
              <a:spLocks noChangeArrowheads="1"/>
            </p:cNvSpPr>
            <p:nvPr/>
          </p:nvSpPr>
          <p:spPr bwMode="auto">
            <a:xfrm>
              <a:off x="2660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4" name="Oval 56"/>
            <p:cNvSpPr>
              <a:spLocks noChangeArrowheads="1"/>
            </p:cNvSpPr>
            <p:nvPr/>
          </p:nvSpPr>
          <p:spPr bwMode="auto">
            <a:xfrm>
              <a:off x="2668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5" name="Oval 57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6" name="Oval 58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7" name="Oval 59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8" name="Oval 60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9" name="Oval 61"/>
            <p:cNvSpPr>
              <a:spLocks noChangeArrowheads="1"/>
            </p:cNvSpPr>
            <p:nvPr/>
          </p:nvSpPr>
          <p:spPr bwMode="auto">
            <a:xfrm>
              <a:off x="2652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0" name="Oval 62"/>
            <p:cNvSpPr>
              <a:spLocks noChangeArrowheads="1"/>
            </p:cNvSpPr>
            <p:nvPr/>
          </p:nvSpPr>
          <p:spPr bwMode="auto">
            <a:xfrm>
              <a:off x="2660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1" name="Oval 63"/>
            <p:cNvSpPr>
              <a:spLocks noChangeArrowheads="1"/>
            </p:cNvSpPr>
            <p:nvPr/>
          </p:nvSpPr>
          <p:spPr bwMode="auto">
            <a:xfrm>
              <a:off x="2668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2" name="Oval 64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3" name="Oval 65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4" name="Oval 66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5" name="Oval 67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6" name="Oval 68"/>
            <p:cNvSpPr>
              <a:spLocks noChangeArrowheads="1"/>
            </p:cNvSpPr>
            <p:nvPr/>
          </p:nvSpPr>
          <p:spPr bwMode="auto">
            <a:xfrm>
              <a:off x="2652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7" name="Oval 69"/>
            <p:cNvSpPr>
              <a:spLocks noChangeArrowheads="1"/>
            </p:cNvSpPr>
            <p:nvPr/>
          </p:nvSpPr>
          <p:spPr bwMode="auto">
            <a:xfrm>
              <a:off x="2660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8" name="Oval 70"/>
            <p:cNvSpPr>
              <a:spLocks noChangeArrowheads="1"/>
            </p:cNvSpPr>
            <p:nvPr/>
          </p:nvSpPr>
          <p:spPr bwMode="auto">
            <a:xfrm>
              <a:off x="2668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9" name="Oval 71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0" name="Oval 72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1" name="Oval 73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2" name="Oval 74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8913707" y="8906839"/>
            <a:ext cx="975360" cy="722489"/>
            <a:chOff x="3948" y="3632"/>
            <a:chExt cx="432" cy="320"/>
          </a:xfrm>
        </p:grpSpPr>
        <p:sp>
          <p:nvSpPr>
            <p:cNvPr id="63564" name="Oval 76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5" name="Oval 77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6" name="Oval 78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7" name="Oval 79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8" name="Oval 80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9" name="Oval 81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0" name="Oval 82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1" name="Oval 83"/>
            <p:cNvSpPr>
              <a:spLocks noChangeArrowheads="1"/>
            </p:cNvSpPr>
            <p:nvPr/>
          </p:nvSpPr>
          <p:spPr bwMode="auto">
            <a:xfrm>
              <a:off x="3948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2" name="Oval 84"/>
            <p:cNvSpPr>
              <a:spLocks noChangeArrowheads="1"/>
            </p:cNvSpPr>
            <p:nvPr/>
          </p:nvSpPr>
          <p:spPr bwMode="auto">
            <a:xfrm>
              <a:off x="3956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3" name="Oval 85"/>
            <p:cNvSpPr>
              <a:spLocks noChangeArrowheads="1"/>
            </p:cNvSpPr>
            <p:nvPr/>
          </p:nvSpPr>
          <p:spPr bwMode="auto">
            <a:xfrm>
              <a:off x="3964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4" name="Oval 86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5" name="Oval 87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6" name="Oval 88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7" name="Oval 89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8" name="Oval 90"/>
            <p:cNvSpPr>
              <a:spLocks noChangeArrowheads="1"/>
            </p:cNvSpPr>
            <p:nvPr/>
          </p:nvSpPr>
          <p:spPr bwMode="auto">
            <a:xfrm>
              <a:off x="3948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9" name="Oval 91"/>
            <p:cNvSpPr>
              <a:spLocks noChangeArrowheads="1"/>
            </p:cNvSpPr>
            <p:nvPr/>
          </p:nvSpPr>
          <p:spPr bwMode="auto">
            <a:xfrm>
              <a:off x="3956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0" name="Oval 92"/>
            <p:cNvSpPr>
              <a:spLocks noChangeArrowheads="1"/>
            </p:cNvSpPr>
            <p:nvPr/>
          </p:nvSpPr>
          <p:spPr bwMode="auto">
            <a:xfrm>
              <a:off x="3964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1" name="Oval 93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2" name="Oval 94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3" name="Oval 95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4" name="Oval 96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5" name="Oval 97"/>
            <p:cNvSpPr>
              <a:spLocks noChangeArrowheads="1"/>
            </p:cNvSpPr>
            <p:nvPr/>
          </p:nvSpPr>
          <p:spPr bwMode="auto">
            <a:xfrm>
              <a:off x="3948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6" name="Oval 98"/>
            <p:cNvSpPr>
              <a:spLocks noChangeArrowheads="1"/>
            </p:cNvSpPr>
            <p:nvPr/>
          </p:nvSpPr>
          <p:spPr bwMode="auto">
            <a:xfrm>
              <a:off x="3956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7" name="Oval 99"/>
            <p:cNvSpPr>
              <a:spLocks noChangeArrowheads="1"/>
            </p:cNvSpPr>
            <p:nvPr/>
          </p:nvSpPr>
          <p:spPr bwMode="auto">
            <a:xfrm>
              <a:off x="3964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8" name="Oval 100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9" name="Oval 101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0" name="Oval 102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1" name="Oval 103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3592" name="Line 104"/>
          <p:cNvSpPr>
            <a:spLocks noChangeShapeType="1"/>
          </p:cNvSpPr>
          <p:nvPr/>
        </p:nvSpPr>
        <p:spPr bwMode="auto">
          <a:xfrm>
            <a:off x="3549227" y="8021790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3" name="Line 105"/>
          <p:cNvSpPr>
            <a:spLocks noChangeShapeType="1"/>
          </p:cNvSpPr>
          <p:nvPr/>
        </p:nvSpPr>
        <p:spPr bwMode="auto">
          <a:xfrm>
            <a:off x="6475307" y="8048884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4" name="Line 106"/>
          <p:cNvSpPr>
            <a:spLocks noChangeShapeType="1"/>
          </p:cNvSpPr>
          <p:nvPr/>
        </p:nvSpPr>
        <p:spPr bwMode="auto">
          <a:xfrm>
            <a:off x="9401387" y="8075977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5" name="Line 107"/>
          <p:cNvSpPr>
            <a:spLocks noChangeShapeType="1"/>
          </p:cNvSpPr>
          <p:nvPr/>
        </p:nvSpPr>
        <p:spPr bwMode="auto">
          <a:xfrm>
            <a:off x="6529493" y="5773044"/>
            <a:ext cx="0" cy="1165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6" name="Line 108"/>
          <p:cNvSpPr>
            <a:spLocks noChangeShapeType="1"/>
          </p:cNvSpPr>
          <p:nvPr/>
        </p:nvSpPr>
        <p:spPr bwMode="auto">
          <a:xfrm flipH="1">
            <a:off x="3603413" y="5773043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7" name="Line 109"/>
          <p:cNvSpPr>
            <a:spLocks noChangeShapeType="1"/>
          </p:cNvSpPr>
          <p:nvPr/>
        </p:nvSpPr>
        <p:spPr bwMode="auto">
          <a:xfrm>
            <a:off x="7857067" y="5773043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8" name="Rectangle 110"/>
          <p:cNvSpPr>
            <a:spLocks noChangeArrowheads="1"/>
          </p:cNvSpPr>
          <p:nvPr/>
        </p:nvSpPr>
        <p:spPr bwMode="auto">
          <a:xfrm>
            <a:off x="8624380" y="5786591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599" name="Rectangle 111"/>
          <p:cNvSpPr>
            <a:spLocks noChangeArrowheads="1"/>
          </p:cNvSpPr>
          <p:nvPr/>
        </p:nvSpPr>
        <p:spPr bwMode="auto">
          <a:xfrm>
            <a:off x="6538193" y="5786591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600" name="Rectangle 112"/>
          <p:cNvSpPr>
            <a:spLocks noChangeArrowheads="1"/>
          </p:cNvSpPr>
          <p:nvPr/>
        </p:nvSpPr>
        <p:spPr bwMode="auto">
          <a:xfrm>
            <a:off x="11058088" y="4696084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601" name="Line 113"/>
          <p:cNvSpPr>
            <a:spLocks noChangeShapeType="1"/>
          </p:cNvSpPr>
          <p:nvPr/>
        </p:nvSpPr>
        <p:spPr bwMode="auto">
          <a:xfrm>
            <a:off x="1625600" y="5854324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2" name="Line 114"/>
          <p:cNvSpPr>
            <a:spLocks noChangeShapeType="1"/>
          </p:cNvSpPr>
          <p:nvPr/>
        </p:nvSpPr>
        <p:spPr bwMode="auto">
          <a:xfrm flipH="1">
            <a:off x="10214187" y="5854324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3" name="Line 115"/>
          <p:cNvSpPr>
            <a:spLocks noChangeShapeType="1"/>
          </p:cNvSpPr>
          <p:nvPr/>
        </p:nvSpPr>
        <p:spPr bwMode="auto">
          <a:xfrm>
            <a:off x="6529493" y="4012704"/>
            <a:ext cx="0" cy="7578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378802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132384"/>
            <a:ext cx="9878642" cy="1009586"/>
          </a:xfrm>
        </p:spPr>
        <p:txBody>
          <a:bodyPr/>
          <a:lstStyle/>
          <a:p>
            <a:r>
              <a:rPr lang="en-US" sz="3200" dirty="0"/>
              <a:t>An Example of MDBSs</a:t>
            </a:r>
            <a:br>
              <a:rPr lang="en-US" sz="3200" dirty="0"/>
            </a:br>
            <a:r>
              <a:rPr lang="en-US" dirty="0"/>
              <a:t>- Mediator/Wrapper Architecture</a:t>
            </a:r>
          </a:p>
        </p:txBody>
      </p:sp>
      <p:pic>
        <p:nvPicPr>
          <p:cNvPr id="4" name="Picture 3" descr="Fig-1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" y="2284512"/>
            <a:ext cx="5832648" cy="7348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D9AD8A-0F0E-4AEE-8D3C-1B7ED74D48A0}"/>
              </a:ext>
            </a:extLst>
          </p:cNvPr>
          <p:cNvSpPr txBox="1"/>
          <p:nvPr/>
        </p:nvSpPr>
        <p:spPr>
          <a:xfrm>
            <a:off x="6862440" y="365266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Mediator</a:t>
            </a:r>
            <a:r>
              <a:rPr lang="en-US" sz="2400" dirty="0"/>
              <a:t>: a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mediator performs a particular function with clearly defined interfaces.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middleware </a:t>
            </a:r>
            <a:r>
              <a:rPr lang="en-US" sz="2400" dirty="0"/>
              <a:t>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Implements the </a:t>
            </a:r>
            <a:r>
              <a:rPr lang="en-US" sz="2400" b="1" dirty="0"/>
              <a:t>GCS</a:t>
            </a:r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EC25EF-1165-478C-8517-C46AB15BC16D}"/>
              </a:ext>
            </a:extLst>
          </p:cNvPr>
          <p:cNvCxnSpPr/>
          <p:nvPr/>
        </p:nvCxnSpPr>
        <p:spPr>
          <a:xfrm flipH="1" flipV="1">
            <a:off x="5926336" y="4951402"/>
            <a:ext cx="936104" cy="35744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305F8B-1783-461B-B79E-F5CEA46F87BA}"/>
              </a:ext>
            </a:extLst>
          </p:cNvPr>
          <p:cNvCxnSpPr/>
          <p:nvPr/>
        </p:nvCxnSpPr>
        <p:spPr>
          <a:xfrm flipH="1" flipV="1">
            <a:off x="5926336" y="7114236"/>
            <a:ext cx="936104" cy="35744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8477E4-6ACC-46A3-A040-34792C470EDF}"/>
              </a:ext>
            </a:extLst>
          </p:cNvPr>
          <p:cNvSpPr txBox="1"/>
          <p:nvPr/>
        </p:nvSpPr>
        <p:spPr>
          <a:xfrm>
            <a:off x="6875591" y="701805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Wrapper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a mapping between a source DBMS view and the mediators’ view.</a:t>
            </a:r>
          </a:p>
        </p:txBody>
      </p:sp>
    </p:spTree>
    <p:extLst>
      <p:ext uri="{BB962C8B-B14F-4D97-AF65-F5344CB8AC3E}">
        <p14:creationId xmlns:p14="http://schemas.microsoft.com/office/powerpoint/2010/main" val="204885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04" y="216747"/>
            <a:ext cx="12329724" cy="1600765"/>
          </a:xfrm>
          <a:noFill/>
          <a:ln/>
        </p:spPr>
        <p:txBody>
          <a:bodyPr/>
          <a:lstStyle/>
          <a:p>
            <a:r>
              <a:rPr lang="en-US" dirty="0"/>
              <a:t>What is a Distributed Database System?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50240" y="3580656"/>
            <a:ext cx="11704320" cy="5089211"/>
          </a:xfrm>
          <a:noFill/>
          <a:ln/>
        </p:spPr>
        <p:txBody>
          <a:bodyPr/>
          <a:lstStyle/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</a:t>
            </a:r>
            <a:r>
              <a:rPr lang="en-US" b="1" dirty="0"/>
              <a:t>distributed database (DDB) </a:t>
            </a:r>
            <a:r>
              <a:rPr lang="en-US" dirty="0"/>
              <a:t>is a collection of multiple, </a:t>
            </a:r>
            <a:r>
              <a:rPr lang="en-US" i="1" dirty="0">
                <a:solidFill>
                  <a:srgbClr val="0000FF"/>
                </a:solidFill>
              </a:rPr>
              <a:t>logically interrelated</a:t>
            </a:r>
            <a:r>
              <a:rPr lang="en-US" i="1" dirty="0"/>
              <a:t> </a:t>
            </a:r>
            <a:r>
              <a:rPr lang="en-US" dirty="0"/>
              <a:t>databases distributed over a </a:t>
            </a:r>
            <a:r>
              <a:rPr lang="en-US" i="1" dirty="0">
                <a:solidFill>
                  <a:srgbClr val="0000FF"/>
                </a:solidFill>
              </a:rPr>
              <a:t>computer network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</a:t>
            </a:r>
            <a:r>
              <a:rPr lang="en-US" b="1" dirty="0"/>
              <a:t>distributed database management system (D–DBMS) </a:t>
            </a:r>
            <a:r>
              <a:rPr lang="en-US" dirty="0"/>
              <a:t>is the software that manages the DDB and provides an access mechanism that makes this distribution </a:t>
            </a:r>
            <a:r>
              <a:rPr lang="en-US" dirty="0">
                <a:solidFill>
                  <a:srgbClr val="0000FF"/>
                </a:solidFill>
              </a:rPr>
              <a:t>transparent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to the users. </a:t>
            </a:r>
          </a:p>
          <a:p>
            <a:pPr marL="0" indent="0">
              <a:buNone/>
            </a:pPr>
            <a:r>
              <a:rPr lang="en-US" b="1" dirty="0"/>
              <a:t>Distributed database system (DDBS)</a:t>
            </a:r>
            <a:r>
              <a:rPr lang="en-US" dirty="0"/>
              <a:t> = DDB + D–DBMS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What is NOT a DDBS?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timesharing computer system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loosely or tightly coupled multiprocessor system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database system which resides at one of the nodes of a network of computers - this is a centralized database on a network node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Centralized DBMS on a Network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987627" y="3781023"/>
            <a:ext cx="0" cy="1183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4172374" y="6589698"/>
            <a:ext cx="921173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3540196" y="4675103"/>
            <a:ext cx="1228231" cy="3273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7595164" y="4422232"/>
            <a:ext cx="650240" cy="469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926862" y="6589699"/>
            <a:ext cx="848924" cy="10024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7559040" y="48828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959751" y="43228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183858" y="29140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7676444" y="3537183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9302045" y="3115733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972018" y="754109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178951" y="75740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0562664" y="2706321"/>
            <a:ext cx="690880" cy="772160"/>
            <a:chOff x="4698" y="1064"/>
            <a:chExt cx="306" cy="342"/>
          </a:xfrm>
        </p:grpSpPr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4698" y="108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4698" y="106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4700" y="136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10427197" y="2850819"/>
            <a:ext cx="690880" cy="772160"/>
            <a:chOff x="4638" y="1128"/>
            <a:chExt cx="306" cy="342"/>
          </a:xfrm>
        </p:grpSpPr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4638" y="115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4638" y="112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4640" y="143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0318824" y="3040472"/>
            <a:ext cx="690880" cy="772160"/>
            <a:chOff x="4590" y="1212"/>
            <a:chExt cx="306" cy="342"/>
          </a:xfrm>
        </p:grpSpPr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2817707" y="4422232"/>
            <a:ext cx="6285653" cy="2302933"/>
            <a:chOff x="2006" y="1098"/>
            <a:chExt cx="1944" cy="712"/>
          </a:xfrm>
        </p:grpSpPr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4617317" y="5614338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Environment</a:t>
            </a:r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H="1">
            <a:off x="6394027" y="4041423"/>
            <a:ext cx="81280" cy="9437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>
            <a:off x="4660053" y="6610774"/>
            <a:ext cx="975360" cy="12056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 flipH="1" flipV="1">
            <a:off x="4027876" y="4935502"/>
            <a:ext cx="848924" cy="2257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V="1">
            <a:off x="8082845" y="4551681"/>
            <a:ext cx="912142" cy="6005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7369387" y="6610773"/>
            <a:ext cx="866987" cy="13004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>
            <a:off x="3278293" y="8213796"/>
            <a:ext cx="45155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3251200" y="4131734"/>
            <a:ext cx="0" cy="43349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8046720" y="51432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6" name="Oval 60"/>
          <p:cNvSpPr>
            <a:spLocks noChangeArrowheads="1"/>
          </p:cNvSpPr>
          <p:nvPr/>
        </p:nvSpPr>
        <p:spPr bwMode="auto">
          <a:xfrm>
            <a:off x="4885831" y="512515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2447431" y="460394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5671538" y="31744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8164124" y="3797582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flipV="1">
            <a:off x="9789725" y="3680178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7459698" y="788867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3666631" y="7834489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9523" name="Group 67"/>
          <p:cNvGrpSpPr>
            <a:grpSpLocks/>
          </p:cNvGrpSpPr>
          <p:nvPr/>
        </p:nvGrpSpPr>
        <p:grpSpPr bwMode="auto">
          <a:xfrm>
            <a:off x="2885441" y="3355058"/>
            <a:ext cx="690880" cy="772160"/>
            <a:chOff x="1062" y="1236"/>
            <a:chExt cx="306" cy="342"/>
          </a:xfrm>
        </p:grpSpPr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1062" y="1260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5" name="Oval 69"/>
            <p:cNvSpPr>
              <a:spLocks noChangeArrowheads="1"/>
            </p:cNvSpPr>
            <p:nvPr/>
          </p:nvSpPr>
          <p:spPr bwMode="auto">
            <a:xfrm>
              <a:off x="1062" y="123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6" name="Oval 70"/>
            <p:cNvSpPr>
              <a:spLocks noChangeArrowheads="1"/>
            </p:cNvSpPr>
            <p:nvPr/>
          </p:nvSpPr>
          <p:spPr bwMode="auto">
            <a:xfrm>
              <a:off x="1064" y="153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27" name="Group 71"/>
          <p:cNvGrpSpPr>
            <a:grpSpLocks/>
          </p:cNvGrpSpPr>
          <p:nvPr/>
        </p:nvGrpSpPr>
        <p:grpSpPr bwMode="auto">
          <a:xfrm>
            <a:off x="10075334" y="7924801"/>
            <a:ext cx="690880" cy="772160"/>
            <a:chOff x="4254" y="3260"/>
            <a:chExt cx="306" cy="342"/>
          </a:xfrm>
        </p:grpSpPr>
        <p:sp>
          <p:nvSpPr>
            <p:cNvPr id="19528" name="Rectangle 72"/>
            <p:cNvSpPr>
              <a:spLocks noChangeArrowheads="1"/>
            </p:cNvSpPr>
            <p:nvPr/>
          </p:nvSpPr>
          <p:spPr bwMode="auto">
            <a:xfrm>
              <a:off x="4254" y="328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9" name="Oval 73"/>
            <p:cNvSpPr>
              <a:spLocks noChangeArrowheads="1"/>
            </p:cNvSpPr>
            <p:nvPr/>
          </p:nvSpPr>
          <p:spPr bwMode="auto">
            <a:xfrm>
              <a:off x="4254" y="326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0" name="Oval 74"/>
            <p:cNvSpPr>
              <a:spLocks noChangeArrowheads="1"/>
            </p:cNvSpPr>
            <p:nvPr/>
          </p:nvSpPr>
          <p:spPr bwMode="auto">
            <a:xfrm>
              <a:off x="4256" y="356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1" name="Group 75"/>
          <p:cNvGrpSpPr>
            <a:grpSpLocks/>
          </p:cNvGrpSpPr>
          <p:nvPr/>
        </p:nvGrpSpPr>
        <p:grpSpPr bwMode="auto">
          <a:xfrm>
            <a:off x="10913432" y="3138312"/>
            <a:ext cx="690880" cy="772160"/>
            <a:chOff x="4662" y="1140"/>
            <a:chExt cx="306" cy="342"/>
          </a:xfrm>
        </p:grpSpPr>
        <p:sp>
          <p:nvSpPr>
            <p:cNvPr id="19532" name="Rectangle 76"/>
            <p:cNvSpPr>
              <a:spLocks noChangeArrowheads="1"/>
            </p:cNvSpPr>
            <p:nvPr/>
          </p:nvSpPr>
          <p:spPr bwMode="auto">
            <a:xfrm>
              <a:off x="4662" y="116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3" name="Oval 77"/>
            <p:cNvSpPr>
              <a:spLocks noChangeArrowheads="1"/>
            </p:cNvSpPr>
            <p:nvPr/>
          </p:nvSpPr>
          <p:spPr bwMode="auto">
            <a:xfrm>
              <a:off x="4662" y="114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4" name="Oval 78"/>
            <p:cNvSpPr>
              <a:spLocks noChangeArrowheads="1"/>
            </p:cNvSpPr>
            <p:nvPr/>
          </p:nvSpPr>
          <p:spPr bwMode="auto">
            <a:xfrm>
              <a:off x="4664" y="144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5" name="Group 79"/>
          <p:cNvGrpSpPr>
            <a:grpSpLocks/>
          </p:cNvGrpSpPr>
          <p:nvPr/>
        </p:nvGrpSpPr>
        <p:grpSpPr bwMode="auto">
          <a:xfrm>
            <a:off x="10750872" y="3300872"/>
            <a:ext cx="690880" cy="772160"/>
            <a:chOff x="4590" y="1212"/>
            <a:chExt cx="306" cy="342"/>
          </a:xfrm>
        </p:grpSpPr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7" name="Oval 81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8" name="Oval 82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9077396" y="8313138"/>
            <a:ext cx="9753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19540" name="Group 84"/>
          <p:cNvGrpSpPr>
            <a:grpSpLocks/>
          </p:cNvGrpSpPr>
          <p:nvPr/>
        </p:nvGrpSpPr>
        <p:grpSpPr bwMode="auto">
          <a:xfrm>
            <a:off x="2262294" y="7680961"/>
            <a:ext cx="690880" cy="772160"/>
            <a:chOff x="786" y="3152"/>
            <a:chExt cx="306" cy="342"/>
          </a:xfrm>
        </p:grpSpPr>
        <p:sp>
          <p:nvSpPr>
            <p:cNvPr id="19541" name="Rectangle 85"/>
            <p:cNvSpPr>
              <a:spLocks noChangeArrowheads="1"/>
            </p:cNvSpPr>
            <p:nvPr/>
          </p:nvSpPr>
          <p:spPr bwMode="auto">
            <a:xfrm>
              <a:off x="786" y="317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2" name="Oval 86"/>
            <p:cNvSpPr>
              <a:spLocks noChangeArrowheads="1"/>
            </p:cNvSpPr>
            <p:nvPr/>
          </p:nvSpPr>
          <p:spPr bwMode="auto">
            <a:xfrm>
              <a:off x="786" y="315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3" name="Oval 87"/>
            <p:cNvSpPr>
              <a:spLocks noChangeArrowheads="1"/>
            </p:cNvSpPr>
            <p:nvPr/>
          </p:nvSpPr>
          <p:spPr bwMode="auto">
            <a:xfrm>
              <a:off x="788" y="345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4" name="Group 88"/>
          <p:cNvGrpSpPr>
            <a:grpSpLocks/>
          </p:cNvGrpSpPr>
          <p:nvPr/>
        </p:nvGrpSpPr>
        <p:grpSpPr bwMode="auto">
          <a:xfrm>
            <a:off x="2479041" y="7897707"/>
            <a:ext cx="690880" cy="772160"/>
            <a:chOff x="882" y="3248"/>
            <a:chExt cx="306" cy="342"/>
          </a:xfrm>
        </p:grpSpPr>
        <p:sp>
          <p:nvSpPr>
            <p:cNvPr id="19545" name="Rectangle 89"/>
            <p:cNvSpPr>
              <a:spLocks noChangeArrowheads="1"/>
            </p:cNvSpPr>
            <p:nvPr/>
          </p:nvSpPr>
          <p:spPr bwMode="auto">
            <a:xfrm>
              <a:off x="882" y="327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6" name="Oval 90"/>
            <p:cNvSpPr>
              <a:spLocks noChangeArrowheads="1"/>
            </p:cNvSpPr>
            <p:nvPr/>
          </p:nvSpPr>
          <p:spPr bwMode="auto">
            <a:xfrm>
              <a:off x="882" y="324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7" name="Oval 91"/>
            <p:cNvSpPr>
              <a:spLocks noChangeArrowheads="1"/>
            </p:cNvSpPr>
            <p:nvPr/>
          </p:nvSpPr>
          <p:spPr bwMode="auto">
            <a:xfrm>
              <a:off x="884" y="355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2695787" y="8114454"/>
            <a:ext cx="690880" cy="772160"/>
            <a:chOff x="978" y="3344"/>
            <a:chExt cx="306" cy="342"/>
          </a:xfrm>
        </p:grpSpPr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978" y="336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0" name="Oval 94"/>
            <p:cNvSpPr>
              <a:spLocks noChangeArrowheads="1"/>
            </p:cNvSpPr>
            <p:nvPr/>
          </p:nvSpPr>
          <p:spPr bwMode="auto">
            <a:xfrm>
              <a:off x="978" y="334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1" name="Oval 95"/>
            <p:cNvSpPr>
              <a:spLocks noChangeArrowheads="1"/>
            </p:cNvSpPr>
            <p:nvPr/>
          </p:nvSpPr>
          <p:spPr bwMode="auto">
            <a:xfrm>
              <a:off x="980" y="364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52" name="Group 96"/>
          <p:cNvGrpSpPr>
            <a:grpSpLocks/>
          </p:cNvGrpSpPr>
          <p:nvPr/>
        </p:nvGrpSpPr>
        <p:grpSpPr bwMode="auto">
          <a:xfrm>
            <a:off x="3251200" y="4443307"/>
            <a:ext cx="6285653" cy="2302933"/>
            <a:chOff x="2006" y="1098"/>
            <a:chExt cx="1944" cy="712"/>
          </a:xfrm>
        </p:grpSpPr>
        <p:sp>
          <p:nvSpPr>
            <p:cNvPr id="19553" name="Freeform 97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4" name="Freeform 98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5050811" y="5418667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3785</TotalTime>
  <Pages>0</Pages>
  <Words>2042</Words>
  <Characters>0</Characters>
  <Application>Microsoft Office PowerPoint</Application>
  <PresentationFormat>Custom</PresentationFormat>
  <Lines>0</Lines>
  <Paragraphs>490</Paragraphs>
  <Slides>57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ＭＳ Ｐゴシック</vt:lpstr>
      <vt:lpstr>Palatino</vt:lpstr>
      <vt:lpstr>Arial</vt:lpstr>
      <vt:lpstr>Book Antiqua</vt:lpstr>
      <vt:lpstr>Calibri</vt:lpstr>
      <vt:lpstr>Century Gothic</vt:lpstr>
      <vt:lpstr>Courier New</vt:lpstr>
      <vt:lpstr>Wingdings</vt:lpstr>
      <vt:lpstr>Wingdings 3</vt:lpstr>
      <vt:lpstr>Ion Boardroom</vt:lpstr>
      <vt:lpstr>Outline</vt:lpstr>
      <vt:lpstr>File Systems</vt:lpstr>
      <vt:lpstr>Database Management</vt:lpstr>
      <vt:lpstr>Motivation</vt:lpstr>
      <vt:lpstr>Distributed Computing</vt:lpstr>
      <vt:lpstr>What is a Distributed Database System?</vt:lpstr>
      <vt:lpstr>What is NOT a DDBS?</vt:lpstr>
      <vt:lpstr>Centralized DBMS on a Network</vt:lpstr>
      <vt:lpstr>Distributed DBMS Environment</vt:lpstr>
      <vt:lpstr>Implicit Assumptions of DDBS</vt:lpstr>
      <vt:lpstr>Implicit Assumptions of DDBS</vt:lpstr>
      <vt:lpstr>Data Delivery Alternatives</vt:lpstr>
      <vt:lpstr>Distributed DBMS Promises</vt:lpstr>
      <vt:lpstr>Transparency</vt:lpstr>
      <vt:lpstr>Example</vt:lpstr>
      <vt:lpstr>Transparent Access</vt:lpstr>
      <vt:lpstr>Distributed Database - User View</vt:lpstr>
      <vt:lpstr>Distributed DBMS - Reality</vt:lpstr>
      <vt:lpstr>Types of Transparency</vt:lpstr>
      <vt:lpstr>Types of Transparency</vt:lpstr>
      <vt:lpstr>Types of Transparency</vt:lpstr>
      <vt:lpstr>ACID principle of Transactions</vt:lpstr>
      <vt:lpstr>Reliability Through Transactions</vt:lpstr>
      <vt:lpstr>Potentially Improved Performance</vt:lpstr>
      <vt:lpstr>Parallelism Requirements</vt:lpstr>
      <vt:lpstr>System Expansion</vt:lpstr>
      <vt:lpstr>https://www.gigaflop.co.uk/comp/chapt8.shtml</vt:lpstr>
      <vt:lpstr>https://www.gigaflop.co.uk/comp/chapt8.shtml</vt:lpstr>
      <vt:lpstr>https://www.gigaflop.co.uk/comp/chapt8.shtml</vt:lpstr>
      <vt:lpstr>System Expansion</vt:lpstr>
      <vt:lpstr>Distributed DBMS Issues</vt:lpstr>
      <vt:lpstr>Distributed DBMS Issues</vt:lpstr>
      <vt:lpstr>Relationship Between Issues</vt:lpstr>
      <vt:lpstr>Related Issues</vt:lpstr>
      <vt:lpstr>Architecture</vt:lpstr>
      <vt:lpstr>ANSI/SPARC Architecture 1975, 1977</vt:lpstr>
      <vt:lpstr>Generic DBMS Architecture</vt:lpstr>
      <vt:lpstr>DBMS Implementation Alternatives</vt:lpstr>
      <vt:lpstr>Dimensions of the Problem</vt:lpstr>
      <vt:lpstr>Client/Server Architecture</vt:lpstr>
      <vt:lpstr>Client/Server Architecture</vt:lpstr>
      <vt:lpstr>Advantages of Client-Server Architectures</vt:lpstr>
      <vt:lpstr>3-tier Database Server approach</vt:lpstr>
      <vt:lpstr>Distributed Database Servers approach</vt:lpstr>
      <vt:lpstr>Peer-to-Peer Systems</vt:lpstr>
      <vt:lpstr>Peer-to-Peer Systems</vt:lpstr>
      <vt:lpstr>Peer-to-Peer Systems</vt:lpstr>
      <vt:lpstr>Peer-to-Peer Systems</vt:lpstr>
      <vt:lpstr>Distributed Database Reference Architecture</vt:lpstr>
      <vt:lpstr>Peer-to-Peer Component Architecture (Fig. 1.15)</vt:lpstr>
      <vt:lpstr>Distributed Database Reference Architecture</vt:lpstr>
      <vt:lpstr>Distributed Database Reference Architecture</vt:lpstr>
      <vt:lpstr>Distributed Database Reference Architecture</vt:lpstr>
      <vt:lpstr>Distributed Multidatabase System</vt:lpstr>
      <vt:lpstr>Distributed Multidatabase System Architecture (Fig. 1.16) </vt:lpstr>
      <vt:lpstr>MDBS Components &amp; Execution</vt:lpstr>
      <vt:lpstr>An Example of MDBSs - Mediator/Wrapper Architecture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>Yang, T. Andrew</dc:creator>
  <cp:keywords/>
  <dc:description/>
  <cp:lastModifiedBy>Yang, T. Andrew</cp:lastModifiedBy>
  <cp:revision>211</cp:revision>
  <cp:lastPrinted>2019-08-29T23:00:36Z</cp:lastPrinted>
  <dcterms:modified xsi:type="dcterms:W3CDTF">2019-10-03T23:37:21Z</dcterms:modified>
</cp:coreProperties>
</file>