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805" r:id="rId1"/>
  </p:sldMasterIdLst>
  <p:notesMasterIdLst>
    <p:notesMasterId r:id="rId31"/>
  </p:notesMasterIdLst>
  <p:sldIdLst>
    <p:sldId id="259" r:id="rId2"/>
    <p:sldId id="287" r:id="rId3"/>
    <p:sldId id="28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</p:sldIdLst>
  <p:sldSz cx="13004800" cy="9753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71A9"/>
    <a:srgbClr val="005C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787" autoAdjust="0"/>
  </p:normalViewPr>
  <p:slideViewPr>
    <p:cSldViewPr>
      <p:cViewPr varScale="1">
        <p:scale>
          <a:sx n="40" d="100"/>
          <a:sy n="40" d="100"/>
        </p:scale>
        <p:origin x="1464" y="34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Book Antiqua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Book Antiqua"/>
              </a:defRPr>
            </a:lvl1pPr>
          </a:lstStyle>
          <a:p>
            <a:fld id="{379F297C-D7C6-6C48-A753-BCA696D45D54}" type="datetimeFigureOut">
              <a:rPr lang="en-US" smtClean="0"/>
              <a:pPr/>
              <a:t>3/30/2020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Book Antiqua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Book Antiqua"/>
              </a:defRPr>
            </a:lvl1pPr>
          </a:lstStyle>
          <a:p>
            <a:fld id="{D0A160C8-9684-D044-86BA-20D5C5FBA48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748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8531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1557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6641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7828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8989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  <p:extLst>
      <p:ext uri="{BB962C8B-B14F-4D97-AF65-F5344CB8AC3E}">
        <p14:creationId xmlns:p14="http://schemas.microsoft.com/office/powerpoint/2010/main" val="31742358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10718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01961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  <p:extLst>
      <p:ext uri="{BB962C8B-B14F-4D97-AF65-F5344CB8AC3E}">
        <p14:creationId xmlns:p14="http://schemas.microsoft.com/office/powerpoint/2010/main" val="26158238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13343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  <p:extLst>
      <p:ext uri="{BB962C8B-B14F-4D97-AF65-F5344CB8AC3E}">
        <p14:creationId xmlns:p14="http://schemas.microsoft.com/office/powerpoint/2010/main" val="24406864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91174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  <p:extLst>
      <p:ext uri="{BB962C8B-B14F-4D97-AF65-F5344CB8AC3E}">
        <p14:creationId xmlns:p14="http://schemas.microsoft.com/office/powerpoint/2010/main" val="25669372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PHF: </a:t>
            </a:r>
            <a:r>
              <a:rPr lang="fr-FR" dirty="0" err="1" smtClean="0"/>
              <a:t>Primary</a:t>
            </a:r>
            <a:r>
              <a:rPr lang="fr-FR" dirty="0" smtClean="0"/>
              <a:t> Horizontal Fragmentation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98975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17845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51895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27868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17355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73293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98035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43808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4141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  <p:extLst>
      <p:ext uri="{BB962C8B-B14F-4D97-AF65-F5344CB8AC3E}">
        <p14:creationId xmlns:p14="http://schemas.microsoft.com/office/powerpoint/2010/main" val="7676562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  <p:extLst>
      <p:ext uri="{BB962C8B-B14F-4D97-AF65-F5344CB8AC3E}">
        <p14:creationId xmlns:p14="http://schemas.microsoft.com/office/powerpoint/2010/main" val="4247771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1168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8020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6282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2424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380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58" y="0"/>
            <a:ext cx="13007058" cy="9757579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2271" y="3166583"/>
            <a:ext cx="8416255" cy="3627914"/>
          </a:xfrm>
        </p:spPr>
        <p:txBody>
          <a:bodyPr anchor="b"/>
          <a:lstStyle>
            <a:lvl1pPr>
              <a:defRPr sz="68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2271" y="6794496"/>
            <a:ext cx="8416255" cy="1225131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50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0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0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00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511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01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51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01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663937" y="2600961"/>
            <a:ext cx="1408852" cy="325204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38183229-EE44-4BD7-863C-21EB8A6A73E7}" type="datetime1">
              <a:rPr lang="en-US" smtClean="0"/>
              <a:t>3/30/2020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869274" y="4642714"/>
            <a:ext cx="5489486" cy="325205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1016027" y="0"/>
            <a:ext cx="975360" cy="15636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  <a:prstGeom prst="rect">
            <a:avLst/>
          </a:prstGeom>
        </p:spPr>
        <p:txBody>
          <a:bodyPr anchor="b"/>
          <a:lstStyle>
            <a:lvl1pPr algn="ctr">
              <a:defRPr sz="3982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77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58" y="0"/>
            <a:ext cx="13007058" cy="9757579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2272" y="7056290"/>
            <a:ext cx="9133517" cy="806027"/>
          </a:xfrm>
        </p:spPr>
        <p:txBody>
          <a:bodyPr anchor="b">
            <a:normAutofit/>
          </a:bodyPr>
          <a:lstStyle>
            <a:lvl1pPr algn="l">
              <a:defRPr sz="3413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32272" y="975360"/>
            <a:ext cx="9133517" cy="48768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276"/>
            </a:lvl1pPr>
            <a:lvl2pPr marL="650230" indent="0">
              <a:buNone/>
              <a:defRPr sz="2276"/>
            </a:lvl2pPr>
            <a:lvl3pPr marL="1300460" indent="0">
              <a:buNone/>
              <a:defRPr sz="2276"/>
            </a:lvl3pPr>
            <a:lvl4pPr marL="1950690" indent="0">
              <a:buNone/>
              <a:defRPr sz="2276"/>
            </a:lvl4pPr>
            <a:lvl5pPr marL="2600919" indent="0">
              <a:buNone/>
              <a:defRPr sz="2276"/>
            </a:lvl5pPr>
            <a:lvl6pPr marL="3251149" indent="0">
              <a:buNone/>
              <a:defRPr sz="2276"/>
            </a:lvl6pPr>
            <a:lvl7pPr marL="3901379" indent="0">
              <a:buNone/>
              <a:defRPr sz="2276"/>
            </a:lvl7pPr>
            <a:lvl8pPr marL="4551609" indent="0">
              <a:buNone/>
              <a:defRPr sz="2276"/>
            </a:lvl8pPr>
            <a:lvl9pPr marL="5201839" indent="0">
              <a:buNone/>
              <a:defRPr sz="227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232270" y="7862318"/>
            <a:ext cx="9133517" cy="702168"/>
          </a:xfrm>
        </p:spPr>
        <p:txBody>
          <a:bodyPr>
            <a:normAutofit/>
          </a:bodyPr>
          <a:lstStyle>
            <a:lvl1pPr marL="0" indent="0">
              <a:buNone/>
              <a:defRPr sz="1707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632FC-E18A-4613-BD81-D8B6747FE39D}" type="datetime1">
              <a:rPr lang="en-US" smtClean="0"/>
              <a:t>3/30/2020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1016027" y="0"/>
            <a:ext cx="975360" cy="15636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  <a:prstGeom prst="rect">
            <a:avLst/>
          </a:prstGeom>
        </p:spPr>
        <p:txBody>
          <a:bodyPr/>
          <a:lstStyle>
            <a:lvl1pPr algn="ctr">
              <a:defRPr sz="3982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711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58" y="0"/>
            <a:ext cx="13007058" cy="9757579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2271" y="1318542"/>
            <a:ext cx="9133518" cy="2407424"/>
          </a:xfrm>
        </p:spPr>
        <p:txBody>
          <a:bodyPr/>
          <a:lstStyle>
            <a:lvl1pPr>
              <a:defRPr sz="51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2271" y="4960745"/>
            <a:ext cx="9133518" cy="3607974"/>
          </a:xfrm>
        </p:spPr>
        <p:txBody>
          <a:bodyPr anchor="ctr">
            <a:normAutofit/>
          </a:bodyPr>
          <a:lstStyle>
            <a:lvl1pPr marL="0" indent="0">
              <a:buNone/>
              <a:defRPr sz="2560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60FB1-F8CA-4977-AA9D-2A199C3CE9B2}" type="datetime1">
              <a:rPr lang="en-US" smtClean="0"/>
              <a:t>3/30/2020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8" name="Rectangle 7"/>
          <p:cNvSpPr/>
          <p:nvPr/>
        </p:nvSpPr>
        <p:spPr>
          <a:xfrm>
            <a:off x="11016027" y="0"/>
            <a:ext cx="975360" cy="15636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  <a:prstGeom prst="rect">
            <a:avLst/>
          </a:prstGeom>
        </p:spPr>
        <p:txBody>
          <a:bodyPr/>
          <a:lstStyle>
            <a:lvl1pPr algn="ctr">
              <a:defRPr sz="3982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0167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58" y="0"/>
            <a:ext cx="13007058" cy="9757579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920790" y="926848"/>
            <a:ext cx="855596" cy="18432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378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10054284" y="4124860"/>
            <a:ext cx="880445" cy="18432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378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4353" y="1318542"/>
            <a:ext cx="8761436" cy="4099099"/>
          </a:xfrm>
        </p:spPr>
        <p:txBody>
          <a:bodyPr anchor="ctr"/>
          <a:lstStyle>
            <a:lvl1pPr>
              <a:defRPr sz="51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73018" y="5417640"/>
            <a:ext cx="8030070" cy="473761"/>
          </a:xfrm>
        </p:spPr>
        <p:txBody>
          <a:bodyPr>
            <a:normAutofit/>
          </a:bodyPr>
          <a:lstStyle>
            <a:lvl1pPr marL="0" indent="0">
              <a:buNone/>
              <a:defRPr lang="en-US" sz="1991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2271" y="7112272"/>
            <a:ext cx="9022113" cy="1437325"/>
          </a:xfrm>
        </p:spPr>
        <p:txBody>
          <a:bodyPr anchor="ctr">
            <a:normAutofit/>
          </a:bodyPr>
          <a:lstStyle>
            <a:lvl1pPr marL="0" indent="0">
              <a:buNone/>
              <a:defRPr sz="2560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78C68-0034-43EE-8AE6-31B66FA904EE}" type="datetime1">
              <a:rPr lang="en-US" smtClean="0"/>
              <a:t>3/30/2020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Rectangle 8"/>
          <p:cNvSpPr/>
          <p:nvPr/>
        </p:nvSpPr>
        <p:spPr>
          <a:xfrm>
            <a:off x="11016027" y="0"/>
            <a:ext cx="975360" cy="15636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  <a:prstGeom prst="rect">
            <a:avLst/>
          </a:prstGeom>
        </p:spPr>
        <p:txBody>
          <a:bodyPr/>
          <a:lstStyle>
            <a:lvl1pPr algn="ctr">
              <a:defRPr sz="3982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9329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2258" y="0"/>
            <a:ext cx="13007058" cy="9757579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2271" y="2926080"/>
            <a:ext cx="9133518" cy="2980267"/>
          </a:xfrm>
        </p:spPr>
        <p:txBody>
          <a:bodyPr anchor="b"/>
          <a:lstStyle>
            <a:lvl1pPr algn="l">
              <a:defRPr sz="5689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2272" y="7146537"/>
            <a:ext cx="9133517" cy="1414956"/>
          </a:xfrm>
        </p:spPr>
        <p:txBody>
          <a:bodyPr anchor="t"/>
          <a:lstStyle>
            <a:lvl1pPr marL="0" indent="0" algn="l">
              <a:buNone/>
              <a:defRPr sz="2844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EF381-9EA5-42B9-871A-37D07ED0590E}" type="datetime1">
              <a:rPr lang="en-US" smtClean="0"/>
              <a:t>3/30/2020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1016027" y="0"/>
            <a:ext cx="975360" cy="15636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  <a:prstGeom prst="rect">
            <a:avLst/>
          </a:prstGeom>
        </p:spPr>
        <p:txBody>
          <a:bodyPr/>
          <a:lstStyle>
            <a:lvl1pPr algn="ctr">
              <a:defRPr sz="3982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34256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2271" y="1318542"/>
            <a:ext cx="9135777" cy="1009584"/>
          </a:xfrm>
        </p:spPr>
        <p:txBody>
          <a:bodyPr/>
          <a:lstStyle>
            <a:lvl1pPr>
              <a:defRPr sz="455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2270" y="3540196"/>
            <a:ext cx="3290214" cy="935768"/>
          </a:xfrm>
        </p:spPr>
        <p:txBody>
          <a:bodyPr anchor="b">
            <a:noAutofit/>
          </a:bodyPr>
          <a:lstStyle>
            <a:lvl1pPr marL="0" indent="0">
              <a:buNone/>
              <a:defRPr sz="2844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1232270" y="4475967"/>
            <a:ext cx="3290214" cy="4107898"/>
          </a:xfrm>
        </p:spPr>
        <p:txBody>
          <a:bodyPr anchor="t">
            <a:normAutofit/>
          </a:bodyPr>
          <a:lstStyle>
            <a:lvl1pPr marL="0" indent="0">
              <a:buNone/>
              <a:defRPr sz="1707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43540" y="3540196"/>
            <a:ext cx="3298017" cy="935768"/>
          </a:xfrm>
        </p:spPr>
        <p:txBody>
          <a:bodyPr anchor="b">
            <a:noAutofit/>
          </a:bodyPr>
          <a:lstStyle>
            <a:lvl1pPr marL="0" indent="0">
              <a:buNone/>
              <a:defRPr sz="2844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4847603" y="4475967"/>
            <a:ext cx="3298017" cy="4107898"/>
          </a:xfrm>
        </p:spPr>
        <p:txBody>
          <a:bodyPr anchor="t">
            <a:normAutofit/>
          </a:bodyPr>
          <a:lstStyle>
            <a:lvl1pPr marL="0" indent="0">
              <a:buNone/>
              <a:defRPr sz="1707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474513" y="3540196"/>
            <a:ext cx="3298017" cy="935768"/>
          </a:xfrm>
        </p:spPr>
        <p:txBody>
          <a:bodyPr anchor="b">
            <a:noAutofit/>
          </a:bodyPr>
          <a:lstStyle>
            <a:lvl1pPr marL="0" indent="0">
              <a:buNone/>
              <a:defRPr sz="2844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8477775" y="4475967"/>
            <a:ext cx="3294756" cy="4107898"/>
          </a:xfrm>
        </p:spPr>
        <p:txBody>
          <a:bodyPr anchor="t">
            <a:normAutofit/>
          </a:bodyPr>
          <a:lstStyle>
            <a:lvl1pPr marL="0" indent="0">
              <a:buNone/>
              <a:defRPr sz="1707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685554" y="3540197"/>
            <a:ext cx="0" cy="5043666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8319319" y="3540197"/>
            <a:ext cx="0" cy="5043666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1BDB4-5993-4A19-9DA4-22D02935DE7B}" type="datetime1">
              <a:rPr lang="en-US" smtClean="0"/>
              <a:t>3/30/2020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  <a:prstGeom prst="rect">
            <a:avLst/>
          </a:prstGeom>
        </p:spPr>
        <p:txBody>
          <a:bodyPr/>
          <a:lstStyle>
            <a:lvl1pPr algn="ctr">
              <a:defRPr sz="3982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9385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2270" y="1318542"/>
            <a:ext cx="9024370" cy="1009584"/>
          </a:xfrm>
        </p:spPr>
        <p:txBody>
          <a:bodyPr/>
          <a:lstStyle>
            <a:lvl1pPr>
              <a:defRPr sz="455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2270" y="5944314"/>
            <a:ext cx="3290214" cy="935768"/>
          </a:xfrm>
        </p:spPr>
        <p:txBody>
          <a:bodyPr anchor="b">
            <a:noAutofit/>
          </a:bodyPr>
          <a:lstStyle>
            <a:lvl1pPr marL="0" indent="0">
              <a:buNone/>
              <a:defRPr sz="2844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449322" y="3540196"/>
            <a:ext cx="2865983" cy="20584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276"/>
            </a:lvl1pPr>
            <a:lvl2pPr marL="650230" indent="0">
              <a:buNone/>
              <a:defRPr sz="2276"/>
            </a:lvl2pPr>
            <a:lvl3pPr marL="1300460" indent="0">
              <a:buNone/>
              <a:defRPr sz="2276"/>
            </a:lvl3pPr>
            <a:lvl4pPr marL="1950690" indent="0">
              <a:buNone/>
              <a:defRPr sz="2276"/>
            </a:lvl4pPr>
            <a:lvl5pPr marL="2600919" indent="0">
              <a:buNone/>
              <a:defRPr sz="2276"/>
            </a:lvl5pPr>
            <a:lvl6pPr marL="3251149" indent="0">
              <a:buNone/>
              <a:defRPr sz="2276"/>
            </a:lvl6pPr>
            <a:lvl7pPr marL="3901379" indent="0">
              <a:buNone/>
              <a:defRPr sz="2276"/>
            </a:lvl7pPr>
            <a:lvl8pPr marL="4551609" indent="0">
              <a:buNone/>
              <a:defRPr sz="2276"/>
            </a:lvl8pPr>
            <a:lvl9pPr marL="5201839" indent="0">
              <a:buNone/>
              <a:defRPr sz="227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1232269" y="6880083"/>
            <a:ext cx="3290214" cy="1688634"/>
          </a:xfrm>
        </p:spPr>
        <p:txBody>
          <a:bodyPr anchor="t">
            <a:normAutofit/>
          </a:bodyPr>
          <a:lstStyle>
            <a:lvl1pPr marL="0" indent="0">
              <a:buNone/>
              <a:defRPr sz="1707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1378" y="5944313"/>
            <a:ext cx="3298017" cy="935768"/>
          </a:xfrm>
        </p:spPr>
        <p:txBody>
          <a:bodyPr anchor="b">
            <a:noAutofit/>
          </a:bodyPr>
          <a:lstStyle>
            <a:lvl1pPr marL="0" indent="0">
              <a:buNone/>
              <a:defRPr sz="2844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5053424" y="3540196"/>
            <a:ext cx="2865983" cy="20584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276"/>
            </a:lvl1pPr>
            <a:lvl2pPr marL="650230" indent="0">
              <a:buNone/>
              <a:defRPr sz="2276"/>
            </a:lvl2pPr>
            <a:lvl3pPr marL="1300460" indent="0">
              <a:buNone/>
              <a:defRPr sz="2276"/>
            </a:lvl3pPr>
            <a:lvl4pPr marL="1950690" indent="0">
              <a:buNone/>
              <a:defRPr sz="2276"/>
            </a:lvl4pPr>
            <a:lvl5pPr marL="2600919" indent="0">
              <a:buNone/>
              <a:defRPr sz="2276"/>
            </a:lvl5pPr>
            <a:lvl6pPr marL="3251149" indent="0">
              <a:buNone/>
              <a:defRPr sz="2276"/>
            </a:lvl6pPr>
            <a:lvl7pPr marL="3901379" indent="0">
              <a:buNone/>
              <a:defRPr sz="2276"/>
            </a:lvl7pPr>
            <a:lvl8pPr marL="4551609" indent="0">
              <a:buNone/>
              <a:defRPr sz="2276"/>
            </a:lvl8pPr>
            <a:lvl9pPr marL="5201839" indent="0">
              <a:buNone/>
              <a:defRPr sz="227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851378" y="6895230"/>
            <a:ext cx="3298017" cy="1688634"/>
          </a:xfrm>
        </p:spPr>
        <p:txBody>
          <a:bodyPr anchor="t">
            <a:normAutofit/>
          </a:bodyPr>
          <a:lstStyle>
            <a:lvl1pPr marL="0" indent="0">
              <a:buNone/>
              <a:defRPr sz="1707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474513" y="5944314"/>
            <a:ext cx="3298017" cy="935768"/>
          </a:xfrm>
        </p:spPr>
        <p:txBody>
          <a:bodyPr anchor="b">
            <a:noAutofit/>
          </a:bodyPr>
          <a:lstStyle>
            <a:lvl1pPr marL="0" indent="0">
              <a:buNone/>
              <a:defRPr sz="2844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687845" y="3540196"/>
            <a:ext cx="2865983" cy="20584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276"/>
            </a:lvl1pPr>
            <a:lvl2pPr marL="650230" indent="0">
              <a:buNone/>
              <a:defRPr sz="2276"/>
            </a:lvl2pPr>
            <a:lvl3pPr marL="1300460" indent="0">
              <a:buNone/>
              <a:defRPr sz="2276"/>
            </a:lvl3pPr>
            <a:lvl4pPr marL="1950690" indent="0">
              <a:buNone/>
              <a:defRPr sz="2276"/>
            </a:lvl4pPr>
            <a:lvl5pPr marL="2600919" indent="0">
              <a:buNone/>
              <a:defRPr sz="2276"/>
            </a:lvl5pPr>
            <a:lvl6pPr marL="3251149" indent="0">
              <a:buNone/>
              <a:defRPr sz="2276"/>
            </a:lvl6pPr>
            <a:lvl7pPr marL="3901379" indent="0">
              <a:buNone/>
              <a:defRPr sz="2276"/>
            </a:lvl7pPr>
            <a:lvl8pPr marL="4551609" indent="0">
              <a:buNone/>
              <a:defRPr sz="2276"/>
            </a:lvl8pPr>
            <a:lvl9pPr marL="5201839" indent="0">
              <a:buNone/>
              <a:defRPr sz="227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474513" y="6880083"/>
            <a:ext cx="3298017" cy="1688634"/>
          </a:xfrm>
        </p:spPr>
        <p:txBody>
          <a:bodyPr anchor="t">
            <a:normAutofit/>
          </a:bodyPr>
          <a:lstStyle>
            <a:lvl1pPr marL="0" indent="0">
              <a:buNone/>
              <a:defRPr sz="1707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4679138" y="3540197"/>
            <a:ext cx="0" cy="5043666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8319319" y="3540197"/>
            <a:ext cx="0" cy="5043666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02E83-E3C9-4356-B69B-31DE9E11607A}" type="datetime1">
              <a:rPr lang="en-US" smtClean="0"/>
              <a:t>3/30/2020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  <a:prstGeom prst="rect">
            <a:avLst/>
          </a:prstGeom>
        </p:spPr>
        <p:txBody>
          <a:bodyPr/>
          <a:lstStyle>
            <a:lvl1pPr algn="ctr">
              <a:defRPr sz="3982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5988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839184" y="9085028"/>
            <a:ext cx="1408852" cy="325204"/>
          </a:xfrm>
        </p:spPr>
        <p:txBody>
          <a:bodyPr/>
          <a:lstStyle/>
          <a:p>
            <a:fld id="{595D34C1-3136-4B6C-B608-129A4675AF7B}" type="datetime1">
              <a:rPr lang="en-US" smtClean="0"/>
              <a:t>3/30/2020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34057" y="9085028"/>
            <a:ext cx="5489486" cy="325205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  <a:prstGeom prst="rect">
            <a:avLst/>
          </a:prstGeom>
        </p:spPr>
        <p:txBody>
          <a:bodyPr/>
          <a:lstStyle>
            <a:lvl1pPr algn="ctr">
              <a:defRPr sz="3982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0556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58" y="0"/>
            <a:ext cx="12971264" cy="9757579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590034" y="571968"/>
            <a:ext cx="6557248" cy="860966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847907" y="2511070"/>
            <a:ext cx="8527634" cy="4731462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13004800" cy="97536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82120" y="2059093"/>
            <a:ext cx="1583667" cy="6502401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2694" y="2059093"/>
            <a:ext cx="6281865" cy="65024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0C07-454B-41AB-ADF0-C744DD4C43A0}" type="datetime1">
              <a:rPr lang="en-US" smtClean="0"/>
              <a:t>3/30/2020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5933" y="9053153"/>
            <a:ext cx="5489486" cy="325205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Rectangle 8"/>
          <p:cNvSpPr/>
          <p:nvPr/>
        </p:nvSpPr>
        <p:spPr>
          <a:xfrm>
            <a:off x="11016027" y="0"/>
            <a:ext cx="975360" cy="15636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  <a:prstGeom prst="rect">
            <a:avLst/>
          </a:prstGeom>
        </p:spPr>
        <p:txBody>
          <a:bodyPr/>
          <a:lstStyle>
            <a:lvl1pPr algn="ctr">
              <a:defRPr sz="3982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096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1602" y="1318540"/>
            <a:ext cx="9022111" cy="1009586"/>
          </a:xfrm>
        </p:spPr>
        <p:txBody>
          <a:bodyPr anchor="ctr"/>
          <a:lstStyle>
            <a:lvl1pPr>
              <a:defRPr sz="455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A4F19-612C-439D-A035-A49E6F867174}" type="datetime1">
              <a:rPr lang="en-US" smtClean="0"/>
              <a:t>3/30/2020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  <a:prstGeom prst="rect">
            <a:avLst/>
          </a:prstGeom>
        </p:spPr>
        <p:txBody>
          <a:bodyPr anchor="b"/>
          <a:lstStyle>
            <a:lvl1pPr algn="ctr">
              <a:defRPr sz="3982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255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58" y="0"/>
            <a:ext cx="13007058" cy="9757579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8049" y="3210792"/>
            <a:ext cx="4395622" cy="4295600"/>
          </a:xfrm>
        </p:spPr>
        <p:txBody>
          <a:bodyPr anchor="ctr"/>
          <a:lstStyle>
            <a:lvl1pPr algn="l">
              <a:defRPr sz="4551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80727" y="3210792"/>
            <a:ext cx="4384023" cy="4295600"/>
          </a:xfrm>
        </p:spPr>
        <p:txBody>
          <a:bodyPr anchor="ctr"/>
          <a:lstStyle>
            <a:lvl1pPr marL="0" indent="0" algn="l">
              <a:buNone/>
              <a:defRPr sz="2844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06EB-87AC-4A4C-B130-82A654649F75}" type="datetime1">
              <a:rPr lang="en-US" smtClean="0"/>
              <a:t>3/30/2020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8" name="Rectangle 7"/>
          <p:cNvSpPr/>
          <p:nvPr/>
        </p:nvSpPr>
        <p:spPr>
          <a:xfrm>
            <a:off x="11016027" y="0"/>
            <a:ext cx="975360" cy="15636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  <a:prstGeom prst="rect">
            <a:avLst/>
          </a:prstGeom>
        </p:spPr>
        <p:txBody>
          <a:bodyPr anchor="b"/>
          <a:lstStyle>
            <a:lvl1pPr algn="ctr">
              <a:defRPr sz="3982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429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2270" y="3540196"/>
            <a:ext cx="5172594" cy="502130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99937" y="3540200"/>
            <a:ext cx="5172594" cy="502129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BA65F-AF50-4A7A-B273-DE3B3E6E0298}" type="datetime1">
              <a:rPr lang="en-US" smtClean="0"/>
              <a:t>3/30/2020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  <a:prstGeom prst="rect">
            <a:avLst/>
          </a:prstGeom>
        </p:spPr>
        <p:txBody>
          <a:bodyPr anchor="b"/>
          <a:lstStyle>
            <a:lvl1pPr algn="ctr">
              <a:defRPr sz="3982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487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7217" y="3540196"/>
            <a:ext cx="5167647" cy="1079879"/>
          </a:xfrm>
        </p:spPr>
        <p:txBody>
          <a:bodyPr anchor="b">
            <a:noAutofit/>
          </a:bodyPr>
          <a:lstStyle>
            <a:lvl1pPr marL="0" indent="0">
              <a:buNone/>
              <a:defRPr sz="3413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2270" y="4620075"/>
            <a:ext cx="5172594" cy="394142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99938" y="3540196"/>
            <a:ext cx="5172592" cy="1076103"/>
          </a:xfrm>
        </p:spPr>
        <p:txBody>
          <a:bodyPr anchor="b">
            <a:noAutofit/>
          </a:bodyPr>
          <a:lstStyle>
            <a:lvl1pPr marL="0" indent="0">
              <a:buNone/>
              <a:defRPr sz="3413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99937" y="4616299"/>
            <a:ext cx="5172594" cy="394519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44850-AA71-4C02-8A41-0DC431550F25}" type="datetime1">
              <a:rPr lang="en-US" smtClean="0"/>
              <a:t>3/30/2020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  <a:prstGeom prst="rect">
            <a:avLst/>
          </a:prstGeom>
        </p:spPr>
        <p:txBody>
          <a:bodyPr anchor="b"/>
          <a:lstStyle>
            <a:lvl1pPr algn="ctr">
              <a:defRPr sz="3982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353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C4AB9-4C24-4BE9-8E6D-DAA41A0BB093}" type="datetime1">
              <a:rPr lang="en-US" smtClean="0"/>
              <a:t>3/30/2020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  <a:prstGeom prst="rect">
            <a:avLst/>
          </a:prstGeom>
        </p:spPr>
        <p:txBody>
          <a:bodyPr anchor="b"/>
          <a:lstStyle>
            <a:lvl1pPr algn="ctr">
              <a:defRPr sz="3982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343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016027" y="0"/>
            <a:ext cx="975360" cy="15636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430C1-439D-419B-8BF4-7D91E1F7DD31}" type="datetime1">
              <a:rPr lang="en-US" smtClean="0"/>
              <a:t>3/30/2020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  <a:prstGeom prst="rect">
            <a:avLst/>
          </a:prstGeom>
        </p:spPr>
        <p:txBody>
          <a:bodyPr/>
          <a:lstStyle>
            <a:lvl1pPr algn="ctr">
              <a:defRPr sz="3982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516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58" y="0"/>
            <a:ext cx="13007058" cy="9757579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2270" y="2059094"/>
            <a:ext cx="3857906" cy="2127058"/>
          </a:xfrm>
        </p:spPr>
        <p:txBody>
          <a:bodyPr anchor="b"/>
          <a:lstStyle>
            <a:lvl1pPr algn="l">
              <a:defRPr sz="3413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8030" y="2059093"/>
            <a:ext cx="5166720" cy="65024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232273" y="4390180"/>
            <a:ext cx="3857904" cy="4172375"/>
          </a:xfrm>
        </p:spPr>
        <p:txBody>
          <a:bodyPr/>
          <a:lstStyle>
            <a:lvl1pPr marL="0" indent="0">
              <a:buNone/>
              <a:defRPr sz="1991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B755F-21A7-4732-B76C-8D0E79EFAA4C}" type="datetime1">
              <a:rPr lang="en-US" smtClean="0"/>
              <a:t>3/30/2020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Rectangle 8"/>
          <p:cNvSpPr/>
          <p:nvPr/>
        </p:nvSpPr>
        <p:spPr>
          <a:xfrm>
            <a:off x="11016027" y="0"/>
            <a:ext cx="975360" cy="15636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  <a:prstGeom prst="rect">
            <a:avLst/>
          </a:prstGeom>
        </p:spPr>
        <p:txBody>
          <a:bodyPr/>
          <a:lstStyle>
            <a:lvl1pPr algn="ctr">
              <a:defRPr sz="3982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92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58" y="0"/>
            <a:ext cx="13007058" cy="9757579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2271" y="1964644"/>
            <a:ext cx="4248304" cy="2239727"/>
          </a:xfrm>
        </p:spPr>
        <p:txBody>
          <a:bodyPr anchor="b">
            <a:normAutofit/>
          </a:bodyPr>
          <a:lstStyle>
            <a:lvl1pPr algn="l">
              <a:defRPr sz="3413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17026" y="1878471"/>
            <a:ext cx="3969567" cy="599665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276"/>
            </a:lvl1pPr>
            <a:lvl2pPr marL="650230" indent="0">
              <a:buNone/>
              <a:defRPr sz="2276"/>
            </a:lvl2pPr>
            <a:lvl3pPr marL="1300460" indent="0">
              <a:buNone/>
              <a:defRPr sz="2276"/>
            </a:lvl3pPr>
            <a:lvl4pPr marL="1950690" indent="0">
              <a:buNone/>
              <a:defRPr sz="2276"/>
            </a:lvl4pPr>
            <a:lvl5pPr marL="2600919" indent="0">
              <a:buNone/>
              <a:defRPr sz="2276"/>
            </a:lvl5pPr>
            <a:lvl6pPr marL="3251149" indent="0">
              <a:buNone/>
              <a:defRPr sz="2276"/>
            </a:lvl6pPr>
            <a:lvl7pPr marL="3901379" indent="0">
              <a:buNone/>
              <a:defRPr sz="2276"/>
            </a:lvl7pPr>
            <a:lvl8pPr marL="4551609" indent="0">
              <a:buNone/>
              <a:defRPr sz="2276"/>
            </a:lvl8pPr>
            <a:lvl9pPr marL="5201839" indent="0">
              <a:buNone/>
              <a:defRPr sz="227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2271" y="4389120"/>
            <a:ext cx="4248304" cy="3486009"/>
          </a:xfrm>
        </p:spPr>
        <p:txBody>
          <a:bodyPr>
            <a:normAutofit/>
          </a:bodyPr>
          <a:lstStyle>
            <a:lvl1pPr marL="0" indent="0">
              <a:buNone/>
              <a:defRPr sz="1991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5ADEE-8BB9-4016-AFB8-CFDE6339002E}" type="datetime1">
              <a:rPr lang="en-US" smtClean="0"/>
              <a:t>3/30/2020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1016027" y="0"/>
            <a:ext cx="975360" cy="15636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  <a:prstGeom prst="rect">
            <a:avLst/>
          </a:prstGeom>
        </p:spPr>
        <p:txBody>
          <a:bodyPr/>
          <a:lstStyle>
            <a:lvl1pPr algn="ctr">
              <a:defRPr sz="3982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275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58" y="0"/>
            <a:ext cx="13007058" cy="9757579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232270" y="1318541"/>
            <a:ext cx="9024370" cy="10095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343" y="3540195"/>
            <a:ext cx="9024370" cy="50212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772542" y="9053153"/>
            <a:ext cx="1408852" cy="3252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80" b="1" i="0">
                <a:solidFill>
                  <a:schemeClr val="accent1"/>
                </a:solidFill>
              </a:defRPr>
            </a:lvl1pPr>
          </a:lstStyle>
          <a:p>
            <a:fld id="{9C3C6E28-1AF4-4120-8604-EECBA41DE406}" type="datetime1">
              <a:rPr lang="en-US" smtClean="0"/>
              <a:t>3/30/2020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40311" y="9053151"/>
            <a:ext cx="5489486" cy="325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8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1016027" y="0"/>
            <a:ext cx="975360" cy="15636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920698" y="420594"/>
            <a:ext cx="1125416" cy="1091822"/>
          </a:xfrm>
          <a:prstGeom prst="rect">
            <a:avLst/>
          </a:prstGeom>
        </p:spPr>
        <p:txBody>
          <a:bodyPr anchor="b"/>
          <a:lstStyle>
            <a:lvl1pPr algn="ctr">
              <a:defRPr sz="3982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757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  <p:sldLayoutId id="2147483817" r:id="rId12"/>
    <p:sldLayoutId id="2147483818" r:id="rId13"/>
    <p:sldLayoutId id="2147483819" r:id="rId14"/>
    <p:sldLayoutId id="2147483820" r:id="rId15"/>
    <p:sldLayoutId id="2147483821" r:id="rId16"/>
    <p:sldLayoutId id="2147483822" r:id="rId17"/>
  </p:sldLayoutIdLst>
  <p:hf sldNum="0" hdr="0" ftr="0" dt="0"/>
  <p:txStyles>
    <p:titleStyle>
      <a:lvl1pPr algn="l" defTabSz="650230" rtl="0" eaLnBrk="1" latinLnBrk="0" hangingPunct="1">
        <a:spcBef>
          <a:spcPct val="0"/>
        </a:spcBef>
        <a:buNone/>
        <a:defRPr sz="4551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87672" indent="-487672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56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975345" indent="-403143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276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365483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991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755621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145758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8072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4651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212750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53587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65023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30046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3pPr>
      <a:lvl4pPr marL="195069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60091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25114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390137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55160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20183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813768" y="3004592"/>
            <a:ext cx="11356594" cy="6829772"/>
          </a:xfrm>
          <a:prstGeom prst="rect">
            <a:avLst/>
          </a:prstGeom>
          <a:ln/>
        </p:spPr>
        <p:txBody>
          <a:bodyPr vert="horz" lIns="91440" tIns="45720" rIns="91440" bIns="45720" rtlCol="0">
            <a:normAutofit fontScale="70000" lnSpcReduction="20000"/>
          </a:bodyPr>
          <a:lstStyle>
            <a:lvl1pPr marL="487672" indent="-487672" algn="l" defTabSz="650230" rtl="0" eaLnBrk="1" latinLnBrk="0" hangingPunct="1">
              <a:spcBef>
                <a:spcPts val="142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56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75345" indent="-403143" algn="l" defTabSz="650230" rtl="0" eaLnBrk="1" latinLnBrk="0" hangingPunct="1">
              <a:spcBef>
                <a:spcPts val="142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276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365483" indent="-325115" algn="l" defTabSz="650230" rtl="0" eaLnBrk="1" latinLnBrk="0" hangingPunct="1">
              <a:spcBef>
                <a:spcPts val="142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991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755621" indent="-325115" algn="l" defTabSz="650230" rtl="0" eaLnBrk="1" latinLnBrk="0" hangingPunct="1">
              <a:spcBef>
                <a:spcPts val="142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707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145758" indent="-325115" algn="l" defTabSz="650230" rtl="0" eaLnBrk="1" latinLnBrk="0" hangingPunct="1">
              <a:spcBef>
                <a:spcPts val="142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707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80724" indent="-325115" algn="l" defTabSz="650230" rtl="0" eaLnBrk="1" latinLnBrk="0" hangingPunct="1">
              <a:spcBef>
                <a:spcPts val="142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707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46514" indent="-325115" algn="l" defTabSz="650230" rtl="0" eaLnBrk="1" latinLnBrk="0" hangingPunct="1">
              <a:spcBef>
                <a:spcPts val="142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707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12750" indent="-325115" algn="l" defTabSz="650230" rtl="0" eaLnBrk="1" latinLnBrk="0" hangingPunct="1">
              <a:spcBef>
                <a:spcPts val="142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707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535874" indent="-325115" algn="l" defTabSz="650230" rtl="0" eaLnBrk="1" latinLnBrk="0" hangingPunct="1">
              <a:spcBef>
                <a:spcPts val="142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707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Introduction</a:t>
            </a:r>
          </a:p>
          <a:p>
            <a:r>
              <a:rPr lang="en-US" smtClean="0"/>
              <a:t>Background</a:t>
            </a:r>
          </a:p>
          <a:p>
            <a:r>
              <a:rPr lang="en-US" smtClean="0"/>
              <a:t>Distributed Database Design</a:t>
            </a:r>
          </a:p>
          <a:p>
            <a:r>
              <a:rPr lang="en-US" smtClean="0"/>
              <a:t>Database Integration</a:t>
            </a:r>
          </a:p>
          <a:p>
            <a:r>
              <a:rPr lang="en-US" smtClean="0"/>
              <a:t>Semantic Data Control</a:t>
            </a:r>
          </a:p>
          <a:p>
            <a:r>
              <a:rPr lang="en-US" smtClean="0">
                <a:solidFill>
                  <a:srgbClr val="1771A9"/>
                </a:solidFill>
              </a:rPr>
              <a:t>Distributed Query Processing</a:t>
            </a:r>
          </a:p>
          <a:p>
            <a:pPr lvl="1"/>
            <a:r>
              <a:rPr lang="en-US" smtClean="0">
                <a:solidFill>
                  <a:srgbClr val="1771A9"/>
                </a:solidFill>
              </a:rPr>
              <a:t>Overview</a:t>
            </a:r>
          </a:p>
          <a:p>
            <a:pPr lvl="1"/>
            <a:r>
              <a:rPr lang="en-US" smtClean="0">
                <a:solidFill>
                  <a:srgbClr val="FF0000"/>
                </a:solidFill>
              </a:rPr>
              <a:t>Query decomposition and localization</a:t>
            </a:r>
          </a:p>
          <a:p>
            <a:pPr lvl="1"/>
            <a:r>
              <a:rPr lang="en-US" smtClean="0">
                <a:solidFill>
                  <a:srgbClr val="1771A9"/>
                </a:solidFill>
              </a:rPr>
              <a:t>Distributed query optimization</a:t>
            </a:r>
          </a:p>
          <a:p>
            <a:r>
              <a:rPr lang="en-US" smtClean="0"/>
              <a:t>Multidatabase query processing</a:t>
            </a:r>
          </a:p>
          <a:p>
            <a:r>
              <a:rPr lang="en-US" smtClean="0"/>
              <a:t>Distributed Transaction Management</a:t>
            </a:r>
          </a:p>
          <a:p>
            <a:r>
              <a:rPr lang="en-US" smtClean="0"/>
              <a:t>Data Replication</a:t>
            </a:r>
          </a:p>
          <a:p>
            <a:r>
              <a:rPr lang="en-US" smtClean="0"/>
              <a:t>Parallel Database Systems</a:t>
            </a:r>
          </a:p>
          <a:p>
            <a:r>
              <a:rPr lang="en-US" smtClean="0"/>
              <a:t>Distributed Object DBMS</a:t>
            </a:r>
          </a:p>
          <a:p>
            <a:r>
              <a:rPr lang="en-US" smtClean="0"/>
              <a:t>Peer-to-Peer Data Management</a:t>
            </a:r>
          </a:p>
          <a:p>
            <a:r>
              <a:rPr lang="en-US" smtClean="0"/>
              <a:t>Web Data Management </a:t>
            </a:r>
          </a:p>
          <a:p>
            <a:r>
              <a:rPr lang="en-US" smtClean="0"/>
              <a:t>Current Issues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8753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Simplification – Example</a:t>
            </a:r>
          </a:p>
        </p:txBody>
      </p:sp>
      <p:sp>
        <p:nvSpPr>
          <p:cNvPr id="36866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1222274" y="3148608"/>
            <a:ext cx="10539412" cy="6308799"/>
          </a:xfrm>
          <a:noFill/>
          <a:ln/>
        </p:spPr>
        <p:txBody>
          <a:bodyPr>
            <a:normAutofit/>
          </a:bodyPr>
          <a:lstStyle/>
          <a:p>
            <a:pPr marL="1056623" lvl="1">
              <a:buNone/>
              <a:tabLst>
                <a:tab pos="2751138" algn="l"/>
              </a:tabLst>
            </a:pPr>
            <a:r>
              <a:rPr lang="en-US" sz="2800" b="1" dirty="0" smtClean="0">
                <a:latin typeface="Courier New"/>
              </a:rPr>
              <a:t>SELECT</a:t>
            </a:r>
            <a:r>
              <a:rPr lang="en-US" sz="2800" dirty="0" smtClean="0">
                <a:latin typeface="Courier New"/>
              </a:rPr>
              <a:t>	TITLE</a:t>
            </a:r>
          </a:p>
          <a:p>
            <a:pPr marL="1056623" lvl="1">
              <a:spcBef>
                <a:spcPts val="600"/>
              </a:spcBef>
              <a:buNone/>
              <a:tabLst>
                <a:tab pos="2751138" algn="l"/>
              </a:tabLst>
            </a:pPr>
            <a:r>
              <a:rPr lang="en-US" sz="2800" b="1" dirty="0" smtClean="0">
                <a:latin typeface="Courier New"/>
              </a:rPr>
              <a:t>FROM</a:t>
            </a:r>
            <a:r>
              <a:rPr lang="en-US" sz="2800" dirty="0" smtClean="0">
                <a:latin typeface="Courier New"/>
              </a:rPr>
              <a:t>	EMP</a:t>
            </a:r>
          </a:p>
          <a:p>
            <a:pPr marL="1056623" lvl="1">
              <a:spcBef>
                <a:spcPts val="600"/>
              </a:spcBef>
              <a:buNone/>
              <a:tabLst>
                <a:tab pos="2751138" algn="l"/>
              </a:tabLst>
            </a:pPr>
            <a:r>
              <a:rPr lang="en-US" sz="2800" b="1" dirty="0" smtClean="0">
                <a:latin typeface="Courier New"/>
              </a:rPr>
              <a:t>WHERE</a:t>
            </a:r>
            <a:r>
              <a:rPr lang="en-US" sz="2800" dirty="0" smtClean="0">
                <a:latin typeface="Courier New"/>
              </a:rPr>
              <a:t>	EMP.ENAME = "J. Doe"</a:t>
            </a:r>
          </a:p>
          <a:p>
            <a:pPr marL="1056623" lvl="1">
              <a:spcBef>
                <a:spcPts val="600"/>
              </a:spcBef>
              <a:buNone/>
              <a:tabLst>
                <a:tab pos="2751138" algn="l"/>
              </a:tabLst>
            </a:pPr>
            <a:r>
              <a:rPr lang="en-US" sz="2800" b="1" dirty="0" smtClean="0">
                <a:latin typeface="Courier New"/>
              </a:rPr>
              <a:t>OR	</a:t>
            </a:r>
            <a:r>
              <a:rPr lang="en-US" sz="2800" dirty="0" smtClean="0">
                <a:latin typeface="Courier New"/>
              </a:rPr>
              <a:t>(</a:t>
            </a:r>
            <a:r>
              <a:rPr lang="en-US" sz="2800" b="1" dirty="0" smtClean="0">
                <a:latin typeface="Courier New"/>
              </a:rPr>
              <a:t>NOT</a:t>
            </a:r>
            <a:r>
              <a:rPr lang="en-US" sz="2800" dirty="0" smtClean="0">
                <a:latin typeface="Courier New"/>
              </a:rPr>
              <a:t>(EMP.TITLE = "Programmer")</a:t>
            </a:r>
          </a:p>
          <a:p>
            <a:pPr marL="1056623" lvl="1">
              <a:spcBef>
                <a:spcPts val="600"/>
              </a:spcBef>
              <a:buNone/>
              <a:tabLst>
                <a:tab pos="2751138" algn="l"/>
              </a:tabLst>
            </a:pPr>
            <a:r>
              <a:rPr lang="en-US" sz="2800" b="1" dirty="0" smtClean="0">
                <a:latin typeface="Courier New"/>
              </a:rPr>
              <a:t>AND	</a:t>
            </a:r>
            <a:r>
              <a:rPr lang="en-US" sz="2800" dirty="0" smtClean="0">
                <a:latin typeface="Courier New"/>
              </a:rPr>
              <a:t>(EMP.TITLE = "Programmer" </a:t>
            </a:r>
          </a:p>
          <a:p>
            <a:pPr marL="1056623" lvl="1">
              <a:spcBef>
                <a:spcPts val="600"/>
              </a:spcBef>
              <a:buNone/>
              <a:tabLst>
                <a:tab pos="2751138" algn="l"/>
              </a:tabLst>
            </a:pPr>
            <a:r>
              <a:rPr lang="en-US" sz="2800" b="1" dirty="0" smtClean="0">
                <a:latin typeface="Courier New"/>
              </a:rPr>
              <a:t>OR	</a:t>
            </a:r>
            <a:r>
              <a:rPr lang="en-US" sz="2800" dirty="0" smtClean="0">
                <a:latin typeface="Courier New"/>
              </a:rPr>
              <a:t>EMP.TITLE = "Elect. Eng.") </a:t>
            </a:r>
          </a:p>
          <a:p>
            <a:pPr marL="1056623" lvl="1">
              <a:spcBef>
                <a:spcPts val="600"/>
              </a:spcBef>
              <a:buNone/>
              <a:tabLst>
                <a:tab pos="2751138" algn="l"/>
              </a:tabLst>
            </a:pPr>
            <a:r>
              <a:rPr lang="en-US" sz="2800" b="1" dirty="0" smtClean="0">
                <a:latin typeface="Courier New"/>
              </a:rPr>
              <a:t>AND	NOT</a:t>
            </a:r>
            <a:r>
              <a:rPr lang="en-US" sz="2800" dirty="0" smtClean="0">
                <a:latin typeface="Courier New"/>
              </a:rPr>
              <a:t>(EMP.TITLE = "Elect. Eng."))</a:t>
            </a:r>
          </a:p>
          <a:p>
            <a:pPr marL="2357083" lvl="4">
              <a:buNone/>
              <a:tabLst>
                <a:tab pos="3413707" algn="l"/>
              </a:tabLst>
            </a:pPr>
            <a:r>
              <a:rPr lang="en-US" sz="6000" dirty="0" smtClean="0">
                <a:latin typeface="Symbol" charset="2"/>
              </a:rPr>
              <a:t>	</a:t>
            </a:r>
            <a:r>
              <a:rPr lang="en-US" sz="6000" dirty="0" smtClean="0">
                <a:latin typeface="Wingdings"/>
                <a:ea typeface="Wingdings"/>
                <a:cs typeface="Wingdings"/>
                <a:sym typeface="Wingdings"/>
              </a:rPr>
              <a:t></a:t>
            </a:r>
            <a:endParaRPr lang="en-US" sz="6000" dirty="0" smtClean="0">
              <a:latin typeface="Symbol" charset="2"/>
            </a:endParaRPr>
          </a:p>
          <a:p>
            <a:pPr marL="1056623" lvl="1">
              <a:buNone/>
              <a:tabLst>
                <a:tab pos="2751138" algn="l"/>
              </a:tabLst>
            </a:pPr>
            <a:r>
              <a:rPr lang="en-US" sz="2800" b="1" dirty="0" smtClean="0">
                <a:latin typeface="Courier New"/>
              </a:rPr>
              <a:t>SELECT</a:t>
            </a:r>
            <a:r>
              <a:rPr lang="en-US" sz="2800" dirty="0" smtClean="0">
                <a:latin typeface="Courier New"/>
              </a:rPr>
              <a:t>	TITLE</a:t>
            </a:r>
          </a:p>
          <a:p>
            <a:pPr marL="1056623" lvl="1">
              <a:spcBef>
                <a:spcPts val="600"/>
              </a:spcBef>
              <a:buNone/>
              <a:tabLst>
                <a:tab pos="2751138" algn="l"/>
              </a:tabLst>
            </a:pPr>
            <a:r>
              <a:rPr lang="en-US" sz="2800" b="1" dirty="0" smtClean="0">
                <a:latin typeface="Courier New"/>
              </a:rPr>
              <a:t>FROM</a:t>
            </a:r>
            <a:r>
              <a:rPr lang="en-US" sz="2800" dirty="0" smtClean="0">
                <a:latin typeface="Courier New"/>
              </a:rPr>
              <a:t>	EMP</a:t>
            </a:r>
          </a:p>
          <a:p>
            <a:pPr marL="1056623" lvl="1">
              <a:spcBef>
                <a:spcPts val="600"/>
              </a:spcBef>
              <a:buNone/>
              <a:tabLst>
                <a:tab pos="2751138" algn="l"/>
              </a:tabLst>
            </a:pPr>
            <a:r>
              <a:rPr lang="en-US" sz="2800" b="1" dirty="0" smtClean="0">
                <a:latin typeface="Courier New"/>
              </a:rPr>
              <a:t>WHERE</a:t>
            </a:r>
            <a:r>
              <a:rPr lang="en-US" sz="2800" dirty="0" smtClean="0">
                <a:latin typeface="Courier New"/>
              </a:rPr>
              <a:t>	EMP.ENAME = "J. Doe"</a:t>
            </a:r>
            <a:endParaRPr lang="en-US" sz="2800" dirty="0">
              <a:latin typeface="Courier New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45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Restructuring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idx="1"/>
          </p:nvPr>
        </p:nvSpPr>
        <p:spPr>
          <a:xfrm>
            <a:off x="342900" y="3076600"/>
            <a:ext cx="6735564" cy="6604992"/>
          </a:xfrm>
          <a:noFill/>
          <a:ln/>
        </p:spPr>
        <p:txBody>
          <a:bodyPr>
            <a:noAutofit/>
          </a:bodyPr>
          <a:lstStyle/>
          <a:p>
            <a:pPr>
              <a:spcBef>
                <a:spcPct val="20000"/>
              </a:spcBef>
              <a:tabLst>
                <a:tab pos="2194526" algn="l"/>
              </a:tabLst>
            </a:pPr>
            <a:r>
              <a:rPr lang="en-US" sz="2800" dirty="0"/>
              <a:t>Convert relational </a:t>
            </a:r>
            <a:r>
              <a:rPr lang="en-US" sz="2800" dirty="0" smtClean="0"/>
              <a:t>calculus (declarative) </a:t>
            </a:r>
            <a:r>
              <a:rPr lang="en-US" sz="2800" dirty="0"/>
              <a:t>to relational </a:t>
            </a:r>
            <a:r>
              <a:rPr lang="en-US" sz="2800" dirty="0"/>
              <a:t>algebra (procedural</a:t>
            </a:r>
            <a:r>
              <a:rPr lang="en-US" sz="2800" dirty="0" smtClean="0"/>
              <a:t>)</a:t>
            </a:r>
            <a:endParaRPr lang="en-US" sz="2800" dirty="0"/>
          </a:p>
          <a:p>
            <a:pPr>
              <a:spcBef>
                <a:spcPct val="20000"/>
              </a:spcBef>
              <a:tabLst>
                <a:tab pos="2194526" algn="l"/>
              </a:tabLst>
            </a:pPr>
            <a:r>
              <a:rPr lang="en-US" sz="2800" dirty="0"/>
              <a:t>Make use of </a:t>
            </a:r>
            <a:r>
              <a:rPr lang="en-US" sz="2800" u="sng" dirty="0"/>
              <a:t>query trees</a:t>
            </a:r>
          </a:p>
          <a:p>
            <a:pPr>
              <a:spcBef>
                <a:spcPct val="20000"/>
              </a:spcBef>
              <a:tabLst>
                <a:tab pos="2194526" algn="l"/>
              </a:tabLst>
            </a:pPr>
            <a:r>
              <a:rPr lang="en-US" sz="2800" dirty="0" smtClean="0"/>
              <a:t>Example query:</a:t>
            </a:r>
            <a:endParaRPr lang="en-US" sz="2800" dirty="0"/>
          </a:p>
          <a:p>
            <a:pPr marL="650230" lvl="1" indent="0">
              <a:spcBef>
                <a:spcPct val="20000"/>
              </a:spcBef>
              <a:buNone/>
              <a:tabLst>
                <a:tab pos="2194526" algn="l"/>
              </a:tabLst>
            </a:pPr>
            <a:r>
              <a:rPr lang="en-US" sz="2000" i="1" dirty="0"/>
              <a:t>Find the names of employees other than J. Doe who worked on the CAD/CAM project for either 1 or 2 </a:t>
            </a:r>
            <a:r>
              <a:rPr lang="en-US" sz="2000" i="1" dirty="0" smtClean="0"/>
              <a:t>years.</a:t>
            </a:r>
            <a:endParaRPr lang="en-US" sz="2400" i="1" dirty="0" smtClean="0"/>
          </a:p>
          <a:p>
            <a:pPr marL="650230" lvl="1" indent="0">
              <a:spcBef>
                <a:spcPct val="20000"/>
              </a:spcBef>
              <a:buNone/>
              <a:tabLst>
                <a:tab pos="2194526" algn="l"/>
              </a:tabLst>
            </a:pPr>
            <a:r>
              <a:rPr lang="en-US" sz="2400" b="1" dirty="0" smtClean="0">
                <a:latin typeface="Courier New"/>
              </a:rPr>
              <a:t>SELECT</a:t>
            </a:r>
            <a:r>
              <a:rPr lang="en-US" sz="2400" dirty="0" smtClean="0">
                <a:latin typeface="Courier New"/>
              </a:rPr>
              <a:t>	ENAME</a:t>
            </a:r>
          </a:p>
          <a:p>
            <a:pPr marL="650230" lvl="1" indent="0">
              <a:spcBef>
                <a:spcPct val="20000"/>
              </a:spcBef>
              <a:buNone/>
              <a:tabLst>
                <a:tab pos="2194526" algn="l"/>
              </a:tabLst>
            </a:pPr>
            <a:r>
              <a:rPr lang="en-US" sz="2400" b="1" dirty="0" smtClean="0">
                <a:latin typeface="Courier New"/>
              </a:rPr>
              <a:t>FROM</a:t>
            </a:r>
            <a:r>
              <a:rPr lang="en-US" sz="2400" dirty="0">
                <a:latin typeface="Courier New"/>
              </a:rPr>
              <a:t>	EMP, ASG, PROJ</a:t>
            </a:r>
          </a:p>
          <a:p>
            <a:pPr marL="650230" lvl="1" indent="0">
              <a:spcBef>
                <a:spcPct val="20000"/>
              </a:spcBef>
              <a:buNone/>
              <a:tabLst>
                <a:tab pos="2194526" algn="l"/>
              </a:tabLst>
            </a:pPr>
            <a:r>
              <a:rPr lang="en-US" sz="2400" b="1" dirty="0">
                <a:latin typeface="Courier New"/>
              </a:rPr>
              <a:t>WHERE</a:t>
            </a:r>
            <a:r>
              <a:rPr lang="en-US" sz="2400" dirty="0">
                <a:latin typeface="Courier New"/>
              </a:rPr>
              <a:t>	EMP.ENO = ASG.ENO </a:t>
            </a:r>
          </a:p>
          <a:p>
            <a:pPr marL="650230" lvl="1" indent="0">
              <a:spcBef>
                <a:spcPct val="20000"/>
              </a:spcBef>
              <a:buNone/>
              <a:tabLst>
                <a:tab pos="2194526" algn="l"/>
              </a:tabLst>
            </a:pPr>
            <a:r>
              <a:rPr lang="en-US" sz="2400" b="1" dirty="0">
                <a:latin typeface="Courier New"/>
              </a:rPr>
              <a:t>AND	</a:t>
            </a:r>
            <a:r>
              <a:rPr lang="en-US" sz="2400" dirty="0">
                <a:latin typeface="Courier New"/>
              </a:rPr>
              <a:t>ASG.PNO = PROJ.PNO </a:t>
            </a:r>
          </a:p>
          <a:p>
            <a:pPr marL="650230" lvl="1" indent="0">
              <a:spcBef>
                <a:spcPct val="20000"/>
              </a:spcBef>
              <a:buNone/>
              <a:tabLst>
                <a:tab pos="2194526" algn="l"/>
              </a:tabLst>
            </a:pPr>
            <a:r>
              <a:rPr lang="en-US" sz="2400" b="1" dirty="0">
                <a:latin typeface="Courier New"/>
              </a:rPr>
              <a:t>AND	</a:t>
            </a:r>
            <a:r>
              <a:rPr lang="en-US" sz="2400" dirty="0">
                <a:latin typeface="Courier New"/>
              </a:rPr>
              <a:t>ENAME</a:t>
            </a:r>
            <a:r>
              <a:rPr lang="en-US" sz="2400" dirty="0" smtClean="0">
                <a:latin typeface="Courier New"/>
              </a:rPr>
              <a:t>≠ "</a:t>
            </a:r>
            <a:r>
              <a:rPr lang="en-US" sz="2400" dirty="0">
                <a:latin typeface="Courier New"/>
              </a:rPr>
              <a:t>J. Doe"</a:t>
            </a:r>
          </a:p>
          <a:p>
            <a:pPr marL="650230" lvl="1" indent="0">
              <a:spcBef>
                <a:spcPct val="20000"/>
              </a:spcBef>
              <a:buNone/>
              <a:tabLst>
                <a:tab pos="2194526" algn="l"/>
              </a:tabLst>
            </a:pPr>
            <a:r>
              <a:rPr lang="en-US" sz="2400" b="1" dirty="0">
                <a:latin typeface="Courier New"/>
              </a:rPr>
              <a:t>AND	</a:t>
            </a:r>
            <a:r>
              <a:rPr lang="en-US" sz="2400" dirty="0">
                <a:latin typeface="Courier New"/>
              </a:rPr>
              <a:t>PNAME = "CAD/CAM" </a:t>
            </a:r>
          </a:p>
          <a:p>
            <a:pPr marL="650230" lvl="1" indent="0">
              <a:spcBef>
                <a:spcPct val="20000"/>
              </a:spcBef>
              <a:buNone/>
              <a:tabLst>
                <a:tab pos="2194526" algn="l"/>
              </a:tabLst>
            </a:pPr>
            <a:r>
              <a:rPr lang="en-US" sz="2400" b="1" dirty="0">
                <a:latin typeface="Courier New"/>
              </a:rPr>
              <a:t>AND	</a:t>
            </a:r>
            <a:r>
              <a:rPr lang="en-US" sz="2400" dirty="0">
                <a:latin typeface="Courier New"/>
              </a:rPr>
              <a:t>(DUR = 12 </a:t>
            </a:r>
            <a:r>
              <a:rPr lang="en-US" sz="2400" b="1" dirty="0">
                <a:latin typeface="Courier New"/>
              </a:rPr>
              <a:t>OR </a:t>
            </a:r>
            <a:r>
              <a:rPr lang="en-US" sz="2400" dirty="0">
                <a:latin typeface="Courier New"/>
              </a:rPr>
              <a:t>DUR = 24)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7457781" y="3508795"/>
            <a:ext cx="4805259" cy="5976517"/>
            <a:chOff x="7240855" y="2334543"/>
            <a:chExt cx="5579470" cy="6790582"/>
          </a:xfrm>
        </p:grpSpPr>
        <p:grpSp>
          <p:nvGrpSpPr>
            <p:cNvPr id="57" name="Group 56"/>
            <p:cNvGrpSpPr/>
            <p:nvPr/>
          </p:nvGrpSpPr>
          <p:grpSpPr>
            <a:xfrm>
              <a:off x="7240855" y="2334543"/>
              <a:ext cx="5579470" cy="6790582"/>
              <a:chOff x="5091226" y="1641475"/>
              <a:chExt cx="3923065" cy="4774628"/>
            </a:xfrm>
          </p:grpSpPr>
          <p:sp>
            <p:nvSpPr>
              <p:cNvPr id="28" name="Text Box 4"/>
              <p:cNvSpPr txBox="1">
                <a:spLocks noChangeArrowheads="1"/>
              </p:cNvSpPr>
              <p:nvPr/>
            </p:nvSpPr>
            <p:spPr bwMode="auto">
              <a:xfrm>
                <a:off x="5564730" y="1641475"/>
                <a:ext cx="1061644" cy="3748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>
                  <a:lnSpc>
                    <a:spcPts val="4124"/>
                  </a:lnSpc>
                  <a:tabLst>
                    <a:tab pos="0" algn="l"/>
                    <a:tab pos="1300460" algn="l"/>
                  </a:tabLst>
                </a:pPr>
                <a:r>
                  <a:rPr lang="en-US" sz="3600" dirty="0" smtClean="0">
                    <a:solidFill>
                      <a:schemeClr val="tx2"/>
                    </a:solidFill>
                    <a:latin typeface="Symbol" charset="2"/>
                    <a:cs typeface="Symbol" charset="2"/>
                    <a:sym typeface="Symbol"/>
                  </a:rPr>
                  <a:t></a:t>
                </a:r>
                <a:r>
                  <a:rPr lang="en-US" sz="3800" baseline="-25000" dirty="0" smtClean="0">
                    <a:solidFill>
                      <a:schemeClr val="tx2"/>
                    </a:solidFill>
                    <a:latin typeface="Arial" charset="0"/>
                  </a:rPr>
                  <a:t>ENAME</a:t>
                </a:r>
                <a:endParaRPr lang="en-US" sz="3800" baseline="-25000" dirty="0">
                  <a:solidFill>
                    <a:schemeClr val="tx2"/>
                  </a:solidFill>
                  <a:latin typeface="Arial" charset="0"/>
                </a:endParaRPr>
              </a:p>
            </p:txBody>
          </p:sp>
          <p:sp>
            <p:nvSpPr>
              <p:cNvPr id="29" name="Text Box 5"/>
              <p:cNvSpPr txBox="1">
                <a:spLocks noChangeArrowheads="1"/>
              </p:cNvSpPr>
              <p:nvPr/>
            </p:nvSpPr>
            <p:spPr bwMode="auto">
              <a:xfrm>
                <a:off x="5104893" y="2413000"/>
                <a:ext cx="2434653" cy="3748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>
                  <a:lnSpc>
                    <a:spcPts val="4124"/>
                  </a:lnSpc>
                  <a:tabLst>
                    <a:tab pos="0" algn="l"/>
                    <a:tab pos="1300460" algn="l"/>
                    <a:tab pos="2600919" algn="l"/>
                  </a:tabLst>
                </a:pPr>
                <a:r>
                  <a:rPr lang="en-US" sz="3600" dirty="0" err="1" smtClean="0">
                    <a:solidFill>
                      <a:schemeClr val="tx2"/>
                    </a:solidFill>
                    <a:latin typeface="Σψμβολ" pitchFamily="34" charset="0"/>
                  </a:rPr>
                  <a:t>σ</a:t>
                </a:r>
                <a:r>
                  <a:rPr lang="en-US" sz="3800" baseline="-25000" dirty="0" err="1" smtClean="0">
                    <a:solidFill>
                      <a:schemeClr val="tx2"/>
                    </a:solidFill>
                    <a:latin typeface="Arial" charset="0"/>
                  </a:rPr>
                  <a:t>DUR</a:t>
                </a:r>
                <a:r>
                  <a:rPr lang="en-US" sz="3800" baseline="-25000" dirty="0" smtClean="0">
                    <a:solidFill>
                      <a:schemeClr val="tx2"/>
                    </a:solidFill>
                    <a:latin typeface="Arial" charset="0"/>
                  </a:rPr>
                  <a:t>=12 </a:t>
                </a:r>
                <a:r>
                  <a:rPr lang="en-US" sz="3800" baseline="-25000" dirty="0">
                    <a:solidFill>
                      <a:schemeClr val="tx2"/>
                    </a:solidFill>
                    <a:latin typeface="Arial" charset="0"/>
                  </a:rPr>
                  <a:t>OR DUR=24</a:t>
                </a:r>
              </a:p>
            </p:txBody>
          </p:sp>
          <p:sp>
            <p:nvSpPr>
              <p:cNvPr id="30" name="Text Box 6"/>
              <p:cNvSpPr txBox="1">
                <a:spLocks noChangeArrowheads="1"/>
              </p:cNvSpPr>
              <p:nvPr/>
            </p:nvSpPr>
            <p:spPr bwMode="auto">
              <a:xfrm>
                <a:off x="5222516" y="3227388"/>
                <a:ext cx="2351558" cy="3748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>
                  <a:lnSpc>
                    <a:spcPts val="4124"/>
                  </a:lnSpc>
                  <a:tabLst>
                    <a:tab pos="0" algn="l"/>
                    <a:tab pos="1300460" algn="l"/>
                  </a:tabLst>
                </a:pPr>
                <a:r>
                  <a:rPr lang="en-US" sz="3600" dirty="0" err="1">
                    <a:solidFill>
                      <a:schemeClr val="tx2"/>
                    </a:solidFill>
                    <a:latin typeface="Σψμβολ" pitchFamily="34" charset="0"/>
                  </a:rPr>
                  <a:t>σ</a:t>
                </a:r>
                <a:r>
                  <a:rPr lang="en-US" sz="3800" baseline="-25000" dirty="0" err="1" smtClean="0">
                    <a:solidFill>
                      <a:schemeClr val="tx2"/>
                    </a:solidFill>
                    <a:latin typeface="Arial" charset="0"/>
                  </a:rPr>
                  <a:t>PNAME</a:t>
                </a:r>
                <a:r>
                  <a:rPr lang="en-US" sz="3800" baseline="-25000" dirty="0">
                    <a:solidFill>
                      <a:schemeClr val="tx2"/>
                    </a:solidFill>
                    <a:latin typeface="Arial" charset="0"/>
                  </a:rPr>
                  <a:t>=“CAD/CAM”</a:t>
                </a:r>
              </a:p>
            </p:txBody>
          </p:sp>
          <p:sp>
            <p:nvSpPr>
              <p:cNvPr id="31" name="Text Box 7"/>
              <p:cNvSpPr txBox="1">
                <a:spLocks noChangeArrowheads="1"/>
              </p:cNvSpPr>
              <p:nvPr/>
            </p:nvSpPr>
            <p:spPr bwMode="auto">
              <a:xfrm>
                <a:off x="5277980" y="4014788"/>
                <a:ext cx="2026316" cy="3748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>
                  <a:lnSpc>
                    <a:spcPts val="4124"/>
                  </a:lnSpc>
                  <a:tabLst>
                    <a:tab pos="0" algn="l"/>
                    <a:tab pos="1300460" algn="l"/>
                  </a:tabLst>
                </a:pPr>
                <a:r>
                  <a:rPr lang="en-US" sz="3600" dirty="0" err="1">
                    <a:solidFill>
                      <a:schemeClr val="tx2"/>
                    </a:solidFill>
                    <a:latin typeface="Σψμβολ" pitchFamily="34" charset="0"/>
                  </a:rPr>
                  <a:t>σ</a:t>
                </a:r>
                <a:r>
                  <a:rPr lang="en-US" sz="3800" baseline="-25000" dirty="0" err="1" smtClean="0">
                    <a:solidFill>
                      <a:schemeClr val="tx2"/>
                    </a:solidFill>
                    <a:latin typeface="Arial" charset="0"/>
                  </a:rPr>
                  <a:t>ENAME</a:t>
                </a:r>
                <a:r>
                  <a:rPr lang="en-US" sz="3800" baseline="-25000" dirty="0">
                    <a:solidFill>
                      <a:schemeClr val="tx2"/>
                    </a:solidFill>
                    <a:latin typeface="Arial" charset="0"/>
                  </a:rPr>
                  <a:t>≠“J. DOE”</a:t>
                </a:r>
              </a:p>
            </p:txBody>
          </p:sp>
          <p:sp>
            <p:nvSpPr>
              <p:cNvPr id="32" name="Text Box 8"/>
              <p:cNvSpPr txBox="1">
                <a:spLocks noChangeArrowheads="1"/>
              </p:cNvSpPr>
              <p:nvPr/>
            </p:nvSpPr>
            <p:spPr bwMode="auto">
              <a:xfrm>
                <a:off x="5091226" y="6134100"/>
                <a:ext cx="625248" cy="2820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>
                  <a:lnSpc>
                    <a:spcPts val="3129"/>
                  </a:lnSpc>
                  <a:tabLst>
                    <a:tab pos="0" algn="l"/>
                  </a:tabLst>
                </a:pPr>
                <a:r>
                  <a:rPr lang="en-US" sz="2600">
                    <a:solidFill>
                      <a:schemeClr val="tx2"/>
                    </a:solidFill>
                    <a:latin typeface="Arial" charset="0"/>
                  </a:rPr>
                  <a:t>PROJ</a:t>
                </a:r>
              </a:p>
            </p:txBody>
          </p:sp>
          <p:sp>
            <p:nvSpPr>
              <p:cNvPr id="33" name="Text Box 9"/>
              <p:cNvSpPr txBox="1">
                <a:spLocks noChangeArrowheads="1"/>
              </p:cNvSpPr>
              <p:nvPr/>
            </p:nvSpPr>
            <p:spPr bwMode="auto">
              <a:xfrm>
                <a:off x="6079689" y="6134100"/>
                <a:ext cx="504110" cy="2820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>
                  <a:lnSpc>
                    <a:spcPts val="3129"/>
                  </a:lnSpc>
                  <a:tabLst>
                    <a:tab pos="0" algn="l"/>
                  </a:tabLst>
                </a:pPr>
                <a:r>
                  <a:rPr lang="en-US" sz="2600">
                    <a:solidFill>
                      <a:schemeClr val="tx2"/>
                    </a:solidFill>
                    <a:latin typeface="Arial" charset="0"/>
                  </a:rPr>
                  <a:t>ASG</a:t>
                </a:r>
              </a:p>
            </p:txBody>
          </p:sp>
          <p:sp>
            <p:nvSpPr>
              <p:cNvPr id="34" name="Text Box 10"/>
              <p:cNvSpPr txBox="1">
                <a:spLocks noChangeArrowheads="1"/>
              </p:cNvSpPr>
              <p:nvPr/>
            </p:nvSpPr>
            <p:spPr bwMode="auto">
              <a:xfrm>
                <a:off x="7685604" y="6134100"/>
                <a:ext cx="503793" cy="2820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>
                  <a:lnSpc>
                    <a:spcPts val="3129"/>
                  </a:lnSpc>
                  <a:tabLst>
                    <a:tab pos="0" algn="l"/>
                  </a:tabLst>
                </a:pPr>
                <a:r>
                  <a:rPr lang="en-US" sz="2600">
                    <a:solidFill>
                      <a:schemeClr val="tx2"/>
                    </a:solidFill>
                    <a:latin typeface="Arial" charset="0"/>
                  </a:rPr>
                  <a:t>EMP</a:t>
                </a:r>
              </a:p>
            </p:txBody>
          </p:sp>
          <p:sp>
            <p:nvSpPr>
              <p:cNvPr id="35" name="Text Box 11"/>
              <p:cNvSpPr txBox="1">
                <a:spLocks noChangeArrowheads="1"/>
              </p:cNvSpPr>
              <p:nvPr/>
            </p:nvSpPr>
            <p:spPr bwMode="auto">
              <a:xfrm>
                <a:off x="8368835" y="1882775"/>
                <a:ext cx="645456" cy="2445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>
                  <a:lnSpc>
                    <a:spcPts val="2702"/>
                  </a:lnSpc>
                  <a:tabLst>
                    <a:tab pos="0" algn="l"/>
                  </a:tabLst>
                </a:pPr>
                <a:r>
                  <a:rPr lang="en-US" sz="2300">
                    <a:solidFill>
                      <a:schemeClr val="tx2"/>
                    </a:solidFill>
                    <a:latin typeface="Arial" charset="0"/>
                  </a:rPr>
                  <a:t>Project</a:t>
                </a:r>
              </a:p>
            </p:txBody>
          </p:sp>
          <p:sp>
            <p:nvSpPr>
              <p:cNvPr id="36" name="Text Box 12"/>
              <p:cNvSpPr txBox="1">
                <a:spLocks noChangeArrowheads="1"/>
              </p:cNvSpPr>
              <p:nvPr/>
            </p:nvSpPr>
            <p:spPr bwMode="auto">
              <a:xfrm>
                <a:off x="8395878" y="3394075"/>
                <a:ext cx="577081" cy="2445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>
                  <a:lnSpc>
                    <a:spcPts val="2702"/>
                  </a:lnSpc>
                  <a:tabLst>
                    <a:tab pos="0" algn="l"/>
                  </a:tabLst>
                </a:pPr>
                <a:r>
                  <a:rPr lang="en-US" sz="2300">
                    <a:solidFill>
                      <a:schemeClr val="tx2"/>
                    </a:solidFill>
                    <a:latin typeface="Arial" charset="0"/>
                  </a:rPr>
                  <a:t>Select</a:t>
                </a:r>
              </a:p>
            </p:txBody>
          </p:sp>
          <p:sp>
            <p:nvSpPr>
              <p:cNvPr id="37" name="Text Box 13"/>
              <p:cNvSpPr txBox="1">
                <a:spLocks noChangeArrowheads="1"/>
              </p:cNvSpPr>
              <p:nvPr/>
            </p:nvSpPr>
            <p:spPr bwMode="auto">
              <a:xfrm>
                <a:off x="8502926" y="5521325"/>
                <a:ext cx="380448" cy="2445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>
                  <a:lnSpc>
                    <a:spcPts val="2702"/>
                  </a:lnSpc>
                  <a:tabLst>
                    <a:tab pos="0" algn="l"/>
                  </a:tabLst>
                </a:pPr>
                <a:r>
                  <a:rPr lang="en-US" sz="2300">
                    <a:solidFill>
                      <a:schemeClr val="tx2"/>
                    </a:solidFill>
                    <a:latin typeface="Arial" charset="0"/>
                  </a:rPr>
                  <a:t>Join</a:t>
                </a:r>
              </a:p>
            </p:txBody>
          </p:sp>
          <p:sp>
            <p:nvSpPr>
              <p:cNvPr id="38" name="Line 14"/>
              <p:cNvSpPr>
                <a:spLocks noChangeShapeType="1"/>
              </p:cNvSpPr>
              <p:nvPr/>
            </p:nvSpPr>
            <p:spPr bwMode="auto">
              <a:xfrm rot="10800000" flipH="1">
                <a:off x="6583799" y="5743574"/>
                <a:ext cx="432951" cy="393700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lg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chemeClr val="tx2"/>
                  </a:solidFill>
                  <a:latin typeface="Arial"/>
                </a:endParaRPr>
              </a:p>
            </p:txBody>
          </p:sp>
          <p:sp>
            <p:nvSpPr>
              <p:cNvPr id="39" name="Line 15"/>
              <p:cNvSpPr>
                <a:spLocks noChangeShapeType="1"/>
              </p:cNvSpPr>
              <p:nvPr/>
            </p:nvSpPr>
            <p:spPr bwMode="auto">
              <a:xfrm rot="10800000">
                <a:off x="7685603" y="5765833"/>
                <a:ext cx="277296" cy="358741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lg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chemeClr val="tx2"/>
                  </a:solidFill>
                  <a:latin typeface="Arial"/>
                </a:endParaRPr>
              </a:p>
            </p:txBody>
          </p:sp>
          <p:sp>
            <p:nvSpPr>
              <p:cNvPr id="40" name="Line 16"/>
              <p:cNvSpPr>
                <a:spLocks noChangeShapeType="1"/>
              </p:cNvSpPr>
              <p:nvPr/>
            </p:nvSpPr>
            <p:spPr bwMode="auto">
              <a:xfrm rot="10800000" flipH="1">
                <a:off x="5391150" y="5114925"/>
                <a:ext cx="584200" cy="1022350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lg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chemeClr val="tx2"/>
                  </a:solidFill>
                  <a:latin typeface="Arial"/>
                </a:endParaRPr>
              </a:p>
            </p:txBody>
          </p:sp>
          <p:sp>
            <p:nvSpPr>
              <p:cNvPr id="41" name="Line 17"/>
              <p:cNvSpPr>
                <a:spLocks noChangeShapeType="1"/>
              </p:cNvSpPr>
              <p:nvPr/>
            </p:nvSpPr>
            <p:spPr bwMode="auto">
              <a:xfrm rot="10800000">
                <a:off x="6674142" y="5150507"/>
                <a:ext cx="179183" cy="260040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lg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chemeClr val="tx2"/>
                  </a:solidFill>
                  <a:latin typeface="Arial"/>
                </a:endParaRPr>
              </a:p>
            </p:txBody>
          </p:sp>
          <p:sp>
            <p:nvSpPr>
              <p:cNvPr id="42" name="Line 18"/>
              <p:cNvSpPr>
                <a:spLocks noChangeShapeType="1"/>
              </p:cNvSpPr>
              <p:nvPr/>
            </p:nvSpPr>
            <p:spPr bwMode="auto">
              <a:xfrm rot="10800000" flipH="1">
                <a:off x="6062186" y="4533675"/>
                <a:ext cx="12700" cy="271670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chemeClr val="tx2"/>
                  </a:solidFill>
                  <a:latin typeface="Arial"/>
                </a:endParaRPr>
              </a:p>
            </p:txBody>
          </p:sp>
          <p:sp>
            <p:nvSpPr>
              <p:cNvPr id="43" name="Line 19"/>
              <p:cNvSpPr>
                <a:spLocks noChangeShapeType="1"/>
              </p:cNvSpPr>
              <p:nvPr/>
            </p:nvSpPr>
            <p:spPr bwMode="auto">
              <a:xfrm rot="10800000" flipH="1">
                <a:off x="6038850" y="3664547"/>
                <a:ext cx="12700" cy="508000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lg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chemeClr val="tx2"/>
                  </a:solidFill>
                  <a:latin typeface="Arial"/>
                </a:endParaRPr>
              </a:p>
            </p:txBody>
          </p:sp>
          <p:sp>
            <p:nvSpPr>
              <p:cNvPr id="44" name="Line 20"/>
              <p:cNvSpPr>
                <a:spLocks noChangeShapeType="1"/>
              </p:cNvSpPr>
              <p:nvPr/>
            </p:nvSpPr>
            <p:spPr bwMode="auto">
              <a:xfrm rot="10800000" flipH="1">
                <a:off x="6038850" y="2860675"/>
                <a:ext cx="12700" cy="520700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lg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chemeClr val="tx2"/>
                  </a:solidFill>
                  <a:latin typeface="Arial"/>
                </a:endParaRPr>
              </a:p>
            </p:txBody>
          </p:sp>
          <p:sp>
            <p:nvSpPr>
              <p:cNvPr id="45" name="Line 21"/>
              <p:cNvSpPr>
                <a:spLocks noChangeShapeType="1"/>
              </p:cNvSpPr>
              <p:nvPr/>
            </p:nvSpPr>
            <p:spPr bwMode="auto">
              <a:xfrm rot="10800000" flipH="1">
                <a:off x="6038850" y="2085975"/>
                <a:ext cx="12700" cy="571500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lg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chemeClr val="tx2"/>
                  </a:solidFill>
                  <a:latin typeface="Arial"/>
                </a:endParaRPr>
              </a:p>
            </p:txBody>
          </p:sp>
          <p:sp>
            <p:nvSpPr>
              <p:cNvPr id="46" name="Freeform 22"/>
              <p:cNvSpPr>
                <a:spLocks/>
              </p:cNvSpPr>
              <p:nvPr/>
            </p:nvSpPr>
            <p:spPr bwMode="auto">
              <a:xfrm>
                <a:off x="8051800" y="2708275"/>
                <a:ext cx="304800" cy="160020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000" y="833"/>
                  </a:cxn>
                  <a:cxn ang="0">
                    <a:pos x="5000" y="4166"/>
                  </a:cxn>
                  <a:cxn ang="0">
                    <a:pos x="10000" y="5000"/>
                  </a:cxn>
                  <a:cxn ang="0">
                    <a:pos x="5000" y="5833"/>
                  </a:cxn>
                  <a:cxn ang="0">
                    <a:pos x="5000" y="9166"/>
                  </a:cxn>
                  <a:cxn ang="0">
                    <a:pos x="0" y="10000"/>
                  </a:cxn>
                </a:cxnLst>
                <a:rect l="0" t="0" r="r" b="b"/>
                <a:pathLst>
                  <a:path w="10000" h="10000">
                    <a:moveTo>
                      <a:pt x="0" y="0"/>
                    </a:moveTo>
                    <a:cubicBezTo>
                      <a:pt x="2761" y="0"/>
                      <a:pt x="5000" y="373"/>
                      <a:pt x="5000" y="833"/>
                    </a:cubicBezTo>
                    <a:lnTo>
                      <a:pt x="5000" y="4166"/>
                    </a:lnTo>
                    <a:cubicBezTo>
                      <a:pt x="5000" y="4626"/>
                      <a:pt x="7238" y="5000"/>
                      <a:pt x="10000" y="5000"/>
                    </a:cubicBezTo>
                    <a:cubicBezTo>
                      <a:pt x="7238" y="5000"/>
                      <a:pt x="5000" y="5373"/>
                      <a:pt x="5000" y="5833"/>
                    </a:cubicBezTo>
                    <a:lnTo>
                      <a:pt x="5000" y="9166"/>
                    </a:lnTo>
                    <a:cubicBezTo>
                      <a:pt x="5000" y="9626"/>
                      <a:pt x="2761" y="10000"/>
                      <a:pt x="0" y="10000"/>
                    </a:cubicBezTo>
                  </a:path>
                </a:pathLst>
              </a:custGeom>
              <a:noFill/>
              <a:ln w="9525">
                <a:solidFill>
                  <a:schemeClr val="tx2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chemeClr val="tx2"/>
                  </a:solidFill>
                  <a:latin typeface="Arial"/>
                </a:endParaRPr>
              </a:p>
            </p:txBody>
          </p:sp>
          <p:sp>
            <p:nvSpPr>
              <p:cNvPr id="47" name="Freeform 23"/>
              <p:cNvSpPr>
                <a:spLocks/>
              </p:cNvSpPr>
              <p:nvPr/>
            </p:nvSpPr>
            <p:spPr bwMode="auto">
              <a:xfrm>
                <a:off x="8128000" y="4918075"/>
                <a:ext cx="304800" cy="144780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000" y="833"/>
                  </a:cxn>
                  <a:cxn ang="0">
                    <a:pos x="5000" y="4166"/>
                  </a:cxn>
                  <a:cxn ang="0">
                    <a:pos x="10000" y="5000"/>
                  </a:cxn>
                  <a:cxn ang="0">
                    <a:pos x="5000" y="5833"/>
                  </a:cxn>
                  <a:cxn ang="0">
                    <a:pos x="5000" y="9166"/>
                  </a:cxn>
                  <a:cxn ang="0">
                    <a:pos x="0" y="10000"/>
                  </a:cxn>
                </a:cxnLst>
                <a:rect l="0" t="0" r="r" b="b"/>
                <a:pathLst>
                  <a:path w="10000" h="10000">
                    <a:moveTo>
                      <a:pt x="0" y="0"/>
                    </a:moveTo>
                    <a:cubicBezTo>
                      <a:pt x="2761" y="0"/>
                      <a:pt x="5000" y="373"/>
                      <a:pt x="5000" y="833"/>
                    </a:cubicBezTo>
                    <a:lnTo>
                      <a:pt x="5000" y="4166"/>
                    </a:lnTo>
                    <a:cubicBezTo>
                      <a:pt x="5000" y="4626"/>
                      <a:pt x="7238" y="5000"/>
                      <a:pt x="10000" y="5000"/>
                    </a:cubicBezTo>
                    <a:cubicBezTo>
                      <a:pt x="7238" y="5000"/>
                      <a:pt x="5000" y="5373"/>
                      <a:pt x="5000" y="5833"/>
                    </a:cubicBezTo>
                    <a:lnTo>
                      <a:pt x="5000" y="9166"/>
                    </a:lnTo>
                    <a:cubicBezTo>
                      <a:pt x="5000" y="9626"/>
                      <a:pt x="2761" y="10000"/>
                      <a:pt x="0" y="10000"/>
                    </a:cubicBezTo>
                  </a:path>
                </a:pathLst>
              </a:custGeom>
              <a:noFill/>
              <a:ln w="9525">
                <a:solidFill>
                  <a:schemeClr val="tx2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chemeClr val="tx2"/>
                  </a:solidFill>
                  <a:latin typeface="Arial"/>
                </a:endParaRPr>
              </a:p>
            </p:txBody>
          </p:sp>
          <p:sp>
            <p:nvSpPr>
              <p:cNvPr id="48" name="Freeform 24"/>
              <p:cNvSpPr>
                <a:spLocks/>
              </p:cNvSpPr>
              <p:nvPr/>
            </p:nvSpPr>
            <p:spPr bwMode="auto">
              <a:xfrm>
                <a:off x="8051800" y="1793875"/>
                <a:ext cx="228600" cy="45720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000" y="833"/>
                  </a:cxn>
                  <a:cxn ang="0">
                    <a:pos x="5000" y="4166"/>
                  </a:cxn>
                  <a:cxn ang="0">
                    <a:pos x="10000" y="5000"/>
                  </a:cxn>
                  <a:cxn ang="0">
                    <a:pos x="5000" y="5833"/>
                  </a:cxn>
                  <a:cxn ang="0">
                    <a:pos x="5000" y="9166"/>
                  </a:cxn>
                  <a:cxn ang="0">
                    <a:pos x="0" y="10000"/>
                  </a:cxn>
                </a:cxnLst>
                <a:rect l="0" t="0" r="r" b="b"/>
                <a:pathLst>
                  <a:path w="10000" h="10000">
                    <a:moveTo>
                      <a:pt x="0" y="0"/>
                    </a:moveTo>
                    <a:cubicBezTo>
                      <a:pt x="2761" y="0"/>
                      <a:pt x="5000" y="373"/>
                      <a:pt x="5000" y="833"/>
                    </a:cubicBezTo>
                    <a:lnTo>
                      <a:pt x="5000" y="4166"/>
                    </a:lnTo>
                    <a:cubicBezTo>
                      <a:pt x="5000" y="4626"/>
                      <a:pt x="7238" y="5000"/>
                      <a:pt x="10000" y="5000"/>
                    </a:cubicBezTo>
                    <a:cubicBezTo>
                      <a:pt x="7238" y="5000"/>
                      <a:pt x="5000" y="5373"/>
                      <a:pt x="5000" y="5833"/>
                    </a:cubicBezTo>
                    <a:lnTo>
                      <a:pt x="5000" y="9166"/>
                    </a:lnTo>
                    <a:cubicBezTo>
                      <a:pt x="5000" y="9626"/>
                      <a:pt x="2761" y="10000"/>
                      <a:pt x="0" y="10000"/>
                    </a:cubicBezTo>
                  </a:path>
                </a:pathLst>
              </a:custGeom>
              <a:noFill/>
              <a:ln w="9525">
                <a:solidFill>
                  <a:schemeClr val="tx2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chemeClr val="tx2"/>
                  </a:solidFill>
                  <a:latin typeface="Arial"/>
                </a:endParaRPr>
              </a:p>
            </p:txBody>
          </p:sp>
        </p:grpSp>
        <p:sp>
          <p:nvSpPr>
            <p:cNvPr id="53" name="Text Box 26"/>
            <p:cNvSpPr txBox="1">
              <a:spLocks noChangeArrowheads="1"/>
            </p:cNvSpPr>
            <p:nvPr/>
          </p:nvSpPr>
          <p:spPr bwMode="auto">
            <a:xfrm>
              <a:off x="8157061" y="6888189"/>
              <a:ext cx="1100244" cy="436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4000" dirty="0" smtClean="0">
                  <a:solidFill>
                    <a:schemeClr val="tx2"/>
                  </a:solidFill>
                  <a:latin typeface="Book Antiqua"/>
                </a:rPr>
                <a:t>⋈</a:t>
              </a:r>
              <a:r>
                <a:rPr lang="en-US" sz="3800" baseline="-25000" dirty="0" smtClean="0">
                  <a:solidFill>
                    <a:schemeClr val="tx2"/>
                  </a:solidFill>
                  <a:latin typeface="Arial" charset="0"/>
                </a:rPr>
                <a:t>PNO</a:t>
              </a:r>
              <a:endParaRPr lang="en-US" sz="3800" baseline="-25000" dirty="0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51" name="Text Box 29"/>
            <p:cNvSpPr txBox="1">
              <a:spLocks noChangeArrowheads="1"/>
            </p:cNvSpPr>
            <p:nvPr/>
          </p:nvSpPr>
          <p:spPr bwMode="auto">
            <a:xfrm>
              <a:off x="9693232" y="7713332"/>
              <a:ext cx="1100244" cy="436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4000" dirty="0" smtClean="0">
                  <a:solidFill>
                    <a:schemeClr val="tx2"/>
                  </a:solidFill>
                  <a:latin typeface="Book Antiqua"/>
                </a:rPr>
                <a:t>⋈</a:t>
              </a:r>
              <a:r>
                <a:rPr lang="en-US" sz="3800" baseline="-25000" dirty="0" smtClean="0">
                  <a:solidFill>
                    <a:schemeClr val="tx2"/>
                  </a:solidFill>
                  <a:latin typeface="Arial" charset="0"/>
                </a:rPr>
                <a:t>ENO</a:t>
              </a:r>
              <a:endParaRPr lang="en-US" sz="3800" baseline="-25000" dirty="0">
                <a:solidFill>
                  <a:schemeClr val="tx2"/>
                </a:solidFill>
                <a:latin typeface="Arial" charset="0"/>
              </a:endParaRPr>
            </a:p>
          </p:txBody>
        </p:sp>
      </p:grpSp>
      <p:sp>
        <p:nvSpPr>
          <p:cNvPr id="49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9242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18"/>
              </a:spcAft>
            </a:pPr>
            <a:r>
              <a:rPr lang="en-US" dirty="0"/>
              <a:t>Restructuring </a:t>
            </a:r>
            <a:r>
              <a:rPr lang="en-US" dirty="0" smtClean="0"/>
              <a:t>– Transformation </a:t>
            </a:r>
            <a:r>
              <a:rPr lang="en-US" dirty="0"/>
              <a:t>Rules</a:t>
            </a:r>
          </a:p>
        </p:txBody>
      </p:sp>
      <p:sp>
        <p:nvSpPr>
          <p:cNvPr id="203778" name="Rectangle 2"/>
          <p:cNvSpPr>
            <a:spLocks noGrp="1" noChangeArrowheads="1"/>
          </p:cNvSpPr>
          <p:nvPr>
            <p:ph idx="1"/>
          </p:nvPr>
        </p:nvSpPr>
        <p:spPr>
          <a:xfrm>
            <a:off x="1231602" y="2912840"/>
            <a:ext cx="10455374" cy="6840760"/>
          </a:xfrm>
          <a:noFill/>
        </p:spPr>
        <p:txBody>
          <a:bodyPr>
            <a:normAutofit fontScale="92500" lnSpcReduction="20000"/>
          </a:bodyPr>
          <a:lstStyle/>
          <a:p>
            <a:pPr marL="487672" indent="-487672">
              <a:lnSpc>
                <a:spcPts val="4124"/>
              </a:lnSpc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b="1" dirty="0"/>
              <a:t>Commutativity</a:t>
            </a:r>
            <a:r>
              <a:rPr lang="en-US" dirty="0"/>
              <a:t> of binary operations</a:t>
            </a:r>
          </a:p>
          <a:p>
            <a:pPr marL="1625575" lvl="1">
              <a:lnSpc>
                <a:spcPct val="120000"/>
              </a:lnSpc>
              <a:spcBef>
                <a:spcPts val="600"/>
              </a:spcBef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i="1" dirty="0" smtClean="0"/>
              <a:t>R </a:t>
            </a:r>
            <a:r>
              <a:rPr lang="en-US" sz="2800" dirty="0">
                <a:sym typeface="Symbol"/>
              </a:rPr>
              <a:t>×</a:t>
            </a:r>
            <a:r>
              <a:rPr lang="en-US" dirty="0" smtClean="0">
                <a:latin typeface="Symbol" charset="2"/>
                <a:cs typeface="Symbol" charset="2"/>
              </a:rPr>
              <a:t> </a:t>
            </a:r>
            <a:r>
              <a:rPr lang="en-US" i="1" dirty="0" smtClean="0"/>
              <a:t>S 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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i="1" dirty="0" smtClean="0"/>
              <a:t>S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sz="2800" dirty="0" smtClean="0">
                <a:sym typeface="Symbol"/>
              </a:rPr>
              <a:t>× </a:t>
            </a:r>
            <a:r>
              <a:rPr lang="en-US" i="1" dirty="0" smtClean="0"/>
              <a:t>R</a:t>
            </a:r>
            <a:endParaRPr lang="en-US" i="1" dirty="0"/>
          </a:p>
          <a:p>
            <a:pPr marL="1625575" lvl="1">
              <a:lnSpc>
                <a:spcPct val="120000"/>
              </a:lnSpc>
              <a:spcBef>
                <a:spcPts val="600"/>
              </a:spcBef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i="1" dirty="0"/>
              <a:t>R </a:t>
            </a:r>
            <a:r>
              <a:rPr lang="en-US" dirty="0" smtClean="0"/>
              <a:t>⋈</a:t>
            </a:r>
            <a:r>
              <a:rPr lang="en-US" i="1" dirty="0" smtClean="0"/>
              <a:t>S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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i="1" dirty="0" smtClean="0"/>
              <a:t>S </a:t>
            </a:r>
            <a:r>
              <a:rPr lang="en-US" dirty="0" smtClean="0"/>
              <a:t>⋈</a:t>
            </a:r>
            <a:r>
              <a:rPr lang="en-US" i="1" dirty="0" smtClean="0"/>
              <a:t>R</a:t>
            </a:r>
            <a:endParaRPr lang="en-US" i="1" dirty="0"/>
          </a:p>
          <a:p>
            <a:pPr marL="1625575" lvl="1">
              <a:lnSpc>
                <a:spcPct val="120000"/>
              </a:lnSpc>
              <a:spcBef>
                <a:spcPts val="600"/>
              </a:spcBef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i="1" dirty="0" smtClean="0"/>
              <a:t>R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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i="1" dirty="0" smtClean="0"/>
              <a:t>S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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i="1" dirty="0" smtClean="0"/>
              <a:t>S 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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i="1" dirty="0" smtClean="0"/>
              <a:t>R</a:t>
            </a:r>
            <a:endParaRPr lang="en-US" dirty="0"/>
          </a:p>
          <a:p>
            <a:pPr marL="487672" indent="-487672">
              <a:lnSpc>
                <a:spcPts val="4124"/>
              </a:lnSpc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b="1" dirty="0"/>
              <a:t>Associativity</a:t>
            </a:r>
            <a:r>
              <a:rPr lang="en-US" dirty="0"/>
              <a:t> of binary operations</a:t>
            </a:r>
          </a:p>
          <a:p>
            <a:pPr marL="1625575" lvl="1">
              <a:lnSpc>
                <a:spcPts val="3413"/>
              </a:lnSpc>
              <a:spcBef>
                <a:spcPts val="600"/>
              </a:spcBef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dirty="0"/>
              <a:t>( </a:t>
            </a:r>
            <a:r>
              <a:rPr lang="en-US" i="1" dirty="0" smtClean="0"/>
              <a:t>R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× </a:t>
            </a:r>
            <a:r>
              <a:rPr lang="en-US" i="1" dirty="0" smtClean="0"/>
              <a:t>S</a:t>
            </a:r>
            <a:r>
              <a:rPr lang="en-US" dirty="0" smtClean="0"/>
              <a:t>)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× </a:t>
            </a:r>
            <a:r>
              <a:rPr lang="en-US" i="1" dirty="0" smtClean="0"/>
              <a:t>T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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i="1" dirty="0" smtClean="0"/>
              <a:t>R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× </a:t>
            </a:r>
            <a:r>
              <a:rPr lang="en-US" dirty="0" smtClean="0"/>
              <a:t>(</a:t>
            </a:r>
            <a:r>
              <a:rPr lang="en-US" i="1" dirty="0" smtClean="0"/>
              <a:t>S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× </a:t>
            </a:r>
            <a:r>
              <a:rPr lang="en-US" i="1" dirty="0" smtClean="0"/>
              <a:t>T</a:t>
            </a:r>
            <a:r>
              <a:rPr lang="en-US" dirty="0"/>
              <a:t>)</a:t>
            </a:r>
          </a:p>
          <a:p>
            <a:pPr marL="1625575" lvl="1">
              <a:lnSpc>
                <a:spcPts val="3413"/>
              </a:lnSpc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dirty="0" smtClean="0"/>
              <a:t>(</a:t>
            </a:r>
            <a:r>
              <a:rPr lang="en-US" i="1" dirty="0" smtClean="0"/>
              <a:t>R </a:t>
            </a:r>
            <a:r>
              <a:rPr lang="en-US" dirty="0" smtClean="0"/>
              <a:t>⋈</a:t>
            </a:r>
            <a:r>
              <a:rPr lang="en-US" i="1" dirty="0" smtClean="0"/>
              <a:t>S</a:t>
            </a:r>
            <a:r>
              <a:rPr lang="en-US" dirty="0" smtClean="0"/>
              <a:t>) ⋈</a:t>
            </a:r>
            <a:r>
              <a:rPr lang="en-US" i="1" dirty="0" smtClean="0"/>
              <a:t>T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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i="1" dirty="0" smtClean="0"/>
              <a:t>R</a:t>
            </a:r>
            <a:r>
              <a:rPr lang="en-US" dirty="0" smtClean="0"/>
              <a:t> ⋈ (</a:t>
            </a:r>
            <a:r>
              <a:rPr lang="en-US" i="1" dirty="0" smtClean="0"/>
              <a:t>S </a:t>
            </a:r>
            <a:r>
              <a:rPr lang="en-US" dirty="0" smtClean="0"/>
              <a:t>⋈</a:t>
            </a:r>
            <a:r>
              <a:rPr lang="en-US" i="1" dirty="0" smtClean="0"/>
              <a:t>T</a:t>
            </a:r>
            <a:r>
              <a:rPr lang="en-US" dirty="0" smtClean="0"/>
              <a:t>)</a:t>
            </a:r>
            <a:endParaRPr lang="en-US" dirty="0"/>
          </a:p>
          <a:p>
            <a:pPr marL="487672" indent="-487672">
              <a:lnSpc>
                <a:spcPts val="4124"/>
              </a:lnSpc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b="1" dirty="0" err="1"/>
              <a:t>Idempotence</a:t>
            </a:r>
            <a:r>
              <a:rPr lang="en-US" dirty="0"/>
              <a:t> of unary operations</a:t>
            </a:r>
            <a:endParaRPr lang="en-US" dirty="0" smtClean="0"/>
          </a:p>
          <a:p>
            <a:pPr marL="1625575" lvl="1">
              <a:lnSpc>
                <a:spcPts val="3413"/>
              </a:lnSpc>
              <a:spcBef>
                <a:spcPts val="600"/>
              </a:spcBef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dirty="0" smtClean="0">
                <a:latin typeface="Symbol" charset="2"/>
                <a:cs typeface="Symbol" charset="2"/>
                <a:sym typeface="Symbol"/>
              </a:rPr>
              <a:t></a:t>
            </a:r>
            <a:r>
              <a:rPr lang="en-US" i="1" baseline="-25000" dirty="0" smtClean="0"/>
              <a:t>A</a:t>
            </a:r>
            <a:r>
              <a:rPr lang="en-US" baseline="-25000" dirty="0" smtClean="0"/>
              <a:t>’</a:t>
            </a:r>
            <a:r>
              <a:rPr lang="en-US" dirty="0" smtClean="0"/>
              <a:t>(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 </a:t>
            </a:r>
            <a:r>
              <a:rPr lang="en-US" i="1" baseline="-25000" dirty="0" smtClean="0"/>
              <a:t>A</a:t>
            </a:r>
            <a:r>
              <a:rPr lang="en-US" baseline="-25000" dirty="0" smtClean="0"/>
              <a:t>’’</a:t>
            </a:r>
            <a:r>
              <a:rPr lang="en-US" dirty="0" smtClean="0"/>
              <a:t>(</a:t>
            </a:r>
            <a:r>
              <a:rPr lang="en-US" i="1" dirty="0"/>
              <a:t>R</a:t>
            </a:r>
            <a:r>
              <a:rPr lang="en-US" dirty="0" smtClean="0"/>
              <a:t>))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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 </a:t>
            </a:r>
            <a:r>
              <a:rPr lang="en-US" i="1" baseline="-25000" dirty="0" smtClean="0"/>
              <a:t>A</a:t>
            </a:r>
            <a:r>
              <a:rPr lang="en-US" baseline="-25000" dirty="0"/>
              <a:t>’</a:t>
            </a:r>
            <a:r>
              <a:rPr lang="en-US" dirty="0"/>
              <a:t>(</a:t>
            </a:r>
            <a:r>
              <a:rPr lang="en-US" i="1" dirty="0"/>
              <a:t>R</a:t>
            </a:r>
            <a:r>
              <a:rPr lang="en-US" dirty="0"/>
              <a:t>)</a:t>
            </a:r>
          </a:p>
          <a:p>
            <a:pPr marL="1625575" lvl="1">
              <a:lnSpc>
                <a:spcPts val="3413"/>
              </a:lnSpc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i="1" baseline="-25000" dirty="0" smtClean="0"/>
              <a:t>p</a:t>
            </a:r>
            <a:r>
              <a:rPr lang="en-US" baseline="-50000" dirty="0" smtClean="0"/>
              <a:t>1</a:t>
            </a:r>
            <a:r>
              <a:rPr lang="en-US" baseline="-25000" dirty="0" smtClean="0"/>
              <a:t>(</a:t>
            </a:r>
            <a:r>
              <a:rPr lang="en-US" i="1" baseline="-25000" dirty="0" smtClean="0"/>
              <a:t>A</a:t>
            </a:r>
            <a:r>
              <a:rPr lang="en-US" baseline="-50000" dirty="0" smtClean="0"/>
              <a:t>1</a:t>
            </a:r>
            <a:r>
              <a:rPr lang="en-US" baseline="-25000" dirty="0" smtClean="0"/>
              <a:t>)</a:t>
            </a:r>
            <a:r>
              <a:rPr lang="en-US" dirty="0" smtClean="0"/>
              <a:t>(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i="1" baseline="-25000" dirty="0" smtClean="0"/>
              <a:t>p</a:t>
            </a:r>
            <a:r>
              <a:rPr lang="en-US" baseline="-50000" dirty="0" smtClean="0"/>
              <a:t>2</a:t>
            </a:r>
            <a:r>
              <a:rPr lang="en-US" baseline="-25000" dirty="0" smtClean="0"/>
              <a:t>(</a:t>
            </a:r>
            <a:r>
              <a:rPr lang="en-US" i="1" baseline="-25000" dirty="0" smtClean="0"/>
              <a:t>A</a:t>
            </a:r>
            <a:r>
              <a:rPr lang="en-US" baseline="-50000" dirty="0" smtClean="0"/>
              <a:t>2</a:t>
            </a:r>
            <a:r>
              <a:rPr lang="en-US" baseline="-25000" dirty="0"/>
              <a:t>)</a:t>
            </a:r>
            <a:r>
              <a:rPr lang="en-US" dirty="0"/>
              <a:t>(</a:t>
            </a:r>
            <a:r>
              <a:rPr lang="en-US" i="1" dirty="0"/>
              <a:t>R</a:t>
            </a:r>
            <a:r>
              <a:rPr lang="en-US" dirty="0" smtClean="0"/>
              <a:t>))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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i="1" baseline="-25000" dirty="0" smtClean="0"/>
              <a:t>p</a:t>
            </a:r>
            <a:r>
              <a:rPr lang="en-US" baseline="-50000" dirty="0" smtClean="0"/>
              <a:t>1</a:t>
            </a:r>
            <a:r>
              <a:rPr lang="en-US" baseline="-25000" dirty="0" smtClean="0"/>
              <a:t>(</a:t>
            </a:r>
            <a:r>
              <a:rPr lang="en-US" i="1" baseline="-25000" dirty="0" smtClean="0"/>
              <a:t>A</a:t>
            </a:r>
            <a:r>
              <a:rPr lang="en-US" baseline="-50000" dirty="0" smtClean="0"/>
              <a:t>1</a:t>
            </a:r>
            <a:r>
              <a:rPr lang="en-US" baseline="-25000" dirty="0" smtClean="0"/>
              <a:t>)</a:t>
            </a:r>
            <a:r>
              <a:rPr lang="en-US" sz="2000" baseline="-25000" dirty="0" smtClean="0">
                <a:latin typeface="Symbol" charset="2"/>
                <a:cs typeface="Symbol" charset="2"/>
                <a:sym typeface="Symbol"/>
              </a:rPr>
              <a:t></a:t>
            </a:r>
            <a:r>
              <a:rPr lang="en-US" i="1" baseline="-25000" dirty="0" smtClean="0"/>
              <a:t>p</a:t>
            </a:r>
            <a:r>
              <a:rPr lang="en-US" baseline="-50000" dirty="0" smtClean="0"/>
              <a:t>2</a:t>
            </a:r>
            <a:r>
              <a:rPr lang="en-US" baseline="-25000" dirty="0" smtClean="0"/>
              <a:t>(</a:t>
            </a:r>
            <a:r>
              <a:rPr lang="en-US" i="1" baseline="-25000" dirty="0" smtClean="0"/>
              <a:t>A</a:t>
            </a:r>
            <a:r>
              <a:rPr lang="en-US" baseline="-50000" dirty="0" smtClean="0"/>
              <a:t>2</a:t>
            </a:r>
            <a:r>
              <a:rPr lang="en-US" baseline="-25000" dirty="0"/>
              <a:t>)</a:t>
            </a:r>
            <a:r>
              <a:rPr lang="en-US" dirty="0"/>
              <a:t>(</a:t>
            </a:r>
            <a:r>
              <a:rPr lang="en-US" i="1" dirty="0" smtClean="0"/>
              <a:t>R</a:t>
            </a:r>
            <a:r>
              <a:rPr lang="en-US" dirty="0" smtClean="0"/>
              <a:t>)</a:t>
            </a:r>
          </a:p>
          <a:p>
            <a:pPr marL="1222432" lvl="1" indent="0">
              <a:lnSpc>
                <a:spcPts val="3413"/>
              </a:lnSpc>
              <a:buNone/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dirty="0" smtClean="0"/>
              <a:t>where</a:t>
            </a:r>
            <a:r>
              <a:rPr lang="en-US" i="1" dirty="0" smtClean="0"/>
              <a:t> </a:t>
            </a:r>
            <a:r>
              <a:rPr lang="en-US" i="1" dirty="0"/>
              <a:t>R</a:t>
            </a:r>
            <a:r>
              <a:rPr lang="en-US" dirty="0"/>
              <a:t>[</a:t>
            </a:r>
            <a:r>
              <a:rPr lang="en-US" i="1" dirty="0"/>
              <a:t>A</a:t>
            </a:r>
            <a:r>
              <a:rPr lang="en-US" dirty="0"/>
              <a:t>] and </a:t>
            </a:r>
            <a:r>
              <a:rPr lang="en-US" i="1" dirty="0" smtClean="0"/>
              <a:t>A' 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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i="1" dirty="0" smtClean="0"/>
              <a:t>A</a:t>
            </a:r>
            <a:r>
              <a:rPr lang="en-US" dirty="0"/>
              <a:t>, </a:t>
            </a:r>
            <a:r>
              <a:rPr lang="en-US" i="1" dirty="0"/>
              <a:t>A</a:t>
            </a:r>
            <a:r>
              <a:rPr lang="en-US" i="1" dirty="0" smtClean="0"/>
              <a:t>"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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i="1" dirty="0" smtClean="0"/>
              <a:t>A </a:t>
            </a:r>
            <a:r>
              <a:rPr lang="en-US" dirty="0" smtClean="0"/>
              <a:t>and </a:t>
            </a:r>
            <a:r>
              <a:rPr lang="en-US" i="1" dirty="0" smtClean="0"/>
              <a:t>A'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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i="1" dirty="0" smtClean="0"/>
              <a:t>A</a:t>
            </a:r>
            <a:r>
              <a:rPr lang="en-US" i="1" dirty="0"/>
              <a:t>" </a:t>
            </a:r>
          </a:p>
          <a:p>
            <a:pPr marL="487672" indent="-487672">
              <a:lnSpc>
                <a:spcPts val="4124"/>
              </a:lnSpc>
              <a:spcAft>
                <a:spcPts val="18"/>
              </a:spcAft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dirty="0"/>
              <a:t>Commuting </a:t>
            </a:r>
            <a:r>
              <a:rPr lang="en-US" u="sng" dirty="0"/>
              <a:t>selection</a:t>
            </a:r>
            <a:r>
              <a:rPr lang="en-US" dirty="0"/>
              <a:t> with </a:t>
            </a:r>
            <a:r>
              <a:rPr lang="en-US" u="sng" dirty="0"/>
              <a:t>projection</a:t>
            </a: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1153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18"/>
              </a:spcAft>
            </a:pPr>
            <a:r>
              <a:rPr lang="en-US"/>
              <a:t>Restructuring – Transformation Rules</a:t>
            </a:r>
          </a:p>
        </p:txBody>
      </p:sp>
      <p:sp>
        <p:nvSpPr>
          <p:cNvPr id="204802" name="Rectangle 2"/>
          <p:cNvSpPr>
            <a:spLocks noGrp="1" noChangeArrowheads="1"/>
          </p:cNvSpPr>
          <p:nvPr>
            <p:ph idx="1"/>
          </p:nvPr>
        </p:nvSpPr>
        <p:spPr>
          <a:xfrm>
            <a:off x="957784" y="3292624"/>
            <a:ext cx="11088330" cy="6336704"/>
          </a:xfrm>
          <a:noFill/>
        </p:spPr>
        <p:txBody>
          <a:bodyPr>
            <a:normAutofit fontScale="92500" lnSpcReduction="20000"/>
          </a:bodyPr>
          <a:lstStyle/>
          <a:p>
            <a:pPr marL="487672" indent="-487672">
              <a:spcAft>
                <a:spcPts val="1707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</a:tabLst>
            </a:pPr>
            <a:r>
              <a:rPr lang="en-US" dirty="0"/>
              <a:t>Commuting </a:t>
            </a:r>
            <a:r>
              <a:rPr lang="en-US" u="sng" dirty="0"/>
              <a:t>selection</a:t>
            </a:r>
            <a:r>
              <a:rPr lang="en-US" dirty="0"/>
              <a:t> with </a:t>
            </a:r>
            <a:r>
              <a:rPr lang="en-US" u="sng" dirty="0"/>
              <a:t>binary operations</a:t>
            </a:r>
          </a:p>
          <a:p>
            <a:pPr marL="1788132" lvl="1">
              <a:spcBef>
                <a:spcPts val="600"/>
              </a:spcBef>
              <a:spcAft>
                <a:spcPts val="1707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</a:tabLst>
            </a:pPr>
            <a:r>
              <a:rPr lang="en-US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i="1" baseline="-25000" dirty="0" smtClean="0"/>
              <a:t>p</a:t>
            </a:r>
            <a:r>
              <a:rPr lang="en-US" baseline="-25000" dirty="0" smtClean="0"/>
              <a:t>(</a:t>
            </a:r>
            <a:r>
              <a:rPr lang="en-US" i="1" baseline="-25000" dirty="0" smtClean="0"/>
              <a:t>A</a:t>
            </a:r>
            <a:r>
              <a:rPr lang="en-US" baseline="-25000" dirty="0"/>
              <a:t>)</a:t>
            </a:r>
            <a:r>
              <a:rPr lang="en-US" dirty="0"/>
              <a:t>(</a:t>
            </a:r>
            <a:r>
              <a:rPr lang="en-US" i="1" dirty="0" smtClean="0"/>
              <a:t>R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× </a:t>
            </a:r>
            <a:r>
              <a:rPr lang="en-US" i="1" dirty="0" smtClean="0"/>
              <a:t>S</a:t>
            </a:r>
            <a:r>
              <a:rPr lang="en-US" dirty="0" smtClean="0"/>
              <a:t>)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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dirty="0" smtClean="0"/>
              <a:t>(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i="1" baseline="-25000" dirty="0" smtClean="0"/>
              <a:t>p</a:t>
            </a:r>
            <a:r>
              <a:rPr lang="en-US" baseline="-25000" dirty="0" smtClean="0"/>
              <a:t>(</a:t>
            </a:r>
            <a:r>
              <a:rPr lang="en-US" i="1" baseline="-25000" dirty="0" smtClean="0"/>
              <a:t>A</a:t>
            </a:r>
            <a:r>
              <a:rPr lang="en-US" baseline="-25000" dirty="0"/>
              <a:t>) </a:t>
            </a:r>
            <a:r>
              <a:rPr lang="en-US" dirty="0"/>
              <a:t>(</a:t>
            </a:r>
            <a:r>
              <a:rPr lang="en-US" i="1" dirty="0"/>
              <a:t>R</a:t>
            </a:r>
            <a:r>
              <a:rPr lang="en-US" dirty="0" smtClean="0"/>
              <a:t>))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× </a:t>
            </a:r>
            <a:r>
              <a:rPr lang="en-US" i="1" dirty="0" smtClean="0"/>
              <a:t>S</a:t>
            </a:r>
          </a:p>
          <a:p>
            <a:pPr marL="1788132" lvl="1">
              <a:spcAft>
                <a:spcPts val="1707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</a:tabLst>
            </a:pPr>
            <a:r>
              <a:rPr lang="en-US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i="1" baseline="-25000" dirty="0" smtClean="0"/>
              <a:t>p</a:t>
            </a:r>
            <a:r>
              <a:rPr lang="en-US" baseline="-25000" dirty="0" smtClean="0"/>
              <a:t>(</a:t>
            </a:r>
            <a:r>
              <a:rPr lang="en-US" i="1" baseline="-25000" dirty="0" smtClean="0"/>
              <a:t>A</a:t>
            </a:r>
            <a:r>
              <a:rPr lang="en-US" sz="3300" i="1" baseline="-50000" dirty="0" smtClean="0"/>
              <a:t>i</a:t>
            </a:r>
            <a:r>
              <a:rPr lang="en-US" baseline="-25000" dirty="0"/>
              <a:t>)</a:t>
            </a:r>
            <a:r>
              <a:rPr lang="en-US" dirty="0"/>
              <a:t>(</a:t>
            </a:r>
            <a:r>
              <a:rPr lang="en-US" i="1" dirty="0" smtClean="0"/>
              <a:t>R </a:t>
            </a:r>
            <a:r>
              <a:rPr lang="en-US" dirty="0" smtClean="0"/>
              <a:t>⋈</a:t>
            </a:r>
            <a:r>
              <a:rPr lang="en-US" baseline="-25000" dirty="0" smtClean="0"/>
              <a:t>(</a:t>
            </a:r>
            <a:r>
              <a:rPr lang="en-US" i="1" baseline="-25000" dirty="0" err="1"/>
              <a:t>A</a:t>
            </a:r>
            <a:r>
              <a:rPr lang="en-US" sz="3300" i="1" baseline="-50000" dirty="0" err="1"/>
              <a:t>j</a:t>
            </a:r>
            <a:r>
              <a:rPr lang="en-US" i="1" baseline="-25000" dirty="0" err="1"/>
              <a:t>,B</a:t>
            </a:r>
            <a:r>
              <a:rPr lang="en-US" sz="3300" i="1" baseline="-50000" dirty="0" err="1"/>
              <a:t>k</a:t>
            </a:r>
            <a:r>
              <a:rPr lang="en-US" baseline="-25000" dirty="0"/>
              <a:t>)</a:t>
            </a:r>
            <a:r>
              <a:rPr lang="en-US" i="1" dirty="0"/>
              <a:t>S</a:t>
            </a:r>
            <a:r>
              <a:rPr lang="en-US" dirty="0" smtClean="0"/>
              <a:t>)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 </a:t>
            </a:r>
            <a:r>
              <a:rPr lang="en-US" dirty="0" smtClean="0"/>
              <a:t>(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i="1" baseline="-25000" dirty="0" smtClean="0"/>
              <a:t>p</a:t>
            </a:r>
            <a:r>
              <a:rPr lang="en-US" baseline="-25000" dirty="0" smtClean="0"/>
              <a:t>(</a:t>
            </a:r>
            <a:r>
              <a:rPr lang="en-US" i="1" baseline="-25000" dirty="0" smtClean="0"/>
              <a:t>A</a:t>
            </a:r>
            <a:r>
              <a:rPr lang="en-US" sz="3300" i="1" baseline="-50000" dirty="0" smtClean="0"/>
              <a:t>i</a:t>
            </a:r>
            <a:r>
              <a:rPr lang="en-US" baseline="-25000" dirty="0"/>
              <a:t>) </a:t>
            </a:r>
            <a:r>
              <a:rPr lang="en-US" dirty="0"/>
              <a:t>(</a:t>
            </a:r>
            <a:r>
              <a:rPr lang="en-US" i="1" dirty="0"/>
              <a:t>R</a:t>
            </a:r>
            <a:r>
              <a:rPr lang="en-US" dirty="0"/>
              <a:t>)) </a:t>
            </a:r>
            <a:r>
              <a:rPr lang="en-US" dirty="0" smtClean="0"/>
              <a:t>⋈</a:t>
            </a:r>
            <a:r>
              <a:rPr lang="en-US" baseline="-25000" dirty="0" smtClean="0"/>
              <a:t>(</a:t>
            </a:r>
            <a:r>
              <a:rPr lang="en-US" i="1" baseline="-25000" dirty="0" err="1"/>
              <a:t>A</a:t>
            </a:r>
            <a:r>
              <a:rPr lang="en-US" sz="3300" i="1" baseline="-50000" dirty="0" err="1"/>
              <a:t>j</a:t>
            </a:r>
            <a:r>
              <a:rPr lang="en-US" i="1" baseline="-25000" dirty="0" err="1"/>
              <a:t>,B</a:t>
            </a:r>
            <a:r>
              <a:rPr lang="en-US" sz="3300" i="1" baseline="-50000" dirty="0" err="1"/>
              <a:t>k</a:t>
            </a:r>
            <a:r>
              <a:rPr lang="en-US" baseline="-25000" dirty="0"/>
              <a:t>)</a:t>
            </a:r>
            <a:r>
              <a:rPr lang="en-US" i="1" dirty="0"/>
              <a:t>S</a:t>
            </a:r>
            <a:endParaRPr lang="en-US" i="1" dirty="0" smtClean="0"/>
          </a:p>
          <a:p>
            <a:pPr marL="1788132" lvl="1">
              <a:spcAft>
                <a:spcPts val="1707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</a:tabLst>
            </a:pPr>
            <a:r>
              <a:rPr lang="en-US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i="1" baseline="-25000" dirty="0" smtClean="0"/>
              <a:t>p</a:t>
            </a:r>
            <a:r>
              <a:rPr lang="en-US" baseline="-25000" dirty="0" smtClean="0"/>
              <a:t>(</a:t>
            </a:r>
            <a:r>
              <a:rPr lang="en-US" i="1" baseline="-25000" dirty="0" smtClean="0"/>
              <a:t>A</a:t>
            </a:r>
            <a:r>
              <a:rPr lang="en-US" sz="3300" i="1" baseline="-50000" dirty="0" smtClean="0"/>
              <a:t>i</a:t>
            </a:r>
            <a:r>
              <a:rPr lang="en-US" baseline="-25000" dirty="0"/>
              <a:t>)</a:t>
            </a:r>
            <a:r>
              <a:rPr lang="en-US" dirty="0"/>
              <a:t>(</a:t>
            </a:r>
            <a:r>
              <a:rPr lang="en-US" i="1" dirty="0" smtClean="0"/>
              <a:t>R 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 </a:t>
            </a:r>
            <a:r>
              <a:rPr lang="en-US" i="1" dirty="0" smtClean="0"/>
              <a:t>T</a:t>
            </a:r>
            <a:r>
              <a:rPr lang="en-US" dirty="0" smtClean="0"/>
              <a:t>)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 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i="1" baseline="-25000" dirty="0" smtClean="0"/>
              <a:t>p</a:t>
            </a:r>
            <a:r>
              <a:rPr lang="en-US" baseline="-25000" dirty="0" smtClean="0"/>
              <a:t>(</a:t>
            </a:r>
            <a:r>
              <a:rPr lang="en-US" i="1" baseline="-25000" dirty="0" smtClean="0"/>
              <a:t>A</a:t>
            </a:r>
            <a:r>
              <a:rPr lang="en-US" sz="3300" i="1" baseline="-50000" dirty="0" smtClean="0"/>
              <a:t>i</a:t>
            </a:r>
            <a:r>
              <a:rPr lang="en-US" baseline="-25000" dirty="0"/>
              <a:t>) </a:t>
            </a:r>
            <a:r>
              <a:rPr lang="en-US" dirty="0"/>
              <a:t>(</a:t>
            </a:r>
            <a:r>
              <a:rPr lang="en-US" i="1" dirty="0"/>
              <a:t>R</a:t>
            </a:r>
            <a:r>
              <a:rPr lang="en-US" dirty="0" smtClean="0"/>
              <a:t>) 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 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i="1" baseline="-25000" dirty="0" smtClean="0"/>
              <a:t>p</a:t>
            </a:r>
            <a:r>
              <a:rPr lang="en-US" baseline="-25000" dirty="0" smtClean="0"/>
              <a:t>(</a:t>
            </a:r>
            <a:r>
              <a:rPr lang="en-US" i="1" baseline="-25000" dirty="0" smtClean="0"/>
              <a:t>A</a:t>
            </a:r>
            <a:r>
              <a:rPr lang="en-US" sz="3300" i="1" baseline="-50000" dirty="0" smtClean="0"/>
              <a:t>i</a:t>
            </a:r>
            <a:r>
              <a:rPr lang="en-US" baseline="-25000" dirty="0"/>
              <a:t>) </a:t>
            </a:r>
            <a:r>
              <a:rPr lang="en-US" dirty="0"/>
              <a:t>(</a:t>
            </a:r>
            <a:r>
              <a:rPr lang="en-US" i="1" dirty="0" smtClean="0"/>
              <a:t>T</a:t>
            </a:r>
            <a:r>
              <a:rPr lang="en-US" dirty="0" smtClean="0"/>
              <a:t>)</a:t>
            </a:r>
          </a:p>
          <a:p>
            <a:pPr marL="1384989" lvl="1" indent="0">
              <a:spcAft>
                <a:spcPts val="1707"/>
              </a:spcAft>
              <a:buNone/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</a:tabLst>
            </a:pPr>
            <a:r>
              <a:rPr lang="en-US" dirty="0" smtClean="0"/>
              <a:t>where </a:t>
            </a:r>
            <a:r>
              <a:rPr lang="en-US" i="1" dirty="0"/>
              <a:t>A</a:t>
            </a:r>
            <a:r>
              <a:rPr lang="en-US" i="1" baseline="-25000" dirty="0"/>
              <a:t>i</a:t>
            </a:r>
            <a:r>
              <a:rPr lang="en-US" dirty="0"/>
              <a:t> belongs to </a:t>
            </a:r>
            <a:r>
              <a:rPr lang="en-US" i="1" dirty="0"/>
              <a:t>R</a:t>
            </a:r>
            <a:r>
              <a:rPr lang="en-US" dirty="0"/>
              <a:t> and </a:t>
            </a:r>
            <a:r>
              <a:rPr lang="en-US" i="1" dirty="0"/>
              <a:t>T</a:t>
            </a:r>
          </a:p>
          <a:p>
            <a:pPr marL="487672" indent="-487672">
              <a:spcAft>
                <a:spcPts val="1707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</a:tabLst>
            </a:pPr>
            <a:r>
              <a:rPr lang="en-US" dirty="0"/>
              <a:t>Commuting </a:t>
            </a:r>
            <a:r>
              <a:rPr lang="en-US" u="sng" dirty="0"/>
              <a:t>projection</a:t>
            </a:r>
            <a:r>
              <a:rPr lang="en-US" dirty="0"/>
              <a:t> with </a:t>
            </a:r>
            <a:r>
              <a:rPr lang="en-US" u="sng" dirty="0"/>
              <a:t>binary operations</a:t>
            </a:r>
            <a:endParaRPr lang="en-US" u="sng" dirty="0" smtClean="0"/>
          </a:p>
          <a:p>
            <a:pPr marL="1788132" lvl="1">
              <a:spcBef>
                <a:spcPts val="600"/>
              </a:spcBef>
              <a:spcAft>
                <a:spcPts val="1707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</a:tabLst>
            </a:pP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</a:t>
            </a:r>
            <a:r>
              <a:rPr lang="en-US" i="1" baseline="-25000" dirty="0" smtClean="0"/>
              <a:t>C</a:t>
            </a:r>
            <a:r>
              <a:rPr lang="en-US" dirty="0" smtClean="0"/>
              <a:t>(</a:t>
            </a:r>
            <a:r>
              <a:rPr lang="en-US" i="1" dirty="0" smtClean="0"/>
              <a:t>R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× </a:t>
            </a:r>
            <a:r>
              <a:rPr lang="en-US" i="1" dirty="0" smtClean="0"/>
              <a:t>S</a:t>
            </a:r>
            <a:r>
              <a:rPr lang="en-US" dirty="0" smtClean="0"/>
              <a:t>)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 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</a:t>
            </a:r>
            <a:r>
              <a:rPr lang="en-US" i="1" baseline="-25000" dirty="0" smtClean="0"/>
              <a:t>A</a:t>
            </a:r>
            <a:r>
              <a:rPr lang="en-US" baseline="-25000" dirty="0"/>
              <a:t>’</a:t>
            </a:r>
            <a:r>
              <a:rPr lang="en-US" dirty="0"/>
              <a:t>(</a:t>
            </a:r>
            <a:r>
              <a:rPr lang="en-US" i="1" dirty="0"/>
              <a:t>R</a:t>
            </a:r>
            <a:r>
              <a:rPr lang="en-US" dirty="0"/>
              <a:t>) </a:t>
            </a:r>
            <a:r>
              <a:rPr lang="en-US" dirty="0">
                <a:solidFill>
                  <a:schemeClr val="tx2"/>
                </a:solidFill>
              </a:rPr>
              <a:t>× 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</a:t>
            </a:r>
            <a:r>
              <a:rPr lang="en-US" i="1" baseline="-25000" dirty="0" smtClean="0"/>
              <a:t>B</a:t>
            </a:r>
            <a:r>
              <a:rPr lang="en-US" baseline="-25000" dirty="0"/>
              <a:t>’</a:t>
            </a:r>
            <a:r>
              <a:rPr lang="en-US" dirty="0"/>
              <a:t>(</a:t>
            </a:r>
            <a:r>
              <a:rPr lang="en-US" i="1" dirty="0"/>
              <a:t>S</a:t>
            </a:r>
            <a:r>
              <a:rPr lang="en-US" dirty="0"/>
              <a:t>)</a:t>
            </a:r>
            <a:endParaRPr lang="en-US" dirty="0" smtClean="0"/>
          </a:p>
          <a:p>
            <a:pPr marL="1788132" lvl="1">
              <a:spcAft>
                <a:spcPts val="1707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</a:tabLst>
            </a:pPr>
            <a:r>
              <a:rPr lang="en-US" dirty="0" smtClean="0">
                <a:latin typeface="Symbol" charset="2"/>
                <a:cs typeface="Symbol" charset="2"/>
                <a:sym typeface="Symbol"/>
              </a:rPr>
              <a:t></a:t>
            </a:r>
            <a:r>
              <a:rPr lang="en-US" i="1" baseline="-25000" dirty="0" smtClean="0"/>
              <a:t>C</a:t>
            </a:r>
            <a:r>
              <a:rPr lang="en-US" dirty="0" smtClean="0"/>
              <a:t>(</a:t>
            </a:r>
            <a:r>
              <a:rPr lang="en-US" i="1" dirty="0" smtClean="0"/>
              <a:t>R </a:t>
            </a:r>
            <a:r>
              <a:rPr lang="en-US" dirty="0" smtClean="0"/>
              <a:t>⋈</a:t>
            </a:r>
            <a:r>
              <a:rPr lang="en-US" baseline="-25000" dirty="0" smtClean="0"/>
              <a:t>(</a:t>
            </a:r>
            <a:r>
              <a:rPr lang="en-US" i="1" baseline="-25000" dirty="0" err="1"/>
              <a:t>A</a:t>
            </a:r>
            <a:r>
              <a:rPr lang="en-US" sz="3300" i="1" baseline="-50000" dirty="0" err="1"/>
              <a:t>j</a:t>
            </a:r>
            <a:r>
              <a:rPr lang="en-US" i="1" baseline="-25000" dirty="0" err="1"/>
              <a:t>,B</a:t>
            </a:r>
            <a:r>
              <a:rPr lang="en-US" sz="3300" i="1" baseline="-50000" dirty="0" err="1"/>
              <a:t>k</a:t>
            </a:r>
            <a:r>
              <a:rPr lang="en-US" baseline="-25000" dirty="0"/>
              <a:t>)</a:t>
            </a:r>
            <a:r>
              <a:rPr lang="en-US" i="1" dirty="0"/>
              <a:t>S</a:t>
            </a:r>
            <a:r>
              <a:rPr lang="en-US" dirty="0" smtClean="0"/>
              <a:t>)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 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</a:t>
            </a:r>
            <a:r>
              <a:rPr lang="en-US" i="1" baseline="-25000" dirty="0" smtClean="0"/>
              <a:t>A</a:t>
            </a:r>
            <a:r>
              <a:rPr lang="en-US" baseline="-25000" dirty="0"/>
              <a:t>’</a:t>
            </a:r>
            <a:r>
              <a:rPr lang="en-US" dirty="0"/>
              <a:t>(</a:t>
            </a:r>
            <a:r>
              <a:rPr lang="en-US" i="1" dirty="0"/>
              <a:t>R</a:t>
            </a:r>
            <a:r>
              <a:rPr lang="en-US" dirty="0"/>
              <a:t>) </a:t>
            </a:r>
            <a:r>
              <a:rPr lang="en-US" dirty="0" smtClean="0"/>
              <a:t>⋈</a:t>
            </a:r>
            <a:r>
              <a:rPr lang="en-US" baseline="-25000" dirty="0" smtClean="0"/>
              <a:t>(</a:t>
            </a:r>
            <a:r>
              <a:rPr lang="en-US" i="1" baseline="-25000" dirty="0" err="1"/>
              <a:t>A</a:t>
            </a:r>
            <a:r>
              <a:rPr lang="en-US" sz="3300" i="1" baseline="-50000" dirty="0" err="1"/>
              <a:t>j</a:t>
            </a:r>
            <a:r>
              <a:rPr lang="en-US" i="1" baseline="-25000" dirty="0" err="1"/>
              <a:t>,B</a:t>
            </a:r>
            <a:r>
              <a:rPr lang="en-US" sz="3300" i="1" baseline="-50000" dirty="0" err="1"/>
              <a:t>k</a:t>
            </a:r>
            <a:r>
              <a:rPr lang="en-US" baseline="-25000" dirty="0" smtClean="0"/>
              <a:t>)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</a:t>
            </a:r>
            <a:r>
              <a:rPr lang="en-US" i="1" baseline="-25000" dirty="0" smtClean="0"/>
              <a:t>B</a:t>
            </a:r>
            <a:r>
              <a:rPr lang="en-US" baseline="-25000" dirty="0"/>
              <a:t>’</a:t>
            </a:r>
            <a:r>
              <a:rPr lang="en-US" dirty="0"/>
              <a:t>(</a:t>
            </a:r>
            <a:r>
              <a:rPr lang="en-US" i="1" dirty="0"/>
              <a:t>S</a:t>
            </a:r>
            <a:r>
              <a:rPr lang="en-US" dirty="0"/>
              <a:t>)</a:t>
            </a:r>
            <a:endParaRPr lang="en-US" dirty="0" smtClean="0"/>
          </a:p>
          <a:p>
            <a:pPr marL="1788132" lvl="1">
              <a:spcAft>
                <a:spcPts val="1707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</a:tabLst>
            </a:pPr>
            <a:r>
              <a:rPr lang="en-US" dirty="0" smtClean="0">
                <a:latin typeface="Symbol" charset="2"/>
                <a:cs typeface="Symbol" charset="2"/>
                <a:sym typeface="Symbol"/>
              </a:rPr>
              <a:t></a:t>
            </a:r>
            <a:r>
              <a:rPr lang="en-US" i="1" baseline="-25000" dirty="0" smtClean="0"/>
              <a:t>C</a:t>
            </a:r>
            <a:r>
              <a:rPr lang="en-US" dirty="0" smtClean="0"/>
              <a:t>(</a:t>
            </a:r>
            <a:r>
              <a:rPr lang="en-US" i="1" dirty="0" smtClean="0"/>
              <a:t>R 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 </a:t>
            </a:r>
            <a:r>
              <a:rPr lang="en-US" i="1" dirty="0" smtClean="0"/>
              <a:t>S</a:t>
            </a:r>
            <a:r>
              <a:rPr lang="en-US" dirty="0" smtClean="0"/>
              <a:t>)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 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</a:t>
            </a:r>
            <a:r>
              <a:rPr lang="en-US" i="1" baseline="-25000" dirty="0" smtClean="0"/>
              <a:t>C</a:t>
            </a:r>
            <a:r>
              <a:rPr lang="en-US" dirty="0" smtClean="0"/>
              <a:t>(</a:t>
            </a:r>
            <a:r>
              <a:rPr lang="en-US" i="1" dirty="0" smtClean="0"/>
              <a:t>R</a:t>
            </a:r>
            <a:r>
              <a:rPr lang="en-US" dirty="0" smtClean="0"/>
              <a:t>) 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 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</a:t>
            </a:r>
            <a:r>
              <a:rPr lang="en-US" i="1" baseline="-25000" dirty="0" smtClean="0"/>
              <a:t>C</a:t>
            </a:r>
            <a:r>
              <a:rPr lang="en-US" dirty="0" smtClean="0"/>
              <a:t>(</a:t>
            </a:r>
            <a:r>
              <a:rPr lang="en-US" i="1" dirty="0" smtClean="0"/>
              <a:t>S</a:t>
            </a:r>
            <a:r>
              <a:rPr lang="en-US" dirty="0" smtClean="0"/>
              <a:t>)</a:t>
            </a:r>
          </a:p>
          <a:p>
            <a:pPr marL="1384989" lvl="1" indent="0">
              <a:spcAft>
                <a:spcPts val="1707"/>
              </a:spcAft>
              <a:buNone/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</a:tabLst>
            </a:pPr>
            <a:r>
              <a:rPr lang="en-US" dirty="0" smtClean="0"/>
              <a:t> where </a:t>
            </a:r>
            <a:r>
              <a:rPr lang="en-US" i="1" dirty="0" smtClean="0"/>
              <a:t>R</a:t>
            </a:r>
            <a:r>
              <a:rPr lang="en-US" dirty="0" smtClean="0"/>
              <a:t>[</a:t>
            </a:r>
            <a:r>
              <a:rPr lang="en-US" i="1" dirty="0" smtClean="0"/>
              <a:t>A</a:t>
            </a:r>
            <a:r>
              <a:rPr lang="en-US" dirty="0" smtClean="0"/>
              <a:t>] and </a:t>
            </a:r>
            <a:r>
              <a:rPr lang="en-US" i="1" dirty="0" smtClean="0"/>
              <a:t>S</a:t>
            </a:r>
            <a:r>
              <a:rPr lang="en-US" dirty="0" smtClean="0"/>
              <a:t>[</a:t>
            </a:r>
            <a:r>
              <a:rPr lang="en-US" i="1" dirty="0" smtClean="0"/>
              <a:t>B</a:t>
            </a:r>
            <a:r>
              <a:rPr lang="en-US" dirty="0" smtClean="0"/>
              <a:t>]; </a:t>
            </a:r>
            <a:r>
              <a:rPr lang="en-US" b="1" i="1" dirty="0" smtClean="0"/>
              <a:t>C</a:t>
            </a:r>
            <a:r>
              <a:rPr lang="en-US" b="1" dirty="0" smtClean="0"/>
              <a:t> = </a:t>
            </a:r>
            <a:r>
              <a:rPr lang="en-US" b="1" i="1" dirty="0" smtClean="0"/>
              <a:t>A</a:t>
            </a:r>
            <a:r>
              <a:rPr lang="en-US" b="1" dirty="0" smtClean="0"/>
              <a:t>' </a:t>
            </a:r>
            <a:r>
              <a:rPr lang="en-US" b="1" dirty="0" smtClean="0">
                <a:latin typeface="Symbol" charset="2"/>
                <a:cs typeface="Symbol" charset="2"/>
                <a:sym typeface="Symbol" charset="2"/>
              </a:rPr>
              <a:t> </a:t>
            </a:r>
            <a:r>
              <a:rPr lang="en-US" b="1" i="1" dirty="0" smtClean="0"/>
              <a:t>B</a:t>
            </a:r>
            <a:r>
              <a:rPr lang="en-US" b="1" dirty="0" smtClean="0"/>
              <a:t>' </a:t>
            </a:r>
            <a:r>
              <a:rPr lang="en-US" dirty="0" smtClean="0"/>
              <a:t>where  </a:t>
            </a:r>
            <a:r>
              <a:rPr lang="en-US" i="1" dirty="0" smtClean="0"/>
              <a:t>A' 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 </a:t>
            </a:r>
            <a:r>
              <a:rPr lang="en-US" i="1" dirty="0" smtClean="0"/>
              <a:t>A</a:t>
            </a:r>
            <a:r>
              <a:rPr lang="en-US" dirty="0" smtClean="0"/>
              <a:t>, </a:t>
            </a:r>
            <a:r>
              <a:rPr lang="en-US" i="1" dirty="0" smtClean="0"/>
              <a:t>B'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 </a:t>
            </a:r>
            <a:r>
              <a:rPr lang="en-US" i="1" dirty="0" smtClean="0"/>
              <a:t>B</a:t>
            </a:r>
            <a:endParaRPr lang="en-US" i="1" dirty="0"/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2683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486916" y="3353984"/>
            <a:ext cx="6159500" cy="6347351"/>
          </a:xfrm>
          <a:noFill/>
          <a:ln/>
        </p:spPr>
        <p:txBody>
          <a:bodyPr/>
          <a:lstStyle/>
          <a:p>
            <a:pPr marL="0" indent="0">
              <a:buNone/>
            </a:pPr>
            <a:r>
              <a:rPr lang="en-US" dirty="0"/>
              <a:t>Recall the previous example:</a:t>
            </a:r>
          </a:p>
          <a:p>
            <a:pPr marL="650230" lvl="1" indent="0">
              <a:buNone/>
            </a:pPr>
            <a:r>
              <a:rPr lang="en-US" dirty="0"/>
              <a:t>Find the names of employees other than J. Doe who worked on the CAD/CAM project for either one or two years.</a:t>
            </a:r>
          </a:p>
          <a:p>
            <a:pPr marL="650230" lvl="1" indent="0">
              <a:buNone/>
            </a:pPr>
            <a:endParaRPr lang="en-US" sz="600" dirty="0"/>
          </a:p>
          <a:p>
            <a:pPr marL="650230" lvl="1" indent="0">
              <a:buNone/>
            </a:pPr>
            <a:r>
              <a:rPr lang="en-US" b="1" dirty="0" smtClean="0">
                <a:latin typeface="Courier New"/>
              </a:rPr>
              <a:t>SELECT </a:t>
            </a:r>
            <a:r>
              <a:rPr lang="en-US" dirty="0" smtClean="0">
                <a:latin typeface="Courier New"/>
              </a:rPr>
              <a:t>ENAME</a:t>
            </a:r>
            <a:endParaRPr lang="en-US" dirty="0">
              <a:latin typeface="Courier New"/>
            </a:endParaRPr>
          </a:p>
          <a:p>
            <a:pPr marL="650230" lvl="1" indent="0">
              <a:buNone/>
            </a:pPr>
            <a:r>
              <a:rPr lang="en-US" b="1" dirty="0">
                <a:latin typeface="Courier New"/>
              </a:rPr>
              <a:t>FROM	</a:t>
            </a:r>
            <a:r>
              <a:rPr lang="en-US" dirty="0">
                <a:latin typeface="Courier New"/>
              </a:rPr>
              <a:t>PROJ, ASG, EMP</a:t>
            </a:r>
          </a:p>
          <a:p>
            <a:pPr marL="650230" lvl="1" indent="0">
              <a:buNone/>
            </a:pPr>
            <a:r>
              <a:rPr lang="en-US" b="1" dirty="0">
                <a:latin typeface="Courier New"/>
              </a:rPr>
              <a:t>WHERE	</a:t>
            </a:r>
            <a:r>
              <a:rPr lang="en-US" dirty="0">
                <a:latin typeface="Courier New"/>
              </a:rPr>
              <a:t>ASG.ENO=EMP.ENO</a:t>
            </a:r>
          </a:p>
          <a:p>
            <a:pPr marL="650230" lvl="1" indent="0">
              <a:buNone/>
            </a:pPr>
            <a:r>
              <a:rPr lang="en-US" b="1" dirty="0">
                <a:latin typeface="Courier New"/>
              </a:rPr>
              <a:t>AND	</a:t>
            </a:r>
            <a:r>
              <a:rPr lang="en-US" dirty="0">
                <a:latin typeface="Courier New"/>
              </a:rPr>
              <a:t>ASG.PNO=PROJ.PNO</a:t>
            </a:r>
          </a:p>
          <a:p>
            <a:pPr marL="650230" lvl="1" indent="0">
              <a:buNone/>
            </a:pPr>
            <a:r>
              <a:rPr lang="en-US" b="1" dirty="0">
                <a:latin typeface="Courier New"/>
              </a:rPr>
              <a:t>AND	</a:t>
            </a:r>
            <a:r>
              <a:rPr lang="en-US" dirty="0" smtClean="0">
                <a:latin typeface="Courier New"/>
              </a:rPr>
              <a:t>ENAME ≠ "</a:t>
            </a:r>
            <a:r>
              <a:rPr lang="en-US" dirty="0">
                <a:latin typeface="Courier New"/>
              </a:rPr>
              <a:t>J. Doe"</a:t>
            </a:r>
          </a:p>
          <a:p>
            <a:pPr marL="650230" lvl="1" indent="0">
              <a:buNone/>
            </a:pPr>
            <a:r>
              <a:rPr lang="en-US" b="1" dirty="0">
                <a:latin typeface="Courier New"/>
              </a:rPr>
              <a:t>AND	</a:t>
            </a:r>
            <a:r>
              <a:rPr lang="en-US" dirty="0">
                <a:latin typeface="Courier New"/>
              </a:rPr>
              <a:t>PROJ.PNAME="CAD/CAM"</a:t>
            </a:r>
          </a:p>
          <a:p>
            <a:pPr marL="650230" lvl="1" indent="0">
              <a:buNone/>
            </a:pPr>
            <a:r>
              <a:rPr lang="en-US" b="1" dirty="0">
                <a:latin typeface="Courier New"/>
              </a:rPr>
              <a:t>AND	</a:t>
            </a:r>
            <a:r>
              <a:rPr lang="en-US" dirty="0">
                <a:latin typeface="Courier New"/>
              </a:rPr>
              <a:t>(DUR=12 </a:t>
            </a:r>
            <a:r>
              <a:rPr lang="en-US" b="1" dirty="0">
                <a:latin typeface="Courier New"/>
              </a:rPr>
              <a:t>OR</a:t>
            </a:r>
            <a:r>
              <a:rPr lang="en-US" dirty="0">
                <a:latin typeface="Courier New"/>
              </a:rPr>
              <a:t> DUR=24)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6574409" y="3148608"/>
            <a:ext cx="5832648" cy="6408712"/>
            <a:chOff x="4735626" y="1371600"/>
            <a:chExt cx="4350102" cy="4755578"/>
          </a:xfrm>
        </p:grpSpPr>
        <p:sp>
          <p:nvSpPr>
            <p:cNvPr id="28" name="Text Box 4"/>
            <p:cNvSpPr txBox="1">
              <a:spLocks noChangeArrowheads="1"/>
            </p:cNvSpPr>
            <p:nvPr/>
          </p:nvSpPr>
          <p:spPr bwMode="auto">
            <a:xfrm>
              <a:off x="5508508" y="1371600"/>
              <a:ext cx="1047087" cy="3696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4124"/>
                </a:lnSpc>
                <a:tabLst>
                  <a:tab pos="0" algn="l"/>
                  <a:tab pos="1300460" algn="l"/>
                </a:tabLst>
              </a:pPr>
              <a:r>
                <a:rPr lang="en-US" sz="3400" dirty="0" smtClean="0">
                  <a:solidFill>
                    <a:schemeClr val="tx2"/>
                  </a:solidFill>
                  <a:latin typeface="Symbol" charset="2"/>
                  <a:cs typeface="Symbol" charset="2"/>
                  <a:sym typeface="Symbol"/>
                </a:rPr>
                <a:t></a:t>
              </a:r>
              <a:r>
                <a:rPr lang="en-US" sz="3800" baseline="-25000" dirty="0" smtClean="0">
                  <a:solidFill>
                    <a:schemeClr val="tx2"/>
                  </a:solidFill>
                  <a:latin typeface="Arial" charset="0"/>
                </a:rPr>
                <a:t>ENAME</a:t>
              </a:r>
              <a:endParaRPr lang="en-US" sz="3800" baseline="-25000" dirty="0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29" name="Text Box 5"/>
            <p:cNvSpPr txBox="1">
              <a:spLocks noChangeArrowheads="1"/>
            </p:cNvSpPr>
            <p:nvPr/>
          </p:nvSpPr>
          <p:spPr bwMode="auto">
            <a:xfrm>
              <a:off x="5059060" y="2143125"/>
              <a:ext cx="2211393" cy="3696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4124"/>
                </a:lnSpc>
                <a:tabLst>
                  <a:tab pos="0" algn="l"/>
                  <a:tab pos="1300460" algn="l"/>
                  <a:tab pos="2600919" algn="l"/>
                </a:tabLst>
              </a:pPr>
              <a:r>
                <a:rPr lang="en-US" sz="3400" dirty="0" smtClean="0">
                  <a:solidFill>
                    <a:schemeClr val="tx2"/>
                  </a:solidFill>
                  <a:latin typeface="Symbol" charset="2"/>
                  <a:cs typeface="Symbol" charset="2"/>
                  <a:sym typeface="Symbol"/>
                </a:rPr>
                <a:t></a:t>
              </a:r>
              <a:r>
                <a:rPr lang="en-US" sz="3800" baseline="-25000" dirty="0" smtClean="0">
                  <a:solidFill>
                    <a:schemeClr val="tx2"/>
                  </a:solidFill>
                  <a:latin typeface="Arial" charset="0"/>
                </a:rPr>
                <a:t>DUR=12 </a:t>
              </a:r>
              <a:r>
                <a:rPr lang="en-US" sz="3800" baseline="-25000" dirty="0" smtClean="0">
                  <a:solidFill>
                    <a:schemeClr val="tx2"/>
                  </a:solidFill>
                  <a:latin typeface="ＭＳ ゴシック"/>
                  <a:ea typeface="ＭＳ ゴシック"/>
                  <a:cs typeface="ＭＳ ゴシック"/>
                  <a:sym typeface="Symbol"/>
                </a:rPr>
                <a:t></a:t>
              </a:r>
              <a:r>
                <a:rPr lang="en-US" sz="3800" baseline="-25000" dirty="0" smtClean="0">
                  <a:solidFill>
                    <a:schemeClr val="tx2"/>
                  </a:solidFill>
                  <a:latin typeface="Arial" charset="0"/>
                  <a:sym typeface="Symbol"/>
                </a:rPr>
                <a:t> </a:t>
              </a:r>
              <a:r>
                <a:rPr lang="en-US" sz="3800" baseline="-25000" dirty="0">
                  <a:solidFill>
                    <a:schemeClr val="tx2"/>
                  </a:solidFill>
                  <a:latin typeface="Arial" charset="0"/>
                </a:rPr>
                <a:t>DUR=24</a:t>
              </a:r>
            </a:p>
          </p:txBody>
        </p:sp>
        <p:sp>
          <p:nvSpPr>
            <p:cNvPr id="30" name="Text Box 6"/>
            <p:cNvSpPr txBox="1">
              <a:spLocks noChangeArrowheads="1"/>
            </p:cNvSpPr>
            <p:nvPr/>
          </p:nvSpPr>
          <p:spPr bwMode="auto">
            <a:xfrm>
              <a:off x="5166751" y="2957513"/>
              <a:ext cx="2336087" cy="371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4124"/>
                </a:lnSpc>
                <a:tabLst>
                  <a:tab pos="0" algn="l"/>
                  <a:tab pos="1300460" algn="l"/>
                </a:tabLst>
              </a:pPr>
              <a:r>
                <a:rPr lang="en-US" sz="3400" dirty="0" smtClean="0">
                  <a:solidFill>
                    <a:schemeClr val="tx2"/>
                  </a:solidFill>
                  <a:latin typeface="Symbol" charset="2"/>
                  <a:cs typeface="Symbol" charset="2"/>
                  <a:sym typeface="Symbol"/>
                </a:rPr>
                <a:t></a:t>
              </a:r>
              <a:r>
                <a:rPr lang="en-US" sz="3800" baseline="-25000" dirty="0" smtClean="0">
                  <a:solidFill>
                    <a:schemeClr val="tx2"/>
                  </a:solidFill>
                  <a:latin typeface="Arial" charset="0"/>
                </a:rPr>
                <a:t>PNAME</a:t>
              </a:r>
              <a:r>
                <a:rPr lang="en-US" sz="3800" baseline="-25000" dirty="0">
                  <a:solidFill>
                    <a:schemeClr val="tx2"/>
                  </a:solidFill>
                  <a:latin typeface="Arial" charset="0"/>
                </a:rPr>
                <a:t>=“CAD/CAM”</a:t>
              </a:r>
            </a:p>
          </p:txBody>
        </p:sp>
        <p:sp>
          <p:nvSpPr>
            <p:cNvPr id="31" name="Text Box 7"/>
            <p:cNvSpPr txBox="1">
              <a:spLocks noChangeArrowheads="1"/>
            </p:cNvSpPr>
            <p:nvPr/>
          </p:nvSpPr>
          <p:spPr bwMode="auto">
            <a:xfrm>
              <a:off x="5222215" y="3706813"/>
              <a:ext cx="2010845" cy="371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4124"/>
                </a:lnSpc>
                <a:tabLst>
                  <a:tab pos="0" algn="l"/>
                  <a:tab pos="1300460" algn="l"/>
                </a:tabLst>
              </a:pPr>
              <a:r>
                <a:rPr lang="en-US" sz="3400" dirty="0" smtClean="0">
                  <a:solidFill>
                    <a:schemeClr val="tx2"/>
                  </a:solidFill>
                  <a:latin typeface="Symbol" charset="2"/>
                  <a:cs typeface="Symbol" charset="2"/>
                  <a:sym typeface="Symbol"/>
                </a:rPr>
                <a:t></a:t>
              </a:r>
              <a:r>
                <a:rPr lang="en-US" sz="3800" baseline="-25000" dirty="0" smtClean="0">
                  <a:solidFill>
                    <a:schemeClr val="tx2"/>
                  </a:solidFill>
                  <a:latin typeface="Arial" charset="0"/>
                </a:rPr>
                <a:t>ENAME</a:t>
              </a:r>
              <a:r>
                <a:rPr lang="en-US" sz="3800" baseline="-25000" dirty="0">
                  <a:solidFill>
                    <a:schemeClr val="tx2"/>
                  </a:solidFill>
                  <a:latin typeface="Arial" charset="0"/>
                </a:rPr>
                <a:t>≠“J. DOE”</a:t>
              </a:r>
            </a:p>
          </p:txBody>
        </p:sp>
        <p:sp>
          <p:nvSpPr>
            <p:cNvPr id="32" name="Text Box 8"/>
            <p:cNvSpPr txBox="1">
              <a:spLocks noChangeArrowheads="1"/>
            </p:cNvSpPr>
            <p:nvPr/>
          </p:nvSpPr>
          <p:spPr bwMode="auto">
            <a:xfrm>
              <a:off x="4735626" y="5845175"/>
              <a:ext cx="625248" cy="2820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2600">
                  <a:solidFill>
                    <a:schemeClr val="tx2"/>
                  </a:solidFill>
                  <a:latin typeface="Arial" charset="0"/>
                </a:rPr>
                <a:t>PROJ</a:t>
              </a:r>
            </a:p>
          </p:txBody>
        </p:sp>
        <p:sp>
          <p:nvSpPr>
            <p:cNvPr id="33" name="Text Box 9"/>
            <p:cNvSpPr txBox="1">
              <a:spLocks noChangeArrowheads="1"/>
            </p:cNvSpPr>
            <p:nvPr/>
          </p:nvSpPr>
          <p:spPr bwMode="auto">
            <a:xfrm>
              <a:off x="5894745" y="5845175"/>
              <a:ext cx="504110" cy="2820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2600">
                  <a:solidFill>
                    <a:schemeClr val="tx2"/>
                  </a:solidFill>
                  <a:latin typeface="Arial" charset="0"/>
                </a:rPr>
                <a:t>ASG</a:t>
              </a:r>
            </a:p>
          </p:txBody>
        </p:sp>
        <p:sp>
          <p:nvSpPr>
            <p:cNvPr id="34" name="Text Box 10"/>
            <p:cNvSpPr txBox="1">
              <a:spLocks noChangeArrowheads="1"/>
            </p:cNvSpPr>
            <p:nvPr/>
          </p:nvSpPr>
          <p:spPr bwMode="auto">
            <a:xfrm>
              <a:off x="7666554" y="5845175"/>
              <a:ext cx="503793" cy="2820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2600">
                  <a:solidFill>
                    <a:schemeClr val="tx2"/>
                  </a:solidFill>
                  <a:latin typeface="Arial" charset="0"/>
                </a:rPr>
                <a:t>EMP</a:t>
              </a:r>
            </a:p>
          </p:txBody>
        </p:sp>
        <p:sp>
          <p:nvSpPr>
            <p:cNvPr id="35" name="Line 11"/>
            <p:cNvSpPr>
              <a:spLocks noChangeShapeType="1"/>
            </p:cNvSpPr>
            <p:nvPr/>
          </p:nvSpPr>
          <p:spPr bwMode="auto">
            <a:xfrm rot="10800000" flipH="1">
              <a:off x="6267450" y="5589240"/>
              <a:ext cx="752822" cy="26546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36" name="Line 12"/>
            <p:cNvSpPr>
              <a:spLocks noChangeShapeType="1"/>
            </p:cNvSpPr>
            <p:nvPr/>
          </p:nvSpPr>
          <p:spPr bwMode="auto">
            <a:xfrm rot="10800000">
              <a:off x="7380312" y="5589240"/>
              <a:ext cx="519088" cy="26546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37" name="Line 13"/>
            <p:cNvSpPr>
              <a:spLocks noChangeShapeType="1"/>
            </p:cNvSpPr>
            <p:nvPr/>
          </p:nvSpPr>
          <p:spPr bwMode="auto">
            <a:xfrm rot="10800000" flipH="1">
              <a:off x="5054600" y="4864100"/>
              <a:ext cx="857250" cy="9652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38" name="Line 14"/>
            <p:cNvSpPr>
              <a:spLocks noChangeShapeType="1"/>
            </p:cNvSpPr>
            <p:nvPr/>
          </p:nvSpPr>
          <p:spPr bwMode="auto">
            <a:xfrm rot="10800000">
              <a:off x="6108700" y="4864100"/>
              <a:ext cx="850900" cy="3429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39" name="Line 15"/>
            <p:cNvSpPr>
              <a:spLocks noChangeShapeType="1"/>
            </p:cNvSpPr>
            <p:nvPr/>
          </p:nvSpPr>
          <p:spPr bwMode="auto">
            <a:xfrm rot="10800000" flipH="1">
              <a:off x="5975350" y="4114800"/>
              <a:ext cx="12700" cy="4572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40" name="Line 16"/>
            <p:cNvSpPr>
              <a:spLocks noChangeShapeType="1"/>
            </p:cNvSpPr>
            <p:nvPr/>
          </p:nvSpPr>
          <p:spPr bwMode="auto">
            <a:xfrm rot="10800000" flipH="1">
              <a:off x="5975350" y="3352800"/>
              <a:ext cx="12700" cy="5080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41" name="Line 17"/>
            <p:cNvSpPr>
              <a:spLocks noChangeShapeType="1"/>
            </p:cNvSpPr>
            <p:nvPr/>
          </p:nvSpPr>
          <p:spPr bwMode="auto">
            <a:xfrm rot="10800000" flipH="1">
              <a:off x="5975350" y="2590800"/>
              <a:ext cx="12700" cy="5207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42" name="Line 18"/>
            <p:cNvSpPr>
              <a:spLocks noChangeShapeType="1"/>
            </p:cNvSpPr>
            <p:nvPr/>
          </p:nvSpPr>
          <p:spPr bwMode="auto">
            <a:xfrm rot="10800000" flipH="1">
              <a:off x="5975350" y="1816100"/>
              <a:ext cx="12700" cy="5715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43" name="Text Box 19"/>
            <p:cNvSpPr txBox="1">
              <a:spLocks noChangeArrowheads="1"/>
            </p:cNvSpPr>
            <p:nvPr/>
          </p:nvSpPr>
          <p:spPr bwMode="auto">
            <a:xfrm>
              <a:off x="8440272" y="1612900"/>
              <a:ext cx="645456" cy="2445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2702"/>
                </a:lnSpc>
                <a:tabLst>
                  <a:tab pos="0" algn="l"/>
                </a:tabLst>
              </a:pPr>
              <a:r>
                <a:rPr lang="en-US" sz="2300" dirty="0">
                  <a:solidFill>
                    <a:schemeClr val="tx2"/>
                  </a:solidFill>
                  <a:latin typeface="Arial" charset="0"/>
                </a:rPr>
                <a:t>Project</a:t>
              </a:r>
            </a:p>
          </p:txBody>
        </p:sp>
        <p:sp>
          <p:nvSpPr>
            <p:cNvPr id="44" name="Text Box 20"/>
            <p:cNvSpPr txBox="1">
              <a:spLocks noChangeArrowheads="1"/>
            </p:cNvSpPr>
            <p:nvPr/>
          </p:nvSpPr>
          <p:spPr bwMode="auto">
            <a:xfrm>
              <a:off x="8442710" y="3124200"/>
              <a:ext cx="577081" cy="2445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2702"/>
                </a:lnSpc>
                <a:tabLst>
                  <a:tab pos="0" algn="l"/>
                </a:tabLst>
              </a:pPr>
              <a:r>
                <a:rPr lang="en-US" sz="2300">
                  <a:solidFill>
                    <a:schemeClr val="tx2"/>
                  </a:solidFill>
                  <a:latin typeface="Arial" charset="0"/>
                </a:rPr>
                <a:t>Select</a:t>
              </a:r>
            </a:p>
          </p:txBody>
        </p:sp>
        <p:sp>
          <p:nvSpPr>
            <p:cNvPr id="45" name="Text Box 21"/>
            <p:cNvSpPr txBox="1">
              <a:spLocks noChangeArrowheads="1"/>
            </p:cNvSpPr>
            <p:nvPr/>
          </p:nvSpPr>
          <p:spPr bwMode="auto">
            <a:xfrm>
              <a:off x="8574363" y="5251450"/>
              <a:ext cx="380448" cy="2445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2702"/>
                </a:lnSpc>
                <a:tabLst>
                  <a:tab pos="0" algn="l"/>
                </a:tabLst>
              </a:pPr>
              <a:r>
                <a:rPr lang="en-US" sz="2300">
                  <a:solidFill>
                    <a:schemeClr val="tx2"/>
                  </a:solidFill>
                  <a:latin typeface="Arial" charset="0"/>
                </a:rPr>
                <a:t>Join</a:t>
              </a:r>
            </a:p>
          </p:txBody>
        </p:sp>
        <p:sp>
          <p:nvSpPr>
            <p:cNvPr id="46" name="Freeform 22"/>
            <p:cNvSpPr>
              <a:spLocks/>
            </p:cNvSpPr>
            <p:nvPr/>
          </p:nvSpPr>
          <p:spPr bwMode="auto">
            <a:xfrm>
              <a:off x="8001000" y="2438400"/>
              <a:ext cx="304800" cy="16002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000" y="833"/>
                </a:cxn>
                <a:cxn ang="0">
                  <a:pos x="5000" y="4166"/>
                </a:cxn>
                <a:cxn ang="0">
                  <a:pos x="10000" y="5000"/>
                </a:cxn>
                <a:cxn ang="0">
                  <a:pos x="5000" y="5833"/>
                </a:cxn>
                <a:cxn ang="0">
                  <a:pos x="5000" y="9166"/>
                </a:cxn>
                <a:cxn ang="0">
                  <a:pos x="0" y="10000"/>
                </a:cxn>
              </a:cxnLst>
              <a:rect l="0" t="0" r="r" b="b"/>
              <a:pathLst>
                <a:path w="10000" h="10000">
                  <a:moveTo>
                    <a:pt x="0" y="0"/>
                  </a:moveTo>
                  <a:cubicBezTo>
                    <a:pt x="2761" y="0"/>
                    <a:pt x="5000" y="373"/>
                    <a:pt x="5000" y="833"/>
                  </a:cubicBezTo>
                  <a:lnTo>
                    <a:pt x="5000" y="4166"/>
                  </a:lnTo>
                  <a:cubicBezTo>
                    <a:pt x="5000" y="4626"/>
                    <a:pt x="7238" y="5000"/>
                    <a:pt x="10000" y="5000"/>
                  </a:cubicBezTo>
                  <a:cubicBezTo>
                    <a:pt x="7238" y="5000"/>
                    <a:pt x="5000" y="5373"/>
                    <a:pt x="5000" y="5833"/>
                  </a:cubicBezTo>
                  <a:lnTo>
                    <a:pt x="5000" y="9166"/>
                  </a:lnTo>
                  <a:cubicBezTo>
                    <a:pt x="5000" y="9626"/>
                    <a:pt x="2761" y="10000"/>
                    <a:pt x="0" y="10000"/>
                  </a:cubicBezTo>
                </a:path>
              </a:pathLst>
            </a:custGeom>
            <a:noFill/>
            <a:ln w="9525">
              <a:solidFill>
                <a:schemeClr val="tx2"/>
              </a:solidFill>
              <a:prstDash val="solid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47" name="Freeform 23"/>
            <p:cNvSpPr>
              <a:spLocks/>
            </p:cNvSpPr>
            <p:nvPr/>
          </p:nvSpPr>
          <p:spPr bwMode="auto">
            <a:xfrm>
              <a:off x="8077200" y="4648200"/>
              <a:ext cx="304800" cy="14478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000" y="833"/>
                </a:cxn>
                <a:cxn ang="0">
                  <a:pos x="5000" y="4166"/>
                </a:cxn>
                <a:cxn ang="0">
                  <a:pos x="10000" y="5000"/>
                </a:cxn>
                <a:cxn ang="0">
                  <a:pos x="5000" y="5833"/>
                </a:cxn>
                <a:cxn ang="0">
                  <a:pos x="5000" y="9166"/>
                </a:cxn>
                <a:cxn ang="0">
                  <a:pos x="0" y="10000"/>
                </a:cxn>
              </a:cxnLst>
              <a:rect l="0" t="0" r="r" b="b"/>
              <a:pathLst>
                <a:path w="10000" h="10000">
                  <a:moveTo>
                    <a:pt x="0" y="0"/>
                  </a:moveTo>
                  <a:cubicBezTo>
                    <a:pt x="2761" y="0"/>
                    <a:pt x="5000" y="373"/>
                    <a:pt x="5000" y="833"/>
                  </a:cubicBezTo>
                  <a:lnTo>
                    <a:pt x="5000" y="4166"/>
                  </a:lnTo>
                  <a:cubicBezTo>
                    <a:pt x="5000" y="4626"/>
                    <a:pt x="7238" y="5000"/>
                    <a:pt x="10000" y="5000"/>
                  </a:cubicBezTo>
                  <a:cubicBezTo>
                    <a:pt x="7238" y="5000"/>
                    <a:pt x="5000" y="5373"/>
                    <a:pt x="5000" y="5833"/>
                  </a:cubicBezTo>
                  <a:lnTo>
                    <a:pt x="5000" y="9166"/>
                  </a:lnTo>
                  <a:cubicBezTo>
                    <a:pt x="5000" y="9626"/>
                    <a:pt x="2761" y="10000"/>
                    <a:pt x="0" y="10000"/>
                  </a:cubicBezTo>
                </a:path>
              </a:pathLst>
            </a:custGeom>
            <a:noFill/>
            <a:ln w="9525">
              <a:solidFill>
                <a:schemeClr val="tx2"/>
              </a:solidFill>
              <a:prstDash val="solid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48" name="Freeform 24"/>
            <p:cNvSpPr>
              <a:spLocks/>
            </p:cNvSpPr>
            <p:nvPr/>
          </p:nvSpPr>
          <p:spPr bwMode="auto">
            <a:xfrm>
              <a:off x="8001000" y="1524000"/>
              <a:ext cx="228600" cy="4572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000" y="833"/>
                </a:cxn>
                <a:cxn ang="0">
                  <a:pos x="5000" y="4166"/>
                </a:cxn>
                <a:cxn ang="0">
                  <a:pos x="10000" y="5000"/>
                </a:cxn>
                <a:cxn ang="0">
                  <a:pos x="5000" y="5833"/>
                </a:cxn>
                <a:cxn ang="0">
                  <a:pos x="5000" y="9166"/>
                </a:cxn>
                <a:cxn ang="0">
                  <a:pos x="0" y="10000"/>
                </a:cxn>
              </a:cxnLst>
              <a:rect l="0" t="0" r="r" b="b"/>
              <a:pathLst>
                <a:path w="10000" h="10000">
                  <a:moveTo>
                    <a:pt x="0" y="0"/>
                  </a:moveTo>
                  <a:cubicBezTo>
                    <a:pt x="2761" y="0"/>
                    <a:pt x="5000" y="373"/>
                    <a:pt x="5000" y="833"/>
                  </a:cubicBezTo>
                  <a:lnTo>
                    <a:pt x="5000" y="4166"/>
                  </a:lnTo>
                  <a:cubicBezTo>
                    <a:pt x="5000" y="4626"/>
                    <a:pt x="7238" y="5000"/>
                    <a:pt x="10000" y="5000"/>
                  </a:cubicBezTo>
                  <a:cubicBezTo>
                    <a:pt x="7238" y="5000"/>
                    <a:pt x="5000" y="5373"/>
                    <a:pt x="5000" y="5833"/>
                  </a:cubicBezTo>
                  <a:lnTo>
                    <a:pt x="5000" y="9166"/>
                  </a:lnTo>
                  <a:cubicBezTo>
                    <a:pt x="5000" y="9626"/>
                    <a:pt x="2761" y="10000"/>
                    <a:pt x="0" y="10000"/>
                  </a:cubicBezTo>
                </a:path>
              </a:pathLst>
            </a:custGeom>
            <a:noFill/>
            <a:ln w="9525">
              <a:solidFill>
                <a:schemeClr val="tx2"/>
              </a:solidFill>
              <a:prstDash val="solid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53" name="Text Box 26"/>
            <p:cNvSpPr txBox="1">
              <a:spLocks noChangeArrowheads="1"/>
            </p:cNvSpPr>
            <p:nvPr/>
          </p:nvSpPr>
          <p:spPr bwMode="auto">
            <a:xfrm>
              <a:off x="5591418" y="4513263"/>
              <a:ext cx="773609" cy="307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4000" dirty="0" smtClean="0">
                  <a:solidFill>
                    <a:schemeClr val="tx2"/>
                  </a:solidFill>
                  <a:latin typeface="Book Antiqua"/>
                </a:rPr>
                <a:t>⋈</a:t>
              </a:r>
              <a:r>
                <a:rPr lang="en-US" sz="3800" baseline="-25000" dirty="0" smtClean="0">
                  <a:solidFill>
                    <a:schemeClr val="tx2"/>
                  </a:solidFill>
                  <a:latin typeface="Arial" charset="0"/>
                </a:rPr>
                <a:t>PNO</a:t>
              </a:r>
              <a:endParaRPr lang="en-US" sz="3800" baseline="-25000" dirty="0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51" name="Text Box 29"/>
            <p:cNvSpPr txBox="1">
              <a:spLocks noChangeArrowheads="1"/>
            </p:cNvSpPr>
            <p:nvPr/>
          </p:nvSpPr>
          <p:spPr bwMode="auto">
            <a:xfrm>
              <a:off x="6743546" y="5235103"/>
              <a:ext cx="773609" cy="307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4000" dirty="0" smtClean="0">
                  <a:solidFill>
                    <a:schemeClr val="tx2"/>
                  </a:solidFill>
                  <a:latin typeface="Book Antiqua"/>
                </a:rPr>
                <a:t>⋈</a:t>
              </a:r>
              <a:r>
                <a:rPr lang="en-US" sz="3800" baseline="-25000" dirty="0" smtClean="0">
                  <a:solidFill>
                    <a:schemeClr val="tx2"/>
                  </a:solidFill>
                  <a:latin typeface="Arial" charset="0"/>
                </a:rPr>
                <a:t>ENO</a:t>
              </a:r>
              <a:endParaRPr lang="en-US" sz="3800" baseline="-25000" dirty="0">
                <a:solidFill>
                  <a:schemeClr val="tx2"/>
                </a:solidFill>
                <a:latin typeface="Arial" charset="0"/>
              </a:endParaRPr>
            </a:p>
          </p:txBody>
        </p:sp>
      </p:grpSp>
      <p:sp>
        <p:nvSpPr>
          <p:cNvPr id="49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3893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18"/>
              </a:spcAft>
            </a:pPr>
            <a:r>
              <a:rPr lang="en-US" dirty="0"/>
              <a:t>Equivalent </a:t>
            </a:r>
            <a:r>
              <a:rPr lang="en-US" dirty="0" smtClean="0"/>
              <a:t>Queries</a:t>
            </a:r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1408854" y="3148608"/>
            <a:ext cx="10187093" cy="6336704"/>
            <a:chOff x="1408854" y="2658606"/>
            <a:chExt cx="10187093" cy="6826706"/>
          </a:xfrm>
        </p:grpSpPr>
        <p:sp>
          <p:nvSpPr>
            <p:cNvPr id="206851" name="Text Box 3"/>
            <p:cNvSpPr txBox="1">
              <a:spLocks noChangeArrowheads="1"/>
            </p:cNvSpPr>
            <p:nvPr/>
          </p:nvSpPr>
          <p:spPr bwMode="auto">
            <a:xfrm>
              <a:off x="5863450" y="2658606"/>
              <a:ext cx="1663064" cy="528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4124"/>
                </a:lnSpc>
                <a:tabLst>
                  <a:tab pos="0" algn="l"/>
                  <a:tab pos="1300460" algn="l"/>
                </a:tabLst>
              </a:pPr>
              <a:r>
                <a:rPr lang="en-US" sz="3400" dirty="0" smtClean="0">
                  <a:solidFill>
                    <a:schemeClr val="tx2"/>
                  </a:solidFill>
                  <a:latin typeface="Symbol" charset="2"/>
                  <a:cs typeface="Symbol" charset="2"/>
                  <a:sym typeface="Symbol"/>
                </a:rPr>
                <a:t></a:t>
              </a:r>
              <a:r>
                <a:rPr lang="en-US" sz="3800" baseline="-25000" dirty="0" smtClean="0">
                  <a:solidFill>
                    <a:schemeClr val="tx2"/>
                  </a:solidFill>
                  <a:latin typeface="Arial" charset="0"/>
                </a:rPr>
                <a:t>ENAME</a:t>
              </a:r>
              <a:endParaRPr lang="en-US" sz="3800" baseline="-25000" dirty="0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206852" name="Text Box 4"/>
            <p:cNvSpPr txBox="1">
              <a:spLocks noChangeArrowheads="1"/>
            </p:cNvSpPr>
            <p:nvPr/>
          </p:nvSpPr>
          <p:spPr bwMode="auto">
            <a:xfrm>
              <a:off x="1408854" y="4392579"/>
              <a:ext cx="10187093" cy="5330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4124"/>
                </a:lnSpc>
                <a:tabLst>
                  <a:tab pos="0" algn="l"/>
                  <a:tab pos="1300460" algn="l"/>
                  <a:tab pos="2600919" algn="l"/>
                  <a:tab pos="3901379" algn="l"/>
                  <a:tab pos="5201839" algn="l"/>
                  <a:tab pos="6502298" algn="l"/>
                </a:tabLst>
              </a:pPr>
              <a:r>
                <a:rPr lang="en-US" sz="3600" dirty="0" smtClean="0">
                  <a:solidFill>
                    <a:schemeClr val="tx2"/>
                  </a:solidFill>
                  <a:latin typeface="Symbol" charset="2"/>
                  <a:cs typeface="Symbol" charset="2"/>
                  <a:sym typeface="Symbol"/>
                </a:rPr>
                <a:t></a:t>
              </a:r>
              <a:r>
                <a:rPr lang="en-US" sz="3600" baseline="-25000" dirty="0" smtClean="0">
                  <a:solidFill>
                    <a:schemeClr val="tx2"/>
                  </a:solidFill>
                  <a:latin typeface="Arial" charset="0"/>
                </a:rPr>
                <a:t>PNAME</a:t>
              </a:r>
              <a:r>
                <a:rPr lang="en-US" sz="3600" baseline="-25000" dirty="0">
                  <a:solidFill>
                    <a:schemeClr val="tx2"/>
                  </a:solidFill>
                  <a:latin typeface="Arial" charset="0"/>
                </a:rPr>
                <a:t>=“CAD/CAM</a:t>
              </a:r>
              <a:r>
                <a:rPr lang="en-US" sz="3600" baseline="-25000" dirty="0" smtClean="0">
                  <a:solidFill>
                    <a:schemeClr val="tx2"/>
                  </a:solidFill>
                  <a:latin typeface="Arial" charset="0"/>
                </a:rPr>
                <a:t>”</a:t>
              </a:r>
              <a:r>
                <a:rPr lang="en-US" sz="3600" baseline="-25000" dirty="0">
                  <a:solidFill>
                    <a:schemeClr val="tx2"/>
                  </a:solidFill>
                  <a:latin typeface="Symbol" charset="2"/>
                  <a:cs typeface="Symbol" charset="2"/>
                  <a:sym typeface="Symbol" charset="2"/>
                </a:rPr>
                <a:t> </a:t>
              </a:r>
              <a:r>
                <a:rPr lang="en-US" sz="3600" baseline="-25000" dirty="0" smtClean="0">
                  <a:solidFill>
                    <a:schemeClr val="tx2"/>
                  </a:solidFill>
                  <a:latin typeface="Symbol" charset="2"/>
                  <a:cs typeface="Symbol" charset="2"/>
                  <a:sym typeface="Symbol"/>
                </a:rPr>
                <a:t></a:t>
              </a:r>
              <a:r>
                <a:rPr lang="en-US" sz="3600" baseline="-25000" dirty="0" smtClean="0">
                  <a:solidFill>
                    <a:schemeClr val="tx2"/>
                  </a:solidFill>
                  <a:latin typeface="Symbol" charset="2"/>
                  <a:cs typeface="Symbol" charset="2"/>
                  <a:sym typeface="Symbol" charset="2"/>
                </a:rPr>
                <a:t> </a:t>
              </a:r>
              <a:r>
                <a:rPr lang="en-US" sz="3600" baseline="-25000" dirty="0">
                  <a:solidFill>
                    <a:schemeClr val="tx2"/>
                  </a:solidFill>
                  <a:latin typeface="Arial" charset="0"/>
                </a:rPr>
                <a:t>(</a:t>
              </a:r>
              <a:r>
                <a:rPr lang="en-US" sz="3600" baseline="-25000" dirty="0" smtClean="0">
                  <a:solidFill>
                    <a:schemeClr val="tx2"/>
                  </a:solidFill>
                  <a:latin typeface="Arial" charset="0"/>
                </a:rPr>
                <a:t>DUR=12 </a:t>
              </a:r>
              <a:r>
                <a:rPr lang="en-US" sz="3600" baseline="-25000" dirty="0" smtClean="0">
                  <a:solidFill>
                    <a:schemeClr val="tx2"/>
                  </a:solidFill>
                  <a:latin typeface="Symbol" charset="2"/>
                  <a:cs typeface="Symbol" charset="2"/>
                  <a:sym typeface="Symbol" charset="2"/>
                </a:rPr>
                <a:t> </a:t>
              </a:r>
              <a:r>
                <a:rPr lang="en-US" sz="3600" baseline="-25000" dirty="0" smtClean="0">
                  <a:solidFill>
                    <a:schemeClr val="tx2"/>
                  </a:solidFill>
                  <a:latin typeface="Arial" charset="0"/>
                </a:rPr>
                <a:t>DUR</a:t>
              </a:r>
              <a:r>
                <a:rPr lang="en-US" sz="3600" baseline="-25000" dirty="0">
                  <a:solidFill>
                    <a:schemeClr val="tx2"/>
                  </a:solidFill>
                  <a:latin typeface="Arial" charset="0"/>
                </a:rPr>
                <a:t>=24</a:t>
              </a:r>
              <a:r>
                <a:rPr lang="en-US" sz="3600" baseline="-25000" dirty="0" smtClean="0">
                  <a:solidFill>
                    <a:schemeClr val="tx2"/>
                  </a:solidFill>
                  <a:latin typeface="Arial" charset="0"/>
                </a:rPr>
                <a:t>)</a:t>
              </a:r>
              <a:r>
                <a:rPr lang="en-US" sz="3600" baseline="-25000" dirty="0">
                  <a:solidFill>
                    <a:schemeClr val="tx2"/>
                  </a:solidFill>
                  <a:latin typeface="Symbol" charset="2"/>
                  <a:cs typeface="Symbol" charset="2"/>
                  <a:sym typeface="Symbol" charset="2"/>
                </a:rPr>
                <a:t> </a:t>
              </a:r>
              <a:r>
                <a:rPr lang="en-US" sz="3600" baseline="-25000" dirty="0" smtClean="0">
                  <a:solidFill>
                    <a:schemeClr val="tx2"/>
                  </a:solidFill>
                  <a:latin typeface="Symbol" charset="2"/>
                  <a:cs typeface="Symbol" charset="2"/>
                  <a:sym typeface="Symbol" charset="2"/>
                </a:rPr>
                <a:t></a:t>
              </a:r>
              <a:r>
                <a:rPr lang="en-US" sz="3600" baseline="-25000" dirty="0" smtClean="0">
                  <a:solidFill>
                    <a:schemeClr val="tx2"/>
                  </a:solidFill>
                  <a:latin typeface="Arial" charset="0"/>
                </a:rPr>
                <a:t>ENAME</a:t>
              </a:r>
              <a:r>
                <a:rPr lang="en-US" sz="3600" baseline="-25000" dirty="0">
                  <a:solidFill>
                    <a:schemeClr val="tx2"/>
                  </a:solidFill>
                  <a:latin typeface="Arial" charset="0"/>
                </a:rPr>
                <a:t>≠“J. Doe”</a:t>
              </a:r>
            </a:p>
          </p:txBody>
        </p:sp>
        <p:sp>
          <p:nvSpPr>
            <p:cNvPr id="206853" name="Text Box 5"/>
            <p:cNvSpPr txBox="1">
              <a:spLocks noChangeArrowheads="1"/>
            </p:cNvSpPr>
            <p:nvPr/>
          </p:nvSpPr>
          <p:spPr bwMode="auto">
            <a:xfrm>
              <a:off x="5350272" y="7735391"/>
              <a:ext cx="279749" cy="5330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4124"/>
                </a:lnSpc>
                <a:tabLst>
                  <a:tab pos="0" algn="l"/>
                </a:tabLst>
              </a:pPr>
              <a:r>
                <a:rPr lang="en-US" sz="3600" dirty="0">
                  <a:solidFill>
                    <a:schemeClr val="tx2"/>
                  </a:solidFill>
                  <a:latin typeface="Book Antiqua"/>
                </a:rPr>
                <a:t>× </a:t>
              </a:r>
              <a:endParaRPr lang="en-US" sz="3400" dirty="0">
                <a:solidFill>
                  <a:schemeClr val="tx2"/>
                </a:solidFill>
                <a:latin typeface="Symbol" charset="2"/>
              </a:endParaRPr>
            </a:p>
          </p:txBody>
        </p:sp>
        <p:sp>
          <p:nvSpPr>
            <p:cNvPr id="206854" name="Text Box 6"/>
            <p:cNvSpPr txBox="1">
              <a:spLocks noChangeArrowheads="1"/>
            </p:cNvSpPr>
            <p:nvPr/>
          </p:nvSpPr>
          <p:spPr bwMode="auto">
            <a:xfrm>
              <a:off x="6274526" y="9084241"/>
              <a:ext cx="889241" cy="4010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2600">
                  <a:solidFill>
                    <a:schemeClr val="tx2"/>
                  </a:solidFill>
                  <a:latin typeface="Arial" charset="0"/>
                </a:rPr>
                <a:t>PROJ</a:t>
              </a:r>
            </a:p>
          </p:txBody>
        </p:sp>
        <p:sp>
          <p:nvSpPr>
            <p:cNvPr id="206855" name="Text Box 7"/>
            <p:cNvSpPr txBox="1">
              <a:spLocks noChangeArrowheads="1"/>
            </p:cNvSpPr>
            <p:nvPr/>
          </p:nvSpPr>
          <p:spPr bwMode="auto">
            <a:xfrm>
              <a:off x="8401700" y="9052632"/>
              <a:ext cx="716956" cy="4010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2600">
                  <a:solidFill>
                    <a:schemeClr val="tx2"/>
                  </a:solidFill>
                  <a:latin typeface="Arial" charset="0"/>
                </a:rPr>
                <a:t>ASG</a:t>
              </a:r>
            </a:p>
          </p:txBody>
        </p:sp>
        <p:sp>
          <p:nvSpPr>
            <p:cNvPr id="206856" name="Text Box 8"/>
            <p:cNvSpPr txBox="1">
              <a:spLocks noChangeArrowheads="1"/>
            </p:cNvSpPr>
            <p:nvPr/>
          </p:nvSpPr>
          <p:spPr bwMode="auto">
            <a:xfrm>
              <a:off x="3895401" y="9084241"/>
              <a:ext cx="716505" cy="4010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2600">
                  <a:solidFill>
                    <a:schemeClr val="tx2"/>
                  </a:solidFill>
                  <a:latin typeface="Arial" charset="0"/>
                </a:rPr>
                <a:t>EMP</a:t>
              </a:r>
            </a:p>
          </p:txBody>
        </p:sp>
        <p:sp>
          <p:nvSpPr>
            <p:cNvPr id="206857" name="Line 9"/>
            <p:cNvSpPr>
              <a:spLocks noChangeShapeType="1"/>
            </p:cNvSpPr>
            <p:nvPr/>
          </p:nvSpPr>
          <p:spPr bwMode="auto">
            <a:xfrm rot="10800000" flipH="1">
              <a:off x="4253653" y="8185646"/>
              <a:ext cx="1119858" cy="866987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06858" name="Line 10"/>
            <p:cNvSpPr>
              <a:spLocks noChangeShapeType="1"/>
            </p:cNvSpPr>
            <p:nvPr/>
          </p:nvSpPr>
          <p:spPr bwMode="auto">
            <a:xfrm rot="10800000">
              <a:off x="5545102" y="8158552"/>
              <a:ext cx="1137920" cy="866987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06859" name="Line 11"/>
            <p:cNvSpPr>
              <a:spLocks noChangeShapeType="1"/>
            </p:cNvSpPr>
            <p:nvPr/>
          </p:nvSpPr>
          <p:spPr bwMode="auto">
            <a:xfrm rot="10800000" flipH="1">
              <a:off x="5527040" y="6614232"/>
              <a:ext cx="993422" cy="113792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06860" name="Line 12"/>
            <p:cNvSpPr>
              <a:spLocks noChangeShapeType="1"/>
            </p:cNvSpPr>
            <p:nvPr/>
          </p:nvSpPr>
          <p:spPr bwMode="auto">
            <a:xfrm rot="10800000">
              <a:off x="6800427" y="6641326"/>
              <a:ext cx="1869440" cy="2302933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06861" name="Line 13"/>
            <p:cNvSpPr>
              <a:spLocks noChangeShapeType="1"/>
            </p:cNvSpPr>
            <p:nvPr/>
          </p:nvSpPr>
          <p:spPr bwMode="auto">
            <a:xfrm rot="10800000" flipH="1">
              <a:off x="6574649" y="5151192"/>
              <a:ext cx="18062" cy="97536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06862" name="Line 14"/>
            <p:cNvSpPr>
              <a:spLocks noChangeShapeType="1"/>
            </p:cNvSpPr>
            <p:nvPr/>
          </p:nvSpPr>
          <p:spPr bwMode="auto">
            <a:xfrm rot="10800000" flipH="1">
              <a:off x="6547556" y="3363032"/>
              <a:ext cx="18062" cy="948267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06864" name="Text Box 16"/>
            <p:cNvSpPr txBox="1">
              <a:spLocks noChangeArrowheads="1"/>
            </p:cNvSpPr>
            <p:nvPr/>
          </p:nvSpPr>
          <p:spPr bwMode="auto">
            <a:xfrm>
              <a:off x="5683110" y="5982408"/>
              <a:ext cx="2106560" cy="543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4124"/>
                </a:lnSpc>
                <a:tabLst>
                  <a:tab pos="0" algn="l"/>
                  <a:tab pos="1300460" algn="l"/>
                </a:tabLst>
              </a:pPr>
              <a:r>
                <a:rPr lang="en-US" sz="4000" dirty="0" smtClean="0">
                  <a:solidFill>
                    <a:schemeClr val="tx2"/>
                  </a:solidFill>
                  <a:latin typeface="Book Antiqua"/>
                </a:rPr>
                <a:t>⋈</a:t>
              </a:r>
              <a:r>
                <a:rPr lang="en-US" sz="3800" baseline="-25000" dirty="0" smtClean="0">
                  <a:solidFill>
                    <a:schemeClr val="tx2"/>
                  </a:solidFill>
                  <a:latin typeface="Arial" charset="0"/>
                </a:rPr>
                <a:t>PNO,ENO </a:t>
              </a:r>
              <a:endParaRPr lang="en-US" sz="3800" baseline="-25000" dirty="0">
                <a:solidFill>
                  <a:schemeClr val="tx2"/>
                </a:solidFill>
                <a:latin typeface="Arial" charset="0"/>
              </a:endParaRPr>
            </a:p>
          </p:txBody>
        </p:sp>
      </p:grpSp>
      <p:sp>
        <p:nvSpPr>
          <p:cNvPr id="16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8058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97" name="Rectangle 25"/>
          <p:cNvSpPr>
            <a:spLocks noGrp="1" noChangeArrowheads="1"/>
          </p:cNvSpPr>
          <p:nvPr>
            <p:ph type="title"/>
          </p:nvPr>
        </p:nvSpPr>
        <p:spPr>
          <a:xfrm>
            <a:off x="1007589" y="861082"/>
            <a:ext cx="10607379" cy="1612900"/>
          </a:xfrm>
        </p:spPr>
        <p:txBody>
          <a:bodyPr/>
          <a:lstStyle/>
          <a:p>
            <a:pPr>
              <a:spcAft>
                <a:spcPts val="18"/>
              </a:spcAft>
            </a:pPr>
            <a:r>
              <a:rPr lang="en-US" dirty="0"/>
              <a:t>Restructuring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533848" y="3220616"/>
            <a:ext cx="10121061" cy="6120680"/>
            <a:chOff x="1781938" y="2602161"/>
            <a:chExt cx="10215105" cy="6883151"/>
          </a:xfrm>
        </p:grpSpPr>
        <p:sp>
          <p:nvSpPr>
            <p:cNvPr id="207874" name="Text Box 2"/>
            <p:cNvSpPr txBox="1">
              <a:spLocks noChangeArrowheads="1"/>
            </p:cNvSpPr>
            <p:nvPr/>
          </p:nvSpPr>
          <p:spPr bwMode="auto">
            <a:xfrm>
              <a:off x="9869481" y="9084241"/>
              <a:ext cx="716505" cy="4010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2600">
                  <a:solidFill>
                    <a:schemeClr val="tx2"/>
                  </a:solidFill>
                  <a:latin typeface="Arial" charset="0"/>
                </a:rPr>
                <a:t>EMP</a:t>
              </a:r>
            </a:p>
          </p:txBody>
        </p:sp>
        <p:sp>
          <p:nvSpPr>
            <p:cNvPr id="207875" name="Text Box 3"/>
            <p:cNvSpPr txBox="1">
              <a:spLocks noChangeArrowheads="1"/>
            </p:cNvSpPr>
            <p:nvPr/>
          </p:nvSpPr>
          <p:spPr bwMode="auto">
            <a:xfrm>
              <a:off x="5418667" y="2602161"/>
              <a:ext cx="1625600" cy="407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2800" dirty="0" smtClean="0">
                  <a:solidFill>
                    <a:schemeClr val="tx2"/>
                  </a:solidFill>
                  <a:latin typeface="Symbol" charset="2"/>
                  <a:cs typeface="Symbol" charset="2"/>
                  <a:sym typeface="Symbol"/>
                </a:rPr>
                <a:t></a:t>
              </a:r>
              <a:r>
                <a:rPr lang="en-US" sz="3800" baseline="-25000" dirty="0" smtClean="0">
                  <a:solidFill>
                    <a:schemeClr val="tx2"/>
                  </a:solidFill>
                  <a:latin typeface="Arial" charset="0"/>
                </a:rPr>
                <a:t>ENAME</a:t>
              </a:r>
              <a:endParaRPr lang="en-US" sz="3800" baseline="-25000" dirty="0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207876" name="Text Box 4"/>
            <p:cNvSpPr txBox="1">
              <a:spLocks noChangeArrowheads="1"/>
            </p:cNvSpPr>
            <p:nvPr/>
          </p:nvSpPr>
          <p:spPr bwMode="auto">
            <a:xfrm>
              <a:off x="9153109" y="7833433"/>
              <a:ext cx="2843934" cy="406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  <a:tab pos="1300460" algn="l"/>
                </a:tabLst>
              </a:pPr>
              <a:r>
                <a:rPr lang="en-US" sz="2800" dirty="0" smtClean="0">
                  <a:solidFill>
                    <a:schemeClr val="tx2"/>
                  </a:solidFill>
                  <a:latin typeface="Symbol" charset="2"/>
                  <a:cs typeface="Symbol" charset="2"/>
                  <a:sym typeface="Symbol"/>
                </a:rPr>
                <a:t></a:t>
              </a:r>
              <a:r>
                <a:rPr lang="en-US" sz="3800" baseline="-25000" dirty="0" smtClean="0">
                  <a:solidFill>
                    <a:schemeClr val="tx2"/>
                  </a:solidFill>
                  <a:latin typeface="Arial" charset="0"/>
                </a:rPr>
                <a:t>ENAME </a:t>
              </a:r>
              <a:r>
                <a:rPr lang="en-US" sz="2600" baseline="-25000" dirty="0">
                  <a:solidFill>
                    <a:schemeClr val="tx2"/>
                  </a:solidFill>
                  <a:latin typeface="Arial"/>
                </a:rPr>
                <a:t>≠</a:t>
              </a:r>
              <a:r>
                <a:rPr lang="en-US" sz="3800" baseline="-25000" dirty="0">
                  <a:solidFill>
                    <a:schemeClr val="tx2"/>
                  </a:solidFill>
                  <a:latin typeface="Arial" charset="0"/>
                </a:rPr>
                <a:t> "J. Doe"</a:t>
              </a:r>
            </a:p>
          </p:txBody>
        </p:sp>
        <p:sp>
          <p:nvSpPr>
            <p:cNvPr id="207877" name="Text Box 5"/>
            <p:cNvSpPr txBox="1">
              <a:spLocks noChangeArrowheads="1"/>
            </p:cNvSpPr>
            <p:nvPr/>
          </p:nvSpPr>
          <p:spPr bwMode="auto">
            <a:xfrm>
              <a:off x="6437433" y="9084241"/>
              <a:ext cx="716956" cy="4010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2600">
                  <a:solidFill>
                    <a:schemeClr val="tx2"/>
                  </a:solidFill>
                  <a:latin typeface="Arial" charset="0"/>
                </a:rPr>
                <a:t>ASG</a:t>
              </a:r>
            </a:p>
          </p:txBody>
        </p:sp>
        <p:sp>
          <p:nvSpPr>
            <p:cNvPr id="207878" name="Text Box 6"/>
            <p:cNvSpPr txBox="1">
              <a:spLocks noChangeArrowheads="1"/>
            </p:cNvSpPr>
            <p:nvPr/>
          </p:nvSpPr>
          <p:spPr bwMode="auto">
            <a:xfrm>
              <a:off x="2616926" y="9084241"/>
              <a:ext cx="889241" cy="4010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2600">
                  <a:solidFill>
                    <a:schemeClr val="tx2"/>
                  </a:solidFill>
                  <a:latin typeface="Arial" charset="0"/>
                </a:rPr>
                <a:t>PROJ</a:t>
              </a:r>
            </a:p>
          </p:txBody>
        </p:sp>
        <p:sp>
          <p:nvSpPr>
            <p:cNvPr id="207879" name="Text Box 7"/>
            <p:cNvSpPr txBox="1">
              <a:spLocks noChangeArrowheads="1"/>
            </p:cNvSpPr>
            <p:nvPr/>
          </p:nvSpPr>
          <p:spPr bwMode="auto">
            <a:xfrm>
              <a:off x="9331396" y="6720348"/>
              <a:ext cx="2481297" cy="407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  <a:tab pos="1300460" algn="l"/>
                </a:tabLst>
              </a:pPr>
              <a:r>
                <a:rPr lang="en-US" sz="2800" dirty="0" smtClean="0">
                  <a:solidFill>
                    <a:schemeClr val="tx2"/>
                  </a:solidFill>
                  <a:latin typeface="Symbol" charset="2"/>
                  <a:cs typeface="Symbol" charset="2"/>
                  <a:sym typeface="Symbol"/>
                </a:rPr>
                <a:t></a:t>
              </a:r>
              <a:r>
                <a:rPr lang="en-US" sz="3800" baseline="-25000" dirty="0" smtClean="0">
                  <a:solidFill>
                    <a:schemeClr val="tx2"/>
                  </a:solidFill>
                  <a:latin typeface="Arial" charset="0"/>
                </a:rPr>
                <a:t>PNO,ENAME</a:t>
              </a:r>
              <a:endParaRPr lang="en-US" sz="3800" baseline="-25000" dirty="0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207880" name="Line 8"/>
            <p:cNvSpPr>
              <a:spLocks noChangeShapeType="1"/>
            </p:cNvSpPr>
            <p:nvPr/>
          </p:nvSpPr>
          <p:spPr bwMode="auto">
            <a:xfrm rot="10800000" flipH="1">
              <a:off x="10218702" y="8307565"/>
              <a:ext cx="18062" cy="73152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07881" name="Line 9"/>
            <p:cNvSpPr>
              <a:spLocks noChangeShapeType="1"/>
            </p:cNvSpPr>
            <p:nvPr/>
          </p:nvSpPr>
          <p:spPr bwMode="auto">
            <a:xfrm rot="10800000" flipH="1">
              <a:off x="10218702" y="7250925"/>
              <a:ext cx="18062" cy="73152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07882" name="Text Box 10"/>
            <p:cNvSpPr txBox="1">
              <a:spLocks noChangeArrowheads="1"/>
            </p:cNvSpPr>
            <p:nvPr/>
          </p:nvSpPr>
          <p:spPr bwMode="auto">
            <a:xfrm>
              <a:off x="1781938" y="7833433"/>
              <a:ext cx="3411889" cy="406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  <a:tab pos="1300460" algn="l"/>
                </a:tabLst>
              </a:pPr>
              <a:r>
                <a:rPr lang="en-US" sz="2800" dirty="0" smtClean="0">
                  <a:solidFill>
                    <a:schemeClr val="tx2"/>
                  </a:solidFill>
                  <a:latin typeface="Symbol" charset="2"/>
                  <a:cs typeface="Symbol" charset="2"/>
                  <a:sym typeface="Symbol"/>
                </a:rPr>
                <a:t></a:t>
              </a:r>
              <a:r>
                <a:rPr lang="en-US" sz="3800" baseline="-25000" dirty="0" smtClean="0">
                  <a:solidFill>
                    <a:schemeClr val="tx2"/>
                  </a:solidFill>
                  <a:latin typeface="Arial" charset="0"/>
                </a:rPr>
                <a:t>PNAME </a:t>
              </a:r>
              <a:r>
                <a:rPr lang="en-US" baseline="-25000" dirty="0">
                  <a:solidFill>
                    <a:schemeClr val="tx2"/>
                  </a:solidFill>
                  <a:latin typeface="Arial" charset="0"/>
                </a:rPr>
                <a:t>= </a:t>
              </a:r>
              <a:r>
                <a:rPr lang="en-US" sz="3800" baseline="-25000" dirty="0">
                  <a:solidFill>
                    <a:schemeClr val="tx2"/>
                  </a:solidFill>
                  <a:latin typeface="Arial" charset="0"/>
                </a:rPr>
                <a:t>"CAD/CAM"</a:t>
              </a:r>
            </a:p>
          </p:txBody>
        </p:sp>
        <p:sp>
          <p:nvSpPr>
            <p:cNvPr id="207883" name="Text Box 11"/>
            <p:cNvSpPr txBox="1">
              <a:spLocks noChangeArrowheads="1"/>
            </p:cNvSpPr>
            <p:nvPr/>
          </p:nvSpPr>
          <p:spPr bwMode="auto">
            <a:xfrm>
              <a:off x="2578383" y="6720348"/>
              <a:ext cx="982134" cy="406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2800" dirty="0" smtClean="0">
                  <a:solidFill>
                    <a:schemeClr val="tx2"/>
                  </a:solidFill>
                  <a:latin typeface="Symbol" charset="2"/>
                  <a:cs typeface="Symbol" charset="2"/>
                  <a:sym typeface="Symbol"/>
                </a:rPr>
                <a:t></a:t>
              </a:r>
              <a:r>
                <a:rPr lang="en-US" sz="3800" baseline="-25000" dirty="0" smtClean="0">
                  <a:solidFill>
                    <a:schemeClr val="tx2"/>
                  </a:solidFill>
                  <a:latin typeface="Arial" charset="0"/>
                </a:rPr>
                <a:t>PNO</a:t>
              </a:r>
              <a:endParaRPr lang="en-US" sz="3800" baseline="-25000" dirty="0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207884" name="Line 12"/>
            <p:cNvSpPr>
              <a:spLocks noChangeShapeType="1"/>
            </p:cNvSpPr>
            <p:nvPr/>
          </p:nvSpPr>
          <p:spPr bwMode="auto">
            <a:xfrm rot="10800000" flipH="1">
              <a:off x="3052516" y="8334659"/>
              <a:ext cx="18062" cy="73152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07885" name="Line 13"/>
            <p:cNvSpPr>
              <a:spLocks noChangeShapeType="1"/>
            </p:cNvSpPr>
            <p:nvPr/>
          </p:nvSpPr>
          <p:spPr bwMode="auto">
            <a:xfrm rot="10800000" flipH="1">
              <a:off x="3052516" y="7250925"/>
              <a:ext cx="18062" cy="73152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07886" name="Text Box 14"/>
            <p:cNvSpPr txBox="1">
              <a:spLocks noChangeArrowheads="1"/>
            </p:cNvSpPr>
            <p:nvPr/>
          </p:nvSpPr>
          <p:spPr bwMode="auto">
            <a:xfrm>
              <a:off x="5651219" y="7833433"/>
              <a:ext cx="3047664" cy="406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  <a:tab pos="1300460" algn="l"/>
                </a:tabLst>
              </a:pPr>
              <a:r>
                <a:rPr lang="en-US" sz="2800" dirty="0" smtClean="0">
                  <a:solidFill>
                    <a:schemeClr val="tx2"/>
                  </a:solidFill>
                  <a:latin typeface="Symbol" charset="2"/>
                  <a:cs typeface="Symbol" charset="2"/>
                  <a:sym typeface="Symbol"/>
                </a:rPr>
                <a:t></a:t>
              </a:r>
              <a:r>
                <a:rPr lang="en-US" sz="3800" baseline="-25000" dirty="0" smtClean="0">
                  <a:solidFill>
                    <a:schemeClr val="tx2"/>
                  </a:solidFill>
                  <a:latin typeface="Arial" charset="0"/>
                </a:rPr>
                <a:t>DUR </a:t>
              </a:r>
              <a:r>
                <a:rPr lang="en-US" baseline="-25000" dirty="0">
                  <a:solidFill>
                    <a:schemeClr val="tx2"/>
                  </a:solidFill>
                  <a:latin typeface="Arial" charset="0"/>
                </a:rPr>
                <a:t>=</a:t>
              </a:r>
              <a:r>
                <a:rPr lang="en-US" baseline="-25000" dirty="0" smtClean="0">
                  <a:solidFill>
                    <a:schemeClr val="tx2"/>
                  </a:solidFill>
                  <a:latin typeface="Arial" charset="0"/>
                </a:rPr>
                <a:t>12</a:t>
              </a:r>
              <a:r>
                <a:rPr lang="en-US" sz="3400" baseline="-25000" dirty="0" smtClean="0">
                  <a:solidFill>
                    <a:schemeClr val="tx2"/>
                  </a:solidFill>
                  <a:latin typeface="Symbol" charset="2"/>
                  <a:sym typeface="Symbol"/>
                </a:rPr>
                <a:t></a:t>
              </a:r>
              <a:r>
                <a:rPr lang="en-US" sz="3400" baseline="-25000" dirty="0" smtClean="0">
                  <a:solidFill>
                    <a:schemeClr val="tx2"/>
                  </a:solidFill>
                  <a:latin typeface="Arial" charset="0"/>
                </a:rPr>
                <a:t>DUR=24</a:t>
              </a:r>
              <a:endParaRPr lang="en-US" sz="3400" baseline="-25000" dirty="0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207887" name="Line 15"/>
            <p:cNvSpPr>
              <a:spLocks noChangeShapeType="1"/>
            </p:cNvSpPr>
            <p:nvPr/>
          </p:nvSpPr>
          <p:spPr bwMode="auto">
            <a:xfrm rot="10800000" flipH="1">
              <a:off x="6775592" y="8361752"/>
              <a:ext cx="18062" cy="73152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07888" name="Line 16"/>
            <p:cNvSpPr>
              <a:spLocks noChangeShapeType="1"/>
            </p:cNvSpPr>
            <p:nvPr/>
          </p:nvSpPr>
          <p:spPr bwMode="auto">
            <a:xfrm rot="10800000" flipH="1">
              <a:off x="6775592" y="7250925"/>
              <a:ext cx="18062" cy="73152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07889" name="Text Box 17"/>
            <p:cNvSpPr txBox="1">
              <a:spLocks noChangeArrowheads="1"/>
            </p:cNvSpPr>
            <p:nvPr/>
          </p:nvSpPr>
          <p:spPr bwMode="auto">
            <a:xfrm>
              <a:off x="6035041" y="6720348"/>
              <a:ext cx="1798707" cy="406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  <a:tab pos="1300460" algn="l"/>
                </a:tabLst>
              </a:pPr>
              <a:r>
                <a:rPr lang="en-US" sz="2800" dirty="0" smtClean="0">
                  <a:solidFill>
                    <a:schemeClr val="tx2"/>
                  </a:solidFill>
                  <a:latin typeface="Symbol" charset="2"/>
                  <a:cs typeface="Symbol" charset="2"/>
                  <a:sym typeface="Symbol"/>
                </a:rPr>
                <a:t></a:t>
              </a:r>
              <a:r>
                <a:rPr lang="en-US" sz="3800" baseline="-25000" dirty="0" smtClean="0">
                  <a:solidFill>
                    <a:schemeClr val="tx2"/>
                  </a:solidFill>
                  <a:latin typeface="Arial" charset="0"/>
                </a:rPr>
                <a:t>PNO,ENO</a:t>
              </a:r>
              <a:endParaRPr lang="en-US" sz="3800" baseline="-25000" dirty="0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207890" name="Line 18"/>
            <p:cNvSpPr>
              <a:spLocks noChangeShapeType="1"/>
            </p:cNvSpPr>
            <p:nvPr/>
          </p:nvSpPr>
          <p:spPr bwMode="auto">
            <a:xfrm rot="10800000" flipH="1">
              <a:off x="6827520" y="5896259"/>
              <a:ext cx="1309511" cy="866987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07891" name="Line 19"/>
            <p:cNvSpPr>
              <a:spLocks noChangeShapeType="1"/>
            </p:cNvSpPr>
            <p:nvPr/>
          </p:nvSpPr>
          <p:spPr bwMode="auto">
            <a:xfrm rot="10800000">
              <a:off x="8769209" y="5923352"/>
              <a:ext cx="1463040" cy="866987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07892" name="Text Box 20"/>
            <p:cNvSpPr txBox="1">
              <a:spLocks noChangeArrowheads="1"/>
            </p:cNvSpPr>
            <p:nvPr/>
          </p:nvSpPr>
          <p:spPr bwMode="auto">
            <a:xfrm>
              <a:off x="7507112" y="4286463"/>
              <a:ext cx="2272452" cy="406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  <a:tab pos="1300460" algn="l"/>
                </a:tabLst>
              </a:pPr>
              <a:r>
                <a:rPr lang="en-US" sz="2800" dirty="0" smtClean="0">
                  <a:solidFill>
                    <a:schemeClr val="tx2"/>
                  </a:solidFill>
                  <a:latin typeface="Symbol" charset="2"/>
                  <a:cs typeface="Symbol" charset="2"/>
                  <a:sym typeface="Symbol"/>
                </a:rPr>
                <a:t></a:t>
              </a:r>
              <a:r>
                <a:rPr lang="en-US" sz="3800" baseline="-25000" dirty="0" smtClean="0">
                  <a:solidFill>
                    <a:schemeClr val="tx2"/>
                  </a:solidFill>
                  <a:latin typeface="Arial" charset="0"/>
                </a:rPr>
                <a:t>PNO,ENAME</a:t>
              </a:r>
              <a:endParaRPr lang="en-US" sz="3800" baseline="-25000" dirty="0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207893" name="Line 21"/>
            <p:cNvSpPr>
              <a:spLocks noChangeShapeType="1"/>
            </p:cNvSpPr>
            <p:nvPr/>
          </p:nvSpPr>
          <p:spPr bwMode="auto">
            <a:xfrm rot="10800000" flipH="1">
              <a:off x="8349262" y="4785432"/>
              <a:ext cx="18062" cy="73152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07894" name="Line 22"/>
            <p:cNvSpPr>
              <a:spLocks noChangeShapeType="1"/>
            </p:cNvSpPr>
            <p:nvPr/>
          </p:nvSpPr>
          <p:spPr bwMode="auto">
            <a:xfrm rot="10800000">
              <a:off x="6601742" y="4026819"/>
              <a:ext cx="1273387" cy="270933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07895" name="Line 23"/>
            <p:cNvSpPr>
              <a:spLocks noChangeShapeType="1"/>
            </p:cNvSpPr>
            <p:nvPr/>
          </p:nvSpPr>
          <p:spPr bwMode="auto">
            <a:xfrm rot="10800000" flipH="1">
              <a:off x="6102774" y="3051459"/>
              <a:ext cx="18062" cy="596053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07896" name="Line 24"/>
            <p:cNvSpPr>
              <a:spLocks noChangeShapeType="1"/>
            </p:cNvSpPr>
            <p:nvPr/>
          </p:nvSpPr>
          <p:spPr bwMode="auto">
            <a:xfrm rot="10800000" flipH="1">
              <a:off x="3034454" y="4108099"/>
              <a:ext cx="2555804" cy="260096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07899" name="Text Box 27"/>
            <p:cNvSpPr txBox="1">
              <a:spLocks noChangeArrowheads="1"/>
            </p:cNvSpPr>
            <p:nvPr/>
          </p:nvSpPr>
          <p:spPr bwMode="auto">
            <a:xfrm>
              <a:off x="5497824" y="3678874"/>
              <a:ext cx="1100244" cy="436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4000" dirty="0" smtClean="0">
                  <a:solidFill>
                    <a:schemeClr val="tx2"/>
                  </a:solidFill>
                  <a:latin typeface="Book Antiqua"/>
                </a:rPr>
                <a:t>⋈</a:t>
              </a:r>
              <a:r>
                <a:rPr lang="en-US" sz="3800" baseline="-25000" dirty="0" smtClean="0">
                  <a:solidFill>
                    <a:schemeClr val="tx2"/>
                  </a:solidFill>
                  <a:latin typeface="Arial" charset="0"/>
                </a:rPr>
                <a:t>PNO</a:t>
              </a:r>
              <a:endParaRPr lang="en-US" sz="3800" baseline="-25000" dirty="0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207902" name="Text Box 30"/>
            <p:cNvSpPr txBox="1">
              <a:spLocks noChangeArrowheads="1"/>
            </p:cNvSpPr>
            <p:nvPr/>
          </p:nvSpPr>
          <p:spPr bwMode="auto">
            <a:xfrm>
              <a:off x="7731337" y="5485344"/>
              <a:ext cx="1229184" cy="436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4000" dirty="0" smtClean="0">
                  <a:solidFill>
                    <a:schemeClr val="tx2"/>
                  </a:solidFill>
                  <a:latin typeface="Book Antiqua"/>
                </a:rPr>
                <a:t>⋈</a:t>
              </a:r>
              <a:r>
                <a:rPr lang="en-US" sz="3800" baseline="-25000" dirty="0" smtClean="0">
                  <a:solidFill>
                    <a:schemeClr val="tx2"/>
                  </a:solidFill>
                  <a:latin typeface="Arial" charset="0"/>
                </a:rPr>
                <a:t>ENO</a:t>
              </a:r>
              <a:endParaRPr lang="en-US" sz="3800" baseline="-25000" dirty="0">
                <a:solidFill>
                  <a:schemeClr val="tx2"/>
                </a:solidFill>
                <a:latin typeface="Arial" charset="0"/>
              </a:endParaRPr>
            </a:p>
          </p:txBody>
        </p:sp>
      </p:grpSp>
      <p:sp>
        <p:nvSpPr>
          <p:cNvPr id="28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6769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z="5400"/>
              <a:t>Step 2 – Data Localization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1229342" y="3540194"/>
            <a:ext cx="10457633" cy="5657085"/>
          </a:xfrm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50000"/>
              </a:spcBef>
              <a:buFont typeface="Monotype Sorts" charset="2"/>
              <a:buNone/>
            </a:pPr>
            <a:r>
              <a:rPr lang="en-US" sz="3200" dirty="0">
                <a:solidFill>
                  <a:srgbClr val="FF0000"/>
                </a:solidFill>
              </a:rPr>
              <a:t>Input</a:t>
            </a:r>
            <a:r>
              <a:rPr lang="en-US" sz="3200" dirty="0">
                <a:solidFill>
                  <a:schemeClr val="hlink"/>
                </a:solidFill>
              </a:rPr>
              <a:t>:  </a:t>
            </a:r>
            <a:r>
              <a:rPr lang="en-US" sz="3200" dirty="0"/>
              <a:t>Algebraic query on </a:t>
            </a:r>
            <a:r>
              <a:rPr lang="en-US" sz="3200" u="sng" dirty="0"/>
              <a:t>distributed</a:t>
            </a:r>
            <a:r>
              <a:rPr lang="en-US" sz="3200" dirty="0"/>
              <a:t> </a:t>
            </a:r>
            <a:r>
              <a:rPr lang="en-US" sz="3200" dirty="0" smtClean="0"/>
              <a:t>relations</a:t>
            </a:r>
          </a:p>
          <a:p>
            <a:pPr>
              <a:lnSpc>
                <a:spcPct val="100000"/>
              </a:lnSpc>
              <a:spcBef>
                <a:spcPct val="50000"/>
              </a:spcBef>
              <a:buFont typeface="Monotype Sorts" charset="2"/>
              <a:buNone/>
            </a:pPr>
            <a:endParaRPr lang="en-US" sz="1400" dirty="0" smtClean="0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  <a:spcBef>
                <a:spcPct val="50000"/>
              </a:spcBef>
              <a:buFont typeface="Monotype Sorts" charset="2"/>
              <a:buNone/>
            </a:pPr>
            <a:r>
              <a:rPr lang="en-US" sz="3200" dirty="0" smtClean="0">
                <a:solidFill>
                  <a:srgbClr val="FF0000"/>
                </a:solidFill>
              </a:rPr>
              <a:t>Process</a:t>
            </a:r>
            <a:r>
              <a:rPr lang="en-US" sz="3200" dirty="0" smtClean="0"/>
              <a:t>:</a:t>
            </a:r>
            <a:endParaRPr lang="en-US" sz="3200" dirty="0"/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sz="3200" dirty="0"/>
              <a:t>Determine which </a:t>
            </a:r>
            <a:r>
              <a:rPr lang="en-US" sz="3200" u="sng" dirty="0"/>
              <a:t>fragments</a:t>
            </a:r>
            <a:r>
              <a:rPr lang="en-US" sz="3200" dirty="0"/>
              <a:t> are involved</a:t>
            </a: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sz="3200" dirty="0">
                <a:solidFill>
                  <a:srgbClr val="008080"/>
                </a:solidFill>
              </a:rPr>
              <a:t>Localization program</a:t>
            </a:r>
          </a:p>
          <a:p>
            <a:pPr lvl="1">
              <a:lnSpc>
                <a:spcPct val="100000"/>
              </a:lnSpc>
              <a:spcBef>
                <a:spcPct val="50000"/>
              </a:spcBef>
            </a:pPr>
            <a:r>
              <a:rPr lang="en-US" sz="2800" dirty="0"/>
              <a:t>substitute for each global query its materialization program</a:t>
            </a:r>
          </a:p>
          <a:p>
            <a:pPr lvl="1">
              <a:lnSpc>
                <a:spcPct val="100000"/>
              </a:lnSpc>
              <a:spcBef>
                <a:spcPct val="50000"/>
              </a:spcBef>
            </a:pPr>
            <a:r>
              <a:rPr lang="en-US" sz="2800" dirty="0"/>
              <a:t>optimize</a:t>
            </a: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z="4400" smtClean="0"/>
              <a:pPr/>
              <a:t>17</a:t>
            </a:fld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0331117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18"/>
              </a:spcAft>
            </a:pPr>
            <a:r>
              <a:rPr lang="en-US" dirty="0"/>
              <a:t>Example</a:t>
            </a:r>
          </a:p>
        </p:txBody>
      </p:sp>
      <p:sp>
        <p:nvSpPr>
          <p:cNvPr id="209923" name="Rectangle 3"/>
          <p:cNvSpPr>
            <a:spLocks noGrp="1" noChangeArrowheads="1"/>
          </p:cNvSpPr>
          <p:nvPr>
            <p:ph idx="1"/>
          </p:nvPr>
        </p:nvSpPr>
        <p:spPr>
          <a:xfrm>
            <a:off x="342899" y="2788568"/>
            <a:ext cx="7199761" cy="6984776"/>
          </a:xfrm>
          <a:noFill/>
        </p:spPr>
        <p:txBody>
          <a:bodyPr>
            <a:normAutofit/>
          </a:bodyPr>
          <a:lstStyle/>
          <a:p>
            <a:pPr>
              <a:buNone/>
              <a:tabLst>
                <a:tab pos="406394" algn="l"/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517203" algn="l"/>
                <a:tab pos="1544296" algn="l"/>
                <a:tab pos="2022937" algn="l"/>
                <a:tab pos="2528672" algn="l"/>
              </a:tabLst>
            </a:pPr>
            <a:r>
              <a:rPr lang="en-US" dirty="0" smtClean="0"/>
              <a:t>Assuming </a:t>
            </a:r>
            <a:endParaRPr lang="en-US" dirty="0"/>
          </a:p>
          <a:p>
            <a:pPr marL="1092747" lvl="1" indent="-523796">
              <a:spcBef>
                <a:spcPts val="0"/>
              </a:spcBef>
              <a:spcAft>
                <a:spcPts val="711"/>
              </a:spcAft>
              <a:tabLst>
                <a:tab pos="406394" algn="l"/>
                <a:tab pos="505734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517203" algn="l"/>
                <a:tab pos="1544296" algn="l"/>
                <a:tab pos="2022937" algn="l"/>
                <a:tab pos="2528672" algn="l"/>
              </a:tabLst>
            </a:pPr>
            <a:r>
              <a:rPr lang="en-US" dirty="0"/>
              <a:t>EMP is fragmented into </a:t>
            </a:r>
            <a:r>
              <a:rPr lang="en-US" sz="2800" dirty="0"/>
              <a:t>EMP</a:t>
            </a:r>
            <a:r>
              <a:rPr lang="en-US" sz="2800" baseline="-25000" dirty="0"/>
              <a:t>1</a:t>
            </a:r>
            <a:r>
              <a:rPr lang="en-US" dirty="0"/>
              <a:t>, </a:t>
            </a:r>
            <a:r>
              <a:rPr lang="en-US" sz="2800" dirty="0"/>
              <a:t>EMP</a:t>
            </a:r>
            <a:r>
              <a:rPr lang="en-US" sz="2800" baseline="-25000" dirty="0"/>
              <a:t>2</a:t>
            </a:r>
            <a:r>
              <a:rPr lang="en-US" dirty="0"/>
              <a:t>, </a:t>
            </a:r>
            <a:r>
              <a:rPr lang="en-US" dirty="0" smtClean="0"/>
              <a:t>and </a:t>
            </a:r>
            <a:r>
              <a:rPr lang="en-US" sz="2800" dirty="0" smtClean="0"/>
              <a:t>EMP</a:t>
            </a:r>
            <a:r>
              <a:rPr lang="en-US" sz="2800" baseline="-25000" dirty="0" smtClean="0"/>
              <a:t>3</a:t>
            </a:r>
            <a:r>
              <a:rPr lang="en-US" dirty="0" smtClean="0"/>
              <a:t> </a:t>
            </a:r>
            <a:r>
              <a:rPr lang="en-US" dirty="0"/>
              <a:t>as follows:</a:t>
            </a:r>
          </a:p>
          <a:p>
            <a:pPr marL="1706853" lvl="2" indent="-487672">
              <a:lnSpc>
                <a:spcPts val="3129"/>
              </a:lnSpc>
              <a:spcAft>
                <a:spcPts val="711"/>
              </a:spcAft>
              <a:tabLst>
                <a:tab pos="406394" algn="l"/>
                <a:tab pos="505734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517203" algn="l"/>
                <a:tab pos="1544296" algn="l"/>
                <a:tab pos="2022937" algn="l"/>
                <a:tab pos="2528672" algn="l"/>
              </a:tabLst>
            </a:pPr>
            <a:r>
              <a:rPr lang="en-US" sz="2800" dirty="0"/>
              <a:t>EMP</a:t>
            </a:r>
            <a:r>
              <a:rPr lang="en-US" sz="2800" baseline="-25000" dirty="0"/>
              <a:t>1</a:t>
            </a:r>
            <a:r>
              <a:rPr lang="en-US" dirty="0" smtClean="0"/>
              <a:t>=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sz="2800" baseline="-25000" dirty="0" smtClean="0"/>
              <a:t>ENO</a:t>
            </a:r>
            <a:r>
              <a:rPr lang="en-US" sz="2800" baseline="-25000" dirty="0"/>
              <a:t>≤“E3”</a:t>
            </a:r>
            <a:r>
              <a:rPr lang="en-US" dirty="0"/>
              <a:t>(EMP)</a:t>
            </a:r>
          </a:p>
          <a:p>
            <a:pPr marL="1706853" lvl="2" indent="-487672">
              <a:lnSpc>
                <a:spcPts val="3129"/>
              </a:lnSpc>
              <a:spcAft>
                <a:spcPts val="711"/>
              </a:spcAft>
              <a:tabLst>
                <a:tab pos="406394" algn="l"/>
                <a:tab pos="505734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517203" algn="l"/>
                <a:tab pos="1544296" algn="l"/>
                <a:tab pos="2022937" algn="l"/>
                <a:tab pos="2528672" algn="l"/>
              </a:tabLst>
            </a:pPr>
            <a:r>
              <a:rPr lang="en-US" sz="2800" dirty="0"/>
              <a:t>EMP</a:t>
            </a:r>
            <a:r>
              <a:rPr lang="en-US" sz="2800" baseline="-25000" dirty="0"/>
              <a:t>2</a:t>
            </a:r>
            <a:r>
              <a:rPr lang="en-US" dirty="0" smtClean="0"/>
              <a:t>=</a:t>
            </a:r>
            <a:r>
              <a:rPr lang="en-US" sz="2800" dirty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sz="2800" baseline="-25000" dirty="0" smtClean="0"/>
              <a:t>“</a:t>
            </a:r>
            <a:r>
              <a:rPr lang="en-US" sz="2800" baseline="-25000" dirty="0"/>
              <a:t>E3”&lt;ENO≤“E6”</a:t>
            </a:r>
            <a:r>
              <a:rPr lang="en-US" dirty="0"/>
              <a:t>(EMP)</a:t>
            </a:r>
          </a:p>
          <a:p>
            <a:pPr marL="1706853" lvl="2" indent="-487672">
              <a:lnSpc>
                <a:spcPts val="3129"/>
              </a:lnSpc>
              <a:spcAft>
                <a:spcPts val="711"/>
              </a:spcAft>
              <a:tabLst>
                <a:tab pos="406394" algn="l"/>
                <a:tab pos="505734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517203" algn="l"/>
                <a:tab pos="1544296" algn="l"/>
                <a:tab pos="2022937" algn="l"/>
                <a:tab pos="2528672" algn="l"/>
              </a:tabLst>
            </a:pPr>
            <a:r>
              <a:rPr lang="en-US" sz="2800" dirty="0"/>
              <a:t>EMP</a:t>
            </a:r>
            <a:r>
              <a:rPr lang="en-US" sz="2800" baseline="-25000" dirty="0"/>
              <a:t>3</a:t>
            </a:r>
            <a:r>
              <a:rPr lang="en-US" dirty="0" smtClean="0"/>
              <a:t>=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sz="2800" baseline="-25000" dirty="0" smtClean="0"/>
              <a:t>ENO</a:t>
            </a:r>
            <a:r>
              <a:rPr lang="en-US" sz="2800" baseline="-25000" dirty="0"/>
              <a:t>≥“E6</a:t>
            </a:r>
            <a:r>
              <a:rPr lang="en-US" sz="4000" baseline="-25000" dirty="0"/>
              <a:t>”</a:t>
            </a:r>
            <a:r>
              <a:rPr lang="en-US" dirty="0"/>
              <a:t>(EMP)</a:t>
            </a:r>
          </a:p>
          <a:p>
            <a:pPr marL="1092747" lvl="1" indent="-523796">
              <a:spcAft>
                <a:spcPts val="711"/>
              </a:spcAft>
              <a:tabLst>
                <a:tab pos="406394" algn="l"/>
                <a:tab pos="505734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517203" algn="l"/>
                <a:tab pos="1544296" algn="l"/>
                <a:tab pos="2022937" algn="l"/>
                <a:tab pos="2528672" algn="l"/>
              </a:tabLst>
            </a:pPr>
            <a:r>
              <a:rPr lang="en-US" dirty="0"/>
              <a:t>ASG fragmented into </a:t>
            </a:r>
            <a:r>
              <a:rPr lang="en-US" sz="2800" dirty="0"/>
              <a:t>ASG</a:t>
            </a:r>
            <a:r>
              <a:rPr lang="en-US" sz="2800" baseline="-25000" dirty="0"/>
              <a:t>1</a:t>
            </a:r>
            <a:r>
              <a:rPr lang="en-US" dirty="0"/>
              <a:t> and </a:t>
            </a:r>
            <a:r>
              <a:rPr lang="en-US" sz="2800" dirty="0"/>
              <a:t>ASG</a:t>
            </a:r>
            <a:r>
              <a:rPr lang="en-US" sz="2800" baseline="-25000" dirty="0"/>
              <a:t>2</a:t>
            </a:r>
            <a:r>
              <a:rPr lang="en-US" dirty="0"/>
              <a:t> as follows:</a:t>
            </a:r>
          </a:p>
          <a:p>
            <a:pPr marL="1706853" lvl="2" indent="-487672">
              <a:lnSpc>
                <a:spcPts val="3129"/>
              </a:lnSpc>
              <a:spcAft>
                <a:spcPts val="711"/>
              </a:spcAft>
              <a:tabLst>
                <a:tab pos="406394" algn="l"/>
                <a:tab pos="505734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517203" algn="l"/>
                <a:tab pos="1544296" algn="l"/>
                <a:tab pos="2022937" algn="l"/>
                <a:tab pos="2528672" algn="l"/>
              </a:tabLst>
            </a:pPr>
            <a:r>
              <a:rPr lang="en-US" sz="2800" dirty="0"/>
              <a:t>ASG</a:t>
            </a:r>
            <a:r>
              <a:rPr lang="en-US" sz="2800" baseline="-25000" dirty="0"/>
              <a:t>1</a:t>
            </a:r>
            <a:r>
              <a:rPr lang="en-US" dirty="0" smtClean="0"/>
              <a:t>=</a:t>
            </a:r>
            <a:r>
              <a:rPr lang="en-US" sz="2800" dirty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sz="2800" baseline="-25000" dirty="0" smtClean="0"/>
              <a:t>ENO</a:t>
            </a:r>
            <a:r>
              <a:rPr lang="en-US" sz="2800" baseline="-25000" dirty="0"/>
              <a:t>≤“E3”</a:t>
            </a:r>
            <a:r>
              <a:rPr lang="en-US" dirty="0"/>
              <a:t>(ASG)</a:t>
            </a:r>
          </a:p>
          <a:p>
            <a:pPr marL="1706853" lvl="2" indent="-487672">
              <a:lnSpc>
                <a:spcPts val="3129"/>
              </a:lnSpc>
              <a:spcAft>
                <a:spcPts val="711"/>
              </a:spcAft>
              <a:tabLst>
                <a:tab pos="406394" algn="l"/>
                <a:tab pos="505734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517203" algn="l"/>
                <a:tab pos="1544296" algn="l"/>
                <a:tab pos="2022937" algn="l"/>
                <a:tab pos="2528672" algn="l"/>
              </a:tabLst>
            </a:pPr>
            <a:r>
              <a:rPr lang="en-US" sz="2800" dirty="0"/>
              <a:t>ASG</a:t>
            </a:r>
            <a:r>
              <a:rPr lang="en-US" sz="2800" baseline="-25000" dirty="0"/>
              <a:t>2</a:t>
            </a:r>
            <a:r>
              <a:rPr lang="en-US" dirty="0" smtClean="0"/>
              <a:t>=</a:t>
            </a:r>
            <a:r>
              <a:rPr lang="en-US" sz="2800" dirty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sz="2800" baseline="-25000" dirty="0" smtClean="0"/>
              <a:t>ENO</a:t>
            </a:r>
            <a:r>
              <a:rPr lang="en-US" sz="2800" baseline="-25000" dirty="0"/>
              <a:t>&gt;“E3”</a:t>
            </a:r>
            <a:r>
              <a:rPr lang="en-US" dirty="0"/>
              <a:t>(ASG</a:t>
            </a:r>
            <a:r>
              <a:rPr lang="en-US" dirty="0" smtClean="0"/>
              <a:t>)</a:t>
            </a:r>
            <a:endParaRPr lang="en-US" dirty="0"/>
          </a:p>
          <a:p>
            <a:pPr>
              <a:lnSpc>
                <a:spcPts val="3129"/>
              </a:lnSpc>
              <a:spcAft>
                <a:spcPts val="18"/>
              </a:spcAft>
              <a:buNone/>
              <a:tabLst>
                <a:tab pos="406394" algn="l"/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517203" algn="l"/>
                <a:tab pos="1544296" algn="l"/>
                <a:tab pos="2022937" algn="l"/>
                <a:tab pos="2528672" algn="l"/>
              </a:tabLst>
            </a:pPr>
            <a:r>
              <a:rPr lang="en-US" dirty="0"/>
              <a:t>Replace EMP by (</a:t>
            </a:r>
            <a:r>
              <a:rPr lang="en-US" dirty="0" smtClean="0"/>
              <a:t>EMP</a:t>
            </a:r>
            <a:r>
              <a:rPr lang="en-US" baseline="-25000" dirty="0" smtClean="0"/>
              <a:t>1</a:t>
            </a:r>
            <a:r>
              <a:rPr lang="en-US" dirty="0" smtClean="0"/>
              <a:t> 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 </a:t>
            </a:r>
            <a:r>
              <a:rPr lang="en-US" dirty="0" smtClean="0"/>
              <a:t>EMP</a:t>
            </a:r>
            <a:r>
              <a:rPr lang="en-US" baseline="-25000" dirty="0" smtClean="0"/>
              <a:t>2 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 </a:t>
            </a:r>
            <a:r>
              <a:rPr lang="en-US" dirty="0" smtClean="0"/>
              <a:t>EMP</a:t>
            </a:r>
            <a:r>
              <a:rPr lang="en-US" baseline="-25000" dirty="0" smtClean="0"/>
              <a:t>3</a:t>
            </a:r>
            <a:r>
              <a:rPr lang="en-US" dirty="0"/>
              <a:t>)  </a:t>
            </a:r>
          </a:p>
          <a:p>
            <a:pPr>
              <a:lnSpc>
                <a:spcPts val="3129"/>
              </a:lnSpc>
              <a:spcAft>
                <a:spcPts val="18"/>
              </a:spcAft>
              <a:buNone/>
              <a:tabLst>
                <a:tab pos="406394" algn="l"/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517203" algn="l"/>
                <a:tab pos="1544296" algn="l"/>
                <a:tab pos="2022937" algn="l"/>
                <a:tab pos="2528672" algn="l"/>
              </a:tabLst>
            </a:pPr>
            <a:r>
              <a:rPr lang="en-US" dirty="0"/>
              <a:t>and ASG by (</a:t>
            </a:r>
            <a:r>
              <a:rPr lang="en-US" dirty="0" smtClean="0"/>
              <a:t>ASG</a:t>
            </a:r>
            <a:r>
              <a:rPr lang="en-US" baseline="-25000" dirty="0" smtClean="0"/>
              <a:t>1</a:t>
            </a:r>
            <a:r>
              <a:rPr lang="en-US" dirty="0">
                <a:latin typeface="Symbol" charset="2"/>
                <a:sym typeface="Symbol"/>
              </a:rPr>
              <a:t> 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 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dirty="0"/>
              <a:t>ASG</a:t>
            </a:r>
            <a:r>
              <a:rPr lang="en-US" baseline="-25000" dirty="0"/>
              <a:t>2</a:t>
            </a:r>
            <a:r>
              <a:rPr lang="en-US" dirty="0"/>
              <a:t>) in any </a:t>
            </a:r>
            <a:r>
              <a:rPr lang="en-US" dirty="0" smtClean="0"/>
              <a:t>query. </a:t>
            </a:r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7316881" y="3148608"/>
            <a:ext cx="5522223" cy="6329774"/>
            <a:chOff x="6934448" y="2433076"/>
            <a:chExt cx="5522223" cy="7044523"/>
          </a:xfrm>
        </p:grpSpPr>
        <p:sp>
          <p:nvSpPr>
            <p:cNvPr id="209924" name="Text Box 4"/>
            <p:cNvSpPr txBox="1">
              <a:spLocks noChangeArrowheads="1"/>
            </p:cNvSpPr>
            <p:nvPr/>
          </p:nvSpPr>
          <p:spPr bwMode="auto">
            <a:xfrm>
              <a:off x="8280084" y="2433076"/>
              <a:ext cx="1487876" cy="5289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4124"/>
                </a:lnSpc>
                <a:tabLst>
                  <a:tab pos="0" algn="l"/>
                  <a:tab pos="1300460" algn="l"/>
                </a:tabLst>
              </a:pPr>
              <a:r>
                <a:rPr lang="en-US" sz="2800" dirty="0" smtClean="0">
                  <a:solidFill>
                    <a:schemeClr val="tx2"/>
                  </a:solidFill>
                  <a:latin typeface="Symbol" charset="2"/>
                  <a:cs typeface="Symbol" charset="2"/>
                  <a:sym typeface="Symbol"/>
                </a:rPr>
                <a:t></a:t>
              </a:r>
              <a:r>
                <a:rPr lang="en-US" sz="2800" baseline="-25000" dirty="0" smtClean="0">
                  <a:solidFill>
                    <a:schemeClr val="tx2"/>
                  </a:solidFill>
                  <a:latin typeface="Arial" charset="0"/>
                </a:rPr>
                <a:t>ENAME</a:t>
              </a:r>
              <a:endParaRPr lang="en-US" sz="2800" baseline="-25000" dirty="0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209925" name="Line 5"/>
            <p:cNvSpPr>
              <a:spLocks noChangeShapeType="1"/>
            </p:cNvSpPr>
            <p:nvPr/>
          </p:nvSpPr>
          <p:spPr bwMode="auto">
            <a:xfrm>
              <a:off x="8921292" y="2974942"/>
              <a:ext cx="18062" cy="505742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triangle" w="lg" len="lg"/>
              <a:tailEnd type="none" w="lg" len="lg"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sz="2800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09926" name="Text Box 6"/>
            <p:cNvSpPr txBox="1">
              <a:spLocks noChangeArrowheads="1"/>
            </p:cNvSpPr>
            <p:nvPr/>
          </p:nvSpPr>
          <p:spPr bwMode="auto">
            <a:xfrm>
              <a:off x="7706593" y="3264690"/>
              <a:ext cx="2276264" cy="5257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4124"/>
                </a:lnSpc>
                <a:tabLst>
                  <a:tab pos="0" algn="l"/>
                  <a:tab pos="1300460" algn="l"/>
                  <a:tab pos="2600919" algn="l"/>
                </a:tabLst>
              </a:pPr>
              <a:r>
                <a:rPr lang="en-US" sz="2800" dirty="0" smtClean="0">
                  <a:solidFill>
                    <a:schemeClr val="tx2"/>
                  </a:solidFill>
                  <a:latin typeface="Symbol" charset="2"/>
                  <a:cs typeface="Symbol" charset="2"/>
                  <a:sym typeface="Symbol"/>
                </a:rPr>
                <a:t></a:t>
              </a:r>
              <a:r>
                <a:rPr lang="en-US" sz="2800" baseline="-25000" dirty="0" smtClean="0">
                  <a:solidFill>
                    <a:schemeClr val="tx2"/>
                  </a:solidFill>
                  <a:latin typeface="Arial" charset="0"/>
                </a:rPr>
                <a:t>DUR=12 </a:t>
              </a:r>
              <a:r>
                <a:rPr lang="en-US" sz="2800" baseline="-25000" dirty="0" smtClean="0">
                  <a:solidFill>
                    <a:schemeClr val="tx2"/>
                  </a:solidFill>
                  <a:latin typeface="ＭＳ ゴシック"/>
                  <a:ea typeface="ＭＳ ゴシック"/>
                  <a:cs typeface="ＭＳ ゴシック"/>
                  <a:sym typeface="Symbol"/>
                </a:rPr>
                <a:t></a:t>
              </a:r>
              <a:r>
                <a:rPr lang="en-US" sz="2800" baseline="-25000" dirty="0" smtClean="0">
                  <a:solidFill>
                    <a:schemeClr val="tx2"/>
                  </a:solidFill>
                  <a:latin typeface="Arial" charset="0"/>
                </a:rPr>
                <a:t>DUR=24</a:t>
              </a:r>
              <a:endParaRPr lang="en-US" sz="2800" baseline="-25000" dirty="0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209927" name="Line 7"/>
            <p:cNvSpPr>
              <a:spLocks noChangeShapeType="1"/>
            </p:cNvSpPr>
            <p:nvPr/>
          </p:nvSpPr>
          <p:spPr bwMode="auto">
            <a:xfrm>
              <a:off x="8939354" y="3937615"/>
              <a:ext cx="18062" cy="48768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triangle" w="lg" len="lg"/>
              <a:tailEnd type="none" w="lg" len="lg"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sz="2800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09928" name="Text Box 8"/>
            <p:cNvSpPr txBox="1">
              <a:spLocks noChangeArrowheads="1"/>
            </p:cNvSpPr>
            <p:nvPr/>
          </p:nvSpPr>
          <p:spPr bwMode="auto">
            <a:xfrm>
              <a:off x="7681773" y="4176789"/>
              <a:ext cx="3334737" cy="5238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4124"/>
                </a:lnSpc>
                <a:tabLst>
                  <a:tab pos="0" algn="l"/>
                  <a:tab pos="1300460" algn="l"/>
                  <a:tab pos="2600919" algn="l"/>
                </a:tabLst>
              </a:pPr>
              <a:r>
                <a:rPr lang="en-US" sz="2800" dirty="0" smtClean="0">
                  <a:solidFill>
                    <a:schemeClr val="tx2"/>
                  </a:solidFill>
                  <a:latin typeface="Symbol" charset="2"/>
                  <a:cs typeface="Symbol" charset="2"/>
                  <a:sym typeface="Symbol"/>
                </a:rPr>
                <a:t></a:t>
              </a:r>
              <a:r>
                <a:rPr lang="en-US" sz="2800" baseline="-25000" dirty="0" smtClean="0">
                  <a:solidFill>
                    <a:schemeClr val="tx2"/>
                  </a:solidFill>
                  <a:latin typeface="Arial" charset="0"/>
                </a:rPr>
                <a:t>PNAME</a:t>
              </a:r>
              <a:r>
                <a:rPr lang="en-US" sz="2800" baseline="-25000" dirty="0">
                  <a:solidFill>
                    <a:schemeClr val="tx2"/>
                  </a:solidFill>
                  <a:latin typeface="Arial" charset="0"/>
                </a:rPr>
                <a:t>=“CAD/CAM”</a:t>
              </a:r>
            </a:p>
          </p:txBody>
        </p:sp>
        <p:sp>
          <p:nvSpPr>
            <p:cNvPr id="209929" name="Text Box 9"/>
            <p:cNvSpPr txBox="1">
              <a:spLocks noChangeArrowheads="1"/>
            </p:cNvSpPr>
            <p:nvPr/>
          </p:nvSpPr>
          <p:spPr bwMode="auto">
            <a:xfrm>
              <a:off x="7809325" y="5188274"/>
              <a:ext cx="2131994" cy="5257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4124"/>
                </a:lnSpc>
                <a:tabLst>
                  <a:tab pos="0" algn="l"/>
                  <a:tab pos="1300460" algn="l"/>
                </a:tabLst>
              </a:pPr>
              <a:r>
                <a:rPr lang="en-US" sz="2800" dirty="0" smtClean="0">
                  <a:solidFill>
                    <a:schemeClr val="tx2"/>
                  </a:solidFill>
                  <a:latin typeface="Symbol" charset="2"/>
                  <a:cs typeface="Symbol" charset="2"/>
                  <a:sym typeface="Symbol"/>
                </a:rPr>
                <a:t></a:t>
              </a:r>
              <a:r>
                <a:rPr lang="en-US" sz="2800" baseline="-25000" dirty="0" smtClean="0">
                  <a:solidFill>
                    <a:schemeClr val="tx2"/>
                  </a:solidFill>
                  <a:latin typeface="Arial" charset="0"/>
                </a:rPr>
                <a:t>ENAME</a:t>
              </a:r>
              <a:r>
                <a:rPr lang="en-US" sz="2800" baseline="-25000" dirty="0">
                  <a:solidFill>
                    <a:schemeClr val="tx2"/>
                  </a:solidFill>
                  <a:latin typeface="Arial" charset="0"/>
                </a:rPr>
                <a:t>≠“J. DOE”</a:t>
              </a:r>
            </a:p>
          </p:txBody>
        </p:sp>
        <p:sp>
          <p:nvSpPr>
            <p:cNvPr id="209930" name="Line 10"/>
            <p:cNvSpPr>
              <a:spLocks noChangeShapeType="1"/>
            </p:cNvSpPr>
            <p:nvPr/>
          </p:nvSpPr>
          <p:spPr bwMode="auto">
            <a:xfrm>
              <a:off x="8939354" y="4802193"/>
              <a:ext cx="18062" cy="505742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triangle" w="lg" len="lg"/>
              <a:tailEnd type="none" w="lg" len="lg"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sz="2800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09931" name="Line 11"/>
            <p:cNvSpPr>
              <a:spLocks noChangeShapeType="1"/>
            </p:cNvSpPr>
            <p:nvPr/>
          </p:nvSpPr>
          <p:spPr bwMode="auto">
            <a:xfrm>
              <a:off x="8939354" y="5813677"/>
              <a:ext cx="18062" cy="469618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triangle" w="lg" len="lg"/>
              <a:tailEnd type="none" w="lg" len="lg"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sz="2800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09932" name="Line 12"/>
            <p:cNvSpPr>
              <a:spLocks noChangeShapeType="1"/>
            </p:cNvSpPr>
            <p:nvPr/>
          </p:nvSpPr>
          <p:spPr bwMode="auto">
            <a:xfrm>
              <a:off x="9255443" y="6807100"/>
              <a:ext cx="641209" cy="397369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triangle" w="lg" len="lg"/>
              <a:tailEnd type="none" w="lg" len="lg"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sz="2800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09933" name="Line 13"/>
            <p:cNvSpPr>
              <a:spLocks noChangeShapeType="1"/>
            </p:cNvSpPr>
            <p:nvPr/>
          </p:nvSpPr>
          <p:spPr bwMode="auto">
            <a:xfrm>
              <a:off x="10844224" y="7692149"/>
              <a:ext cx="596748" cy="433493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triangle" w="lg" len="lg"/>
              <a:tailEnd type="none" w="lg" len="lg"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sz="2800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09934" name="Line 14"/>
            <p:cNvSpPr>
              <a:spLocks noChangeShapeType="1"/>
            </p:cNvSpPr>
            <p:nvPr/>
          </p:nvSpPr>
          <p:spPr bwMode="auto">
            <a:xfrm flipH="1">
              <a:off x="9390217" y="7692149"/>
              <a:ext cx="632870" cy="438059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triangle" w="lg" len="lg"/>
              <a:tailEnd type="none" w="lg" len="lg"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sz="2800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09935" name="Text Box 15"/>
            <p:cNvSpPr txBox="1">
              <a:spLocks noChangeArrowheads="1"/>
            </p:cNvSpPr>
            <p:nvPr/>
          </p:nvSpPr>
          <p:spPr bwMode="auto">
            <a:xfrm>
              <a:off x="6934448" y="8115306"/>
              <a:ext cx="684483" cy="3540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2702"/>
                </a:lnSpc>
                <a:tabLst>
                  <a:tab pos="0" algn="l"/>
                </a:tabLst>
              </a:pPr>
              <a:r>
                <a:rPr lang="en-US" sz="2000" dirty="0">
                  <a:solidFill>
                    <a:schemeClr val="tx2"/>
                  </a:solidFill>
                  <a:latin typeface="Arial" charset="0"/>
                </a:rPr>
                <a:t>PROJ</a:t>
              </a:r>
              <a:endParaRPr lang="en-US" sz="2800" dirty="0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209936" name="Line 16"/>
            <p:cNvSpPr>
              <a:spLocks noChangeShapeType="1"/>
            </p:cNvSpPr>
            <p:nvPr/>
          </p:nvSpPr>
          <p:spPr bwMode="auto">
            <a:xfrm flipH="1">
              <a:off x="7467283" y="6752913"/>
              <a:ext cx="1146951" cy="1309511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triangle" w="lg" len="lg"/>
              <a:tailEnd type="none" w="lg" len="lg"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sz="2800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09937" name="Text Box 17"/>
            <p:cNvSpPr txBox="1">
              <a:spLocks noChangeArrowheads="1"/>
            </p:cNvSpPr>
            <p:nvPr/>
          </p:nvSpPr>
          <p:spPr bwMode="auto">
            <a:xfrm>
              <a:off x="9048405" y="8116611"/>
              <a:ext cx="275792" cy="406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2800" dirty="0" smtClean="0">
                  <a:solidFill>
                    <a:schemeClr val="tx2"/>
                  </a:solidFill>
                  <a:latin typeface="Symbol" charset="2"/>
                  <a:cs typeface="Symbol" charset="2"/>
                  <a:sym typeface="Symbol" charset="2"/>
                </a:rPr>
                <a:t> </a:t>
              </a:r>
              <a:endParaRPr lang="en-US" sz="2800" dirty="0">
                <a:solidFill>
                  <a:schemeClr val="tx2"/>
                </a:solidFill>
                <a:latin typeface="Symbol" charset="2"/>
                <a:cs typeface="Symbol" charset="2"/>
                <a:sym typeface="Symbol" charset="2"/>
              </a:endParaRPr>
            </a:p>
          </p:txBody>
        </p:sp>
        <p:sp>
          <p:nvSpPr>
            <p:cNvPr id="209938" name="Text Box 18"/>
            <p:cNvSpPr txBox="1">
              <a:spLocks noChangeArrowheads="1"/>
            </p:cNvSpPr>
            <p:nvPr/>
          </p:nvSpPr>
          <p:spPr bwMode="auto">
            <a:xfrm>
              <a:off x="11403867" y="8152736"/>
              <a:ext cx="275792" cy="406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2800" dirty="0" smtClean="0">
                  <a:solidFill>
                    <a:schemeClr val="tx2"/>
                  </a:solidFill>
                  <a:latin typeface="Symbol" charset="2"/>
                  <a:cs typeface="Symbol" charset="2"/>
                  <a:sym typeface="Symbol" charset="2"/>
                </a:rPr>
                <a:t> </a:t>
              </a:r>
              <a:endParaRPr lang="en-US" sz="2800" dirty="0">
                <a:solidFill>
                  <a:schemeClr val="tx2"/>
                </a:solidFill>
                <a:latin typeface="Symbol" charset="2"/>
                <a:sym typeface="Symbol" charset="2"/>
              </a:endParaRPr>
            </a:p>
          </p:txBody>
        </p:sp>
        <p:sp>
          <p:nvSpPr>
            <p:cNvPr id="209939" name="Line 19"/>
            <p:cNvSpPr>
              <a:spLocks noChangeShapeType="1"/>
            </p:cNvSpPr>
            <p:nvPr/>
          </p:nvSpPr>
          <p:spPr bwMode="auto">
            <a:xfrm>
              <a:off x="9156101" y="8577197"/>
              <a:ext cx="18062" cy="379307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triangle" w="lg" len="lg"/>
              <a:tailEnd type="none" w="lg" len="lg"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sz="2800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09940" name="Line 20"/>
            <p:cNvSpPr>
              <a:spLocks noChangeShapeType="1"/>
            </p:cNvSpPr>
            <p:nvPr/>
          </p:nvSpPr>
          <p:spPr bwMode="auto">
            <a:xfrm flipH="1">
              <a:off x="8361363" y="8577197"/>
              <a:ext cx="415431" cy="415431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triangle" w="lg" len="lg"/>
              <a:tailEnd type="none" w="lg" len="lg"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sz="2800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09941" name="Line 21"/>
            <p:cNvSpPr>
              <a:spLocks noChangeShapeType="1"/>
            </p:cNvSpPr>
            <p:nvPr/>
          </p:nvSpPr>
          <p:spPr bwMode="auto">
            <a:xfrm>
              <a:off x="9499283" y="8577197"/>
              <a:ext cx="397369" cy="415431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triangle" w="lg" len="lg"/>
              <a:tailEnd type="none" w="lg" len="lg"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sz="2800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09942" name="Line 22"/>
            <p:cNvSpPr>
              <a:spLocks noChangeShapeType="1"/>
            </p:cNvSpPr>
            <p:nvPr/>
          </p:nvSpPr>
          <p:spPr bwMode="auto">
            <a:xfrm>
              <a:off x="11775123" y="8577197"/>
              <a:ext cx="397369" cy="415431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triangle" w="lg" len="lg"/>
              <a:tailEnd type="none" w="lg" len="lg"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sz="2800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09943" name="Line 23"/>
            <p:cNvSpPr>
              <a:spLocks noChangeShapeType="1"/>
            </p:cNvSpPr>
            <p:nvPr/>
          </p:nvSpPr>
          <p:spPr bwMode="auto">
            <a:xfrm flipH="1">
              <a:off x="11016509" y="8577197"/>
              <a:ext cx="415431" cy="415431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triangle" w="lg" len="lg"/>
              <a:tailEnd type="none" w="lg" len="lg"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sz="2800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09944" name="Text Box 24"/>
            <p:cNvSpPr txBox="1">
              <a:spLocks noChangeArrowheads="1"/>
            </p:cNvSpPr>
            <p:nvPr/>
          </p:nvSpPr>
          <p:spPr bwMode="auto">
            <a:xfrm>
              <a:off x="7775542" y="9123580"/>
              <a:ext cx="650819" cy="3540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2702"/>
                </a:lnSpc>
                <a:tabLst>
                  <a:tab pos="0" algn="l"/>
                </a:tabLst>
              </a:pPr>
              <a:r>
                <a:rPr lang="en-US" sz="2000" dirty="0">
                  <a:solidFill>
                    <a:schemeClr val="tx2"/>
                  </a:solidFill>
                  <a:latin typeface="Arial" charset="0"/>
                </a:rPr>
                <a:t>EMP</a:t>
              </a:r>
              <a:r>
                <a:rPr lang="en-US" sz="2000" baseline="-25000" dirty="0">
                  <a:solidFill>
                    <a:schemeClr val="tx2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209945" name="Text Box 25"/>
            <p:cNvSpPr txBox="1">
              <a:spLocks noChangeArrowheads="1"/>
            </p:cNvSpPr>
            <p:nvPr/>
          </p:nvSpPr>
          <p:spPr bwMode="auto">
            <a:xfrm>
              <a:off x="8702288" y="9123580"/>
              <a:ext cx="650819" cy="3540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2702"/>
                </a:lnSpc>
                <a:tabLst>
                  <a:tab pos="0" algn="l"/>
                </a:tabLst>
              </a:pPr>
              <a:r>
                <a:rPr lang="en-US" sz="2000" dirty="0">
                  <a:solidFill>
                    <a:schemeClr val="tx2"/>
                  </a:solidFill>
                  <a:latin typeface="Arial" charset="0"/>
                </a:rPr>
                <a:t>EMP</a:t>
              </a:r>
              <a:r>
                <a:rPr lang="en-US" sz="2000" baseline="-25000" dirty="0">
                  <a:solidFill>
                    <a:schemeClr val="tx2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209946" name="Text Box 26"/>
            <p:cNvSpPr txBox="1">
              <a:spLocks noChangeArrowheads="1"/>
            </p:cNvSpPr>
            <p:nvPr/>
          </p:nvSpPr>
          <p:spPr bwMode="auto">
            <a:xfrm>
              <a:off x="9657311" y="9123580"/>
              <a:ext cx="650819" cy="3540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2702"/>
                </a:lnSpc>
                <a:tabLst>
                  <a:tab pos="0" algn="l"/>
                </a:tabLst>
              </a:pPr>
              <a:r>
                <a:rPr lang="en-US" sz="2000" dirty="0">
                  <a:solidFill>
                    <a:schemeClr val="tx2"/>
                  </a:solidFill>
                  <a:latin typeface="Arial" charset="0"/>
                </a:rPr>
                <a:t>EMP</a:t>
              </a:r>
              <a:r>
                <a:rPr lang="en-US" sz="2000" baseline="-25000" dirty="0">
                  <a:solidFill>
                    <a:schemeClr val="tx2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209947" name="Text Box 27"/>
            <p:cNvSpPr txBox="1">
              <a:spLocks noChangeArrowheads="1"/>
            </p:cNvSpPr>
            <p:nvPr/>
          </p:nvSpPr>
          <p:spPr bwMode="auto">
            <a:xfrm>
              <a:off x="10634560" y="9123580"/>
              <a:ext cx="636393" cy="3540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2702"/>
                </a:lnSpc>
                <a:tabLst>
                  <a:tab pos="0" algn="l"/>
                </a:tabLst>
              </a:pPr>
              <a:r>
                <a:rPr lang="en-US" sz="2000" dirty="0">
                  <a:solidFill>
                    <a:schemeClr val="tx2"/>
                  </a:solidFill>
                  <a:latin typeface="Arial" charset="0"/>
                </a:rPr>
                <a:t>ASG</a:t>
              </a:r>
              <a:r>
                <a:rPr lang="en-US" sz="2000" baseline="-25000" dirty="0">
                  <a:solidFill>
                    <a:schemeClr val="tx2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209948" name="Text Box 28"/>
            <p:cNvSpPr txBox="1">
              <a:spLocks noChangeArrowheads="1"/>
            </p:cNvSpPr>
            <p:nvPr/>
          </p:nvSpPr>
          <p:spPr bwMode="auto">
            <a:xfrm>
              <a:off x="11820278" y="9123580"/>
              <a:ext cx="636393" cy="3540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2702"/>
                </a:lnSpc>
                <a:tabLst>
                  <a:tab pos="0" algn="l"/>
                </a:tabLst>
              </a:pPr>
              <a:r>
                <a:rPr lang="en-US" sz="2000" dirty="0">
                  <a:solidFill>
                    <a:schemeClr val="tx2"/>
                  </a:solidFill>
                  <a:latin typeface="Arial" charset="0"/>
                </a:rPr>
                <a:t>ASG</a:t>
              </a:r>
              <a:r>
                <a:rPr lang="en-US" sz="2000" baseline="-25000" dirty="0">
                  <a:solidFill>
                    <a:schemeClr val="tx2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209950" name="Text Box 30"/>
            <p:cNvSpPr txBox="1">
              <a:spLocks noChangeArrowheads="1"/>
            </p:cNvSpPr>
            <p:nvPr/>
          </p:nvSpPr>
          <p:spPr bwMode="auto">
            <a:xfrm>
              <a:off x="8507095" y="6229109"/>
              <a:ext cx="896020" cy="406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2800" dirty="0" smtClean="0">
                  <a:latin typeface="Book Antiqua"/>
                </a:rPr>
                <a:t>⋈</a:t>
              </a:r>
              <a:r>
                <a:rPr lang="en-US" sz="2800" baseline="-25000" dirty="0" smtClean="0">
                  <a:solidFill>
                    <a:schemeClr val="tx2"/>
                  </a:solidFill>
                  <a:latin typeface="Arial" charset="0"/>
                </a:rPr>
                <a:t>PNO</a:t>
              </a:r>
              <a:endParaRPr lang="en-US" sz="2800" baseline="-25000" dirty="0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209953" name="Text Box 33"/>
            <p:cNvSpPr txBox="1">
              <a:spLocks noChangeArrowheads="1"/>
            </p:cNvSpPr>
            <p:nvPr/>
          </p:nvSpPr>
          <p:spPr bwMode="auto">
            <a:xfrm>
              <a:off x="9999795" y="7204468"/>
              <a:ext cx="948948" cy="406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2800" dirty="0" smtClean="0">
                  <a:solidFill>
                    <a:schemeClr val="tx2"/>
                  </a:solidFill>
                  <a:latin typeface="Book Antiqua"/>
                </a:rPr>
                <a:t>⋈</a:t>
              </a:r>
              <a:r>
                <a:rPr lang="en-US" sz="2800" baseline="-25000" dirty="0" smtClean="0">
                  <a:solidFill>
                    <a:schemeClr val="tx2"/>
                  </a:solidFill>
                  <a:latin typeface="Arial" charset="0"/>
                </a:rPr>
                <a:t>ENO</a:t>
              </a:r>
              <a:endParaRPr lang="en-US" sz="2800" baseline="-25000" dirty="0">
                <a:solidFill>
                  <a:schemeClr val="tx2"/>
                </a:solidFill>
                <a:latin typeface="Arial" charset="0"/>
              </a:endParaRPr>
            </a:p>
          </p:txBody>
        </p:sp>
      </p:grpSp>
      <p:sp>
        <p:nvSpPr>
          <p:cNvPr id="31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2344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Provides Parallellism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53729" y="3652664"/>
            <a:ext cx="12241360" cy="5478718"/>
            <a:chOff x="-71594" y="2655147"/>
            <a:chExt cx="13080901" cy="5190686"/>
          </a:xfrm>
        </p:grpSpPr>
        <p:sp>
          <p:nvSpPr>
            <p:cNvPr id="50179" name="Rectangle 3"/>
            <p:cNvSpPr>
              <a:spLocks noChangeArrowheads="1"/>
            </p:cNvSpPr>
            <p:nvPr/>
          </p:nvSpPr>
          <p:spPr bwMode="auto">
            <a:xfrm>
              <a:off x="6430806" y="7256499"/>
              <a:ext cx="1236224" cy="58933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Arial"/>
                </a:rPr>
                <a:t>EMP</a:t>
              </a:r>
              <a:r>
                <a:rPr lang="en-US" baseline="-25000" dirty="0">
                  <a:solidFill>
                    <a:srgbClr val="000000"/>
                  </a:solidFill>
                  <a:latin typeface="Arial"/>
                </a:rPr>
                <a:t>3</a:t>
              </a:r>
            </a:p>
          </p:txBody>
        </p:sp>
        <p:sp>
          <p:nvSpPr>
            <p:cNvPr id="50180" name="Rectangle 4"/>
            <p:cNvSpPr>
              <a:spLocks noChangeArrowheads="1"/>
            </p:cNvSpPr>
            <p:nvPr/>
          </p:nvSpPr>
          <p:spPr bwMode="auto">
            <a:xfrm>
              <a:off x="8494161" y="7256499"/>
              <a:ext cx="1227821" cy="58933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Arial"/>
                </a:rPr>
                <a:t>ASG</a:t>
              </a:r>
              <a:r>
                <a:rPr lang="en-US" baseline="-25000" dirty="0">
                  <a:solidFill>
                    <a:srgbClr val="000000"/>
                  </a:solidFill>
                  <a:latin typeface="Arial"/>
                </a:rPr>
                <a:t>1</a:t>
              </a:r>
            </a:p>
          </p:txBody>
        </p:sp>
        <p:sp>
          <p:nvSpPr>
            <p:cNvPr id="50182" name="Line 6"/>
            <p:cNvSpPr>
              <a:spLocks noChangeShapeType="1"/>
            </p:cNvSpPr>
            <p:nvPr/>
          </p:nvSpPr>
          <p:spPr bwMode="auto">
            <a:xfrm flipV="1">
              <a:off x="7179733" y="6664960"/>
              <a:ext cx="596053" cy="63217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lg" len="lg"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50183" name="Line 7"/>
            <p:cNvSpPr>
              <a:spLocks noChangeShapeType="1"/>
            </p:cNvSpPr>
            <p:nvPr/>
          </p:nvSpPr>
          <p:spPr bwMode="auto">
            <a:xfrm flipH="1" flipV="1">
              <a:off x="8543431" y="6664960"/>
              <a:ext cx="614116" cy="63217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lg" len="lg"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50184" name="Rectangle 8"/>
            <p:cNvSpPr>
              <a:spLocks noChangeArrowheads="1"/>
            </p:cNvSpPr>
            <p:nvPr/>
          </p:nvSpPr>
          <p:spPr bwMode="auto">
            <a:xfrm>
              <a:off x="3251855" y="7256499"/>
              <a:ext cx="1236224" cy="58933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Arial"/>
                </a:rPr>
                <a:t>EMP</a:t>
              </a:r>
              <a:r>
                <a:rPr lang="en-US" baseline="-25000" dirty="0">
                  <a:solidFill>
                    <a:srgbClr val="000000"/>
                  </a:solidFill>
                  <a:latin typeface="Arial"/>
                </a:rPr>
                <a:t>2</a:t>
              </a:r>
            </a:p>
          </p:txBody>
        </p:sp>
        <p:sp>
          <p:nvSpPr>
            <p:cNvPr id="50185" name="Rectangle 9"/>
            <p:cNvSpPr>
              <a:spLocks noChangeArrowheads="1"/>
            </p:cNvSpPr>
            <p:nvPr/>
          </p:nvSpPr>
          <p:spPr bwMode="auto">
            <a:xfrm>
              <a:off x="5315210" y="7256499"/>
              <a:ext cx="1227821" cy="58933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Arial"/>
                </a:rPr>
                <a:t>ASG</a:t>
              </a:r>
              <a:r>
                <a:rPr lang="en-US" baseline="-25000" dirty="0">
                  <a:solidFill>
                    <a:srgbClr val="000000"/>
                  </a:solidFill>
                  <a:latin typeface="Arial"/>
                </a:rPr>
                <a:t>2</a:t>
              </a:r>
            </a:p>
          </p:txBody>
        </p:sp>
        <p:sp>
          <p:nvSpPr>
            <p:cNvPr id="50187" name="Line 11"/>
            <p:cNvSpPr>
              <a:spLocks noChangeShapeType="1"/>
            </p:cNvSpPr>
            <p:nvPr/>
          </p:nvSpPr>
          <p:spPr bwMode="auto">
            <a:xfrm flipV="1">
              <a:off x="4000782" y="6664960"/>
              <a:ext cx="596053" cy="63217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lg" len="lg"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50188" name="Line 12"/>
            <p:cNvSpPr>
              <a:spLocks noChangeShapeType="1"/>
            </p:cNvSpPr>
            <p:nvPr/>
          </p:nvSpPr>
          <p:spPr bwMode="auto">
            <a:xfrm flipH="1" flipV="1">
              <a:off x="5364480" y="6664960"/>
              <a:ext cx="614116" cy="63217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lg" len="lg"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50189" name="Rectangle 13"/>
            <p:cNvSpPr>
              <a:spLocks noChangeArrowheads="1"/>
            </p:cNvSpPr>
            <p:nvPr/>
          </p:nvSpPr>
          <p:spPr bwMode="auto">
            <a:xfrm>
              <a:off x="-71594" y="7256499"/>
              <a:ext cx="1236224" cy="58933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Arial"/>
                </a:rPr>
                <a:t>EMP</a:t>
              </a:r>
              <a:r>
                <a:rPr lang="en-US" baseline="-25000" dirty="0">
                  <a:solidFill>
                    <a:srgbClr val="000000"/>
                  </a:solidFill>
                  <a:latin typeface="Arial"/>
                </a:rPr>
                <a:t>1</a:t>
              </a:r>
            </a:p>
          </p:txBody>
        </p:sp>
        <p:sp>
          <p:nvSpPr>
            <p:cNvPr id="50190" name="Rectangle 14"/>
            <p:cNvSpPr>
              <a:spLocks noChangeArrowheads="1"/>
            </p:cNvSpPr>
            <p:nvPr/>
          </p:nvSpPr>
          <p:spPr bwMode="auto">
            <a:xfrm>
              <a:off x="1991761" y="7256499"/>
              <a:ext cx="1227821" cy="58933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Arial"/>
                </a:rPr>
                <a:t>ASG</a:t>
              </a:r>
              <a:r>
                <a:rPr lang="en-US" baseline="-25000" dirty="0">
                  <a:solidFill>
                    <a:srgbClr val="000000"/>
                  </a:solidFill>
                  <a:latin typeface="Arial"/>
                </a:rPr>
                <a:t>1</a:t>
              </a:r>
            </a:p>
          </p:txBody>
        </p:sp>
        <p:sp>
          <p:nvSpPr>
            <p:cNvPr id="50192" name="Line 16"/>
            <p:cNvSpPr>
              <a:spLocks noChangeShapeType="1"/>
            </p:cNvSpPr>
            <p:nvPr/>
          </p:nvSpPr>
          <p:spPr bwMode="auto">
            <a:xfrm flipV="1">
              <a:off x="677334" y="6664960"/>
              <a:ext cx="596053" cy="63217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lg" len="lg"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50193" name="Line 17"/>
            <p:cNvSpPr>
              <a:spLocks noChangeShapeType="1"/>
            </p:cNvSpPr>
            <p:nvPr/>
          </p:nvSpPr>
          <p:spPr bwMode="auto">
            <a:xfrm flipH="1" flipV="1">
              <a:off x="2041031" y="6664960"/>
              <a:ext cx="614116" cy="63217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lg" len="lg"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50194" name="Rectangle 18"/>
            <p:cNvSpPr>
              <a:spLocks noChangeArrowheads="1"/>
            </p:cNvSpPr>
            <p:nvPr/>
          </p:nvSpPr>
          <p:spPr bwMode="auto">
            <a:xfrm>
              <a:off x="6293209" y="3745654"/>
              <a:ext cx="614485" cy="6816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3600" dirty="0" smtClean="0">
                  <a:solidFill>
                    <a:schemeClr val="tx2"/>
                  </a:solidFill>
                  <a:latin typeface="Symbol" charset="2"/>
                  <a:cs typeface="Symbol" charset="2"/>
                  <a:sym typeface="Symbol" charset="2"/>
                </a:rPr>
                <a:t> </a:t>
              </a:r>
              <a:endParaRPr lang="en-US" sz="3400" dirty="0">
                <a:solidFill>
                  <a:schemeClr val="tx2"/>
                </a:solidFill>
                <a:latin typeface="Symbol" charset="2"/>
              </a:endParaRPr>
            </a:p>
          </p:txBody>
        </p:sp>
        <p:sp>
          <p:nvSpPr>
            <p:cNvPr id="50195" name="Line 19"/>
            <p:cNvSpPr>
              <a:spLocks noChangeShapeType="1"/>
            </p:cNvSpPr>
            <p:nvPr/>
          </p:nvSpPr>
          <p:spPr bwMode="auto">
            <a:xfrm flipV="1">
              <a:off x="1544320" y="4343965"/>
              <a:ext cx="4479431" cy="16617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lg" len="lg"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50196" name="Line 20"/>
            <p:cNvSpPr>
              <a:spLocks noChangeShapeType="1"/>
            </p:cNvSpPr>
            <p:nvPr/>
          </p:nvSpPr>
          <p:spPr bwMode="auto">
            <a:xfrm flipH="1" flipV="1">
              <a:off x="6827520" y="4443307"/>
              <a:ext cx="1426916" cy="157141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lg" len="lg"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50197" name="Rectangle 21"/>
            <p:cNvSpPr>
              <a:spLocks noChangeArrowheads="1"/>
            </p:cNvSpPr>
            <p:nvPr/>
          </p:nvSpPr>
          <p:spPr bwMode="auto">
            <a:xfrm>
              <a:off x="9718130" y="7256499"/>
              <a:ext cx="1236224" cy="58933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Arial"/>
                </a:rPr>
                <a:t>EMP</a:t>
              </a:r>
              <a:r>
                <a:rPr lang="en-US" baseline="-25000" dirty="0">
                  <a:solidFill>
                    <a:srgbClr val="000000"/>
                  </a:solidFill>
                  <a:latin typeface="Arial"/>
                </a:rPr>
                <a:t>3</a:t>
              </a:r>
            </a:p>
          </p:txBody>
        </p:sp>
        <p:sp>
          <p:nvSpPr>
            <p:cNvPr id="50198" name="Rectangle 22"/>
            <p:cNvSpPr>
              <a:spLocks noChangeArrowheads="1"/>
            </p:cNvSpPr>
            <p:nvPr/>
          </p:nvSpPr>
          <p:spPr bwMode="auto">
            <a:xfrm>
              <a:off x="11781486" y="7256499"/>
              <a:ext cx="1227821" cy="58933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Arial"/>
                </a:rPr>
                <a:t>ASG</a:t>
              </a:r>
              <a:r>
                <a:rPr lang="en-US" baseline="-25000" dirty="0">
                  <a:solidFill>
                    <a:srgbClr val="000000"/>
                  </a:solidFill>
                  <a:latin typeface="Arial"/>
                </a:rPr>
                <a:t>2</a:t>
              </a:r>
            </a:p>
          </p:txBody>
        </p:sp>
        <p:sp>
          <p:nvSpPr>
            <p:cNvPr id="50200" name="Line 24"/>
            <p:cNvSpPr>
              <a:spLocks noChangeShapeType="1"/>
            </p:cNvSpPr>
            <p:nvPr/>
          </p:nvSpPr>
          <p:spPr bwMode="auto">
            <a:xfrm flipV="1">
              <a:off x="10467058" y="6664960"/>
              <a:ext cx="596053" cy="63217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lg" len="lg"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50201" name="Line 25"/>
            <p:cNvSpPr>
              <a:spLocks noChangeShapeType="1"/>
            </p:cNvSpPr>
            <p:nvPr/>
          </p:nvSpPr>
          <p:spPr bwMode="auto">
            <a:xfrm flipH="1" flipV="1">
              <a:off x="11812693" y="6664960"/>
              <a:ext cx="632178" cy="63217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lg" len="lg"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50202" name="Line 26"/>
            <p:cNvSpPr>
              <a:spLocks noChangeShapeType="1"/>
            </p:cNvSpPr>
            <p:nvPr/>
          </p:nvSpPr>
          <p:spPr bwMode="auto">
            <a:xfrm flipV="1">
              <a:off x="4940018" y="4425244"/>
              <a:ext cx="1463040" cy="16256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lg" len="lg"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50203" name="Line 27"/>
            <p:cNvSpPr>
              <a:spLocks noChangeShapeType="1"/>
            </p:cNvSpPr>
            <p:nvPr/>
          </p:nvSpPr>
          <p:spPr bwMode="auto">
            <a:xfrm flipH="1" flipV="1">
              <a:off x="7134578" y="4343965"/>
              <a:ext cx="4407182" cy="16617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lg" len="lg"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50204" name="Line 28"/>
            <p:cNvSpPr>
              <a:spLocks noChangeShapeType="1"/>
            </p:cNvSpPr>
            <p:nvPr/>
          </p:nvSpPr>
          <p:spPr bwMode="auto">
            <a:xfrm flipV="1">
              <a:off x="6600451" y="3160889"/>
              <a:ext cx="0" cy="55992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pic>
          <p:nvPicPr>
            <p:cNvPr id="50205" name="Picture 29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320487" y="2655147"/>
              <a:ext cx="559929" cy="343182"/>
            </a:xfrm>
            <a:prstGeom prst="rect">
              <a:avLst/>
            </a:prstGeom>
            <a:noFill/>
            <a:ln w="127000">
              <a:noFill/>
              <a:miter lim="800000"/>
              <a:headEnd/>
              <a:tailEnd/>
            </a:ln>
            <a:effectLst/>
          </p:spPr>
        </p:pic>
        <p:sp>
          <p:nvSpPr>
            <p:cNvPr id="31" name="Text Box 27"/>
            <p:cNvSpPr txBox="1">
              <a:spLocks noChangeArrowheads="1"/>
            </p:cNvSpPr>
            <p:nvPr/>
          </p:nvSpPr>
          <p:spPr bwMode="auto">
            <a:xfrm>
              <a:off x="1177009" y="6041814"/>
              <a:ext cx="1207206" cy="436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4000" dirty="0" smtClean="0">
                  <a:solidFill>
                    <a:schemeClr val="tx2"/>
                  </a:solidFill>
                  <a:latin typeface="Book Antiqua"/>
                </a:rPr>
                <a:t>⋈</a:t>
              </a:r>
              <a:r>
                <a:rPr lang="en-US" sz="3800" baseline="-25000" dirty="0" smtClean="0">
                  <a:solidFill>
                    <a:schemeClr val="tx2"/>
                  </a:solidFill>
                  <a:latin typeface="Arial" charset="0"/>
                </a:rPr>
                <a:t>ENO</a:t>
              </a:r>
              <a:endParaRPr lang="en-US" sz="3800" baseline="-25000" dirty="0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34" name="Text Box 40"/>
            <p:cNvSpPr txBox="1">
              <a:spLocks noChangeArrowheads="1"/>
            </p:cNvSpPr>
            <p:nvPr/>
          </p:nvSpPr>
          <p:spPr bwMode="auto">
            <a:xfrm>
              <a:off x="4249352" y="6041814"/>
              <a:ext cx="1331346" cy="436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4000" dirty="0" smtClean="0">
                  <a:solidFill>
                    <a:schemeClr val="tx2"/>
                  </a:solidFill>
                  <a:latin typeface="Book Antiqua"/>
                </a:rPr>
                <a:t>⋈</a:t>
              </a:r>
              <a:r>
                <a:rPr lang="en-US" sz="3800" baseline="-25000" dirty="0" smtClean="0">
                  <a:solidFill>
                    <a:schemeClr val="tx2"/>
                  </a:solidFill>
                  <a:latin typeface="Arial" charset="0"/>
                </a:rPr>
                <a:t>ENO</a:t>
              </a:r>
              <a:endParaRPr lang="en-US" sz="3800" baseline="-25000" dirty="0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37" name="Text Box 43"/>
            <p:cNvSpPr txBox="1">
              <a:spLocks noChangeArrowheads="1"/>
            </p:cNvSpPr>
            <p:nvPr/>
          </p:nvSpPr>
          <p:spPr bwMode="auto">
            <a:xfrm>
              <a:off x="7510497" y="6041814"/>
              <a:ext cx="1347365" cy="436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4000" dirty="0" smtClean="0">
                  <a:solidFill>
                    <a:schemeClr val="tx2"/>
                  </a:solidFill>
                  <a:latin typeface="Book Antiqua"/>
                </a:rPr>
                <a:t>⋈</a:t>
              </a:r>
              <a:r>
                <a:rPr lang="en-US" sz="3800" baseline="-25000" dirty="0" smtClean="0">
                  <a:solidFill>
                    <a:schemeClr val="tx2"/>
                  </a:solidFill>
                  <a:latin typeface="Arial" charset="0"/>
                </a:rPr>
                <a:t>ENO</a:t>
              </a:r>
              <a:endParaRPr lang="en-US" sz="3800" baseline="-25000" dirty="0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40" name="Text Box 46"/>
            <p:cNvSpPr txBox="1">
              <a:spLocks noChangeArrowheads="1"/>
            </p:cNvSpPr>
            <p:nvPr/>
          </p:nvSpPr>
          <p:spPr bwMode="auto">
            <a:xfrm>
              <a:off x="10906091" y="6041814"/>
              <a:ext cx="1224951" cy="436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4000" dirty="0" smtClean="0">
                  <a:solidFill>
                    <a:schemeClr val="tx2"/>
                  </a:solidFill>
                  <a:latin typeface="Book Antiqua"/>
                </a:rPr>
                <a:t>⋈</a:t>
              </a:r>
              <a:r>
                <a:rPr lang="en-US" sz="3800" baseline="-25000" dirty="0" smtClean="0">
                  <a:solidFill>
                    <a:schemeClr val="tx2"/>
                  </a:solidFill>
                  <a:latin typeface="Arial" charset="0"/>
                </a:rPr>
                <a:t>ENO</a:t>
              </a:r>
              <a:endParaRPr lang="en-US" sz="3800" baseline="-25000" dirty="0">
                <a:solidFill>
                  <a:schemeClr val="tx2"/>
                </a:solidFill>
                <a:latin typeface="Arial" charset="0"/>
              </a:endParaRPr>
            </a:p>
          </p:txBody>
        </p:sp>
      </p:grpSp>
      <p:sp>
        <p:nvSpPr>
          <p:cNvPr id="30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9129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18"/>
              </a:spcAft>
            </a:pPr>
            <a:r>
              <a:rPr lang="en-US" sz="4800" dirty="0"/>
              <a:t>Query Optimization Issues – </a:t>
            </a:r>
            <a:r>
              <a:rPr lang="en-US" sz="4000" dirty="0" smtClean="0"/>
              <a:t>Replicated Fragments</a:t>
            </a:r>
            <a:endParaRPr lang="en-US" sz="4800" dirty="0"/>
          </a:p>
        </p:txBody>
      </p:sp>
      <p:sp>
        <p:nvSpPr>
          <p:cNvPr id="193539" name="Rectangle 3"/>
          <p:cNvSpPr>
            <a:spLocks noGrp="1" noChangeArrowheads="1"/>
          </p:cNvSpPr>
          <p:nvPr>
            <p:ph idx="1"/>
          </p:nvPr>
        </p:nvSpPr>
        <p:spPr>
          <a:xfrm>
            <a:off x="669752" y="3724672"/>
            <a:ext cx="11825786" cy="4608512"/>
          </a:xfrm>
          <a:noFill/>
        </p:spPr>
        <p:txBody>
          <a:bodyPr>
            <a:noAutofit/>
          </a:bodyPr>
          <a:lstStyle/>
          <a:p>
            <a:pPr marL="657003" indent="-494446">
              <a:lnSpc>
                <a:spcPts val="2702"/>
              </a:lnSpc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3200" dirty="0"/>
              <a:t>A distributed relation is usually divided into relation </a:t>
            </a:r>
            <a:r>
              <a:rPr lang="en-US" sz="3200" u="sng" dirty="0" smtClean="0"/>
              <a:t>fragments</a:t>
            </a:r>
            <a:r>
              <a:rPr lang="en-US" sz="3200" dirty="0" smtClean="0"/>
              <a:t>.</a:t>
            </a:r>
          </a:p>
          <a:p>
            <a:pPr marL="162557" indent="0">
              <a:lnSpc>
                <a:spcPts val="2702"/>
              </a:lnSpc>
              <a:buNone/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endParaRPr lang="en-US" sz="3200" dirty="0" smtClean="0"/>
          </a:p>
          <a:p>
            <a:r>
              <a:rPr lang="en-US" sz="3200" b="1" dirty="0" smtClean="0"/>
              <a:t>Localization</a:t>
            </a:r>
            <a:r>
              <a:rPr lang="en-US" sz="3200" dirty="0" smtClean="0"/>
              <a:t>: </a:t>
            </a:r>
            <a:r>
              <a:rPr lang="en-US" sz="3200" dirty="0"/>
              <a:t>Distributed queries expressed on </a:t>
            </a:r>
            <a:r>
              <a:rPr lang="en-US" sz="3200" u="sng" dirty="0"/>
              <a:t>global relations</a:t>
            </a:r>
            <a:r>
              <a:rPr lang="en-US" sz="3200" dirty="0"/>
              <a:t> are mapped into queries </a:t>
            </a:r>
            <a:r>
              <a:rPr lang="en-US" sz="3200" dirty="0" smtClean="0"/>
              <a:t>on </a:t>
            </a:r>
            <a:r>
              <a:rPr lang="en-US" sz="3200" u="sng" dirty="0" smtClean="0"/>
              <a:t>physical </a:t>
            </a:r>
            <a:r>
              <a:rPr lang="en-US" sz="3200" u="sng" dirty="0"/>
              <a:t>fragments</a:t>
            </a:r>
            <a:r>
              <a:rPr lang="en-US" sz="3200" dirty="0"/>
              <a:t> of relations by translating relations into fragments</a:t>
            </a:r>
            <a:r>
              <a:rPr lang="en-US" sz="3200" dirty="0" smtClean="0"/>
              <a:t>.</a:t>
            </a:r>
            <a:endParaRPr lang="en-US" sz="3200" dirty="0" smtClean="0"/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z="4000" smtClean="0"/>
              <a:pPr/>
              <a:t>2</a:t>
            </a:fld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20763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Eliminates Unnecessary Work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411766" y="3796680"/>
            <a:ext cx="10275209" cy="5328592"/>
            <a:chOff x="1411767" y="2673209"/>
            <a:chExt cx="9956136" cy="5060206"/>
          </a:xfrm>
        </p:grpSpPr>
        <p:sp>
          <p:nvSpPr>
            <p:cNvPr id="52227" name="Rectangle 3"/>
            <p:cNvSpPr>
              <a:spLocks noChangeArrowheads="1"/>
            </p:cNvSpPr>
            <p:nvPr/>
          </p:nvSpPr>
          <p:spPr bwMode="auto">
            <a:xfrm>
              <a:off x="4735215" y="7328747"/>
              <a:ext cx="1236224" cy="4046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Arial"/>
                </a:rPr>
                <a:t>EMP</a:t>
              </a:r>
              <a:r>
                <a:rPr lang="en-US" baseline="-25000" dirty="0">
                  <a:solidFill>
                    <a:srgbClr val="000000"/>
                  </a:solidFill>
                  <a:latin typeface="Arial"/>
                </a:rPr>
                <a:t>2</a:t>
              </a:r>
            </a:p>
          </p:txBody>
        </p:sp>
        <p:sp>
          <p:nvSpPr>
            <p:cNvPr id="52228" name="Rectangle 4"/>
            <p:cNvSpPr>
              <a:spLocks noChangeArrowheads="1"/>
            </p:cNvSpPr>
            <p:nvPr/>
          </p:nvSpPr>
          <p:spPr bwMode="auto">
            <a:xfrm>
              <a:off x="6798571" y="7328747"/>
              <a:ext cx="1227821" cy="4046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Arial"/>
                </a:rPr>
                <a:t>ASG</a:t>
              </a:r>
              <a:r>
                <a:rPr lang="en-US" baseline="-25000" dirty="0">
                  <a:solidFill>
                    <a:srgbClr val="000000"/>
                  </a:solidFill>
                  <a:latin typeface="Arial"/>
                </a:rPr>
                <a:t>2</a:t>
              </a:r>
            </a:p>
          </p:txBody>
        </p:sp>
        <p:sp>
          <p:nvSpPr>
            <p:cNvPr id="52230" name="Line 6"/>
            <p:cNvSpPr>
              <a:spLocks noChangeShapeType="1"/>
            </p:cNvSpPr>
            <p:nvPr/>
          </p:nvSpPr>
          <p:spPr bwMode="auto">
            <a:xfrm flipV="1">
              <a:off x="5463822" y="6737209"/>
              <a:ext cx="596053" cy="63217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lg" len="lg"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52231" name="Line 7"/>
            <p:cNvSpPr>
              <a:spLocks noChangeShapeType="1"/>
            </p:cNvSpPr>
            <p:nvPr/>
          </p:nvSpPr>
          <p:spPr bwMode="auto">
            <a:xfrm flipH="1" flipV="1">
              <a:off x="6827520" y="6737209"/>
              <a:ext cx="614116" cy="63217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lg" len="lg"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52232" name="Rectangle 8"/>
            <p:cNvSpPr>
              <a:spLocks noChangeArrowheads="1"/>
            </p:cNvSpPr>
            <p:nvPr/>
          </p:nvSpPr>
          <p:spPr bwMode="auto">
            <a:xfrm>
              <a:off x="1411767" y="7328747"/>
              <a:ext cx="1236224" cy="4046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Arial"/>
                </a:rPr>
                <a:t>EMP</a:t>
              </a:r>
              <a:r>
                <a:rPr lang="en-US" baseline="-25000" dirty="0">
                  <a:solidFill>
                    <a:srgbClr val="000000"/>
                  </a:solidFill>
                  <a:latin typeface="Arial"/>
                </a:rPr>
                <a:t>1</a:t>
              </a:r>
            </a:p>
          </p:txBody>
        </p:sp>
        <p:sp>
          <p:nvSpPr>
            <p:cNvPr id="52233" name="Rectangle 9"/>
            <p:cNvSpPr>
              <a:spLocks noChangeArrowheads="1"/>
            </p:cNvSpPr>
            <p:nvPr/>
          </p:nvSpPr>
          <p:spPr bwMode="auto">
            <a:xfrm>
              <a:off x="3475122" y="7328747"/>
              <a:ext cx="1227821" cy="4046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Arial"/>
                </a:rPr>
                <a:t>ASG</a:t>
              </a:r>
              <a:r>
                <a:rPr lang="en-US" baseline="-25000" dirty="0">
                  <a:solidFill>
                    <a:srgbClr val="000000"/>
                  </a:solidFill>
                  <a:latin typeface="Arial"/>
                </a:rPr>
                <a:t>1</a:t>
              </a:r>
            </a:p>
          </p:txBody>
        </p:sp>
        <p:sp>
          <p:nvSpPr>
            <p:cNvPr id="52235" name="Line 11"/>
            <p:cNvSpPr>
              <a:spLocks noChangeShapeType="1"/>
            </p:cNvSpPr>
            <p:nvPr/>
          </p:nvSpPr>
          <p:spPr bwMode="auto">
            <a:xfrm flipV="1">
              <a:off x="2140374" y="6737209"/>
              <a:ext cx="596053" cy="63217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lg" len="lg"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52236" name="Line 12"/>
            <p:cNvSpPr>
              <a:spLocks noChangeShapeType="1"/>
            </p:cNvSpPr>
            <p:nvPr/>
          </p:nvSpPr>
          <p:spPr bwMode="auto">
            <a:xfrm flipH="1" flipV="1">
              <a:off x="3504071" y="6737209"/>
              <a:ext cx="614116" cy="63217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lg" len="lg"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52238" name="Line 14"/>
            <p:cNvSpPr>
              <a:spLocks noChangeShapeType="1"/>
            </p:cNvSpPr>
            <p:nvPr/>
          </p:nvSpPr>
          <p:spPr bwMode="auto">
            <a:xfrm flipV="1">
              <a:off x="3007360" y="4443307"/>
              <a:ext cx="2980267" cy="164366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lg" len="lg"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52239" name="Line 15"/>
            <p:cNvSpPr>
              <a:spLocks noChangeShapeType="1"/>
            </p:cNvSpPr>
            <p:nvPr/>
          </p:nvSpPr>
          <p:spPr bwMode="auto">
            <a:xfrm flipH="1" flipV="1">
              <a:off x="6899769" y="4461369"/>
              <a:ext cx="2817707" cy="16256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lg" len="lg"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52240" name="Rectangle 16"/>
            <p:cNvSpPr>
              <a:spLocks noChangeArrowheads="1"/>
            </p:cNvSpPr>
            <p:nvPr/>
          </p:nvSpPr>
          <p:spPr bwMode="auto">
            <a:xfrm>
              <a:off x="8076727" y="7328747"/>
              <a:ext cx="1236224" cy="4046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Arial"/>
                </a:rPr>
                <a:t>EMP</a:t>
              </a:r>
              <a:r>
                <a:rPr lang="en-US" baseline="-25000" dirty="0">
                  <a:solidFill>
                    <a:srgbClr val="000000"/>
                  </a:solidFill>
                  <a:latin typeface="Arial"/>
                </a:rPr>
                <a:t>3</a:t>
              </a:r>
            </a:p>
          </p:txBody>
        </p:sp>
        <p:sp>
          <p:nvSpPr>
            <p:cNvPr id="52241" name="Rectangle 17"/>
            <p:cNvSpPr>
              <a:spLocks noChangeArrowheads="1"/>
            </p:cNvSpPr>
            <p:nvPr/>
          </p:nvSpPr>
          <p:spPr bwMode="auto">
            <a:xfrm>
              <a:off x="10140082" y="7328747"/>
              <a:ext cx="1227821" cy="40466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Arial"/>
                </a:rPr>
                <a:t>ASG</a:t>
              </a:r>
              <a:r>
                <a:rPr lang="en-US" baseline="-25000" dirty="0">
                  <a:solidFill>
                    <a:srgbClr val="000000"/>
                  </a:solidFill>
                  <a:latin typeface="Arial"/>
                </a:rPr>
                <a:t>2</a:t>
              </a:r>
            </a:p>
          </p:txBody>
        </p:sp>
        <p:sp>
          <p:nvSpPr>
            <p:cNvPr id="52243" name="Line 19"/>
            <p:cNvSpPr>
              <a:spLocks noChangeShapeType="1"/>
            </p:cNvSpPr>
            <p:nvPr/>
          </p:nvSpPr>
          <p:spPr bwMode="auto">
            <a:xfrm flipV="1">
              <a:off x="8805334" y="6737209"/>
              <a:ext cx="596053" cy="63217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lg" len="lg"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52244" name="Line 20"/>
            <p:cNvSpPr>
              <a:spLocks noChangeShapeType="1"/>
            </p:cNvSpPr>
            <p:nvPr/>
          </p:nvSpPr>
          <p:spPr bwMode="auto">
            <a:xfrm flipH="1" flipV="1">
              <a:off x="10150968" y="6737208"/>
              <a:ext cx="769729" cy="65987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lg" len="lg"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52245" name="Line 21"/>
            <p:cNvSpPr>
              <a:spLocks noChangeShapeType="1"/>
            </p:cNvSpPr>
            <p:nvPr/>
          </p:nvSpPr>
          <p:spPr bwMode="auto">
            <a:xfrm flipV="1">
              <a:off x="6345381" y="4569742"/>
              <a:ext cx="0" cy="153528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lg" len="lg"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52246" name="Line 22"/>
            <p:cNvSpPr>
              <a:spLocks noChangeShapeType="1"/>
            </p:cNvSpPr>
            <p:nvPr/>
          </p:nvSpPr>
          <p:spPr bwMode="auto">
            <a:xfrm flipV="1">
              <a:off x="6350316" y="3115733"/>
              <a:ext cx="0" cy="62314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pic>
          <p:nvPicPr>
            <p:cNvPr id="52247" name="Picture 23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070352" y="2673209"/>
              <a:ext cx="559929" cy="343182"/>
            </a:xfrm>
            <a:prstGeom prst="rect">
              <a:avLst/>
            </a:prstGeom>
            <a:noFill/>
            <a:ln w="127000">
              <a:noFill/>
              <a:miter lim="800000"/>
              <a:headEnd/>
              <a:tailEnd/>
            </a:ln>
            <a:effectLst/>
          </p:spPr>
        </p:pic>
        <p:sp>
          <p:nvSpPr>
            <p:cNvPr id="24" name="Text Box 11"/>
            <p:cNvSpPr txBox="1">
              <a:spLocks noChangeArrowheads="1"/>
            </p:cNvSpPr>
            <p:nvPr/>
          </p:nvSpPr>
          <p:spPr bwMode="auto">
            <a:xfrm>
              <a:off x="6173022" y="3784036"/>
              <a:ext cx="354589" cy="5330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4124"/>
                </a:lnSpc>
                <a:tabLst>
                  <a:tab pos="0" algn="l"/>
                </a:tabLst>
              </a:pPr>
              <a:r>
                <a:rPr lang="en-US" sz="3600" dirty="0" smtClean="0">
                  <a:solidFill>
                    <a:schemeClr val="tx2"/>
                  </a:solidFill>
                  <a:latin typeface="Symbol" charset="2"/>
                  <a:cs typeface="Symbol" charset="2"/>
                  <a:sym typeface="Symbol" charset="2"/>
                </a:rPr>
                <a:t> </a:t>
              </a:r>
              <a:endParaRPr lang="en-US" sz="3400" dirty="0">
                <a:solidFill>
                  <a:schemeClr val="tx2"/>
                </a:solidFill>
                <a:latin typeface="Symbol" charset="2"/>
                <a:sym typeface="Symbol" charset="2"/>
              </a:endParaRPr>
            </a:p>
          </p:txBody>
        </p:sp>
        <p:sp>
          <p:nvSpPr>
            <p:cNvPr id="26" name="Text Box 30"/>
            <p:cNvSpPr txBox="1">
              <a:spLocks noChangeArrowheads="1"/>
            </p:cNvSpPr>
            <p:nvPr/>
          </p:nvSpPr>
          <p:spPr bwMode="auto">
            <a:xfrm>
              <a:off x="2405946" y="6177281"/>
              <a:ext cx="1228935" cy="3975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4000" dirty="0" smtClean="0">
                  <a:solidFill>
                    <a:schemeClr val="tx2"/>
                  </a:solidFill>
                  <a:latin typeface="Book Antiqua"/>
                </a:rPr>
                <a:t>⋈</a:t>
              </a:r>
              <a:r>
                <a:rPr lang="en-US" sz="3800" baseline="-25000" dirty="0" smtClean="0">
                  <a:solidFill>
                    <a:schemeClr val="tx2"/>
                  </a:solidFill>
                  <a:latin typeface="Arial" charset="0"/>
                </a:rPr>
                <a:t>ENO</a:t>
              </a:r>
              <a:endParaRPr lang="en-US" sz="3800" baseline="-25000" dirty="0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29" name="Text Box 33"/>
            <p:cNvSpPr txBox="1">
              <a:spLocks noChangeArrowheads="1"/>
            </p:cNvSpPr>
            <p:nvPr/>
          </p:nvSpPr>
          <p:spPr bwMode="auto">
            <a:xfrm>
              <a:off x="5887933" y="6177281"/>
              <a:ext cx="1228935" cy="3975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4000" dirty="0" smtClean="0">
                  <a:latin typeface="Book Antiqua"/>
                </a:rPr>
                <a:t>⋈</a:t>
              </a:r>
              <a:r>
                <a:rPr lang="en-US" sz="3800" baseline="-25000" dirty="0" smtClean="0">
                  <a:solidFill>
                    <a:schemeClr val="tx2"/>
                  </a:solidFill>
                  <a:latin typeface="Arial" charset="0"/>
                </a:rPr>
                <a:t>ENO</a:t>
              </a:r>
              <a:endParaRPr lang="en-US" sz="3800" baseline="-25000" dirty="0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32" name="Text Box 36"/>
            <p:cNvSpPr txBox="1">
              <a:spLocks noChangeArrowheads="1"/>
            </p:cNvSpPr>
            <p:nvPr/>
          </p:nvSpPr>
          <p:spPr bwMode="auto">
            <a:xfrm>
              <a:off x="9165097" y="6216544"/>
              <a:ext cx="1331346" cy="3975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4000" dirty="0" smtClean="0">
                  <a:latin typeface="Book Antiqua"/>
                </a:rPr>
                <a:t>⋈</a:t>
              </a:r>
              <a:r>
                <a:rPr lang="en-US" sz="3800" baseline="-25000" dirty="0" smtClean="0">
                  <a:solidFill>
                    <a:schemeClr val="tx2"/>
                  </a:solidFill>
                  <a:latin typeface="Arial" charset="0"/>
                </a:rPr>
                <a:t>ENO</a:t>
              </a:r>
              <a:endParaRPr lang="en-US" sz="3800" baseline="-25000" dirty="0">
                <a:solidFill>
                  <a:schemeClr val="tx2"/>
                </a:solidFill>
                <a:latin typeface="Arial" charset="0"/>
              </a:endParaRPr>
            </a:p>
          </p:txBody>
        </p:sp>
      </p:grpSp>
      <p:sp>
        <p:nvSpPr>
          <p:cNvPr id="25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42280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type="title"/>
          </p:nvPr>
        </p:nvSpPr>
        <p:spPr>
          <a:xfrm>
            <a:off x="1231602" y="1318540"/>
            <a:ext cx="9689096" cy="1009586"/>
          </a:xfrm>
          <a:noFill/>
          <a:ln/>
        </p:spPr>
        <p:txBody>
          <a:bodyPr/>
          <a:lstStyle/>
          <a:p>
            <a:r>
              <a:rPr lang="en-US" dirty="0"/>
              <a:t>Reduction for </a:t>
            </a:r>
            <a:r>
              <a:rPr lang="fr-FR" dirty="0" err="1"/>
              <a:t>Primary</a:t>
            </a:r>
            <a:r>
              <a:rPr lang="fr-FR" dirty="0"/>
              <a:t> </a:t>
            </a:r>
            <a:r>
              <a:rPr lang="fr-FR" dirty="0" smtClean="0"/>
              <a:t>Horizontal Fragmentation (</a:t>
            </a:r>
            <a:r>
              <a:rPr lang="en-US" dirty="0" smtClean="0"/>
              <a:t>PHF)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9758022" y="6541116"/>
            <a:ext cx="1712930" cy="2944196"/>
            <a:chOff x="8581302" y="6265334"/>
            <a:chExt cx="1712930" cy="2944196"/>
          </a:xfrm>
        </p:grpSpPr>
        <p:sp>
          <p:nvSpPr>
            <p:cNvPr id="54285" name="Rectangle 13"/>
            <p:cNvSpPr>
              <a:spLocks noChangeArrowheads="1"/>
            </p:cNvSpPr>
            <p:nvPr/>
          </p:nvSpPr>
          <p:spPr bwMode="auto">
            <a:xfrm>
              <a:off x="8898558" y="8620196"/>
              <a:ext cx="1236224" cy="58933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Arial"/>
                </a:rPr>
                <a:t>EMP</a:t>
              </a:r>
              <a:r>
                <a:rPr lang="en-US" baseline="-25000" dirty="0">
                  <a:solidFill>
                    <a:srgbClr val="000000"/>
                  </a:solidFill>
                  <a:latin typeface="Arial"/>
                </a:rPr>
                <a:t>2</a:t>
              </a:r>
            </a:p>
          </p:txBody>
        </p:sp>
        <p:sp>
          <p:nvSpPr>
            <p:cNvPr id="54286" name="Rectangle 14"/>
            <p:cNvSpPr>
              <a:spLocks noChangeArrowheads="1"/>
            </p:cNvSpPr>
            <p:nvPr/>
          </p:nvSpPr>
          <p:spPr bwMode="auto">
            <a:xfrm>
              <a:off x="8581302" y="6265334"/>
              <a:ext cx="1712930" cy="65088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3400" dirty="0" smtClean="0">
                  <a:solidFill>
                    <a:schemeClr val="tx2"/>
                  </a:solidFill>
                  <a:latin typeface="Symbol" charset="2"/>
                  <a:cs typeface="Symbol" charset="2"/>
                  <a:sym typeface="Symbol"/>
                </a:rPr>
                <a:t></a:t>
              </a:r>
              <a:r>
                <a:rPr lang="en-US" baseline="-25000" dirty="0" smtClean="0">
                  <a:solidFill>
                    <a:schemeClr val="tx2"/>
                  </a:solidFill>
                  <a:latin typeface="Arial"/>
                </a:rPr>
                <a:t>ENO</a:t>
              </a:r>
              <a:r>
                <a:rPr lang="en-US" baseline="-25000" dirty="0">
                  <a:solidFill>
                    <a:schemeClr val="tx2"/>
                  </a:solidFill>
                  <a:latin typeface="Arial"/>
                </a:rPr>
                <a:t>=“E5” </a:t>
              </a:r>
            </a:p>
          </p:txBody>
        </p:sp>
        <p:sp>
          <p:nvSpPr>
            <p:cNvPr id="54287" name="Line 15"/>
            <p:cNvSpPr>
              <a:spLocks noChangeShapeType="1"/>
            </p:cNvSpPr>
            <p:nvPr/>
          </p:nvSpPr>
          <p:spPr bwMode="auto">
            <a:xfrm flipV="1">
              <a:off x="9509760" y="6908800"/>
              <a:ext cx="0" cy="1733973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101800" y="6541116"/>
            <a:ext cx="4270677" cy="2944196"/>
            <a:chOff x="2095873" y="6265334"/>
            <a:chExt cx="4270677" cy="2944196"/>
          </a:xfrm>
        </p:grpSpPr>
        <p:sp>
          <p:nvSpPr>
            <p:cNvPr id="54276" name="Rectangle 4"/>
            <p:cNvSpPr>
              <a:spLocks noChangeArrowheads="1"/>
            </p:cNvSpPr>
            <p:nvPr/>
          </p:nvSpPr>
          <p:spPr bwMode="auto">
            <a:xfrm>
              <a:off x="3216822" y="6265334"/>
              <a:ext cx="1712930" cy="65088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3400" dirty="0" smtClean="0">
                  <a:solidFill>
                    <a:schemeClr val="tx2"/>
                  </a:solidFill>
                  <a:latin typeface="Symbol" charset="2"/>
                  <a:cs typeface="Symbol" charset="2"/>
                  <a:sym typeface="Symbol"/>
                </a:rPr>
                <a:t></a:t>
              </a:r>
              <a:r>
                <a:rPr lang="en-US" baseline="-25000" dirty="0" smtClean="0">
                  <a:solidFill>
                    <a:schemeClr val="tx2"/>
                  </a:solidFill>
                  <a:latin typeface="Arial"/>
                </a:rPr>
                <a:t>ENO</a:t>
              </a:r>
              <a:r>
                <a:rPr lang="en-US" baseline="-25000" dirty="0">
                  <a:solidFill>
                    <a:schemeClr val="tx2"/>
                  </a:solidFill>
                  <a:latin typeface="Arial"/>
                </a:rPr>
                <a:t>=“E5” </a:t>
              </a:r>
            </a:p>
          </p:txBody>
        </p:sp>
        <p:sp>
          <p:nvSpPr>
            <p:cNvPr id="54278" name="Rectangle 6"/>
            <p:cNvSpPr>
              <a:spLocks noChangeArrowheads="1"/>
            </p:cNvSpPr>
            <p:nvPr/>
          </p:nvSpPr>
          <p:spPr bwMode="auto">
            <a:xfrm>
              <a:off x="2095873" y="8620196"/>
              <a:ext cx="1236224" cy="58933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Arial"/>
                </a:rPr>
                <a:t>EMP</a:t>
              </a:r>
              <a:r>
                <a:rPr lang="en-US" baseline="-25000" dirty="0">
                  <a:solidFill>
                    <a:srgbClr val="000000"/>
                  </a:solidFill>
                  <a:latin typeface="Arial"/>
                </a:rPr>
                <a:t>1</a:t>
              </a:r>
            </a:p>
          </p:txBody>
        </p:sp>
        <p:sp>
          <p:nvSpPr>
            <p:cNvPr id="54279" name="Line 7"/>
            <p:cNvSpPr>
              <a:spLocks noChangeShapeType="1"/>
            </p:cNvSpPr>
            <p:nvPr/>
          </p:nvSpPr>
          <p:spPr bwMode="auto">
            <a:xfrm>
              <a:off x="4118187" y="6890738"/>
              <a:ext cx="0" cy="767644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triangle" w="lg" len="lg"/>
              <a:tailEnd type="none" w="lg" len="lg"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54280" name="Rectangle 8"/>
            <p:cNvSpPr>
              <a:spLocks noChangeArrowheads="1"/>
            </p:cNvSpPr>
            <p:nvPr/>
          </p:nvSpPr>
          <p:spPr bwMode="auto">
            <a:xfrm>
              <a:off x="3563428" y="8620196"/>
              <a:ext cx="1236224" cy="58933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Arial"/>
                </a:rPr>
                <a:t>EMP</a:t>
              </a:r>
              <a:r>
                <a:rPr lang="en-US" baseline="-25000" dirty="0">
                  <a:solidFill>
                    <a:srgbClr val="000000"/>
                  </a:solidFill>
                  <a:latin typeface="Arial"/>
                </a:rPr>
                <a:t>2</a:t>
              </a:r>
            </a:p>
          </p:txBody>
        </p:sp>
        <p:sp>
          <p:nvSpPr>
            <p:cNvPr id="54281" name="Rectangle 9"/>
            <p:cNvSpPr>
              <a:spLocks noChangeArrowheads="1"/>
            </p:cNvSpPr>
            <p:nvPr/>
          </p:nvSpPr>
          <p:spPr bwMode="auto">
            <a:xfrm>
              <a:off x="5130326" y="8620196"/>
              <a:ext cx="1236224" cy="58933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latin typeface="Arial"/>
                </a:rPr>
                <a:t>EMP</a:t>
              </a:r>
              <a:r>
                <a:rPr lang="en-US" baseline="-25000" dirty="0">
                  <a:solidFill>
                    <a:srgbClr val="000000"/>
                  </a:solidFill>
                  <a:latin typeface="Arial"/>
                </a:rPr>
                <a:t>3</a:t>
              </a:r>
            </a:p>
          </p:txBody>
        </p:sp>
        <p:sp>
          <p:nvSpPr>
            <p:cNvPr id="54282" name="Line 10"/>
            <p:cNvSpPr>
              <a:spLocks noChangeShapeType="1"/>
            </p:cNvSpPr>
            <p:nvPr/>
          </p:nvSpPr>
          <p:spPr bwMode="auto">
            <a:xfrm flipV="1">
              <a:off x="4118187" y="8073814"/>
              <a:ext cx="0" cy="514773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54283" name="Line 11"/>
            <p:cNvSpPr>
              <a:spLocks noChangeShapeType="1"/>
            </p:cNvSpPr>
            <p:nvPr/>
          </p:nvSpPr>
          <p:spPr bwMode="auto">
            <a:xfrm flipV="1">
              <a:off x="2664178" y="8073813"/>
              <a:ext cx="1255324" cy="596053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54284" name="Line 12"/>
            <p:cNvSpPr>
              <a:spLocks noChangeShapeType="1"/>
            </p:cNvSpPr>
            <p:nvPr/>
          </p:nvSpPr>
          <p:spPr bwMode="auto">
            <a:xfrm flipH="1" flipV="1">
              <a:off x="4389120" y="8073813"/>
              <a:ext cx="1273387" cy="596053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16" name="Text Box 5"/>
            <p:cNvSpPr txBox="1">
              <a:spLocks noChangeArrowheads="1"/>
            </p:cNvSpPr>
            <p:nvPr/>
          </p:nvSpPr>
          <p:spPr bwMode="auto">
            <a:xfrm>
              <a:off x="3940835" y="7537965"/>
              <a:ext cx="354589" cy="5330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4124"/>
                </a:lnSpc>
                <a:tabLst>
                  <a:tab pos="0" algn="l"/>
                </a:tabLst>
              </a:pPr>
              <a:r>
                <a:rPr lang="en-US" sz="3600" dirty="0" smtClean="0">
                  <a:latin typeface="Symbol" charset="2"/>
                  <a:cs typeface="Symbol" charset="2"/>
                  <a:sym typeface="Symbol" charset="2"/>
                </a:rPr>
                <a:t></a:t>
              </a:r>
              <a:endParaRPr lang="en-US" sz="3400" dirty="0">
                <a:latin typeface="Symbol" charset="2"/>
                <a:sym typeface="Symbol" charset="2"/>
              </a:endParaRPr>
            </a:p>
          </p:txBody>
        </p:sp>
      </p:grpSp>
      <p:sp>
        <p:nvSpPr>
          <p:cNvPr id="17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20" name="Rectangle 2"/>
          <p:cNvSpPr>
            <a:spLocks noGrp="1" noChangeArrowheads="1"/>
          </p:cNvSpPr>
          <p:nvPr>
            <p:ph idx="1"/>
          </p:nvPr>
        </p:nvSpPr>
        <p:spPr>
          <a:xfrm>
            <a:off x="1229343" y="3540195"/>
            <a:ext cx="9024370" cy="5021298"/>
          </a:xfrm>
          <a:noFill/>
          <a:ln/>
        </p:spPr>
        <p:txBody>
          <a:bodyPr/>
          <a:lstStyle/>
          <a:p>
            <a:pPr>
              <a:spcBef>
                <a:spcPct val="60000"/>
              </a:spcBef>
              <a:tabLst>
                <a:tab pos="3251149" algn="l"/>
              </a:tabLst>
            </a:pPr>
            <a:r>
              <a:rPr lang="en-US" dirty="0"/>
              <a:t>Reduction with selection</a:t>
            </a:r>
          </a:p>
          <a:p>
            <a:pPr marL="1056623" lvl="1">
              <a:spcBef>
                <a:spcPct val="60000"/>
              </a:spcBef>
              <a:tabLst>
                <a:tab pos="3251149" algn="l"/>
              </a:tabLst>
            </a:pPr>
            <a:r>
              <a:rPr lang="en-US" dirty="0"/>
              <a:t>Relation </a:t>
            </a:r>
            <a:r>
              <a:rPr lang="en-US" i="1" dirty="0"/>
              <a:t>R</a:t>
            </a:r>
            <a:r>
              <a:rPr lang="en-US" dirty="0"/>
              <a:t> and </a:t>
            </a:r>
            <a:r>
              <a:rPr lang="en-US" i="1" dirty="0"/>
              <a:t>F</a:t>
            </a:r>
            <a:r>
              <a:rPr lang="en-US" i="1" baseline="-25000" dirty="0"/>
              <a:t>R</a:t>
            </a:r>
            <a:r>
              <a:rPr lang="en-US" dirty="0"/>
              <a:t>={</a:t>
            </a:r>
            <a:r>
              <a:rPr lang="en-US" i="1" dirty="0"/>
              <a:t>R</a:t>
            </a:r>
            <a:r>
              <a:rPr lang="en-US" baseline="-25000" dirty="0"/>
              <a:t>1</a:t>
            </a:r>
            <a:r>
              <a:rPr lang="en-US" dirty="0"/>
              <a:t>,  </a:t>
            </a:r>
            <a:r>
              <a:rPr lang="en-US" i="1" dirty="0"/>
              <a:t>R</a:t>
            </a:r>
            <a:r>
              <a:rPr lang="en-US" baseline="-25000" dirty="0"/>
              <a:t>2</a:t>
            </a:r>
            <a:r>
              <a:rPr lang="en-US" dirty="0"/>
              <a:t>, …, </a:t>
            </a:r>
            <a:r>
              <a:rPr lang="en-US" i="1" dirty="0" err="1"/>
              <a:t>R</a:t>
            </a:r>
            <a:r>
              <a:rPr lang="en-US" i="1" baseline="-25000" dirty="0" err="1"/>
              <a:t>w</a:t>
            </a:r>
            <a:r>
              <a:rPr lang="en-US" dirty="0"/>
              <a:t>} where </a:t>
            </a:r>
            <a:r>
              <a:rPr lang="en-US" i="1" dirty="0" err="1"/>
              <a:t>R</a:t>
            </a:r>
            <a:r>
              <a:rPr lang="en-US" i="1" baseline="-25000" dirty="0" err="1"/>
              <a:t>j</a:t>
            </a:r>
            <a:r>
              <a:rPr lang="en-US" dirty="0" smtClean="0"/>
              <a:t>=</a:t>
            </a:r>
            <a:r>
              <a:rPr lang="en-US" dirty="0" smtClean="0">
                <a:latin typeface="Symbol" charset="2"/>
                <a:sym typeface="Symbol"/>
              </a:rPr>
              <a:t></a:t>
            </a:r>
            <a:r>
              <a:rPr lang="en-US" i="1" baseline="-25000" dirty="0" err="1" smtClean="0"/>
              <a:t>p</a:t>
            </a:r>
            <a:r>
              <a:rPr lang="en-US" i="1" baseline="-50000" dirty="0" err="1" smtClean="0"/>
              <a:t>j</a:t>
            </a:r>
            <a:r>
              <a:rPr lang="en-US" dirty="0" smtClean="0"/>
              <a:t>(</a:t>
            </a:r>
            <a:r>
              <a:rPr lang="en-US" i="1" dirty="0" smtClean="0"/>
              <a:t>R</a:t>
            </a:r>
            <a:r>
              <a:rPr lang="en-US" dirty="0"/>
              <a:t>)</a:t>
            </a:r>
            <a:endParaRPr lang="en-US" dirty="0" smtClean="0"/>
          </a:p>
          <a:p>
            <a:pPr marL="1544296" lvl="2">
              <a:spcBef>
                <a:spcPct val="60000"/>
              </a:spcBef>
              <a:buNone/>
              <a:tabLst>
                <a:tab pos="3251149" algn="l"/>
              </a:tabLst>
            </a:pPr>
            <a:r>
              <a:rPr lang="en-US" sz="2800" dirty="0" smtClean="0">
                <a:latin typeface="Symbol" charset="2"/>
                <a:sym typeface="Symbol"/>
              </a:rPr>
              <a:t></a:t>
            </a:r>
            <a:r>
              <a:rPr lang="en-US" sz="2800" i="1" baseline="-25000" dirty="0" smtClean="0"/>
              <a:t>p</a:t>
            </a:r>
            <a:r>
              <a:rPr lang="en-US" sz="2800" i="1" baseline="-50000" dirty="0" smtClean="0"/>
              <a:t>i</a:t>
            </a:r>
            <a:r>
              <a:rPr lang="en-US" sz="2800" dirty="0" smtClean="0"/>
              <a:t>(</a:t>
            </a:r>
            <a:r>
              <a:rPr lang="en-US" sz="2800" i="1" dirty="0" err="1" smtClean="0"/>
              <a:t>R</a:t>
            </a:r>
            <a:r>
              <a:rPr lang="en-US" sz="2800" i="1" baseline="-25000" dirty="0" err="1" smtClean="0"/>
              <a:t>j</a:t>
            </a:r>
            <a:r>
              <a:rPr lang="en-US" sz="2800" dirty="0" smtClean="0"/>
              <a:t>)=</a:t>
            </a:r>
            <a:r>
              <a:rPr lang="en-US" sz="2800" dirty="0" smtClean="0">
                <a:latin typeface="Symbol" charset="2"/>
                <a:sym typeface="Symbol"/>
              </a:rPr>
              <a:t>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Symbol" charset="2"/>
                <a:sym typeface="Symbol"/>
              </a:rPr>
              <a:t> </a:t>
            </a:r>
            <a:r>
              <a:rPr lang="en-US" sz="2800" dirty="0"/>
              <a:t>if</a:t>
            </a:r>
            <a:r>
              <a:rPr lang="en-US" sz="2800" dirty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</a:t>
            </a:r>
            <a:r>
              <a:rPr lang="en-US" sz="2800" i="1" dirty="0" smtClean="0"/>
              <a:t>x </a:t>
            </a:r>
            <a:r>
              <a:rPr lang="en-US" sz="2800" dirty="0"/>
              <a:t>in </a:t>
            </a:r>
            <a:r>
              <a:rPr lang="en-US" sz="2800" i="1" dirty="0"/>
              <a:t>R</a:t>
            </a:r>
            <a:r>
              <a:rPr lang="en-US" sz="2800" dirty="0"/>
              <a:t>: ¬(</a:t>
            </a:r>
            <a:r>
              <a:rPr lang="en-US" sz="2800" i="1" dirty="0"/>
              <a:t>p</a:t>
            </a:r>
            <a:r>
              <a:rPr lang="en-US" sz="2800" i="1" baseline="-25000" dirty="0"/>
              <a:t>i</a:t>
            </a:r>
            <a:r>
              <a:rPr lang="en-US" sz="2800" dirty="0"/>
              <a:t>(</a:t>
            </a:r>
            <a:r>
              <a:rPr lang="en-US" sz="2800" i="1" dirty="0"/>
              <a:t>x</a:t>
            </a:r>
            <a:r>
              <a:rPr lang="en-US" sz="2800" dirty="0" smtClean="0"/>
              <a:t>)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</a:t>
            </a:r>
            <a:r>
              <a:rPr lang="en-US" sz="2800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sz="2800" i="1" dirty="0" err="1"/>
              <a:t>p</a:t>
            </a:r>
            <a:r>
              <a:rPr lang="en-US" sz="2800" i="1" baseline="-25000" dirty="0" err="1"/>
              <a:t>j</a:t>
            </a:r>
            <a:r>
              <a:rPr lang="en-US" sz="2800" dirty="0"/>
              <a:t>(</a:t>
            </a:r>
            <a:r>
              <a:rPr lang="en-US" sz="2800" i="1" dirty="0"/>
              <a:t>x</a:t>
            </a:r>
            <a:r>
              <a:rPr lang="en-US" sz="2800" dirty="0" smtClean="0"/>
              <a:t>))</a:t>
            </a:r>
            <a:endParaRPr lang="en-US" sz="3400" dirty="0" smtClean="0"/>
          </a:p>
          <a:p>
            <a:pPr marL="653480" lvl="1" indent="0">
              <a:spcBef>
                <a:spcPct val="60000"/>
              </a:spcBef>
              <a:buNone/>
              <a:tabLst>
                <a:tab pos="3251149" algn="l"/>
              </a:tabLst>
            </a:pPr>
            <a:endParaRPr lang="en-US" sz="1100" dirty="0" smtClean="0"/>
          </a:p>
          <a:p>
            <a:pPr marL="1056623" lvl="1">
              <a:spcBef>
                <a:spcPct val="60000"/>
              </a:spcBef>
              <a:tabLst>
                <a:tab pos="3251149" algn="l"/>
              </a:tabLst>
            </a:pPr>
            <a:r>
              <a:rPr lang="en-US" dirty="0" smtClean="0"/>
              <a:t>Example</a:t>
            </a:r>
            <a:endParaRPr lang="en-US" dirty="0"/>
          </a:p>
          <a:p>
            <a:pPr>
              <a:spcBef>
                <a:spcPct val="10000"/>
              </a:spcBef>
              <a:buNone/>
              <a:tabLst>
                <a:tab pos="3251149" algn="l"/>
              </a:tabLst>
            </a:pPr>
            <a:r>
              <a:rPr lang="en-US" sz="2600" b="1" dirty="0">
                <a:latin typeface="Courier New"/>
              </a:rPr>
              <a:t>			SELECT</a:t>
            </a:r>
            <a:r>
              <a:rPr lang="en-US" sz="2600" dirty="0">
                <a:latin typeface="Courier New"/>
              </a:rPr>
              <a:t>	*</a:t>
            </a:r>
          </a:p>
          <a:p>
            <a:pPr>
              <a:spcBef>
                <a:spcPct val="10000"/>
              </a:spcBef>
              <a:buNone/>
              <a:tabLst>
                <a:tab pos="3251149" algn="l"/>
              </a:tabLst>
            </a:pPr>
            <a:r>
              <a:rPr lang="en-US" sz="2600" b="1" dirty="0">
                <a:latin typeface="Courier New"/>
              </a:rPr>
              <a:t>			FROM</a:t>
            </a:r>
            <a:r>
              <a:rPr lang="en-US" sz="2600" dirty="0">
                <a:latin typeface="Courier New"/>
              </a:rPr>
              <a:t>	</a:t>
            </a:r>
            <a:r>
              <a:rPr lang="en-US" sz="2600" dirty="0" smtClean="0">
                <a:latin typeface="Courier New"/>
              </a:rPr>
              <a:t>	EMP</a:t>
            </a:r>
            <a:endParaRPr lang="en-US" sz="2600" dirty="0">
              <a:latin typeface="Courier New"/>
            </a:endParaRPr>
          </a:p>
          <a:p>
            <a:pPr>
              <a:spcBef>
                <a:spcPct val="10000"/>
              </a:spcBef>
              <a:buNone/>
              <a:tabLst>
                <a:tab pos="3251149" algn="l"/>
              </a:tabLst>
            </a:pPr>
            <a:r>
              <a:rPr lang="en-US" sz="2600" b="1" dirty="0">
                <a:latin typeface="Courier New"/>
              </a:rPr>
              <a:t>			WHERE</a:t>
            </a:r>
            <a:r>
              <a:rPr lang="en-US" sz="2600" dirty="0">
                <a:latin typeface="Courier New"/>
              </a:rPr>
              <a:t>	ENO="E5"</a:t>
            </a:r>
          </a:p>
        </p:txBody>
      </p:sp>
    </p:spTree>
    <p:extLst>
      <p:ext uri="{BB962C8B-B14F-4D97-AF65-F5344CB8AC3E}">
        <p14:creationId xmlns:p14="http://schemas.microsoft.com/office/powerpoint/2010/main" val="18512387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18"/>
              </a:spcAft>
            </a:pPr>
            <a:r>
              <a:rPr lang="en-US"/>
              <a:t>Reduction for PHF</a:t>
            </a:r>
          </a:p>
        </p:txBody>
      </p:sp>
      <p:sp>
        <p:nvSpPr>
          <p:cNvPr id="214018" name="Rectangle 2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>
            <a:normAutofit fontScale="25000" lnSpcReduction="20000"/>
          </a:bodyPr>
          <a:lstStyle/>
          <a:p>
            <a:pPr marL="487672" indent="-487672">
              <a:lnSpc>
                <a:spcPts val="4124"/>
              </a:lnSpc>
              <a:spcAft>
                <a:spcPts val="2418"/>
              </a:spcAft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dirty="0"/>
              <a:t>Reduction with join</a:t>
            </a:r>
          </a:p>
          <a:p>
            <a:pPr marL="1063397" lvl="1" indent="-494446">
              <a:lnSpc>
                <a:spcPts val="3413"/>
              </a:lnSpc>
              <a:spcAft>
                <a:spcPts val="1991"/>
              </a:spcAft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sz="2800" dirty="0"/>
              <a:t>Possible if fragmentation is done on join attribute</a:t>
            </a:r>
          </a:p>
          <a:p>
            <a:pPr marL="1063397" lvl="1" indent="-494446">
              <a:lnSpc>
                <a:spcPts val="3413"/>
              </a:lnSpc>
              <a:spcAft>
                <a:spcPts val="1991"/>
              </a:spcAft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sz="2800" dirty="0"/>
              <a:t>Distribute join over union</a:t>
            </a:r>
          </a:p>
          <a:p>
            <a:pPr marL="2763477" lvl="2">
              <a:lnSpc>
                <a:spcPts val="3413"/>
              </a:lnSpc>
              <a:spcAft>
                <a:spcPts val="1991"/>
              </a:spcAft>
              <a:buNone/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sz="2800" dirty="0"/>
              <a:t>(</a:t>
            </a:r>
            <a:r>
              <a:rPr lang="en-US" sz="2800" i="1" dirty="0" smtClean="0"/>
              <a:t>R</a:t>
            </a:r>
            <a:r>
              <a:rPr lang="en-US" sz="2800" baseline="-25000" dirty="0" smtClean="0"/>
              <a:t>1</a:t>
            </a:r>
            <a:r>
              <a:rPr lang="en-US" sz="2800" dirty="0" smtClean="0">
                <a:latin typeface="Symbol" charset="2"/>
                <a:sym typeface="Symbol"/>
              </a:rPr>
              <a:t></a:t>
            </a:r>
            <a:r>
              <a:rPr lang="en-US" sz="2800" dirty="0" smtClean="0">
                <a:latin typeface="Symbol" charset="2"/>
                <a:sym typeface="Symbol" charset="2"/>
              </a:rPr>
              <a:t> </a:t>
            </a:r>
            <a:r>
              <a:rPr lang="en-US" sz="2800" i="1" dirty="0" smtClean="0"/>
              <a:t>R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)</a:t>
            </a:r>
            <a:r>
              <a:rPr lang="en-US" sz="3200" dirty="0" smtClean="0">
                <a:solidFill>
                  <a:schemeClr val="tx2"/>
                </a:solidFill>
              </a:rPr>
              <a:t>⋈</a:t>
            </a:r>
            <a:r>
              <a:rPr lang="en-US" sz="2800" i="1" dirty="0" smtClean="0"/>
              <a:t>S </a:t>
            </a:r>
            <a:r>
              <a:rPr lang="en-US" sz="2800" dirty="0" smtClean="0">
                <a:latin typeface="Symbol" charset="2"/>
                <a:cs typeface="Symbol" charset="2"/>
                <a:sym typeface="Symbol" charset="2"/>
              </a:rPr>
              <a:t> </a:t>
            </a:r>
            <a:r>
              <a:rPr lang="en-US" sz="2800" dirty="0" smtClean="0"/>
              <a:t>(</a:t>
            </a:r>
            <a:r>
              <a:rPr lang="en-US" sz="2800" i="1" dirty="0" smtClean="0"/>
              <a:t>R</a:t>
            </a:r>
            <a:r>
              <a:rPr lang="en-US" sz="2800" baseline="-25000" dirty="0" smtClean="0"/>
              <a:t>1</a:t>
            </a:r>
            <a:r>
              <a:rPr lang="en-US" sz="3200" dirty="0" smtClean="0">
                <a:solidFill>
                  <a:schemeClr val="tx2"/>
                </a:solidFill>
              </a:rPr>
              <a:t>⋈</a:t>
            </a:r>
            <a:r>
              <a:rPr lang="en-US" sz="2800" i="1" dirty="0" smtClean="0"/>
              <a:t>S</a:t>
            </a:r>
            <a:r>
              <a:rPr lang="en-US" sz="2800" dirty="0"/>
              <a:t>) </a:t>
            </a:r>
            <a:r>
              <a:rPr lang="en-US" sz="2800" dirty="0" smtClean="0">
                <a:latin typeface="Symbol" charset="2"/>
                <a:sym typeface="Symbol" charset="2"/>
              </a:rPr>
              <a:t> </a:t>
            </a:r>
            <a:r>
              <a:rPr lang="en-US" sz="2800" dirty="0" smtClean="0"/>
              <a:t>(</a:t>
            </a:r>
            <a:r>
              <a:rPr lang="en-US" sz="2800" i="1" dirty="0" smtClean="0"/>
              <a:t>R</a:t>
            </a:r>
            <a:r>
              <a:rPr lang="en-US" sz="2800" baseline="-25000" dirty="0" smtClean="0"/>
              <a:t>2</a:t>
            </a:r>
            <a:r>
              <a:rPr lang="en-US" sz="3200" dirty="0" smtClean="0">
                <a:solidFill>
                  <a:schemeClr val="tx2"/>
                </a:solidFill>
              </a:rPr>
              <a:t>⋈</a:t>
            </a:r>
            <a:r>
              <a:rPr lang="en-US" sz="2800" i="1" dirty="0" smtClean="0"/>
              <a:t>S</a:t>
            </a:r>
            <a:r>
              <a:rPr lang="en-US" sz="2800" dirty="0"/>
              <a:t>)</a:t>
            </a:r>
          </a:p>
          <a:p>
            <a:pPr marL="1063397" lvl="1" indent="-494446">
              <a:lnSpc>
                <a:spcPts val="3413"/>
              </a:lnSpc>
              <a:spcAft>
                <a:spcPts val="1991"/>
              </a:spcAft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sz="2800" dirty="0"/>
              <a:t>Given </a:t>
            </a:r>
            <a:r>
              <a:rPr lang="en-US" sz="2800" i="1" dirty="0" err="1"/>
              <a:t>R</a:t>
            </a:r>
            <a:r>
              <a:rPr lang="en-US" sz="2800" i="1" baseline="-25000" dirty="0" err="1"/>
              <a:t>i</a:t>
            </a:r>
            <a:r>
              <a:rPr lang="en-US" sz="2800" dirty="0"/>
              <a:t> </a:t>
            </a:r>
            <a:r>
              <a:rPr lang="en-US" sz="2800" dirty="0" smtClean="0"/>
              <a:t>=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sz="2800" i="1" baseline="-25000" dirty="0" smtClean="0"/>
              <a:t>p</a:t>
            </a:r>
            <a:r>
              <a:rPr lang="en-US" sz="2800" i="1" baseline="-50000" dirty="0" smtClean="0"/>
              <a:t>i</a:t>
            </a:r>
            <a:r>
              <a:rPr lang="en-US" sz="2800" dirty="0" smtClean="0"/>
              <a:t>(</a:t>
            </a:r>
            <a:r>
              <a:rPr lang="en-US" sz="2800" i="1" dirty="0" smtClean="0"/>
              <a:t>R</a:t>
            </a:r>
            <a:r>
              <a:rPr lang="en-US" sz="2800" dirty="0"/>
              <a:t>) and </a:t>
            </a:r>
            <a:r>
              <a:rPr lang="en-US" sz="2800" i="1" dirty="0" err="1"/>
              <a:t>R</a:t>
            </a:r>
            <a:r>
              <a:rPr lang="en-US" sz="2800" i="1" baseline="-25000" dirty="0" err="1"/>
              <a:t>j</a:t>
            </a:r>
            <a:r>
              <a:rPr lang="en-US" sz="2800" dirty="0"/>
              <a:t> =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sz="2800" i="1" baseline="-25000" dirty="0" err="1" smtClean="0"/>
              <a:t>p</a:t>
            </a:r>
            <a:r>
              <a:rPr lang="en-US" sz="2800" i="1" baseline="-50000" dirty="0" err="1" smtClean="0"/>
              <a:t>j</a:t>
            </a:r>
            <a:r>
              <a:rPr lang="en-US" sz="2800" dirty="0" smtClean="0"/>
              <a:t>(</a:t>
            </a:r>
            <a:r>
              <a:rPr lang="en-US" sz="2800" i="1" dirty="0" smtClean="0"/>
              <a:t>R</a:t>
            </a:r>
            <a:r>
              <a:rPr lang="en-US" sz="2800" dirty="0"/>
              <a:t>)</a:t>
            </a:r>
          </a:p>
          <a:p>
            <a:pPr marL="2763477" lvl="2">
              <a:lnSpc>
                <a:spcPts val="4124"/>
              </a:lnSpc>
              <a:spcAft>
                <a:spcPts val="18"/>
              </a:spcAft>
              <a:buNone/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sz="2800" i="1" dirty="0" err="1"/>
              <a:t>R</a:t>
            </a:r>
            <a:r>
              <a:rPr lang="en-US" sz="2800" i="1" baseline="-25000" dirty="0" err="1"/>
              <a:t>i</a:t>
            </a:r>
            <a:r>
              <a:rPr lang="en-US" sz="2800" spc="-427" dirty="0">
                <a:latin typeface="MS PGothic"/>
                <a:ea typeface="MS PGothic"/>
              </a:rPr>
              <a:t> </a:t>
            </a:r>
            <a:r>
              <a:rPr lang="en-US" sz="3200" dirty="0" smtClean="0">
                <a:solidFill>
                  <a:schemeClr val="tx2"/>
                </a:solidFill>
              </a:rPr>
              <a:t>⋈</a:t>
            </a:r>
            <a:r>
              <a:rPr lang="en-US" sz="2800" i="1" dirty="0" err="1" smtClean="0"/>
              <a:t>R</a:t>
            </a:r>
            <a:r>
              <a:rPr lang="en-US" sz="2800" i="1" baseline="-25000" dirty="0" err="1" smtClean="0"/>
              <a:t>j</a:t>
            </a:r>
            <a:r>
              <a:rPr lang="en-US" sz="2800" dirty="0" smtClean="0"/>
              <a:t> =</a:t>
            </a:r>
            <a:r>
              <a:rPr lang="en-US" sz="2800" dirty="0" smtClean="0">
                <a:latin typeface="Symbol" charset="2"/>
                <a:sym typeface="Symbol"/>
              </a:rPr>
              <a:t></a:t>
            </a:r>
            <a:r>
              <a:rPr lang="en-US" sz="2800" dirty="0" smtClean="0"/>
              <a:t> </a:t>
            </a:r>
            <a:r>
              <a:rPr lang="en-US" sz="2800" dirty="0"/>
              <a:t>if </a:t>
            </a:r>
            <a:r>
              <a:rPr lang="en-US" sz="2800" dirty="0" smtClean="0">
                <a:latin typeface="Symbol" charset="2"/>
                <a:cs typeface="Symbol" charset="2"/>
                <a:sym typeface="Symbol" charset="2"/>
              </a:rPr>
              <a:t></a:t>
            </a:r>
            <a:r>
              <a:rPr lang="en-US" sz="2800" i="1" dirty="0" smtClean="0"/>
              <a:t>x </a:t>
            </a:r>
            <a:r>
              <a:rPr lang="en-US" sz="2800" dirty="0"/>
              <a:t>in </a:t>
            </a:r>
            <a:r>
              <a:rPr lang="en-US" sz="2800" i="1" dirty="0" err="1"/>
              <a:t>R</a:t>
            </a:r>
            <a:r>
              <a:rPr lang="en-US" sz="4300" i="1" baseline="-25000" dirty="0" err="1"/>
              <a:t>i</a:t>
            </a:r>
            <a:r>
              <a:rPr lang="en-US" sz="2800" i="1" dirty="0" smtClean="0"/>
              <a:t>,</a:t>
            </a:r>
            <a:r>
              <a:rPr lang="en-US" sz="2800" dirty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sz="2800" dirty="0" smtClean="0">
                <a:latin typeface="Symbol" charset="2"/>
                <a:cs typeface="Symbol" charset="2"/>
                <a:sym typeface="Symbol" charset="2"/>
              </a:rPr>
              <a:t></a:t>
            </a:r>
            <a:r>
              <a:rPr lang="en-US" sz="2800" i="1" dirty="0" smtClean="0"/>
              <a:t>y </a:t>
            </a:r>
            <a:r>
              <a:rPr lang="en-US" sz="2800" dirty="0"/>
              <a:t>in </a:t>
            </a:r>
            <a:r>
              <a:rPr lang="en-US" sz="2800" i="1" dirty="0" err="1"/>
              <a:t>R</a:t>
            </a:r>
            <a:r>
              <a:rPr lang="en-US" sz="4300" i="1" baseline="-25000" dirty="0" err="1"/>
              <a:t>j</a:t>
            </a:r>
            <a:r>
              <a:rPr lang="en-US" sz="2800" dirty="0"/>
              <a:t>: ¬(</a:t>
            </a:r>
            <a:r>
              <a:rPr lang="en-US" sz="2800" i="1" dirty="0"/>
              <a:t>p</a:t>
            </a:r>
            <a:r>
              <a:rPr lang="en-US" sz="4300" i="1" baseline="-25000" dirty="0"/>
              <a:t>i</a:t>
            </a:r>
            <a:r>
              <a:rPr lang="en-US" sz="2800" dirty="0"/>
              <a:t>(</a:t>
            </a:r>
            <a:r>
              <a:rPr lang="en-US" sz="2800" i="1" dirty="0"/>
              <a:t>x</a:t>
            </a:r>
            <a:r>
              <a:rPr lang="en-US" sz="2800" dirty="0" smtClean="0"/>
              <a:t>)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 </a:t>
            </a:r>
            <a:r>
              <a:rPr lang="en-US" sz="2800" i="1" dirty="0" err="1"/>
              <a:t>p</a:t>
            </a:r>
            <a:r>
              <a:rPr lang="en-US" sz="4300" i="1" baseline="-25000" dirty="0" err="1"/>
              <a:t>j</a:t>
            </a:r>
            <a:r>
              <a:rPr lang="en-US" sz="2800" dirty="0"/>
              <a:t>(</a:t>
            </a:r>
            <a:r>
              <a:rPr lang="en-US" sz="2800" i="1" dirty="0"/>
              <a:t>y</a:t>
            </a:r>
            <a:r>
              <a:rPr lang="en-US" sz="2800" dirty="0"/>
              <a:t>))</a:t>
            </a: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4862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Reduction for PHF</a:t>
            </a:r>
          </a:p>
        </p:txBody>
      </p:sp>
      <p:sp>
        <p:nvSpPr>
          <p:cNvPr id="289797" name="Rectangle 5"/>
          <p:cNvSpPr>
            <a:spLocks noGrp="1" noChangeArrowheads="1"/>
          </p:cNvSpPr>
          <p:nvPr>
            <p:ph idx="1"/>
          </p:nvPr>
        </p:nvSpPr>
        <p:spPr>
          <a:xfrm>
            <a:off x="342900" y="2489200"/>
            <a:ext cx="6303516" cy="6769100"/>
          </a:xfrm>
        </p:spPr>
        <p:txBody>
          <a:bodyPr/>
          <a:lstStyle/>
          <a:p>
            <a:r>
              <a:rPr lang="en-US" dirty="0" smtClean="0"/>
              <a:t>Assume EMP is fragmented as before and</a:t>
            </a:r>
          </a:p>
          <a:p>
            <a:pPr lvl="1"/>
            <a:r>
              <a:rPr lang="en-US" sz="2800" dirty="0"/>
              <a:t>ASG</a:t>
            </a:r>
            <a:r>
              <a:rPr lang="en-US" sz="2800" baseline="-25000" dirty="0"/>
              <a:t>1</a:t>
            </a:r>
            <a:r>
              <a:rPr lang="en-US" sz="2800" dirty="0"/>
              <a:t>: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sz="2800" baseline="-25000" dirty="0" smtClean="0"/>
              <a:t>ENO </a:t>
            </a:r>
            <a:r>
              <a:rPr lang="en-US" sz="2800" baseline="-25000" dirty="0"/>
              <a:t>≤ "E3"</a:t>
            </a:r>
            <a:r>
              <a:rPr lang="en-US" sz="2800" dirty="0"/>
              <a:t>(ASG)</a:t>
            </a:r>
          </a:p>
          <a:p>
            <a:pPr lvl="1"/>
            <a:r>
              <a:rPr lang="en-US" sz="2800" dirty="0"/>
              <a:t>ASG</a:t>
            </a:r>
            <a:r>
              <a:rPr lang="en-US" sz="2800" baseline="-25000" dirty="0"/>
              <a:t>2</a:t>
            </a:r>
            <a:r>
              <a:rPr lang="en-US" sz="2800" dirty="0"/>
              <a:t>:</a:t>
            </a:r>
            <a:r>
              <a:rPr lang="en-US" sz="2800" dirty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sz="2800" baseline="-25000" dirty="0" smtClean="0"/>
              <a:t>ENO </a:t>
            </a:r>
            <a:r>
              <a:rPr lang="en-US" sz="2800" baseline="-25000" dirty="0"/>
              <a:t>&gt; "E3"</a:t>
            </a:r>
            <a:r>
              <a:rPr lang="en-US" sz="2800" dirty="0"/>
              <a:t>(ASG</a:t>
            </a:r>
            <a:r>
              <a:rPr lang="en-US" sz="2800" dirty="0" smtClean="0"/>
              <a:t>)</a:t>
            </a:r>
          </a:p>
          <a:p>
            <a:r>
              <a:rPr lang="en-US" dirty="0" smtClean="0"/>
              <a:t>Consider the query</a:t>
            </a:r>
          </a:p>
          <a:p>
            <a:pPr>
              <a:lnSpc>
                <a:spcPct val="90000"/>
              </a:lnSpc>
              <a:spcAft>
                <a:spcPts val="569"/>
              </a:spcAft>
              <a:buNone/>
            </a:pPr>
            <a:r>
              <a:rPr lang="en-US" b="1" dirty="0">
                <a:latin typeface="Courier New"/>
              </a:rPr>
              <a:t>		SELECT	</a:t>
            </a:r>
            <a:r>
              <a:rPr lang="en-US" dirty="0">
                <a:latin typeface="Courier New"/>
              </a:rPr>
              <a:t>*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569"/>
              </a:spcAft>
              <a:buNone/>
            </a:pPr>
            <a:r>
              <a:rPr lang="en-US" b="1" dirty="0">
                <a:latin typeface="Courier New"/>
              </a:rPr>
              <a:t>		FROM</a:t>
            </a:r>
            <a:r>
              <a:rPr lang="en-US" dirty="0">
                <a:latin typeface="Courier New"/>
              </a:rPr>
              <a:t>	</a:t>
            </a:r>
            <a:r>
              <a:rPr lang="en-US" dirty="0" smtClean="0">
                <a:latin typeface="Courier New"/>
              </a:rPr>
              <a:t>	EMP</a:t>
            </a:r>
            <a:r>
              <a:rPr lang="en-US" dirty="0">
                <a:latin typeface="Courier New"/>
              </a:rPr>
              <a:t>,ASG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18"/>
              </a:spcAft>
              <a:buNone/>
            </a:pPr>
            <a:r>
              <a:rPr lang="en-US" b="1" dirty="0">
                <a:latin typeface="Courier New"/>
              </a:rPr>
              <a:t>		WHERE</a:t>
            </a:r>
            <a:r>
              <a:rPr lang="en-US" dirty="0">
                <a:latin typeface="Courier New"/>
              </a:rPr>
              <a:t>	EMP.ENO=ASG.ENO</a:t>
            </a:r>
          </a:p>
          <a:p>
            <a:r>
              <a:rPr lang="en-US" dirty="0" smtClean="0"/>
              <a:t>Distribute join over unions</a:t>
            </a:r>
          </a:p>
          <a:p>
            <a:r>
              <a:rPr lang="en-US" dirty="0" smtClean="0"/>
              <a:t>Apply the reduction rule</a:t>
            </a:r>
            <a:endParaRPr lang="en-US" dirty="0"/>
          </a:p>
          <a:p>
            <a:pPr lvl="1"/>
            <a:endParaRPr lang="en-US" sz="2800" dirty="0"/>
          </a:p>
        </p:txBody>
      </p:sp>
      <p:grpSp>
        <p:nvGrpSpPr>
          <p:cNvPr id="3" name="Group 2"/>
          <p:cNvGrpSpPr/>
          <p:nvPr/>
        </p:nvGrpSpPr>
        <p:grpSpPr>
          <a:xfrm>
            <a:off x="6385004" y="2472080"/>
            <a:ext cx="6407579" cy="2677726"/>
            <a:chOff x="6385004" y="2472080"/>
            <a:chExt cx="6407579" cy="2677726"/>
          </a:xfrm>
        </p:grpSpPr>
        <p:sp>
          <p:nvSpPr>
            <p:cNvPr id="289801" name="Text Box 9"/>
            <p:cNvSpPr txBox="1">
              <a:spLocks noChangeArrowheads="1"/>
            </p:cNvSpPr>
            <p:nvPr/>
          </p:nvSpPr>
          <p:spPr bwMode="auto">
            <a:xfrm>
              <a:off x="7583714" y="3555814"/>
              <a:ext cx="275792" cy="4365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413"/>
                </a:lnSpc>
                <a:tabLst>
                  <a:tab pos="0" algn="l"/>
                </a:tabLst>
              </a:pPr>
              <a:r>
                <a:rPr lang="en-US" sz="2800" dirty="0" smtClean="0">
                  <a:solidFill>
                    <a:schemeClr val="tx2"/>
                  </a:solidFill>
                  <a:latin typeface="Symbol" charset="2"/>
                  <a:sym typeface="Symbol" charset="2"/>
                </a:rPr>
                <a:t></a:t>
              </a:r>
              <a:endParaRPr lang="en-US" sz="2800" dirty="0">
                <a:solidFill>
                  <a:schemeClr val="tx2"/>
                </a:solidFill>
                <a:latin typeface="Symbol" charset="2"/>
                <a:sym typeface="Symbol" charset="2"/>
              </a:endParaRPr>
            </a:p>
          </p:txBody>
        </p:sp>
        <p:sp>
          <p:nvSpPr>
            <p:cNvPr id="289802" name="Text Box 10"/>
            <p:cNvSpPr txBox="1">
              <a:spLocks noChangeArrowheads="1"/>
            </p:cNvSpPr>
            <p:nvPr/>
          </p:nvSpPr>
          <p:spPr bwMode="auto">
            <a:xfrm>
              <a:off x="11119397" y="3555814"/>
              <a:ext cx="275792" cy="4365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413"/>
                </a:lnSpc>
                <a:tabLst>
                  <a:tab pos="0" algn="l"/>
                </a:tabLst>
              </a:pPr>
              <a:r>
                <a:rPr lang="en-US" sz="2800" dirty="0" smtClean="0">
                  <a:solidFill>
                    <a:schemeClr val="tx2"/>
                  </a:solidFill>
                  <a:latin typeface="Symbol" charset="2"/>
                  <a:sym typeface="Symbol" charset="2"/>
                </a:rPr>
                <a:t></a:t>
              </a:r>
              <a:endParaRPr lang="en-US" sz="2800" dirty="0">
                <a:solidFill>
                  <a:schemeClr val="tx2"/>
                </a:solidFill>
                <a:latin typeface="Symbol" charset="2"/>
                <a:sym typeface="Symbol" charset="2"/>
              </a:endParaRPr>
            </a:p>
          </p:txBody>
        </p:sp>
        <p:sp>
          <p:nvSpPr>
            <p:cNvPr id="289803" name="Text Box 11"/>
            <p:cNvSpPr txBox="1">
              <a:spLocks noChangeArrowheads="1"/>
            </p:cNvSpPr>
            <p:nvPr/>
          </p:nvSpPr>
          <p:spPr bwMode="auto">
            <a:xfrm>
              <a:off x="6385004" y="4750179"/>
              <a:ext cx="885050" cy="3996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15000"/>
                </a:spcBef>
                <a:tabLst>
                  <a:tab pos="0" algn="l"/>
                </a:tabLst>
              </a:pPr>
              <a:r>
                <a:rPr lang="en-US" sz="2600">
                  <a:solidFill>
                    <a:schemeClr val="tx2"/>
                  </a:solidFill>
                  <a:latin typeface="Arial" charset="0"/>
                </a:rPr>
                <a:t>EMP</a:t>
              </a:r>
              <a:r>
                <a:rPr lang="en-US" sz="3400" baseline="-25000">
                  <a:solidFill>
                    <a:schemeClr val="tx2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289804" name="Text Box 12"/>
            <p:cNvSpPr txBox="1">
              <a:spLocks noChangeArrowheads="1"/>
            </p:cNvSpPr>
            <p:nvPr/>
          </p:nvSpPr>
          <p:spPr bwMode="auto">
            <a:xfrm>
              <a:off x="7480027" y="4750179"/>
              <a:ext cx="885050" cy="3996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15000"/>
                </a:spcBef>
                <a:tabLst>
                  <a:tab pos="0" algn="l"/>
                </a:tabLst>
              </a:pPr>
              <a:r>
                <a:rPr lang="en-US" sz="2600" dirty="0">
                  <a:solidFill>
                    <a:schemeClr val="tx2"/>
                  </a:solidFill>
                  <a:latin typeface="Arial" charset="0"/>
                </a:rPr>
                <a:t>EMP</a:t>
              </a:r>
              <a:r>
                <a:rPr lang="en-US" sz="3400" baseline="-25000" dirty="0">
                  <a:solidFill>
                    <a:schemeClr val="tx2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289805" name="Text Box 13"/>
            <p:cNvSpPr txBox="1">
              <a:spLocks noChangeArrowheads="1"/>
            </p:cNvSpPr>
            <p:nvPr/>
          </p:nvSpPr>
          <p:spPr bwMode="auto">
            <a:xfrm>
              <a:off x="8559246" y="4750179"/>
              <a:ext cx="885050" cy="3996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15000"/>
                </a:spcBef>
                <a:tabLst>
                  <a:tab pos="0" algn="l"/>
                </a:tabLst>
              </a:pPr>
              <a:r>
                <a:rPr lang="en-US" sz="2600">
                  <a:solidFill>
                    <a:schemeClr val="tx2"/>
                  </a:solidFill>
                  <a:latin typeface="Arial" charset="0"/>
                </a:rPr>
                <a:t>EMP</a:t>
              </a:r>
              <a:r>
                <a:rPr lang="en-US" sz="3400" baseline="-25000">
                  <a:solidFill>
                    <a:schemeClr val="tx2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289806" name="Text Box 14"/>
            <p:cNvSpPr txBox="1">
              <a:spLocks noChangeArrowheads="1"/>
            </p:cNvSpPr>
            <p:nvPr/>
          </p:nvSpPr>
          <p:spPr bwMode="auto">
            <a:xfrm>
              <a:off x="9880047" y="4750179"/>
              <a:ext cx="878276" cy="3996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15000"/>
                </a:spcBef>
                <a:tabLst>
                  <a:tab pos="0" algn="l"/>
                </a:tabLst>
              </a:pPr>
              <a:r>
                <a:rPr lang="en-US" sz="2600">
                  <a:solidFill>
                    <a:schemeClr val="tx2"/>
                  </a:solidFill>
                  <a:latin typeface="Arial" charset="0"/>
                </a:rPr>
                <a:t>ASG</a:t>
              </a:r>
              <a:r>
                <a:rPr lang="en-US" sz="3400" baseline="-25000">
                  <a:solidFill>
                    <a:schemeClr val="tx2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289807" name="Text Box 15"/>
            <p:cNvSpPr txBox="1">
              <a:spLocks noChangeArrowheads="1"/>
            </p:cNvSpPr>
            <p:nvPr/>
          </p:nvSpPr>
          <p:spPr bwMode="auto">
            <a:xfrm>
              <a:off x="11914307" y="4750179"/>
              <a:ext cx="878276" cy="3996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15000"/>
                </a:spcBef>
                <a:tabLst>
                  <a:tab pos="0" algn="l"/>
                </a:tabLst>
              </a:pPr>
              <a:r>
                <a:rPr lang="en-US" sz="2600">
                  <a:solidFill>
                    <a:schemeClr val="tx2"/>
                  </a:solidFill>
                  <a:latin typeface="Arial" charset="0"/>
                </a:rPr>
                <a:t>ASG</a:t>
              </a:r>
              <a:r>
                <a:rPr lang="en-US" sz="3400" baseline="-25000">
                  <a:solidFill>
                    <a:schemeClr val="tx2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289808" name="Line 16"/>
            <p:cNvSpPr>
              <a:spLocks noChangeShapeType="1"/>
            </p:cNvSpPr>
            <p:nvPr/>
          </p:nvSpPr>
          <p:spPr bwMode="auto">
            <a:xfrm rot="10800000" flipH="1">
              <a:off x="7744187" y="3993823"/>
              <a:ext cx="11289" cy="740552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89809" name="Line 17"/>
            <p:cNvSpPr>
              <a:spLocks noChangeShapeType="1"/>
            </p:cNvSpPr>
            <p:nvPr/>
          </p:nvSpPr>
          <p:spPr bwMode="auto">
            <a:xfrm rot="10800000" flipH="1">
              <a:off x="6658195" y="4016401"/>
              <a:ext cx="943752" cy="717974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89810" name="Line 18"/>
            <p:cNvSpPr>
              <a:spLocks noChangeShapeType="1"/>
            </p:cNvSpPr>
            <p:nvPr/>
          </p:nvSpPr>
          <p:spPr bwMode="auto">
            <a:xfrm rot="10800000">
              <a:off x="7890943" y="4034463"/>
              <a:ext cx="955041" cy="717974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89811" name="Line 19"/>
            <p:cNvSpPr>
              <a:spLocks noChangeShapeType="1"/>
            </p:cNvSpPr>
            <p:nvPr/>
          </p:nvSpPr>
          <p:spPr bwMode="auto">
            <a:xfrm rot="10800000" flipH="1">
              <a:off x="10198394" y="3993823"/>
              <a:ext cx="941494" cy="717974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89812" name="Line 20"/>
            <p:cNvSpPr>
              <a:spLocks noChangeShapeType="1"/>
            </p:cNvSpPr>
            <p:nvPr/>
          </p:nvSpPr>
          <p:spPr bwMode="auto">
            <a:xfrm rot="10800000">
              <a:off x="11286644" y="4011885"/>
              <a:ext cx="955041" cy="717974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89813" name="Line 21"/>
            <p:cNvSpPr>
              <a:spLocks noChangeShapeType="1"/>
            </p:cNvSpPr>
            <p:nvPr/>
          </p:nvSpPr>
          <p:spPr bwMode="auto">
            <a:xfrm rot="10800000" flipH="1">
              <a:off x="7737414" y="2962018"/>
              <a:ext cx="1684304" cy="672818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89814" name="Line 22"/>
            <p:cNvSpPr>
              <a:spLocks noChangeShapeType="1"/>
            </p:cNvSpPr>
            <p:nvPr/>
          </p:nvSpPr>
          <p:spPr bwMode="auto">
            <a:xfrm rot="10800000">
              <a:off x="9516545" y="2984596"/>
              <a:ext cx="1697850" cy="672818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89816" name="Text Box 24"/>
            <p:cNvSpPr txBox="1">
              <a:spLocks noChangeArrowheads="1"/>
            </p:cNvSpPr>
            <p:nvPr/>
          </p:nvSpPr>
          <p:spPr bwMode="auto">
            <a:xfrm>
              <a:off x="9062731" y="2472080"/>
              <a:ext cx="1126632" cy="4267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3600" dirty="0" smtClean="0">
                  <a:solidFill>
                    <a:schemeClr val="tx2"/>
                  </a:solidFill>
                  <a:latin typeface="Book Antiqua"/>
                </a:rPr>
                <a:t>⋈</a:t>
              </a:r>
              <a:r>
                <a:rPr lang="en-US" sz="3400" baseline="-25000" dirty="0" smtClean="0">
                  <a:solidFill>
                    <a:schemeClr val="tx2"/>
                  </a:solidFill>
                  <a:latin typeface="Arial" charset="0"/>
                </a:rPr>
                <a:t>ENO</a:t>
              </a:r>
              <a:endParaRPr lang="en-US" sz="3400" baseline="-25000" dirty="0">
                <a:solidFill>
                  <a:schemeClr val="tx2"/>
                </a:solidFill>
                <a:latin typeface="Arial" charset="0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6177281" y="5976152"/>
            <a:ext cx="6613031" cy="3005104"/>
            <a:chOff x="6177281" y="5976152"/>
            <a:chExt cx="6613031" cy="3005104"/>
          </a:xfrm>
        </p:grpSpPr>
        <p:sp>
          <p:nvSpPr>
            <p:cNvPr id="289819" name="Text Box 27"/>
            <p:cNvSpPr txBox="1">
              <a:spLocks noChangeArrowheads="1"/>
            </p:cNvSpPr>
            <p:nvPr/>
          </p:nvSpPr>
          <p:spPr bwMode="auto">
            <a:xfrm>
              <a:off x="9078525" y="5976152"/>
              <a:ext cx="279964" cy="5328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4124"/>
                </a:lnSpc>
                <a:tabLst>
                  <a:tab pos="0" algn="l"/>
                </a:tabLst>
              </a:pPr>
              <a:r>
                <a:rPr lang="en-US" sz="3600" dirty="0" smtClean="0">
                  <a:solidFill>
                    <a:schemeClr val="tx2"/>
                  </a:solidFill>
                  <a:latin typeface="Symbol" charset="2"/>
                  <a:sym typeface="Symbol" charset="2"/>
                </a:rPr>
                <a:t></a:t>
              </a:r>
              <a:endParaRPr lang="en-US" sz="3400" dirty="0">
                <a:solidFill>
                  <a:schemeClr val="tx2"/>
                </a:solidFill>
                <a:latin typeface="Symbol" charset="2"/>
                <a:sym typeface="Symbol" charset="2"/>
              </a:endParaRPr>
            </a:p>
          </p:txBody>
        </p:sp>
        <p:sp>
          <p:nvSpPr>
            <p:cNvPr id="289820" name="Line 28"/>
            <p:cNvSpPr>
              <a:spLocks noChangeShapeType="1"/>
            </p:cNvSpPr>
            <p:nvPr/>
          </p:nvSpPr>
          <p:spPr bwMode="auto">
            <a:xfrm rot="10800000" flipH="1">
              <a:off x="7123290" y="6443512"/>
              <a:ext cx="1941689" cy="946009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89821" name="Text Box 29"/>
            <p:cNvSpPr txBox="1">
              <a:spLocks noChangeArrowheads="1"/>
            </p:cNvSpPr>
            <p:nvPr/>
          </p:nvSpPr>
          <p:spPr bwMode="auto">
            <a:xfrm>
              <a:off x="6177281" y="8577114"/>
              <a:ext cx="885049" cy="3996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spcAft>
                  <a:spcPct val="15000"/>
                </a:spcAft>
                <a:tabLst>
                  <a:tab pos="0" algn="l"/>
                </a:tabLst>
              </a:pPr>
              <a:r>
                <a:rPr lang="en-US" sz="2600">
                  <a:solidFill>
                    <a:schemeClr val="tx2"/>
                  </a:solidFill>
                  <a:latin typeface="Arial" charset="0"/>
                </a:rPr>
                <a:t>EMP</a:t>
              </a:r>
              <a:r>
                <a:rPr lang="en-US" sz="3400" baseline="-25000">
                  <a:solidFill>
                    <a:schemeClr val="tx2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289822" name="Text Box 30"/>
            <p:cNvSpPr txBox="1">
              <a:spLocks noChangeArrowheads="1"/>
            </p:cNvSpPr>
            <p:nvPr/>
          </p:nvSpPr>
          <p:spPr bwMode="auto">
            <a:xfrm>
              <a:off x="7432605" y="8577114"/>
              <a:ext cx="866987" cy="3996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spcAft>
                  <a:spcPct val="15000"/>
                </a:spcAft>
                <a:tabLst>
                  <a:tab pos="0" algn="l"/>
                </a:tabLst>
              </a:pPr>
              <a:r>
                <a:rPr lang="en-US" sz="2600">
                  <a:solidFill>
                    <a:schemeClr val="tx2"/>
                  </a:solidFill>
                  <a:latin typeface="Arial" charset="0"/>
                </a:rPr>
                <a:t>ASG</a:t>
              </a:r>
              <a:r>
                <a:rPr lang="en-US" sz="3400" baseline="-25000">
                  <a:solidFill>
                    <a:schemeClr val="tx2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289823" name="Line 31"/>
            <p:cNvSpPr>
              <a:spLocks noChangeShapeType="1"/>
            </p:cNvSpPr>
            <p:nvPr/>
          </p:nvSpPr>
          <p:spPr bwMode="auto">
            <a:xfrm rot="10800000" flipH="1">
              <a:off x="6457245" y="7872686"/>
              <a:ext cx="553156" cy="693138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89824" name="Line 32"/>
            <p:cNvSpPr>
              <a:spLocks noChangeShapeType="1"/>
            </p:cNvSpPr>
            <p:nvPr/>
          </p:nvSpPr>
          <p:spPr bwMode="auto">
            <a:xfrm rot="10800000">
              <a:off x="7102970" y="7872686"/>
              <a:ext cx="562187" cy="693138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89825" name="Text Box 33"/>
            <p:cNvSpPr txBox="1">
              <a:spLocks noChangeArrowheads="1"/>
            </p:cNvSpPr>
            <p:nvPr/>
          </p:nvSpPr>
          <p:spPr bwMode="auto">
            <a:xfrm>
              <a:off x="8324428" y="8577114"/>
              <a:ext cx="885049" cy="3996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spcAft>
                  <a:spcPct val="15000"/>
                </a:spcAft>
                <a:tabLst>
                  <a:tab pos="0" algn="l"/>
                </a:tabLst>
              </a:pPr>
              <a:r>
                <a:rPr lang="en-US" sz="2600">
                  <a:solidFill>
                    <a:schemeClr val="tx2"/>
                  </a:solidFill>
                  <a:latin typeface="Arial" charset="0"/>
                </a:rPr>
                <a:t>EMP</a:t>
              </a:r>
              <a:r>
                <a:rPr lang="en-US" sz="3400" baseline="-25000">
                  <a:solidFill>
                    <a:schemeClr val="tx2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289826" name="Text Box 34"/>
            <p:cNvSpPr txBox="1">
              <a:spLocks noChangeArrowheads="1"/>
            </p:cNvSpPr>
            <p:nvPr/>
          </p:nvSpPr>
          <p:spPr bwMode="auto">
            <a:xfrm>
              <a:off x="9582010" y="8577114"/>
              <a:ext cx="866987" cy="3996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spcAft>
                  <a:spcPct val="15000"/>
                </a:spcAft>
                <a:tabLst>
                  <a:tab pos="0" algn="l"/>
                </a:tabLst>
              </a:pPr>
              <a:r>
                <a:rPr lang="en-US" sz="2600">
                  <a:solidFill>
                    <a:schemeClr val="tx2"/>
                  </a:solidFill>
                  <a:latin typeface="Arial" charset="0"/>
                </a:rPr>
                <a:t>ASG</a:t>
              </a:r>
              <a:r>
                <a:rPr lang="en-US" sz="3400" baseline="-25000">
                  <a:solidFill>
                    <a:schemeClr val="tx2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289827" name="Line 35"/>
            <p:cNvSpPr>
              <a:spLocks noChangeShapeType="1"/>
            </p:cNvSpPr>
            <p:nvPr/>
          </p:nvSpPr>
          <p:spPr bwMode="auto">
            <a:xfrm rot="10800000" flipH="1">
              <a:off x="8606650" y="7872686"/>
              <a:ext cx="550898" cy="693138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89828" name="Line 36"/>
            <p:cNvSpPr>
              <a:spLocks noChangeShapeType="1"/>
            </p:cNvSpPr>
            <p:nvPr/>
          </p:nvSpPr>
          <p:spPr bwMode="auto">
            <a:xfrm rot="10800000">
              <a:off x="9252374" y="7872686"/>
              <a:ext cx="559929" cy="693138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89829" name="Text Box 37"/>
            <p:cNvSpPr txBox="1">
              <a:spLocks noChangeArrowheads="1"/>
            </p:cNvSpPr>
            <p:nvPr/>
          </p:nvSpPr>
          <p:spPr bwMode="auto">
            <a:xfrm>
              <a:off x="10670259" y="8577114"/>
              <a:ext cx="885049" cy="3996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spcAft>
                  <a:spcPct val="15000"/>
                </a:spcAft>
                <a:tabLst>
                  <a:tab pos="0" algn="l"/>
                </a:tabLst>
              </a:pPr>
              <a:r>
                <a:rPr lang="en-US" sz="2600">
                  <a:solidFill>
                    <a:schemeClr val="tx2"/>
                  </a:solidFill>
                  <a:latin typeface="Arial" charset="0"/>
                </a:rPr>
                <a:t>EMP</a:t>
              </a:r>
              <a:r>
                <a:rPr lang="en-US" sz="3400" baseline="-25000">
                  <a:solidFill>
                    <a:schemeClr val="tx2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289830" name="Text Box 38"/>
            <p:cNvSpPr txBox="1">
              <a:spLocks noChangeArrowheads="1"/>
            </p:cNvSpPr>
            <p:nvPr/>
          </p:nvSpPr>
          <p:spPr bwMode="auto">
            <a:xfrm>
              <a:off x="11912036" y="8581629"/>
              <a:ext cx="878276" cy="3996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spcAft>
                  <a:spcPct val="15000"/>
                </a:spcAft>
                <a:tabLst>
                  <a:tab pos="0" algn="l"/>
                </a:tabLst>
              </a:pPr>
              <a:r>
                <a:rPr lang="en-US" sz="2600">
                  <a:solidFill>
                    <a:schemeClr val="tx2"/>
                  </a:solidFill>
                  <a:latin typeface="Arial" charset="0"/>
                </a:rPr>
                <a:t>ASG</a:t>
              </a:r>
              <a:r>
                <a:rPr lang="en-US" sz="3400" baseline="-25000">
                  <a:solidFill>
                    <a:schemeClr val="tx2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289831" name="Line 39"/>
            <p:cNvSpPr>
              <a:spLocks noChangeShapeType="1"/>
            </p:cNvSpPr>
            <p:nvPr/>
          </p:nvSpPr>
          <p:spPr bwMode="auto">
            <a:xfrm rot="10800000" flipH="1">
              <a:off x="10950223" y="7872686"/>
              <a:ext cx="553156" cy="693138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89832" name="Line 40"/>
            <p:cNvSpPr>
              <a:spLocks noChangeShapeType="1"/>
            </p:cNvSpPr>
            <p:nvPr/>
          </p:nvSpPr>
          <p:spPr bwMode="auto">
            <a:xfrm rot="10800000">
              <a:off x="11595948" y="7872686"/>
              <a:ext cx="562187" cy="693138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89833" name="Line 41"/>
            <p:cNvSpPr>
              <a:spLocks noChangeShapeType="1"/>
            </p:cNvSpPr>
            <p:nvPr/>
          </p:nvSpPr>
          <p:spPr bwMode="auto">
            <a:xfrm rot="10800000">
              <a:off x="9437512" y="6443512"/>
              <a:ext cx="1952978" cy="946009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89834" name="Line 42"/>
            <p:cNvSpPr>
              <a:spLocks noChangeShapeType="1"/>
            </p:cNvSpPr>
            <p:nvPr/>
          </p:nvSpPr>
          <p:spPr bwMode="auto">
            <a:xfrm rot="10800000" flipH="1">
              <a:off x="9227539" y="6443512"/>
              <a:ext cx="9031" cy="1009227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89836" name="Text Box 44"/>
            <p:cNvSpPr txBox="1">
              <a:spLocks noChangeArrowheads="1"/>
            </p:cNvSpPr>
            <p:nvPr/>
          </p:nvSpPr>
          <p:spPr bwMode="auto">
            <a:xfrm>
              <a:off x="6604001" y="7348882"/>
              <a:ext cx="1198880" cy="4267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3600" dirty="0" smtClean="0">
                  <a:solidFill>
                    <a:schemeClr val="tx2"/>
                  </a:solidFill>
                  <a:latin typeface="Book Antiqua"/>
                </a:rPr>
                <a:t>⋈</a:t>
              </a:r>
              <a:r>
                <a:rPr lang="en-US" sz="3400" baseline="-25000" dirty="0" smtClean="0">
                  <a:solidFill>
                    <a:schemeClr val="tx2"/>
                  </a:solidFill>
                  <a:latin typeface="Arial" charset="0"/>
                </a:rPr>
                <a:t>ENO</a:t>
              </a:r>
              <a:endParaRPr lang="en-US" sz="3400" baseline="-25000" dirty="0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289846" name="Text Box 54"/>
            <p:cNvSpPr txBox="1">
              <a:spLocks noChangeArrowheads="1"/>
            </p:cNvSpPr>
            <p:nvPr/>
          </p:nvSpPr>
          <p:spPr bwMode="auto">
            <a:xfrm>
              <a:off x="8654063" y="7348882"/>
              <a:ext cx="1115342" cy="4267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3600" dirty="0" smtClean="0">
                  <a:solidFill>
                    <a:schemeClr val="tx2"/>
                  </a:solidFill>
                  <a:latin typeface="Book Antiqua"/>
                </a:rPr>
                <a:t>⋈</a:t>
              </a:r>
              <a:r>
                <a:rPr lang="en-US" sz="3400" baseline="-25000" dirty="0" smtClean="0">
                  <a:solidFill>
                    <a:schemeClr val="tx2"/>
                  </a:solidFill>
                  <a:latin typeface="Arial" charset="0"/>
                </a:rPr>
                <a:t>ENO</a:t>
              </a:r>
              <a:endParaRPr lang="en-US" sz="3400" baseline="-25000" dirty="0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289849" name="Text Box 57"/>
            <p:cNvSpPr txBox="1">
              <a:spLocks noChangeArrowheads="1"/>
            </p:cNvSpPr>
            <p:nvPr/>
          </p:nvSpPr>
          <p:spPr bwMode="auto">
            <a:xfrm>
              <a:off x="11008925" y="7348882"/>
              <a:ext cx="1126631" cy="4267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3600" dirty="0" smtClean="0">
                  <a:solidFill>
                    <a:schemeClr val="tx2"/>
                  </a:solidFill>
                  <a:latin typeface="Book Antiqua"/>
                </a:rPr>
                <a:t>⋈</a:t>
              </a:r>
              <a:r>
                <a:rPr lang="en-US" sz="3400" baseline="-25000" dirty="0" smtClean="0">
                  <a:solidFill>
                    <a:schemeClr val="tx2"/>
                  </a:solidFill>
                  <a:latin typeface="Arial" charset="0"/>
                </a:rPr>
                <a:t>ENO</a:t>
              </a:r>
              <a:endParaRPr lang="en-US" sz="3400" baseline="-25000" dirty="0">
                <a:solidFill>
                  <a:schemeClr val="tx2"/>
                </a:solidFill>
                <a:latin typeface="Arial" charset="0"/>
              </a:endParaRPr>
            </a:p>
          </p:txBody>
        </p:sp>
      </p:grpSp>
      <p:sp>
        <p:nvSpPr>
          <p:cNvPr id="40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6631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18"/>
              </a:spcAft>
            </a:pPr>
            <a:r>
              <a:rPr lang="en-US"/>
              <a:t>Reduction for VF</a:t>
            </a:r>
          </a:p>
        </p:txBody>
      </p:sp>
      <p:sp>
        <p:nvSpPr>
          <p:cNvPr id="217090" name="Rectangle 2"/>
          <p:cNvSpPr>
            <a:spLocks noGrp="1" noChangeArrowheads="1"/>
          </p:cNvSpPr>
          <p:nvPr>
            <p:ph idx="1"/>
          </p:nvPr>
        </p:nvSpPr>
        <p:spPr>
          <a:xfrm>
            <a:off x="381720" y="2284512"/>
            <a:ext cx="12293600" cy="3971776"/>
          </a:xfrm>
          <a:noFill/>
        </p:spPr>
        <p:txBody>
          <a:bodyPr/>
          <a:lstStyle/>
          <a:p>
            <a:pPr marL="487672" indent="-487672">
              <a:lnSpc>
                <a:spcPts val="4124"/>
              </a:lnSpc>
              <a:spcAft>
                <a:spcPts val="996"/>
              </a:spcAft>
              <a:tabLst>
                <a:tab pos="1219181" algn="l"/>
                <a:tab pos="2031968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704137" algn="l"/>
                <a:tab pos="13004597" algn="l"/>
                <a:tab pos="14305056" algn="l"/>
                <a:tab pos="15605516" algn="l"/>
                <a:tab pos="731509" algn="l"/>
                <a:tab pos="1219181" algn="l"/>
                <a:tab pos="284249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704137" algn="l"/>
                <a:tab pos="13004597" algn="l"/>
                <a:tab pos="14305056" algn="l"/>
                <a:tab pos="15605516" algn="l"/>
                <a:tab pos="731509" algn="l"/>
                <a:tab pos="1219181" algn="l"/>
                <a:tab pos="2842499" algn="l"/>
                <a:tab pos="3901379" algn="l"/>
                <a:tab pos="5201839" algn="l"/>
                <a:tab pos="6502298" algn="l"/>
                <a:tab pos="7802758" algn="l"/>
              </a:tabLst>
            </a:pPr>
            <a:r>
              <a:rPr lang="en-US" dirty="0"/>
              <a:t>Find useless (not empty) intermediate relations</a:t>
            </a:r>
          </a:p>
          <a:p>
            <a:pPr marL="1463017" lvl="1" indent="0">
              <a:lnSpc>
                <a:spcPts val="3413"/>
              </a:lnSpc>
              <a:spcAft>
                <a:spcPts val="853"/>
              </a:spcAft>
              <a:buNone/>
              <a:tabLst>
                <a:tab pos="1219181" algn="l"/>
                <a:tab pos="2031968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704137" algn="l"/>
                <a:tab pos="13004597" algn="l"/>
                <a:tab pos="14305056" algn="l"/>
                <a:tab pos="15605516" algn="l"/>
                <a:tab pos="731509" algn="l"/>
                <a:tab pos="1219181" algn="l"/>
                <a:tab pos="284249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704137" algn="l"/>
                <a:tab pos="13004597" algn="l"/>
                <a:tab pos="14305056" algn="l"/>
                <a:tab pos="15605516" algn="l"/>
                <a:tab pos="731509" algn="l"/>
                <a:tab pos="1219181" algn="l"/>
                <a:tab pos="2842499" algn="l"/>
                <a:tab pos="3901379" algn="l"/>
                <a:tab pos="5201839" algn="l"/>
                <a:tab pos="6502298" algn="l"/>
                <a:tab pos="7802758" algn="l"/>
              </a:tabLst>
            </a:pPr>
            <a:r>
              <a:rPr lang="en-US" dirty="0"/>
              <a:t>Relation </a:t>
            </a:r>
            <a:r>
              <a:rPr lang="en-US" i="1" dirty="0"/>
              <a:t>R</a:t>
            </a:r>
            <a:r>
              <a:rPr lang="en-US" dirty="0"/>
              <a:t> defined over attributes </a:t>
            </a:r>
            <a:r>
              <a:rPr lang="en-US" i="1" dirty="0"/>
              <a:t>A</a:t>
            </a:r>
            <a:r>
              <a:rPr lang="en-US" dirty="0"/>
              <a:t> = {</a:t>
            </a:r>
            <a:r>
              <a:rPr lang="en-US" i="1" dirty="0"/>
              <a:t>A</a:t>
            </a:r>
            <a:r>
              <a:rPr lang="en-US" baseline="-25000" dirty="0"/>
              <a:t>1</a:t>
            </a:r>
            <a:r>
              <a:rPr lang="en-US" dirty="0"/>
              <a:t>, ..., </a:t>
            </a:r>
            <a:r>
              <a:rPr lang="en-US" i="1" dirty="0"/>
              <a:t>A</a:t>
            </a:r>
            <a:r>
              <a:rPr lang="en-US" i="1" baseline="-25000" dirty="0"/>
              <a:t>n</a:t>
            </a:r>
            <a:r>
              <a:rPr lang="en-US" dirty="0"/>
              <a:t>} vertically fragmented as </a:t>
            </a:r>
            <a:r>
              <a:rPr lang="en-US" i="1" dirty="0" err="1"/>
              <a:t>R</a:t>
            </a:r>
            <a:r>
              <a:rPr lang="en-US" i="1" baseline="-25000" dirty="0" err="1"/>
              <a:t>i</a:t>
            </a:r>
            <a:r>
              <a:rPr lang="en-US" dirty="0"/>
              <a:t> </a:t>
            </a:r>
            <a:r>
              <a:rPr lang="en-US" dirty="0" smtClean="0"/>
              <a:t>=</a:t>
            </a:r>
            <a:r>
              <a:rPr lang="en-US" dirty="0" smtClean="0">
                <a:solidFill>
                  <a:srgbClr val="000000"/>
                </a:solidFill>
                <a:latin typeface="Symbol" charset="2"/>
                <a:sym typeface="Symbol"/>
              </a:rPr>
              <a:t></a:t>
            </a:r>
            <a:r>
              <a:rPr lang="en-US" i="1" baseline="-25000" dirty="0" smtClean="0"/>
              <a:t>A</a:t>
            </a:r>
            <a:r>
              <a:rPr lang="en-US" baseline="-25000" dirty="0"/>
              <a:t>'</a:t>
            </a:r>
            <a:r>
              <a:rPr lang="en-US" dirty="0"/>
              <a:t>(</a:t>
            </a:r>
            <a:r>
              <a:rPr lang="en-US" i="1" dirty="0"/>
              <a:t>R</a:t>
            </a:r>
            <a:r>
              <a:rPr lang="en-US" dirty="0"/>
              <a:t>) where </a:t>
            </a:r>
            <a:r>
              <a:rPr lang="en-US" i="1" dirty="0"/>
              <a:t>A</a:t>
            </a:r>
            <a:r>
              <a:rPr lang="en-US" dirty="0" smtClean="0"/>
              <a:t>'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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i="1" dirty="0" smtClean="0"/>
              <a:t>A</a:t>
            </a:r>
            <a:r>
              <a:rPr lang="en-US" dirty="0"/>
              <a:t>:</a:t>
            </a:r>
          </a:p>
          <a:p>
            <a:pPr marL="1463017" lvl="1" indent="0">
              <a:spcBef>
                <a:spcPct val="0"/>
              </a:spcBef>
              <a:buNone/>
              <a:tabLst>
                <a:tab pos="1219181" algn="l"/>
                <a:tab pos="2031968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704137" algn="l"/>
                <a:tab pos="13004597" algn="l"/>
                <a:tab pos="14305056" algn="l"/>
                <a:tab pos="15605516" algn="l"/>
                <a:tab pos="731509" algn="l"/>
                <a:tab pos="1219181" algn="l"/>
                <a:tab pos="284249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704137" algn="l"/>
                <a:tab pos="13004597" algn="l"/>
                <a:tab pos="14305056" algn="l"/>
                <a:tab pos="15605516" algn="l"/>
                <a:tab pos="731509" algn="l"/>
                <a:tab pos="1219181" algn="l"/>
                <a:tab pos="2842499" algn="l"/>
                <a:tab pos="3901379" algn="l"/>
                <a:tab pos="5201839" algn="l"/>
                <a:tab pos="6502298" algn="l"/>
                <a:tab pos="7802758" algn="l"/>
              </a:tabLst>
            </a:pPr>
            <a:r>
              <a:rPr lang="en-US" dirty="0" smtClean="0">
                <a:solidFill>
                  <a:srgbClr val="000000"/>
                </a:solidFill>
                <a:latin typeface="Symbol" charset="2"/>
                <a:sym typeface="Symbol"/>
              </a:rPr>
              <a:t></a:t>
            </a:r>
            <a:r>
              <a:rPr lang="en-US" sz="3300" i="1" baseline="-25000" dirty="0" smtClean="0"/>
              <a:t>D,K</a:t>
            </a:r>
            <a:r>
              <a:rPr lang="en-US" sz="2300" dirty="0" smtClean="0"/>
              <a:t>(</a:t>
            </a:r>
            <a:r>
              <a:rPr lang="en-US" sz="2300" i="1" dirty="0" err="1" smtClean="0"/>
              <a:t>R</a:t>
            </a:r>
            <a:r>
              <a:rPr lang="en-US" sz="3300" i="1" baseline="-25000" dirty="0" err="1" smtClean="0"/>
              <a:t>i</a:t>
            </a:r>
            <a:r>
              <a:rPr lang="en-US" sz="2300" dirty="0"/>
              <a:t>) is useless if the set of projection attributes </a:t>
            </a:r>
            <a:r>
              <a:rPr lang="en-US" sz="2300" i="1" dirty="0"/>
              <a:t>D</a:t>
            </a:r>
            <a:r>
              <a:rPr lang="en-US" sz="2300" dirty="0"/>
              <a:t> is not in </a:t>
            </a:r>
            <a:r>
              <a:rPr lang="en-US" sz="2300" i="1" dirty="0"/>
              <a:t>A</a:t>
            </a:r>
            <a:r>
              <a:rPr lang="en-US" sz="2300" dirty="0"/>
              <a:t>'</a:t>
            </a:r>
          </a:p>
          <a:p>
            <a:pPr marL="1463017" lvl="1" indent="0">
              <a:lnSpc>
                <a:spcPts val="3413"/>
              </a:lnSpc>
              <a:spcAft>
                <a:spcPts val="853"/>
              </a:spcAft>
              <a:buNone/>
              <a:tabLst>
                <a:tab pos="1219181" algn="l"/>
                <a:tab pos="2031968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704137" algn="l"/>
                <a:tab pos="13004597" algn="l"/>
                <a:tab pos="14305056" algn="l"/>
                <a:tab pos="15605516" algn="l"/>
                <a:tab pos="731509" algn="l"/>
                <a:tab pos="1219181" algn="l"/>
                <a:tab pos="284249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704137" algn="l"/>
                <a:tab pos="13004597" algn="l"/>
                <a:tab pos="14305056" algn="l"/>
                <a:tab pos="15605516" algn="l"/>
                <a:tab pos="731509" algn="l"/>
                <a:tab pos="1219181" algn="l"/>
                <a:tab pos="2842499" algn="l"/>
                <a:tab pos="3901379" algn="l"/>
                <a:tab pos="5201839" algn="l"/>
                <a:tab pos="6502298" algn="l"/>
                <a:tab pos="7802758" algn="l"/>
              </a:tabLst>
            </a:pPr>
            <a:r>
              <a:rPr lang="en-US" dirty="0"/>
              <a:t>Example: EMP</a:t>
            </a:r>
            <a:r>
              <a:rPr lang="en-US" baseline="-25000" dirty="0"/>
              <a:t>1</a:t>
            </a:r>
            <a:r>
              <a:rPr lang="en-US" dirty="0" smtClean="0"/>
              <a:t>=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</a:t>
            </a:r>
            <a:r>
              <a:rPr lang="en-US" baseline="-25000" dirty="0" smtClean="0"/>
              <a:t>ENO,ENAME </a:t>
            </a:r>
            <a:r>
              <a:rPr lang="en-US" dirty="0"/>
              <a:t>(EMP); EMP</a:t>
            </a:r>
            <a:r>
              <a:rPr lang="en-US" baseline="-25000" dirty="0"/>
              <a:t>2</a:t>
            </a:r>
            <a:r>
              <a:rPr lang="en-US" dirty="0" smtClean="0"/>
              <a:t>=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</a:t>
            </a:r>
            <a:r>
              <a:rPr lang="en-US" baseline="-25000" dirty="0" smtClean="0"/>
              <a:t>ENO,TITLE </a:t>
            </a:r>
            <a:r>
              <a:rPr lang="en-US" dirty="0"/>
              <a:t>(EMP)</a:t>
            </a:r>
          </a:p>
          <a:p>
            <a:pPr marL="1463017" lvl="1" indent="0">
              <a:buNone/>
              <a:tabLst>
                <a:tab pos="1219181" algn="l"/>
                <a:tab pos="2031968" algn="l"/>
                <a:tab pos="3443058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704137" algn="l"/>
                <a:tab pos="13004597" algn="l"/>
                <a:tab pos="14305056" algn="l"/>
                <a:tab pos="15605516" algn="l"/>
                <a:tab pos="731509" algn="l"/>
                <a:tab pos="1219181" algn="l"/>
                <a:tab pos="284249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704137" algn="l"/>
                <a:tab pos="13004597" algn="l"/>
                <a:tab pos="14305056" algn="l"/>
                <a:tab pos="15605516" algn="l"/>
                <a:tab pos="731509" algn="l"/>
                <a:tab pos="1219181" algn="l"/>
                <a:tab pos="2842499" algn="l"/>
                <a:tab pos="3901379" algn="l"/>
                <a:tab pos="5201839" algn="l"/>
                <a:tab pos="6502298" algn="l"/>
                <a:tab pos="7802758" algn="l"/>
              </a:tabLst>
            </a:pPr>
            <a:r>
              <a:rPr lang="en-US" b="1" dirty="0">
                <a:latin typeface="Courier New"/>
              </a:rPr>
              <a:t>	SELECT</a:t>
            </a:r>
            <a:r>
              <a:rPr lang="en-US" dirty="0" smtClean="0">
                <a:latin typeface="Courier New"/>
              </a:rPr>
              <a:t>	ENAME</a:t>
            </a:r>
            <a:endParaRPr lang="en-US" dirty="0">
              <a:latin typeface="Courier New"/>
            </a:endParaRPr>
          </a:p>
          <a:p>
            <a:pPr marL="1463017" lvl="1" indent="0">
              <a:spcBef>
                <a:spcPct val="0"/>
              </a:spcBef>
              <a:buNone/>
              <a:tabLst>
                <a:tab pos="1219181" algn="l"/>
                <a:tab pos="2031968" algn="l"/>
                <a:tab pos="3443058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704137" algn="l"/>
                <a:tab pos="13004597" algn="l"/>
                <a:tab pos="14305056" algn="l"/>
                <a:tab pos="15605516" algn="l"/>
                <a:tab pos="731509" algn="l"/>
                <a:tab pos="1219181" algn="l"/>
                <a:tab pos="284249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704137" algn="l"/>
                <a:tab pos="13004597" algn="l"/>
                <a:tab pos="14305056" algn="l"/>
                <a:tab pos="15605516" algn="l"/>
                <a:tab pos="731509" algn="l"/>
                <a:tab pos="1219181" algn="l"/>
                <a:tab pos="2842499" algn="l"/>
                <a:tab pos="3901379" algn="l"/>
                <a:tab pos="5201839" algn="l"/>
                <a:tab pos="6502298" algn="l"/>
                <a:tab pos="7802758" algn="l"/>
              </a:tabLst>
            </a:pPr>
            <a:r>
              <a:rPr lang="en-US" b="1" dirty="0">
                <a:latin typeface="Courier New"/>
              </a:rPr>
              <a:t>	FROM</a:t>
            </a:r>
            <a:r>
              <a:rPr lang="en-US" dirty="0" smtClean="0">
                <a:latin typeface="Courier New"/>
              </a:rPr>
              <a:t>		EMP</a:t>
            </a:r>
            <a:endParaRPr lang="en-US" dirty="0">
              <a:latin typeface="Courier New"/>
            </a:endParaRPr>
          </a:p>
        </p:txBody>
      </p:sp>
      <p:sp>
        <p:nvSpPr>
          <p:cNvPr id="217093" name="Text Box 5"/>
          <p:cNvSpPr txBox="1">
            <a:spLocks noChangeArrowheads="1"/>
          </p:cNvSpPr>
          <p:nvPr/>
        </p:nvSpPr>
        <p:spPr bwMode="auto">
          <a:xfrm>
            <a:off x="8983699" y="8736693"/>
            <a:ext cx="914399" cy="433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413"/>
              </a:lnSpc>
              <a:tabLst>
                <a:tab pos="0" algn="l"/>
              </a:tabLst>
            </a:pPr>
            <a:r>
              <a:rPr lang="en-US" sz="2800">
                <a:solidFill>
                  <a:schemeClr val="tx2"/>
                </a:solidFill>
                <a:latin typeface="Arial" charset="0"/>
              </a:rPr>
              <a:t>EMP</a:t>
            </a:r>
            <a:r>
              <a:rPr lang="en-US" sz="2800" baseline="-25000">
                <a:solidFill>
                  <a:schemeClr val="tx2"/>
                </a:solidFill>
                <a:latin typeface="Arial" charset="0"/>
              </a:rPr>
              <a:t>1</a:t>
            </a:r>
          </a:p>
        </p:txBody>
      </p:sp>
      <p:sp>
        <p:nvSpPr>
          <p:cNvPr id="217094" name="Line 6"/>
          <p:cNvSpPr>
            <a:spLocks noChangeShapeType="1"/>
          </p:cNvSpPr>
          <p:nvPr/>
        </p:nvSpPr>
        <p:spPr bwMode="auto">
          <a:xfrm rot="10800000" flipH="1">
            <a:off x="9530081" y="6831129"/>
            <a:ext cx="15804" cy="184234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17095" name="Text Box 7"/>
          <p:cNvSpPr txBox="1">
            <a:spLocks noChangeArrowheads="1"/>
          </p:cNvSpPr>
          <p:nvPr/>
        </p:nvSpPr>
        <p:spPr bwMode="auto">
          <a:xfrm>
            <a:off x="2560320" y="8763787"/>
            <a:ext cx="914401" cy="433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413"/>
              </a:lnSpc>
              <a:tabLst>
                <a:tab pos="0" algn="l"/>
              </a:tabLst>
            </a:pPr>
            <a:r>
              <a:rPr lang="en-US" sz="2800">
                <a:solidFill>
                  <a:schemeClr val="tx2"/>
                </a:solidFill>
                <a:latin typeface="Arial" charset="0"/>
              </a:rPr>
              <a:t>EMP</a:t>
            </a:r>
            <a:r>
              <a:rPr lang="en-US" sz="2800" baseline="-25000">
                <a:solidFill>
                  <a:schemeClr val="tx2"/>
                </a:solidFill>
                <a:latin typeface="Arial" charset="0"/>
              </a:rPr>
              <a:t>1</a:t>
            </a:r>
          </a:p>
        </p:txBody>
      </p:sp>
      <p:sp>
        <p:nvSpPr>
          <p:cNvPr id="217096" name="Text Box 8"/>
          <p:cNvSpPr txBox="1">
            <a:spLocks noChangeArrowheads="1"/>
          </p:cNvSpPr>
          <p:nvPr/>
        </p:nvSpPr>
        <p:spPr bwMode="auto">
          <a:xfrm>
            <a:off x="5378027" y="8763787"/>
            <a:ext cx="914401" cy="433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413"/>
              </a:lnSpc>
              <a:tabLst>
                <a:tab pos="0" algn="l"/>
              </a:tabLst>
            </a:pPr>
            <a:r>
              <a:rPr lang="en-US" sz="2800">
                <a:solidFill>
                  <a:schemeClr val="tx2"/>
                </a:solidFill>
                <a:latin typeface="Arial" charset="0"/>
              </a:rPr>
              <a:t>EMP</a:t>
            </a:r>
            <a:r>
              <a:rPr lang="en-US" sz="2800" baseline="-25000">
                <a:solidFill>
                  <a:schemeClr val="tx2"/>
                </a:solidFill>
                <a:latin typeface="Arial" charset="0"/>
              </a:rPr>
              <a:t>2</a:t>
            </a:r>
          </a:p>
        </p:txBody>
      </p:sp>
      <p:sp>
        <p:nvSpPr>
          <p:cNvPr id="217097" name="Text Box 9"/>
          <p:cNvSpPr txBox="1">
            <a:spLocks noChangeArrowheads="1"/>
          </p:cNvSpPr>
          <p:nvPr/>
        </p:nvSpPr>
        <p:spPr bwMode="auto">
          <a:xfrm>
            <a:off x="3953976" y="6180889"/>
            <a:ext cx="1368965" cy="525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4124"/>
              </a:lnSpc>
              <a:tabLst>
                <a:tab pos="0" algn="l"/>
                <a:tab pos="1300460" algn="l"/>
              </a:tabLst>
            </a:pPr>
            <a:r>
              <a:rPr lang="en-US" sz="3400" dirty="0" smtClean="0">
                <a:solidFill>
                  <a:schemeClr val="tx2"/>
                </a:solidFill>
                <a:latin typeface="Symbol" charset="2"/>
                <a:sym typeface="Symbol"/>
              </a:rPr>
              <a:t></a:t>
            </a:r>
            <a:r>
              <a:rPr lang="en-US" sz="3400" baseline="-25000" dirty="0" smtClean="0">
                <a:solidFill>
                  <a:schemeClr val="tx2"/>
                </a:solidFill>
                <a:latin typeface="Arial" charset="0"/>
                <a:sym typeface="Symbol" charset="2"/>
              </a:rPr>
              <a:t>ENAME</a:t>
            </a:r>
            <a:endParaRPr lang="en-US" sz="38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17098" name="Line 10"/>
          <p:cNvSpPr>
            <a:spLocks noChangeShapeType="1"/>
          </p:cNvSpPr>
          <p:nvPr/>
        </p:nvSpPr>
        <p:spPr bwMode="auto">
          <a:xfrm rot="10800000" flipH="1">
            <a:off x="3151858" y="8050329"/>
            <a:ext cx="1038578" cy="70442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17099" name="Line 11"/>
          <p:cNvSpPr>
            <a:spLocks noChangeShapeType="1"/>
          </p:cNvSpPr>
          <p:nvPr/>
        </p:nvSpPr>
        <p:spPr bwMode="auto">
          <a:xfrm rot="10800000">
            <a:off x="4795520" y="8050329"/>
            <a:ext cx="1056640" cy="70442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17100" name="Line 12"/>
          <p:cNvSpPr>
            <a:spLocks noChangeShapeType="1"/>
          </p:cNvSpPr>
          <p:nvPr/>
        </p:nvSpPr>
        <p:spPr bwMode="auto">
          <a:xfrm rot="10800000" flipH="1">
            <a:off x="4596836" y="6885315"/>
            <a:ext cx="18062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17103" name="Text Box 15"/>
          <p:cNvSpPr txBox="1">
            <a:spLocks noChangeArrowheads="1"/>
          </p:cNvSpPr>
          <p:nvPr/>
        </p:nvSpPr>
        <p:spPr bwMode="auto">
          <a:xfrm>
            <a:off x="3942116" y="7508463"/>
            <a:ext cx="1151433" cy="426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</a:tabLst>
            </a:pPr>
            <a:r>
              <a:rPr lang="en-US" sz="3600" dirty="0" smtClean="0">
                <a:solidFill>
                  <a:schemeClr val="tx2"/>
                </a:solidFill>
                <a:latin typeface="Book Antiqua"/>
              </a:rPr>
              <a:t>⋈</a:t>
            </a:r>
            <a:r>
              <a:rPr lang="en-US" sz="3400" baseline="-25000" dirty="0" smtClean="0">
                <a:solidFill>
                  <a:schemeClr val="tx2"/>
                </a:solidFill>
                <a:latin typeface="Arial" charset="0"/>
              </a:rPr>
              <a:t>ENO</a:t>
            </a:r>
            <a:endParaRPr lang="en-US" sz="34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17105" name="Text Box 17"/>
          <p:cNvSpPr txBox="1">
            <a:spLocks noChangeArrowheads="1"/>
          </p:cNvSpPr>
          <p:nvPr/>
        </p:nvSpPr>
        <p:spPr bwMode="auto">
          <a:xfrm>
            <a:off x="8778847" y="6180889"/>
            <a:ext cx="1368965" cy="525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4124"/>
              </a:lnSpc>
              <a:tabLst>
                <a:tab pos="0" algn="l"/>
                <a:tab pos="1300460" algn="l"/>
              </a:tabLst>
            </a:pPr>
            <a:r>
              <a:rPr lang="en-US" sz="3400" dirty="0" smtClean="0">
                <a:solidFill>
                  <a:schemeClr val="tx2"/>
                </a:solidFill>
                <a:latin typeface="Symbol" charset="2"/>
                <a:sym typeface="Symbol"/>
              </a:rPr>
              <a:t></a:t>
            </a:r>
            <a:r>
              <a:rPr lang="en-US" sz="3400" baseline="-25000" dirty="0" smtClean="0">
                <a:solidFill>
                  <a:schemeClr val="tx2"/>
                </a:solidFill>
                <a:latin typeface="Arial" charset="0"/>
                <a:sym typeface="Symbol" charset="2"/>
              </a:rPr>
              <a:t>ENAME</a:t>
            </a:r>
            <a:endParaRPr lang="en-US" sz="38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" name="Right Arrow 1"/>
          <p:cNvSpPr/>
          <p:nvPr/>
        </p:nvSpPr>
        <p:spPr bwMode="auto">
          <a:xfrm>
            <a:off x="6934448" y="7109048"/>
            <a:ext cx="792088" cy="720080"/>
          </a:xfrm>
          <a:prstGeom prst="rightArrow">
            <a:avLst/>
          </a:prstGeom>
          <a:solidFill>
            <a:srgbClr val="6682A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254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000" b="0" i="0" u="none" strike="noStrike" cap="none" normalizeH="0" baseline="0" dirty="0">
              <a:ln>
                <a:noFill/>
              </a:ln>
              <a:solidFill>
                <a:srgbClr val="263750"/>
              </a:solidFill>
              <a:effectLst/>
              <a:latin typeface="Book Antiqua"/>
              <a:ea typeface="ヒラギノ明朝 ProN W3" charset="0"/>
              <a:cs typeface="ヒラギノ明朝 ProN W3" charset="0"/>
              <a:sym typeface="Palatino" charset="0"/>
            </a:endParaRPr>
          </a:p>
        </p:txBody>
      </p:sp>
      <p:sp>
        <p:nvSpPr>
          <p:cNvPr id="15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0061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22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Reduction for DHF</a:t>
            </a:r>
          </a:p>
        </p:txBody>
      </p:sp>
      <p:sp>
        <p:nvSpPr>
          <p:cNvPr id="218123" name="Rectangle 11"/>
          <p:cNvSpPr>
            <a:spLocks noGrp="1" noChangeArrowheads="1"/>
          </p:cNvSpPr>
          <p:nvPr>
            <p:ph idx="1"/>
          </p:nvPr>
        </p:nvSpPr>
        <p:spPr>
          <a:xfrm>
            <a:off x="342900" y="2212504"/>
            <a:ext cx="12293600" cy="7416824"/>
          </a:xfrm>
        </p:spPr>
        <p:txBody>
          <a:bodyPr/>
          <a:lstStyle/>
          <a:p>
            <a:r>
              <a:rPr lang="en-US" dirty="0"/>
              <a:t>Rule :</a:t>
            </a:r>
          </a:p>
          <a:p>
            <a:pPr lvl="1"/>
            <a:r>
              <a:rPr lang="en-US" sz="2800" dirty="0"/>
              <a:t>Distribute joins over unions</a:t>
            </a:r>
          </a:p>
          <a:p>
            <a:pPr lvl="1"/>
            <a:r>
              <a:rPr lang="en-US" sz="2800" dirty="0"/>
              <a:t>Apply the join reduction for horizontal fragmentation</a:t>
            </a:r>
          </a:p>
          <a:p>
            <a:r>
              <a:rPr lang="en-US" dirty="0"/>
              <a:t>Example</a:t>
            </a:r>
          </a:p>
          <a:p>
            <a:pPr lvl="1">
              <a:spcBef>
                <a:spcPts val="0"/>
              </a:spcBef>
              <a:buNone/>
            </a:pPr>
            <a:r>
              <a:rPr lang="en-US" sz="2800" dirty="0"/>
              <a:t>	ASG</a:t>
            </a:r>
            <a:r>
              <a:rPr lang="en-US" sz="2800" baseline="-25000" dirty="0"/>
              <a:t>1</a:t>
            </a:r>
            <a:r>
              <a:rPr lang="en-US" sz="2800" dirty="0"/>
              <a:t>: ASG </a:t>
            </a:r>
            <a:r>
              <a:rPr lang="en-US" sz="4000" dirty="0">
                <a:latin typeface="MS PGothic"/>
                <a:ea typeface="MS PGothic"/>
              </a:rPr>
              <a:t>⋉</a:t>
            </a:r>
            <a:r>
              <a:rPr lang="en-US" sz="2800" baseline="-25000" dirty="0"/>
              <a:t>ENO</a:t>
            </a:r>
            <a:r>
              <a:rPr lang="en-US" sz="2800" dirty="0"/>
              <a:t> EMP</a:t>
            </a:r>
            <a:r>
              <a:rPr lang="en-US" sz="2800" baseline="-25000" dirty="0"/>
              <a:t>1</a:t>
            </a:r>
          </a:p>
          <a:p>
            <a:pPr marL="1144405" lvl="1">
              <a:spcBef>
                <a:spcPts val="0"/>
              </a:spcBef>
              <a:buNone/>
            </a:pPr>
            <a:r>
              <a:rPr lang="en-US" sz="2800" dirty="0" smtClean="0"/>
              <a:t>ASG</a:t>
            </a:r>
            <a:r>
              <a:rPr lang="en-US" sz="2800" baseline="-25000" dirty="0" smtClean="0"/>
              <a:t>2</a:t>
            </a:r>
            <a:r>
              <a:rPr lang="en-US" sz="2800" dirty="0"/>
              <a:t>: ASG </a:t>
            </a:r>
            <a:r>
              <a:rPr lang="en-US" sz="4000" dirty="0">
                <a:latin typeface="MS PGothic"/>
                <a:ea typeface="MS PGothic"/>
              </a:rPr>
              <a:t>⋉</a:t>
            </a:r>
            <a:r>
              <a:rPr lang="en-US" sz="2800" baseline="-25000" dirty="0"/>
              <a:t>ENO</a:t>
            </a:r>
            <a:r>
              <a:rPr lang="en-US" sz="2800" dirty="0"/>
              <a:t> EMP</a:t>
            </a:r>
            <a:r>
              <a:rPr lang="en-US" sz="2800" baseline="-25000" dirty="0"/>
              <a:t>2</a:t>
            </a:r>
          </a:p>
          <a:p>
            <a:pPr lvl="1">
              <a:buFont typeface="Wingdings" charset="2"/>
              <a:buNone/>
            </a:pPr>
            <a:r>
              <a:rPr lang="en-US" sz="2800" dirty="0"/>
              <a:t>	EMP</a:t>
            </a:r>
            <a:r>
              <a:rPr lang="en-US" sz="2800" baseline="-25000" dirty="0"/>
              <a:t>1</a:t>
            </a:r>
            <a:r>
              <a:rPr lang="en-US" sz="2800" dirty="0"/>
              <a:t>: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sz="2800" baseline="-25000" dirty="0" smtClean="0"/>
              <a:t>TITLE</a:t>
            </a:r>
            <a:r>
              <a:rPr lang="en-US" sz="2800" baseline="-25000" dirty="0"/>
              <a:t>=“Programmer”</a:t>
            </a:r>
            <a:r>
              <a:rPr lang="en-US" sz="2800" dirty="0"/>
              <a:t> (EMP) </a:t>
            </a:r>
          </a:p>
          <a:p>
            <a:pPr lvl="1">
              <a:buNone/>
            </a:pPr>
            <a:r>
              <a:rPr lang="en-US" sz="2800" dirty="0"/>
              <a:t>	EMP</a:t>
            </a:r>
            <a:r>
              <a:rPr lang="en-US" sz="2800" baseline="-25000" dirty="0"/>
              <a:t>2</a:t>
            </a:r>
            <a:r>
              <a:rPr lang="en-US" sz="2800" dirty="0" smtClean="0"/>
              <a:t>: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sz="2800" baseline="-25000" dirty="0" smtClean="0"/>
              <a:t>TITLE</a:t>
            </a:r>
            <a:r>
              <a:rPr lang="en-US" sz="2800" baseline="-25000" dirty="0"/>
              <a:t>=“Programmer”</a:t>
            </a:r>
            <a:r>
              <a:rPr lang="en-US" sz="2800" dirty="0"/>
              <a:t> (EMP)</a:t>
            </a:r>
          </a:p>
          <a:p>
            <a:r>
              <a:rPr lang="en-US" dirty="0"/>
              <a:t>Query</a:t>
            </a:r>
          </a:p>
          <a:p>
            <a:pPr lvl="1">
              <a:spcBef>
                <a:spcPts val="0"/>
              </a:spcBef>
              <a:buFont typeface="Wingdings" charset="2"/>
              <a:buNone/>
            </a:pPr>
            <a:r>
              <a:rPr lang="en-US" sz="2800" b="1" dirty="0" smtClean="0">
                <a:latin typeface="Courier New"/>
              </a:rPr>
              <a:t>	SELECT</a:t>
            </a:r>
            <a:r>
              <a:rPr lang="en-US" sz="2800" dirty="0" smtClean="0">
                <a:latin typeface="Courier New"/>
              </a:rPr>
              <a:t> </a:t>
            </a:r>
            <a:r>
              <a:rPr lang="en-US" sz="2800" dirty="0">
                <a:latin typeface="Courier New"/>
              </a:rPr>
              <a:t>	*</a:t>
            </a:r>
          </a:p>
          <a:p>
            <a:pPr lvl="1">
              <a:spcBef>
                <a:spcPts val="0"/>
              </a:spcBef>
              <a:buFont typeface="Wingdings" charset="2"/>
              <a:buNone/>
            </a:pPr>
            <a:r>
              <a:rPr lang="en-US" sz="2800" b="1" dirty="0" smtClean="0">
                <a:latin typeface="Courier New"/>
              </a:rPr>
              <a:t>	FROM</a:t>
            </a:r>
            <a:r>
              <a:rPr lang="en-US" sz="2800" dirty="0">
                <a:latin typeface="Courier New"/>
              </a:rPr>
              <a:t>	</a:t>
            </a:r>
            <a:r>
              <a:rPr lang="en-US" sz="2800" dirty="0" smtClean="0">
                <a:latin typeface="Courier New"/>
              </a:rPr>
              <a:t>	EMP</a:t>
            </a:r>
            <a:r>
              <a:rPr lang="en-US" sz="2800" dirty="0">
                <a:latin typeface="Courier New"/>
              </a:rPr>
              <a:t>, ASG</a:t>
            </a:r>
          </a:p>
          <a:p>
            <a:pPr lvl="1">
              <a:spcBef>
                <a:spcPts val="0"/>
              </a:spcBef>
              <a:buFont typeface="Wingdings" charset="2"/>
              <a:buNone/>
            </a:pPr>
            <a:r>
              <a:rPr lang="en-US" sz="2800" b="1" dirty="0" smtClean="0">
                <a:latin typeface="Courier New"/>
              </a:rPr>
              <a:t>	WHERE	</a:t>
            </a:r>
            <a:r>
              <a:rPr lang="en-US" sz="2800" dirty="0" smtClean="0">
                <a:latin typeface="Courier New"/>
              </a:rPr>
              <a:t>ASG.ENO </a:t>
            </a:r>
            <a:r>
              <a:rPr lang="en-US" sz="2800" dirty="0">
                <a:latin typeface="Courier New"/>
              </a:rPr>
              <a:t>= EMP.ENO</a:t>
            </a:r>
          </a:p>
          <a:p>
            <a:pPr lvl="1">
              <a:spcBef>
                <a:spcPts val="0"/>
              </a:spcBef>
              <a:buFont typeface="Wingdings" charset="2"/>
              <a:buNone/>
            </a:pPr>
            <a:r>
              <a:rPr lang="en-US" sz="2800" b="1" dirty="0" smtClean="0">
                <a:latin typeface="Courier New"/>
              </a:rPr>
              <a:t>	AND</a:t>
            </a:r>
            <a:r>
              <a:rPr lang="en-US" sz="2800" dirty="0">
                <a:latin typeface="Courier New"/>
              </a:rPr>
              <a:t>	</a:t>
            </a:r>
            <a:r>
              <a:rPr lang="en-US" sz="2800" dirty="0" smtClean="0">
                <a:latin typeface="Courier New"/>
              </a:rPr>
              <a:t>	EMP.TITLE </a:t>
            </a:r>
            <a:r>
              <a:rPr lang="en-US" sz="2800" dirty="0">
                <a:latin typeface="Courier New"/>
              </a:rPr>
              <a:t>= "Mech. Eng."</a:t>
            </a:r>
          </a:p>
        </p:txBody>
      </p:sp>
      <p:sp>
        <p:nvSpPr>
          <p:cNvPr id="218127" name="Rectangle 15"/>
          <p:cNvSpPr>
            <a:spLocks noChangeArrowheads="1"/>
          </p:cNvSpPr>
          <p:nvPr/>
        </p:nvSpPr>
        <p:spPr bwMode="auto">
          <a:xfrm>
            <a:off x="11148907" y="650240"/>
            <a:ext cx="13547" cy="155787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1968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2"/>
          <p:cNvSpPr>
            <a:spLocks noChangeArrowheads="1"/>
          </p:cNvSpPr>
          <p:nvPr/>
        </p:nvSpPr>
        <p:spPr bwMode="auto">
          <a:xfrm>
            <a:off x="525736" y="2102204"/>
            <a:ext cx="3440853" cy="6863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28691" tIns="63217" rIns="128691" bIns="63217">
            <a:prstTxWarp prst="textNoShape">
              <a:avLst/>
            </a:prstTxWarp>
          </a:bodyPr>
          <a:lstStyle/>
          <a:p>
            <a:pPr algn="l">
              <a:lnSpc>
                <a:spcPct val="130000"/>
              </a:lnSpc>
              <a:spcBef>
                <a:spcPct val="39000"/>
              </a:spcBef>
              <a:tabLst>
                <a:tab pos="288991" algn="l"/>
                <a:tab pos="650230" algn="l"/>
                <a:tab pos="2131309" algn="l"/>
                <a:tab pos="2781539" algn="l"/>
                <a:tab pos="3251149" algn="l"/>
                <a:tab pos="3756884" algn="l"/>
              </a:tabLst>
            </a:pPr>
            <a:r>
              <a:rPr lang="en-US" sz="2800" dirty="0">
                <a:latin typeface="Book Antiqua"/>
              </a:rPr>
              <a:t>Generic query</a:t>
            </a:r>
          </a:p>
        </p:txBody>
      </p:sp>
      <p:sp>
        <p:nvSpPr>
          <p:cNvPr id="291843" name="Rectangle 3"/>
          <p:cNvSpPr>
            <a:spLocks noChangeArrowheads="1"/>
          </p:cNvSpPr>
          <p:nvPr/>
        </p:nvSpPr>
        <p:spPr bwMode="auto">
          <a:xfrm>
            <a:off x="597985" y="5990636"/>
            <a:ext cx="3440853" cy="6863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28691" tIns="63217" rIns="128691" bIns="63217">
            <a:prstTxWarp prst="textNoShape">
              <a:avLst/>
            </a:prstTxWarp>
          </a:bodyPr>
          <a:lstStyle/>
          <a:p>
            <a:pPr algn="l">
              <a:lnSpc>
                <a:spcPct val="130000"/>
              </a:lnSpc>
              <a:spcBef>
                <a:spcPct val="39000"/>
              </a:spcBef>
              <a:tabLst>
                <a:tab pos="288991" algn="l"/>
                <a:tab pos="650230" algn="l"/>
                <a:tab pos="2131309" algn="l"/>
                <a:tab pos="2781539" algn="l"/>
                <a:tab pos="3251149" algn="l"/>
                <a:tab pos="3756884" algn="l"/>
              </a:tabLst>
            </a:pPr>
            <a:r>
              <a:rPr lang="en-US" sz="2800" dirty="0">
                <a:latin typeface="Book Antiqua"/>
              </a:rPr>
              <a:t>Selections first</a:t>
            </a:r>
          </a:p>
        </p:txBody>
      </p:sp>
      <p:sp>
        <p:nvSpPr>
          <p:cNvPr id="291844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Reduction for DHF</a:t>
            </a:r>
          </a:p>
        </p:txBody>
      </p:sp>
      <p:sp>
        <p:nvSpPr>
          <p:cNvPr id="291845" name="Rectangle 5"/>
          <p:cNvSpPr>
            <a:spLocks noChangeArrowheads="1"/>
          </p:cNvSpPr>
          <p:nvPr/>
        </p:nvSpPr>
        <p:spPr bwMode="auto">
          <a:xfrm>
            <a:off x="3456362" y="4133419"/>
            <a:ext cx="535687" cy="55855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  <a:latin typeface="Symbol" charset="2"/>
                <a:sym typeface="Symbol" charset="2"/>
              </a:rPr>
              <a:t></a:t>
            </a:r>
            <a:endParaRPr lang="en-US" sz="2800" dirty="0">
              <a:solidFill>
                <a:schemeClr val="tx2"/>
              </a:solidFill>
              <a:latin typeface="Symbol" charset="2"/>
            </a:endParaRPr>
          </a:p>
        </p:txBody>
      </p:sp>
      <p:sp>
        <p:nvSpPr>
          <p:cNvPr id="291846" name="Rectangle 6"/>
          <p:cNvSpPr>
            <a:spLocks noChangeArrowheads="1"/>
          </p:cNvSpPr>
          <p:nvPr/>
        </p:nvSpPr>
        <p:spPr bwMode="auto">
          <a:xfrm>
            <a:off x="9489144" y="4142450"/>
            <a:ext cx="535687" cy="55855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  <a:latin typeface="Symbol" charset="2"/>
                <a:sym typeface="Symbol" charset="2"/>
              </a:rPr>
              <a:t></a:t>
            </a:r>
            <a:endParaRPr lang="en-US" sz="2800" dirty="0">
              <a:solidFill>
                <a:schemeClr val="tx2"/>
              </a:solidFill>
              <a:latin typeface="Symbol" charset="2"/>
            </a:endParaRPr>
          </a:p>
        </p:txBody>
      </p:sp>
      <p:sp>
        <p:nvSpPr>
          <p:cNvPr id="291847" name="Rectangle 7"/>
          <p:cNvSpPr>
            <a:spLocks noChangeArrowheads="1"/>
          </p:cNvSpPr>
          <p:nvPr/>
        </p:nvSpPr>
        <p:spPr bwMode="auto">
          <a:xfrm>
            <a:off x="1932191" y="5357134"/>
            <a:ext cx="110047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ASG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291848" name="Rectangle 8"/>
          <p:cNvSpPr>
            <a:spLocks noChangeArrowheads="1"/>
          </p:cNvSpPr>
          <p:nvPr/>
        </p:nvSpPr>
        <p:spPr bwMode="auto">
          <a:xfrm>
            <a:off x="7384804" y="3056460"/>
            <a:ext cx="2684623" cy="65088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3400" dirty="0" smtClean="0">
                <a:solidFill>
                  <a:srgbClr val="000000"/>
                </a:solidFill>
                <a:latin typeface="Symbol" charset="2"/>
                <a:sym typeface="Symbol"/>
              </a:rPr>
              <a:t></a:t>
            </a:r>
            <a:r>
              <a:rPr lang="en-US" sz="2800" baseline="-25000" dirty="0" smtClean="0">
                <a:solidFill>
                  <a:srgbClr val="000000"/>
                </a:solidFill>
                <a:latin typeface="Arial" charset="0"/>
              </a:rPr>
              <a:t>TITLE</a:t>
            </a:r>
            <a:r>
              <a:rPr lang="en-US" sz="2800" baseline="-25000" dirty="0">
                <a:solidFill>
                  <a:srgbClr val="000000"/>
                </a:solidFill>
                <a:latin typeface="Arial" charset="0"/>
              </a:rPr>
              <a:t>=“Mech. Eng.”</a:t>
            </a:r>
          </a:p>
        </p:txBody>
      </p:sp>
      <p:sp>
        <p:nvSpPr>
          <p:cNvPr id="291849" name="Rectangle 9"/>
          <p:cNvSpPr>
            <a:spLocks noChangeArrowheads="1"/>
          </p:cNvSpPr>
          <p:nvPr/>
        </p:nvSpPr>
        <p:spPr bwMode="auto">
          <a:xfrm>
            <a:off x="4560244" y="5357134"/>
            <a:ext cx="110047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ASG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291850" name="Rectangle 10"/>
          <p:cNvSpPr>
            <a:spLocks noChangeArrowheads="1"/>
          </p:cNvSpPr>
          <p:nvPr/>
        </p:nvSpPr>
        <p:spPr bwMode="auto">
          <a:xfrm>
            <a:off x="8007343" y="5357134"/>
            <a:ext cx="1106047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EMP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291851" name="Rectangle 11"/>
          <p:cNvSpPr>
            <a:spLocks noChangeArrowheads="1"/>
          </p:cNvSpPr>
          <p:nvPr/>
        </p:nvSpPr>
        <p:spPr bwMode="auto">
          <a:xfrm>
            <a:off x="10581209" y="5357134"/>
            <a:ext cx="1106047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EMP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291852" name="Line 12"/>
          <p:cNvSpPr>
            <a:spLocks noChangeShapeType="1"/>
          </p:cNvSpPr>
          <p:nvPr/>
        </p:nvSpPr>
        <p:spPr bwMode="auto">
          <a:xfrm flipV="1">
            <a:off x="2528711" y="4530788"/>
            <a:ext cx="1038578" cy="83989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1853" name="Line 13"/>
          <p:cNvSpPr>
            <a:spLocks noChangeShapeType="1"/>
          </p:cNvSpPr>
          <p:nvPr/>
        </p:nvSpPr>
        <p:spPr bwMode="auto">
          <a:xfrm flipH="1" flipV="1">
            <a:off x="3955627" y="4530788"/>
            <a:ext cx="1056640" cy="83989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1854" name="Line 14"/>
          <p:cNvSpPr>
            <a:spLocks noChangeShapeType="1"/>
          </p:cNvSpPr>
          <p:nvPr/>
        </p:nvSpPr>
        <p:spPr bwMode="auto">
          <a:xfrm flipV="1">
            <a:off x="8516338" y="4557881"/>
            <a:ext cx="1038578" cy="83989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1855" name="Line 15"/>
          <p:cNvSpPr>
            <a:spLocks noChangeShapeType="1"/>
          </p:cNvSpPr>
          <p:nvPr/>
        </p:nvSpPr>
        <p:spPr bwMode="auto">
          <a:xfrm flipH="1" flipV="1">
            <a:off x="9943253" y="4557881"/>
            <a:ext cx="1056640" cy="83989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1856" name="Line 16"/>
          <p:cNvSpPr>
            <a:spLocks noChangeShapeType="1"/>
          </p:cNvSpPr>
          <p:nvPr/>
        </p:nvSpPr>
        <p:spPr bwMode="auto">
          <a:xfrm flipH="1" flipV="1">
            <a:off x="8588587" y="3663801"/>
            <a:ext cx="1083733" cy="48768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1857" name="Line 17"/>
          <p:cNvSpPr>
            <a:spLocks noChangeShapeType="1"/>
          </p:cNvSpPr>
          <p:nvPr/>
        </p:nvSpPr>
        <p:spPr bwMode="auto">
          <a:xfrm flipH="1" flipV="1">
            <a:off x="6990080" y="2823908"/>
            <a:ext cx="1083733" cy="48768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1858" name="Line 18"/>
          <p:cNvSpPr>
            <a:spLocks noChangeShapeType="1"/>
          </p:cNvSpPr>
          <p:nvPr/>
        </p:nvSpPr>
        <p:spPr bwMode="auto">
          <a:xfrm flipV="1">
            <a:off x="3720818" y="2688441"/>
            <a:ext cx="2095218" cy="151722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1859" name="Rectangle 19"/>
          <p:cNvSpPr>
            <a:spLocks noChangeArrowheads="1"/>
          </p:cNvSpPr>
          <p:nvPr/>
        </p:nvSpPr>
        <p:spPr bwMode="auto">
          <a:xfrm>
            <a:off x="3618922" y="7524327"/>
            <a:ext cx="535687" cy="55855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  <a:latin typeface="Symbol" charset="2"/>
                <a:sym typeface="Symbol" charset="2"/>
              </a:rPr>
              <a:t></a:t>
            </a:r>
            <a:endParaRPr lang="en-US" sz="2800" dirty="0">
              <a:solidFill>
                <a:schemeClr val="tx2"/>
              </a:solidFill>
              <a:latin typeface="Symbol" charset="2"/>
            </a:endParaRPr>
          </a:p>
        </p:txBody>
      </p:sp>
      <p:sp>
        <p:nvSpPr>
          <p:cNvPr id="291860" name="Rectangle 20"/>
          <p:cNvSpPr>
            <a:spLocks noChangeArrowheads="1"/>
          </p:cNvSpPr>
          <p:nvPr/>
        </p:nvSpPr>
        <p:spPr bwMode="auto">
          <a:xfrm>
            <a:off x="2040564" y="8813518"/>
            <a:ext cx="110047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ASG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291861" name="Rectangle 21"/>
          <p:cNvSpPr>
            <a:spLocks noChangeArrowheads="1"/>
          </p:cNvSpPr>
          <p:nvPr/>
        </p:nvSpPr>
        <p:spPr bwMode="auto">
          <a:xfrm>
            <a:off x="4668617" y="8813518"/>
            <a:ext cx="110047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ASG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291862" name="Line 22"/>
          <p:cNvSpPr>
            <a:spLocks noChangeShapeType="1"/>
          </p:cNvSpPr>
          <p:nvPr/>
        </p:nvSpPr>
        <p:spPr bwMode="auto">
          <a:xfrm flipV="1">
            <a:off x="2691271" y="7987171"/>
            <a:ext cx="1038578" cy="83989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1863" name="Line 23"/>
          <p:cNvSpPr>
            <a:spLocks noChangeShapeType="1"/>
          </p:cNvSpPr>
          <p:nvPr/>
        </p:nvSpPr>
        <p:spPr bwMode="auto">
          <a:xfrm flipH="1" flipV="1">
            <a:off x="4118187" y="7987171"/>
            <a:ext cx="1056640" cy="83989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1864" name="Rectangle 24"/>
          <p:cNvSpPr>
            <a:spLocks noChangeArrowheads="1"/>
          </p:cNvSpPr>
          <p:nvPr/>
        </p:nvSpPr>
        <p:spPr bwMode="auto">
          <a:xfrm>
            <a:off x="8603396" y="8813518"/>
            <a:ext cx="1106047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EMP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291865" name="Rectangle 25"/>
          <p:cNvSpPr>
            <a:spLocks noChangeArrowheads="1"/>
          </p:cNvSpPr>
          <p:nvPr/>
        </p:nvSpPr>
        <p:spPr bwMode="auto">
          <a:xfrm>
            <a:off x="7926671" y="7481429"/>
            <a:ext cx="2684623" cy="65088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3400" dirty="0" smtClean="0">
                <a:solidFill>
                  <a:srgbClr val="000000"/>
                </a:solidFill>
                <a:latin typeface="Symbol" charset="2"/>
                <a:sym typeface="Symbol"/>
              </a:rPr>
              <a:t></a:t>
            </a:r>
            <a:r>
              <a:rPr lang="en-US" sz="2800" baseline="-25000" dirty="0" smtClean="0">
                <a:solidFill>
                  <a:srgbClr val="000000"/>
                </a:solidFill>
                <a:latin typeface="Arial" charset="0"/>
              </a:rPr>
              <a:t>TITLE</a:t>
            </a:r>
            <a:r>
              <a:rPr lang="en-US" sz="2800" baseline="-25000" dirty="0">
                <a:solidFill>
                  <a:srgbClr val="000000"/>
                </a:solidFill>
                <a:latin typeface="Arial" charset="0"/>
              </a:rPr>
              <a:t>=“Mech. Eng.”</a:t>
            </a:r>
          </a:p>
        </p:txBody>
      </p:sp>
      <p:sp>
        <p:nvSpPr>
          <p:cNvPr id="291866" name="Line 26"/>
          <p:cNvSpPr>
            <a:spLocks noChangeShapeType="1"/>
          </p:cNvSpPr>
          <p:nvPr/>
        </p:nvSpPr>
        <p:spPr bwMode="auto">
          <a:xfrm flipV="1">
            <a:off x="3883378" y="6632504"/>
            <a:ext cx="1986844" cy="97536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1867" name="Line 27"/>
          <p:cNvSpPr>
            <a:spLocks noChangeShapeType="1"/>
          </p:cNvSpPr>
          <p:nvPr/>
        </p:nvSpPr>
        <p:spPr bwMode="auto">
          <a:xfrm flipH="1" flipV="1">
            <a:off x="7125547" y="6713784"/>
            <a:ext cx="1896533" cy="97536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1868" name="Line 28"/>
          <p:cNvSpPr>
            <a:spLocks noChangeShapeType="1"/>
          </p:cNvSpPr>
          <p:nvPr/>
        </p:nvSpPr>
        <p:spPr bwMode="auto">
          <a:xfrm flipV="1">
            <a:off x="9157547" y="8095544"/>
            <a:ext cx="0" cy="73152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1873" name="Rectangle 33"/>
          <p:cNvSpPr>
            <a:spLocks noChangeArrowheads="1"/>
          </p:cNvSpPr>
          <p:nvPr/>
        </p:nvSpPr>
        <p:spPr bwMode="auto">
          <a:xfrm>
            <a:off x="5887932" y="6096066"/>
            <a:ext cx="1433758" cy="6816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3600" dirty="0" smtClean="0">
                <a:solidFill>
                  <a:schemeClr val="tx2"/>
                </a:solidFill>
                <a:latin typeface="Book Antiqua"/>
              </a:rPr>
              <a:t>⋈</a:t>
            </a:r>
            <a:r>
              <a:rPr lang="en-US" sz="3400" baseline="-25000" dirty="0" smtClean="0">
                <a:solidFill>
                  <a:schemeClr val="tx2"/>
                </a:solidFill>
                <a:latin typeface="Arial" charset="0"/>
              </a:rPr>
              <a:t>ENO</a:t>
            </a:r>
            <a:endParaRPr lang="en-US" sz="34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33" name="Rectangle 33"/>
          <p:cNvSpPr>
            <a:spLocks noChangeArrowheads="1"/>
          </p:cNvSpPr>
          <p:nvPr/>
        </p:nvSpPr>
        <p:spPr bwMode="auto">
          <a:xfrm>
            <a:off x="5785522" y="2135780"/>
            <a:ext cx="1433758" cy="6816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3600" dirty="0" smtClean="0">
                <a:solidFill>
                  <a:schemeClr val="tx2"/>
                </a:solidFill>
                <a:latin typeface="Book Antiqua"/>
              </a:rPr>
              <a:t>⋈</a:t>
            </a:r>
            <a:r>
              <a:rPr lang="en-US" sz="3400" baseline="-25000" dirty="0" smtClean="0">
                <a:solidFill>
                  <a:schemeClr val="tx2"/>
                </a:solidFill>
                <a:latin typeface="Arial" charset="0"/>
              </a:rPr>
              <a:t>ENO</a:t>
            </a:r>
            <a:endParaRPr lang="en-US" sz="34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31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4937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309712" y="2356520"/>
            <a:ext cx="4118187" cy="6863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28691" tIns="63217" rIns="128691" bIns="63217">
            <a:prstTxWarp prst="textNoShape">
              <a:avLst/>
            </a:prstTxWarp>
          </a:bodyPr>
          <a:lstStyle/>
          <a:p>
            <a:pPr algn="l">
              <a:lnSpc>
                <a:spcPct val="130000"/>
              </a:lnSpc>
              <a:spcBef>
                <a:spcPct val="39000"/>
              </a:spcBef>
              <a:tabLst>
                <a:tab pos="288991" algn="l"/>
                <a:tab pos="650230" algn="l"/>
                <a:tab pos="2131309" algn="l"/>
                <a:tab pos="2781539" algn="l"/>
                <a:tab pos="3251149" algn="l"/>
                <a:tab pos="3756884" algn="l"/>
              </a:tabLst>
            </a:pPr>
            <a:r>
              <a:rPr lang="en-US" sz="2800" dirty="0">
                <a:latin typeface="Book Antiqua"/>
                <a:cs typeface="Book Antiqua"/>
              </a:rPr>
              <a:t>Joins over unions</a:t>
            </a:r>
          </a:p>
        </p:txBody>
      </p:sp>
      <p:sp>
        <p:nvSpPr>
          <p:cNvPr id="292868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Reduction for DHF</a:t>
            </a:r>
          </a:p>
        </p:txBody>
      </p:sp>
      <p:sp>
        <p:nvSpPr>
          <p:cNvPr id="29286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09712" y="5817840"/>
            <a:ext cx="10188575" cy="1219200"/>
          </a:xfrm>
          <a:noFill/>
          <a:ln/>
        </p:spPr>
        <p:txBody>
          <a:bodyPr/>
          <a:lstStyle/>
          <a:p>
            <a:pPr>
              <a:buFont typeface="Wingdings" charset="2"/>
              <a:buNone/>
            </a:pPr>
            <a:r>
              <a:rPr lang="en-US" dirty="0"/>
              <a:t>Elimination of the empty intermediate relations </a:t>
            </a:r>
          </a:p>
          <a:p>
            <a:pPr>
              <a:buFont typeface="Wingdings" charset="2"/>
              <a:buNone/>
            </a:pPr>
            <a:r>
              <a:rPr lang="en-US" dirty="0"/>
              <a:t>(left sub-tree)</a:t>
            </a:r>
          </a:p>
        </p:txBody>
      </p:sp>
      <p:sp>
        <p:nvSpPr>
          <p:cNvPr id="292869" name="Rectangle 5"/>
          <p:cNvSpPr>
            <a:spLocks noChangeArrowheads="1"/>
          </p:cNvSpPr>
          <p:nvPr/>
        </p:nvSpPr>
        <p:spPr bwMode="auto">
          <a:xfrm>
            <a:off x="6226655" y="2164877"/>
            <a:ext cx="535687" cy="55855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  <a:latin typeface="Symbol" charset="2"/>
                <a:sym typeface="Symbol" charset="2"/>
              </a:rPr>
              <a:t></a:t>
            </a:r>
            <a:endParaRPr lang="en-US" sz="2800" dirty="0">
              <a:solidFill>
                <a:schemeClr val="tx2"/>
              </a:solidFill>
              <a:latin typeface="Symbol" charset="2"/>
            </a:endParaRPr>
          </a:p>
        </p:txBody>
      </p:sp>
      <p:sp>
        <p:nvSpPr>
          <p:cNvPr id="292870" name="Rectangle 6"/>
          <p:cNvSpPr>
            <a:spLocks noChangeArrowheads="1"/>
          </p:cNvSpPr>
          <p:nvPr/>
        </p:nvSpPr>
        <p:spPr bwMode="auto">
          <a:xfrm>
            <a:off x="2148937" y="5285126"/>
            <a:ext cx="110047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ASG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292871" name="Rectangle 7"/>
          <p:cNvSpPr>
            <a:spLocks noChangeArrowheads="1"/>
          </p:cNvSpPr>
          <p:nvPr/>
        </p:nvSpPr>
        <p:spPr bwMode="auto">
          <a:xfrm>
            <a:off x="4835164" y="5285126"/>
            <a:ext cx="1106047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EMP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292872" name="Line 8"/>
          <p:cNvSpPr>
            <a:spLocks noChangeShapeType="1"/>
          </p:cNvSpPr>
          <p:nvPr/>
        </p:nvSpPr>
        <p:spPr bwMode="auto">
          <a:xfrm flipV="1">
            <a:off x="2743201" y="3808539"/>
            <a:ext cx="878275" cy="14630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2873" name="Rectangle 9"/>
          <p:cNvSpPr>
            <a:spLocks noChangeArrowheads="1"/>
          </p:cNvSpPr>
          <p:nvPr/>
        </p:nvSpPr>
        <p:spPr bwMode="auto">
          <a:xfrm>
            <a:off x="9833884" y="5285126"/>
            <a:ext cx="1106047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Arial" charset="0"/>
              </a:rPr>
              <a:t>EMP</a:t>
            </a:r>
            <a:r>
              <a:rPr lang="en-US" sz="2600" baseline="-25000" dirty="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292874" name="Rectangle 10"/>
          <p:cNvSpPr>
            <a:spLocks noChangeArrowheads="1"/>
          </p:cNvSpPr>
          <p:nvPr/>
        </p:nvSpPr>
        <p:spPr bwMode="auto">
          <a:xfrm>
            <a:off x="9098670" y="4291704"/>
            <a:ext cx="2483810" cy="55855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800" dirty="0" smtClean="0">
                <a:solidFill>
                  <a:srgbClr val="000000"/>
                </a:solidFill>
                <a:latin typeface="Symbol" charset="2"/>
                <a:sym typeface="Symbol"/>
              </a:rPr>
              <a:t></a:t>
            </a:r>
            <a:r>
              <a:rPr lang="en-US" sz="2600" baseline="-25000" dirty="0" smtClean="0">
                <a:solidFill>
                  <a:srgbClr val="000000"/>
                </a:solidFill>
                <a:latin typeface="Arial" charset="0"/>
              </a:rPr>
              <a:t>TITLE</a:t>
            </a:r>
            <a:r>
              <a:rPr lang="en-US" sz="2600" baseline="-25000" dirty="0">
                <a:solidFill>
                  <a:srgbClr val="000000"/>
                </a:solidFill>
                <a:latin typeface="Arial" charset="0"/>
              </a:rPr>
              <a:t>=“Mech. Eng.”</a:t>
            </a:r>
          </a:p>
        </p:txBody>
      </p:sp>
      <p:sp>
        <p:nvSpPr>
          <p:cNvPr id="292875" name="Line 11"/>
          <p:cNvSpPr>
            <a:spLocks noChangeShapeType="1"/>
          </p:cNvSpPr>
          <p:nvPr/>
        </p:nvSpPr>
        <p:spPr bwMode="auto">
          <a:xfrm flipV="1">
            <a:off x="4045939" y="2697712"/>
            <a:ext cx="2201334" cy="78570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2876" name="Line 12"/>
          <p:cNvSpPr>
            <a:spLocks noChangeShapeType="1"/>
          </p:cNvSpPr>
          <p:nvPr/>
        </p:nvSpPr>
        <p:spPr bwMode="auto">
          <a:xfrm flipH="1" flipV="1">
            <a:off x="6798170" y="2724806"/>
            <a:ext cx="2007164" cy="73152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2877" name="Rectangle 13"/>
          <p:cNvSpPr>
            <a:spLocks noChangeArrowheads="1"/>
          </p:cNvSpPr>
          <p:nvPr/>
        </p:nvSpPr>
        <p:spPr bwMode="auto">
          <a:xfrm>
            <a:off x="7161204" y="5285126"/>
            <a:ext cx="110047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ASG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292878" name="Rectangle 14"/>
          <p:cNvSpPr>
            <a:spLocks noChangeArrowheads="1"/>
          </p:cNvSpPr>
          <p:nvPr/>
        </p:nvSpPr>
        <p:spPr bwMode="auto">
          <a:xfrm>
            <a:off x="4145049" y="4291704"/>
            <a:ext cx="2483810" cy="55855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800" dirty="0" smtClean="0">
                <a:solidFill>
                  <a:srgbClr val="000000"/>
                </a:solidFill>
                <a:latin typeface="Symbol" charset="2"/>
                <a:sym typeface="Symbol"/>
              </a:rPr>
              <a:t></a:t>
            </a:r>
            <a:r>
              <a:rPr lang="en-US" sz="2600" baseline="-25000" dirty="0" smtClean="0">
                <a:solidFill>
                  <a:srgbClr val="000000"/>
                </a:solidFill>
                <a:latin typeface="Arial" charset="0"/>
              </a:rPr>
              <a:t>TITLE</a:t>
            </a:r>
            <a:r>
              <a:rPr lang="en-US" sz="2600" baseline="-25000" dirty="0">
                <a:solidFill>
                  <a:srgbClr val="000000"/>
                </a:solidFill>
                <a:latin typeface="Arial" charset="0"/>
              </a:rPr>
              <a:t>=“Mech. Eng.”</a:t>
            </a:r>
          </a:p>
        </p:txBody>
      </p:sp>
      <p:sp>
        <p:nvSpPr>
          <p:cNvPr id="292879" name="Line 15"/>
          <p:cNvSpPr>
            <a:spLocks noChangeShapeType="1"/>
          </p:cNvSpPr>
          <p:nvPr/>
        </p:nvSpPr>
        <p:spPr bwMode="auto">
          <a:xfrm flipV="1">
            <a:off x="5362223" y="4865179"/>
            <a:ext cx="0" cy="43349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2880" name="Line 16"/>
          <p:cNvSpPr>
            <a:spLocks noChangeShapeType="1"/>
          </p:cNvSpPr>
          <p:nvPr/>
        </p:nvSpPr>
        <p:spPr bwMode="auto">
          <a:xfrm flipH="1" flipV="1">
            <a:off x="4605867" y="3889819"/>
            <a:ext cx="704427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2881" name="Line 17"/>
          <p:cNvSpPr>
            <a:spLocks noChangeShapeType="1"/>
          </p:cNvSpPr>
          <p:nvPr/>
        </p:nvSpPr>
        <p:spPr bwMode="auto">
          <a:xfrm flipV="1">
            <a:off x="7755468" y="3808539"/>
            <a:ext cx="878275" cy="14630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2882" name="Line 18"/>
          <p:cNvSpPr>
            <a:spLocks noChangeShapeType="1"/>
          </p:cNvSpPr>
          <p:nvPr/>
        </p:nvSpPr>
        <p:spPr bwMode="auto">
          <a:xfrm flipH="1" flipV="1">
            <a:off x="9672320" y="3889819"/>
            <a:ext cx="704427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2883" name="Line 19"/>
          <p:cNvSpPr>
            <a:spLocks noChangeShapeType="1"/>
          </p:cNvSpPr>
          <p:nvPr/>
        </p:nvSpPr>
        <p:spPr bwMode="auto">
          <a:xfrm flipV="1">
            <a:off x="10374490" y="4919366"/>
            <a:ext cx="0" cy="43349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2884" name="Rectangle 20"/>
          <p:cNvSpPr>
            <a:spLocks noChangeArrowheads="1"/>
          </p:cNvSpPr>
          <p:nvPr/>
        </p:nvSpPr>
        <p:spPr bwMode="auto">
          <a:xfrm>
            <a:off x="3882911" y="8813518"/>
            <a:ext cx="110047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ASG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292885" name="Rectangle 21"/>
          <p:cNvSpPr>
            <a:spLocks noChangeArrowheads="1"/>
          </p:cNvSpPr>
          <p:nvPr/>
        </p:nvSpPr>
        <p:spPr bwMode="auto">
          <a:xfrm>
            <a:off x="7828977" y="8813518"/>
            <a:ext cx="1106047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EMP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292886" name="Rectangle 22"/>
          <p:cNvSpPr>
            <a:spLocks noChangeArrowheads="1"/>
          </p:cNvSpPr>
          <p:nvPr/>
        </p:nvSpPr>
        <p:spPr bwMode="auto">
          <a:xfrm>
            <a:off x="7220142" y="7467882"/>
            <a:ext cx="2483810" cy="55855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800" dirty="0" smtClean="0">
                <a:solidFill>
                  <a:srgbClr val="000000"/>
                </a:solidFill>
                <a:latin typeface="Symbol" charset="2"/>
                <a:sym typeface="Symbol"/>
              </a:rPr>
              <a:t></a:t>
            </a:r>
            <a:r>
              <a:rPr lang="en-US" sz="2600" baseline="-25000" dirty="0" smtClean="0">
                <a:solidFill>
                  <a:srgbClr val="000000"/>
                </a:solidFill>
                <a:latin typeface="Arial" charset="0"/>
              </a:rPr>
              <a:t>TITLE</a:t>
            </a:r>
            <a:r>
              <a:rPr lang="en-US" sz="2600" baseline="-25000" dirty="0">
                <a:solidFill>
                  <a:srgbClr val="000000"/>
                </a:solidFill>
                <a:latin typeface="Arial" charset="0"/>
              </a:rPr>
              <a:t>=“Mech. Eng.”</a:t>
            </a:r>
          </a:p>
        </p:txBody>
      </p:sp>
      <p:sp>
        <p:nvSpPr>
          <p:cNvPr id="292887" name="Line 23"/>
          <p:cNvSpPr>
            <a:spLocks noChangeShapeType="1"/>
          </p:cNvSpPr>
          <p:nvPr/>
        </p:nvSpPr>
        <p:spPr bwMode="auto">
          <a:xfrm flipV="1">
            <a:off x="4533618" y="6876344"/>
            <a:ext cx="1499164" cy="195072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2888" name="Line 24"/>
          <p:cNvSpPr>
            <a:spLocks noChangeShapeType="1"/>
          </p:cNvSpPr>
          <p:nvPr/>
        </p:nvSpPr>
        <p:spPr bwMode="auto">
          <a:xfrm flipH="1" flipV="1">
            <a:off x="6827520" y="6984717"/>
            <a:ext cx="1544320" cy="73152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2889" name="Line 25"/>
          <p:cNvSpPr>
            <a:spLocks noChangeShapeType="1"/>
          </p:cNvSpPr>
          <p:nvPr/>
        </p:nvSpPr>
        <p:spPr bwMode="auto">
          <a:xfrm flipV="1">
            <a:off x="8398933" y="8068450"/>
            <a:ext cx="0" cy="78570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" name="Rectangle 33"/>
          <p:cNvSpPr>
            <a:spLocks noChangeArrowheads="1"/>
          </p:cNvSpPr>
          <p:nvPr/>
        </p:nvSpPr>
        <p:spPr bwMode="auto">
          <a:xfrm>
            <a:off x="5887932" y="6326962"/>
            <a:ext cx="1433758" cy="6816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3600" dirty="0" smtClean="0">
                <a:solidFill>
                  <a:schemeClr val="tx2"/>
                </a:solidFill>
                <a:latin typeface="Book Antiqua"/>
              </a:rPr>
              <a:t>⋈</a:t>
            </a:r>
            <a:r>
              <a:rPr lang="en-US" sz="3400" baseline="-25000" dirty="0" smtClean="0">
                <a:solidFill>
                  <a:schemeClr val="tx2"/>
                </a:solidFill>
                <a:latin typeface="Arial" charset="0"/>
              </a:rPr>
              <a:t>ENO</a:t>
            </a:r>
            <a:endParaRPr lang="en-US" sz="34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30" name="Rectangle 33"/>
          <p:cNvSpPr>
            <a:spLocks noChangeArrowheads="1"/>
          </p:cNvSpPr>
          <p:nvPr/>
        </p:nvSpPr>
        <p:spPr bwMode="auto">
          <a:xfrm>
            <a:off x="3430059" y="3265614"/>
            <a:ext cx="1433758" cy="6816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3600" dirty="0" smtClean="0">
                <a:solidFill>
                  <a:schemeClr val="tx2"/>
                </a:solidFill>
                <a:latin typeface="Book Antiqua"/>
              </a:rPr>
              <a:t>⋈</a:t>
            </a:r>
            <a:r>
              <a:rPr lang="en-US" sz="3400" baseline="-25000" dirty="0" smtClean="0">
                <a:solidFill>
                  <a:schemeClr val="tx2"/>
                </a:solidFill>
                <a:latin typeface="Arial" charset="0"/>
              </a:rPr>
              <a:t>ENO</a:t>
            </a:r>
            <a:endParaRPr lang="en-US" sz="34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31" name="Rectangle 33"/>
          <p:cNvSpPr>
            <a:spLocks noChangeArrowheads="1"/>
          </p:cNvSpPr>
          <p:nvPr/>
        </p:nvSpPr>
        <p:spPr bwMode="auto">
          <a:xfrm>
            <a:off x="8550630" y="3265614"/>
            <a:ext cx="1433758" cy="6816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3600" dirty="0" smtClean="0">
                <a:solidFill>
                  <a:schemeClr val="tx2"/>
                </a:solidFill>
                <a:latin typeface="Book Antiqua"/>
              </a:rPr>
              <a:t>⋈</a:t>
            </a:r>
            <a:r>
              <a:rPr lang="en-US" sz="3400" baseline="-25000" dirty="0" smtClean="0">
                <a:solidFill>
                  <a:schemeClr val="tx2"/>
                </a:solidFill>
                <a:latin typeface="Arial" charset="0"/>
              </a:rPr>
              <a:t>ENO</a:t>
            </a:r>
            <a:endParaRPr lang="en-US" sz="34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32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98671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3"/>
          <p:cNvSpPr>
            <a:spLocks noGrp="1" noChangeArrowheads="1"/>
          </p:cNvSpPr>
          <p:nvPr>
            <p:ph type="title"/>
          </p:nvPr>
        </p:nvSpPr>
        <p:spPr>
          <a:xfrm>
            <a:off x="355600" y="444500"/>
            <a:ext cx="12483504" cy="1612900"/>
          </a:xfrm>
          <a:noFill/>
          <a:ln/>
        </p:spPr>
        <p:txBody>
          <a:bodyPr/>
          <a:lstStyle/>
          <a:p>
            <a:r>
              <a:rPr lang="en-US" dirty="0"/>
              <a:t>Reduction for Hybrid Fragmentation</a:t>
            </a:r>
          </a:p>
        </p:txBody>
      </p:sp>
      <p:sp>
        <p:nvSpPr>
          <p:cNvPr id="62466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70000"/>
              </a:spcBef>
            </a:pPr>
            <a:r>
              <a:rPr lang="en-US" dirty="0"/>
              <a:t>Combine the rules already specified:</a:t>
            </a:r>
          </a:p>
          <a:p>
            <a:pPr lvl="1">
              <a:lnSpc>
                <a:spcPct val="100000"/>
              </a:lnSpc>
              <a:spcBef>
                <a:spcPct val="70000"/>
              </a:spcBef>
            </a:pPr>
            <a:r>
              <a:rPr lang="en-US" dirty="0"/>
              <a:t>Remove </a:t>
            </a:r>
            <a:r>
              <a:rPr lang="en-US" dirty="0">
                <a:solidFill>
                  <a:schemeClr val="hlink"/>
                </a:solidFill>
              </a:rPr>
              <a:t>empty relations </a:t>
            </a:r>
            <a:r>
              <a:rPr lang="en-US" dirty="0"/>
              <a:t>generated by contradicting selections on horizontal fragments;</a:t>
            </a:r>
          </a:p>
          <a:p>
            <a:pPr lvl="1">
              <a:lnSpc>
                <a:spcPct val="100000"/>
              </a:lnSpc>
              <a:spcBef>
                <a:spcPct val="70000"/>
              </a:spcBef>
            </a:pPr>
            <a:r>
              <a:rPr lang="en-US" dirty="0"/>
              <a:t>Remove </a:t>
            </a:r>
            <a:r>
              <a:rPr lang="en-US" dirty="0">
                <a:solidFill>
                  <a:schemeClr val="hlink"/>
                </a:solidFill>
              </a:rPr>
              <a:t>useless relations </a:t>
            </a:r>
            <a:r>
              <a:rPr lang="en-US" dirty="0"/>
              <a:t>generated by projections on vertical fragments;</a:t>
            </a:r>
          </a:p>
          <a:p>
            <a:pPr lvl="1">
              <a:lnSpc>
                <a:spcPct val="100000"/>
              </a:lnSpc>
              <a:spcBef>
                <a:spcPct val="70000"/>
              </a:spcBef>
            </a:pPr>
            <a:r>
              <a:rPr lang="en-US" dirty="0"/>
              <a:t>Distribute </a:t>
            </a:r>
            <a:r>
              <a:rPr lang="en-US" dirty="0">
                <a:solidFill>
                  <a:schemeClr val="hlink"/>
                </a:solidFill>
              </a:rPr>
              <a:t>joins over unions </a:t>
            </a:r>
            <a:r>
              <a:rPr lang="en-US" dirty="0"/>
              <a:t>in order to isolate and remove useless joins.</a:t>
            </a: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4834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Reduction for HF</a:t>
            </a:r>
          </a:p>
        </p:txBody>
      </p:sp>
      <p:sp>
        <p:nvSpPr>
          <p:cNvPr id="293890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144016" y="2460699"/>
            <a:ext cx="6502400" cy="6232525"/>
          </a:xfrm>
          <a:noFill/>
          <a:ln/>
        </p:spPr>
        <p:txBody>
          <a:bodyPr/>
          <a:lstStyle/>
          <a:p>
            <a:pPr marL="0" indent="0">
              <a:spcBef>
                <a:spcPct val="65000"/>
              </a:spcBef>
              <a:buNone/>
            </a:pPr>
            <a:r>
              <a:rPr lang="en-US" dirty="0"/>
              <a:t>Example</a:t>
            </a:r>
          </a:p>
          <a:p>
            <a:pPr marL="325115" lvl="1" indent="0">
              <a:spcBef>
                <a:spcPct val="65000"/>
              </a:spcBef>
              <a:buNone/>
            </a:pPr>
            <a:r>
              <a:rPr lang="en-US" dirty="0"/>
              <a:t>Consider the following hybrid fragmentation:</a:t>
            </a:r>
          </a:p>
          <a:p>
            <a:pPr marL="650230" lvl="2" indent="0">
              <a:spcBef>
                <a:spcPct val="65000"/>
              </a:spcBef>
              <a:buNone/>
            </a:pPr>
            <a:r>
              <a:rPr lang="en-US" dirty="0"/>
              <a:t>EMP</a:t>
            </a:r>
            <a:r>
              <a:rPr lang="en-US" baseline="-25000" dirty="0"/>
              <a:t>1</a:t>
            </a:r>
            <a:r>
              <a:rPr lang="en-US" dirty="0" smtClean="0"/>
              <a:t>= </a:t>
            </a:r>
            <a:r>
              <a:rPr lang="en-US" sz="2800" dirty="0" smtClean="0">
                <a:latin typeface="Symbol" charset="2"/>
                <a:sym typeface="Symbol"/>
              </a:rPr>
              <a:t></a:t>
            </a:r>
            <a:r>
              <a:rPr lang="en-US" baseline="-25000" dirty="0" smtClean="0"/>
              <a:t>ENO</a:t>
            </a:r>
            <a:r>
              <a:rPr lang="en-US" baseline="-25000" dirty="0"/>
              <a:t>≤"E4" </a:t>
            </a:r>
            <a:r>
              <a:rPr lang="en-US" dirty="0" smtClean="0"/>
              <a:t>(</a:t>
            </a:r>
            <a:r>
              <a:rPr lang="en-US" sz="2800" dirty="0" smtClean="0">
                <a:latin typeface="Symbol" charset="2"/>
                <a:sym typeface="Symbol"/>
              </a:rPr>
              <a:t></a:t>
            </a:r>
            <a:r>
              <a:rPr lang="en-US" baseline="-25000" dirty="0" smtClean="0"/>
              <a:t>ENO,ENAME </a:t>
            </a:r>
            <a:r>
              <a:rPr lang="en-US" dirty="0"/>
              <a:t>(EMP))</a:t>
            </a:r>
          </a:p>
          <a:p>
            <a:pPr marL="650230" lvl="2" indent="0">
              <a:spcBef>
                <a:spcPct val="65000"/>
              </a:spcBef>
              <a:buNone/>
            </a:pPr>
            <a:r>
              <a:rPr lang="en-US" dirty="0"/>
              <a:t>EMP</a:t>
            </a:r>
            <a:r>
              <a:rPr lang="en-US" baseline="-25000" dirty="0"/>
              <a:t>2</a:t>
            </a:r>
            <a:r>
              <a:rPr lang="en-US" dirty="0" smtClean="0"/>
              <a:t>= </a:t>
            </a:r>
            <a:r>
              <a:rPr lang="en-US" sz="2800" dirty="0" smtClean="0">
                <a:latin typeface="Symbol" charset="2"/>
                <a:sym typeface="Symbol"/>
              </a:rPr>
              <a:t></a:t>
            </a:r>
            <a:r>
              <a:rPr lang="en-US" baseline="-25000" dirty="0" smtClean="0"/>
              <a:t>ENO</a:t>
            </a:r>
            <a:r>
              <a:rPr lang="en-US" baseline="-25000" dirty="0"/>
              <a:t>&gt;"E4" </a:t>
            </a:r>
            <a:r>
              <a:rPr lang="en-US" dirty="0" smtClean="0"/>
              <a:t>(</a:t>
            </a:r>
            <a:r>
              <a:rPr lang="en-US" sz="2800" dirty="0" smtClean="0">
                <a:latin typeface="Symbol" charset="2"/>
                <a:sym typeface="Symbol"/>
              </a:rPr>
              <a:t></a:t>
            </a:r>
            <a:r>
              <a:rPr lang="en-US" baseline="-25000" dirty="0" smtClean="0"/>
              <a:t>ENO,ENAME </a:t>
            </a:r>
            <a:r>
              <a:rPr lang="en-US" dirty="0"/>
              <a:t>(EMP))</a:t>
            </a:r>
          </a:p>
          <a:p>
            <a:pPr marL="650230" lvl="2" indent="0">
              <a:spcBef>
                <a:spcPct val="65000"/>
              </a:spcBef>
              <a:buNone/>
            </a:pPr>
            <a:r>
              <a:rPr lang="en-US" dirty="0"/>
              <a:t>EMP</a:t>
            </a:r>
            <a:r>
              <a:rPr lang="en-US" baseline="-25000" dirty="0"/>
              <a:t>3</a:t>
            </a:r>
            <a:r>
              <a:rPr lang="en-US" dirty="0" smtClean="0"/>
              <a:t>=</a:t>
            </a:r>
            <a:r>
              <a:rPr lang="en-US" dirty="0" smtClean="0">
                <a:latin typeface="Symbol" charset="2"/>
                <a:sym typeface="Symbol"/>
              </a:rPr>
              <a:t> </a:t>
            </a:r>
            <a:r>
              <a:rPr lang="en-US" sz="2800" dirty="0" smtClean="0">
                <a:latin typeface="Symbol" charset="2"/>
                <a:sym typeface="Symbol"/>
              </a:rPr>
              <a:t></a:t>
            </a:r>
            <a:r>
              <a:rPr lang="en-US" baseline="-25000" dirty="0" smtClean="0"/>
              <a:t>ENO,TITLE </a:t>
            </a:r>
            <a:r>
              <a:rPr lang="en-US" dirty="0"/>
              <a:t>(EMP)</a:t>
            </a:r>
          </a:p>
          <a:p>
            <a:pPr marL="325115" lvl="1" indent="0">
              <a:spcBef>
                <a:spcPct val="65000"/>
              </a:spcBef>
              <a:buNone/>
            </a:pPr>
            <a:r>
              <a:rPr lang="en-US" dirty="0"/>
              <a:t>and the query</a:t>
            </a:r>
          </a:p>
          <a:p>
            <a:pPr marL="650230" lvl="2" indent="0">
              <a:spcBef>
                <a:spcPct val="65000"/>
              </a:spcBef>
              <a:buNone/>
            </a:pPr>
            <a:r>
              <a:rPr lang="en-US" b="1" dirty="0">
                <a:latin typeface="Courier New"/>
              </a:rPr>
              <a:t>SELECT</a:t>
            </a:r>
            <a:r>
              <a:rPr lang="en-US" dirty="0">
                <a:latin typeface="Courier New"/>
              </a:rPr>
              <a:t>	ENAME</a:t>
            </a:r>
          </a:p>
          <a:p>
            <a:pPr marL="650230" lvl="2" indent="0">
              <a:spcBef>
                <a:spcPct val="20000"/>
              </a:spcBef>
              <a:buNone/>
            </a:pPr>
            <a:r>
              <a:rPr lang="en-US" b="1" dirty="0">
                <a:latin typeface="Courier New"/>
              </a:rPr>
              <a:t>FROM</a:t>
            </a:r>
            <a:r>
              <a:rPr lang="en-US" dirty="0">
                <a:latin typeface="Courier New"/>
              </a:rPr>
              <a:t>	EMP</a:t>
            </a:r>
          </a:p>
          <a:p>
            <a:pPr marL="650230" lvl="2" indent="0">
              <a:spcBef>
                <a:spcPct val="20000"/>
              </a:spcBef>
              <a:buNone/>
            </a:pPr>
            <a:r>
              <a:rPr lang="en-US" b="1" dirty="0">
                <a:latin typeface="Courier New"/>
              </a:rPr>
              <a:t>WHERE	</a:t>
            </a:r>
            <a:r>
              <a:rPr lang="en-US" dirty="0">
                <a:latin typeface="Courier New"/>
              </a:rPr>
              <a:t>ENO</a:t>
            </a:r>
            <a:r>
              <a:rPr lang="en-US" dirty="0" smtClean="0">
                <a:latin typeface="Courier New"/>
              </a:rPr>
              <a:t>="E5"</a:t>
            </a:r>
            <a:endParaRPr lang="en-US" dirty="0">
              <a:latin typeface="Courier New"/>
            </a:endParaRPr>
          </a:p>
        </p:txBody>
      </p:sp>
      <p:sp>
        <p:nvSpPr>
          <p:cNvPr id="293892" name="Rectangle 4"/>
          <p:cNvSpPr>
            <a:spLocks noChangeArrowheads="1"/>
          </p:cNvSpPr>
          <p:nvPr/>
        </p:nvSpPr>
        <p:spPr bwMode="auto">
          <a:xfrm>
            <a:off x="6490116" y="7762240"/>
            <a:ext cx="1106047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EMP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293893" name="Rectangle 5"/>
          <p:cNvSpPr>
            <a:spLocks noChangeArrowheads="1"/>
          </p:cNvSpPr>
          <p:nvPr/>
        </p:nvSpPr>
        <p:spPr bwMode="auto">
          <a:xfrm>
            <a:off x="7600943" y="7762240"/>
            <a:ext cx="1106047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EMP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293894" name="Rectangle 6"/>
          <p:cNvSpPr>
            <a:spLocks noChangeArrowheads="1"/>
          </p:cNvSpPr>
          <p:nvPr/>
        </p:nvSpPr>
        <p:spPr bwMode="auto">
          <a:xfrm>
            <a:off x="7314904" y="6403058"/>
            <a:ext cx="535687" cy="55855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  <a:latin typeface="Symbol" charset="2"/>
                <a:sym typeface="Symbol" charset="2"/>
              </a:rPr>
              <a:t></a:t>
            </a:r>
            <a:endParaRPr lang="en-US" sz="2800" dirty="0">
              <a:solidFill>
                <a:schemeClr val="tx2"/>
              </a:solidFill>
              <a:latin typeface="Symbol" charset="2"/>
            </a:endParaRPr>
          </a:p>
        </p:txBody>
      </p:sp>
      <p:sp>
        <p:nvSpPr>
          <p:cNvPr id="293895" name="Line 7"/>
          <p:cNvSpPr>
            <a:spLocks noChangeShapeType="1"/>
          </p:cNvSpPr>
          <p:nvPr/>
        </p:nvSpPr>
        <p:spPr bwMode="auto">
          <a:xfrm flipV="1">
            <a:off x="7057814" y="6881707"/>
            <a:ext cx="442524" cy="89408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3896" name="Line 8"/>
          <p:cNvSpPr>
            <a:spLocks noChangeShapeType="1"/>
          </p:cNvSpPr>
          <p:nvPr/>
        </p:nvSpPr>
        <p:spPr bwMode="auto">
          <a:xfrm flipH="1" flipV="1">
            <a:off x="7671929" y="6881707"/>
            <a:ext cx="460587" cy="89408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3897" name="Line 9"/>
          <p:cNvSpPr>
            <a:spLocks noChangeShapeType="1"/>
          </p:cNvSpPr>
          <p:nvPr/>
        </p:nvSpPr>
        <p:spPr bwMode="auto">
          <a:xfrm flipV="1">
            <a:off x="7599680" y="5716694"/>
            <a:ext cx="388338" cy="758613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3898" name="Rectangle 10"/>
          <p:cNvSpPr>
            <a:spLocks noChangeArrowheads="1"/>
          </p:cNvSpPr>
          <p:nvPr/>
        </p:nvSpPr>
        <p:spPr bwMode="auto">
          <a:xfrm>
            <a:off x="8522116" y="7762240"/>
            <a:ext cx="1106047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EMP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293899" name="Line 11"/>
          <p:cNvSpPr>
            <a:spLocks noChangeShapeType="1"/>
          </p:cNvSpPr>
          <p:nvPr/>
        </p:nvSpPr>
        <p:spPr bwMode="auto">
          <a:xfrm flipH="1" flipV="1">
            <a:off x="8186702" y="5770880"/>
            <a:ext cx="812800" cy="2004907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3900" name="Rectangle 12"/>
          <p:cNvSpPr>
            <a:spLocks noChangeArrowheads="1"/>
          </p:cNvSpPr>
          <p:nvPr/>
        </p:nvSpPr>
        <p:spPr bwMode="auto">
          <a:xfrm>
            <a:off x="7200708" y="4005299"/>
            <a:ext cx="1507849" cy="55855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  <a:latin typeface="Symbol" charset="2"/>
                <a:sym typeface="Symbol"/>
              </a:rPr>
              <a:t></a:t>
            </a:r>
            <a:r>
              <a:rPr lang="en-US" sz="2600" baseline="-25000" dirty="0" smtClean="0">
                <a:solidFill>
                  <a:srgbClr val="000000"/>
                </a:solidFill>
                <a:latin typeface="Arial" charset="0"/>
              </a:rPr>
              <a:t>ENO</a:t>
            </a:r>
            <a:r>
              <a:rPr lang="en-US" sz="2600" baseline="-25000" dirty="0">
                <a:solidFill>
                  <a:srgbClr val="000000"/>
                </a:solidFill>
                <a:latin typeface="Arial" charset="0"/>
              </a:rPr>
              <a:t>=“E5”</a:t>
            </a:r>
          </a:p>
        </p:txBody>
      </p:sp>
      <p:sp>
        <p:nvSpPr>
          <p:cNvPr id="293901" name="Line 13"/>
          <p:cNvSpPr>
            <a:spLocks noChangeShapeType="1"/>
          </p:cNvSpPr>
          <p:nvPr/>
        </p:nvSpPr>
        <p:spPr bwMode="auto">
          <a:xfrm flipV="1">
            <a:off x="7997049" y="4660053"/>
            <a:ext cx="0" cy="704427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3902" name="Line 14"/>
          <p:cNvSpPr>
            <a:spLocks noChangeShapeType="1"/>
          </p:cNvSpPr>
          <p:nvPr/>
        </p:nvSpPr>
        <p:spPr bwMode="auto">
          <a:xfrm flipV="1">
            <a:off x="7997049" y="3522133"/>
            <a:ext cx="0" cy="704427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3903" name="Rectangle 15"/>
          <p:cNvSpPr>
            <a:spLocks noChangeArrowheads="1"/>
          </p:cNvSpPr>
          <p:nvPr/>
        </p:nvSpPr>
        <p:spPr bwMode="auto">
          <a:xfrm>
            <a:off x="7321068" y="2734170"/>
            <a:ext cx="1385257" cy="65088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3400" dirty="0" smtClean="0">
                <a:solidFill>
                  <a:srgbClr val="000000"/>
                </a:solidFill>
                <a:latin typeface="Symbol" charset="2"/>
                <a:sym typeface="Symbol"/>
              </a:rPr>
              <a:t></a:t>
            </a:r>
            <a:r>
              <a:rPr lang="en-US" sz="2600" baseline="-25000" dirty="0" smtClean="0">
                <a:solidFill>
                  <a:srgbClr val="000000"/>
                </a:solidFill>
                <a:latin typeface="Arial" charset="0"/>
              </a:rPr>
              <a:t>ENAME</a:t>
            </a:r>
            <a:endParaRPr lang="en-US" sz="2600" baseline="-250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93904" name="Rectangle 16"/>
          <p:cNvSpPr>
            <a:spLocks noChangeArrowheads="1"/>
          </p:cNvSpPr>
          <p:nvPr/>
        </p:nvSpPr>
        <p:spPr bwMode="auto">
          <a:xfrm>
            <a:off x="11290151" y="6651413"/>
            <a:ext cx="1106047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EMP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293905" name="Rectangle 17"/>
          <p:cNvSpPr>
            <a:spLocks noChangeArrowheads="1"/>
          </p:cNvSpPr>
          <p:nvPr/>
        </p:nvSpPr>
        <p:spPr bwMode="auto">
          <a:xfrm>
            <a:off x="10973453" y="4924215"/>
            <a:ext cx="1507849" cy="55855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  <a:latin typeface="Symbol" charset="2"/>
                <a:sym typeface="Symbol"/>
              </a:rPr>
              <a:t></a:t>
            </a:r>
            <a:r>
              <a:rPr lang="en-US" sz="2600" baseline="-25000" dirty="0" smtClean="0">
                <a:solidFill>
                  <a:srgbClr val="000000"/>
                </a:solidFill>
                <a:latin typeface="Arial" charset="0"/>
              </a:rPr>
              <a:t>ENO</a:t>
            </a:r>
            <a:r>
              <a:rPr lang="en-US" sz="2600" baseline="-25000" dirty="0">
                <a:solidFill>
                  <a:srgbClr val="000000"/>
                </a:solidFill>
                <a:latin typeface="Arial" charset="0"/>
              </a:rPr>
              <a:t>=“E5”</a:t>
            </a:r>
          </a:p>
        </p:txBody>
      </p:sp>
      <p:sp>
        <p:nvSpPr>
          <p:cNvPr id="293906" name="Rectangle 18"/>
          <p:cNvSpPr>
            <a:spLocks noChangeArrowheads="1"/>
          </p:cNvSpPr>
          <p:nvPr/>
        </p:nvSpPr>
        <p:spPr bwMode="auto">
          <a:xfrm>
            <a:off x="11143485" y="3303130"/>
            <a:ext cx="1385257" cy="65088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3400" dirty="0" smtClean="0">
                <a:solidFill>
                  <a:srgbClr val="000000"/>
                </a:solidFill>
                <a:latin typeface="Symbol" charset="2"/>
                <a:sym typeface="Symbol"/>
              </a:rPr>
              <a:t></a:t>
            </a:r>
            <a:r>
              <a:rPr lang="en-US" sz="2600" baseline="-25000" dirty="0" smtClean="0">
                <a:solidFill>
                  <a:srgbClr val="000000"/>
                </a:solidFill>
                <a:latin typeface="Arial" charset="0"/>
              </a:rPr>
              <a:t>ENAME</a:t>
            </a:r>
            <a:endParaRPr lang="en-US" sz="2600" baseline="-250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93907" name="Line 19"/>
          <p:cNvSpPr>
            <a:spLocks noChangeShapeType="1"/>
          </p:cNvSpPr>
          <p:nvPr/>
        </p:nvSpPr>
        <p:spPr bwMode="auto">
          <a:xfrm flipV="1">
            <a:off x="11837530" y="5581227"/>
            <a:ext cx="0" cy="113792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3908" name="Line 20"/>
          <p:cNvSpPr>
            <a:spLocks noChangeShapeType="1"/>
          </p:cNvSpPr>
          <p:nvPr/>
        </p:nvSpPr>
        <p:spPr bwMode="auto">
          <a:xfrm flipV="1">
            <a:off x="11837530" y="4009813"/>
            <a:ext cx="0" cy="113792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3909" name="Rectangle 21"/>
          <p:cNvSpPr>
            <a:spLocks noChangeArrowheads="1"/>
          </p:cNvSpPr>
          <p:nvPr/>
        </p:nvSpPr>
        <p:spPr bwMode="auto">
          <a:xfrm>
            <a:off x="9441904" y="4669085"/>
            <a:ext cx="866976" cy="9124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5100" dirty="0">
                <a:latin typeface="Monotype Sorts" charset="2"/>
                <a:sym typeface="Symbol"/>
              </a:rPr>
              <a:t></a:t>
            </a:r>
            <a:endParaRPr lang="en-US" sz="5100" dirty="0">
              <a:latin typeface="Monotype Sorts" charset="2"/>
            </a:endParaRPr>
          </a:p>
        </p:txBody>
      </p:sp>
      <p:sp>
        <p:nvSpPr>
          <p:cNvPr id="25" name="Rectangle 33"/>
          <p:cNvSpPr>
            <a:spLocks noChangeArrowheads="1"/>
          </p:cNvSpPr>
          <p:nvPr/>
        </p:nvSpPr>
        <p:spPr bwMode="auto">
          <a:xfrm>
            <a:off x="7526516" y="5184035"/>
            <a:ext cx="1126524" cy="55855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  <a:latin typeface="Book Antiqua"/>
              </a:rPr>
              <a:t>⋈</a:t>
            </a:r>
            <a:r>
              <a:rPr lang="en-US" sz="2800" baseline="-25000" dirty="0" smtClean="0">
                <a:solidFill>
                  <a:schemeClr val="tx2"/>
                </a:solidFill>
                <a:latin typeface="Arial" charset="0"/>
              </a:rPr>
              <a:t>ENO</a:t>
            </a:r>
            <a:endParaRPr lang="en-US" sz="28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3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7077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Distributed Query Processing </a:t>
            </a:r>
            <a:r>
              <a:rPr lang="en-US" sz="3600" dirty="0"/>
              <a:t>Methodology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1893888" y="3238500"/>
            <a:ext cx="9066106" cy="6246812"/>
            <a:chOff x="2288393" y="2356520"/>
            <a:chExt cx="9063714" cy="7068069"/>
          </a:xfrm>
        </p:grpSpPr>
        <p:sp>
          <p:nvSpPr>
            <p:cNvPr id="27651" name="Rectangle 3"/>
            <p:cNvSpPr>
              <a:spLocks noChangeArrowheads="1"/>
            </p:cNvSpPr>
            <p:nvPr/>
          </p:nvSpPr>
          <p:spPr bwMode="auto">
            <a:xfrm>
              <a:off x="4054128" y="2356520"/>
              <a:ext cx="5211222" cy="37132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lIns="128691" tIns="63217" rIns="128691" bIns="63217">
              <a:prstTxWarp prst="textNoShape">
                <a:avLst/>
              </a:prstTxWarp>
              <a:spAutoFit/>
            </a:bodyPr>
            <a:lstStyle/>
            <a:p>
              <a:pPr algn="ctr">
                <a:lnSpc>
                  <a:spcPct val="75000"/>
                </a:lnSpc>
              </a:pPr>
              <a:r>
                <a:rPr lang="en-US" sz="2000" dirty="0">
                  <a:solidFill>
                    <a:srgbClr val="000000"/>
                  </a:solidFill>
                  <a:latin typeface="Book Antiqua"/>
                </a:rPr>
                <a:t>Calculus Query on </a:t>
              </a:r>
              <a:r>
                <a:rPr lang="en-US" sz="2000" dirty="0" smtClean="0">
                  <a:solidFill>
                    <a:srgbClr val="000000"/>
                  </a:solidFill>
                  <a:latin typeface="Book Antiqua"/>
                </a:rPr>
                <a:t>Distributed Relations</a:t>
              </a:r>
              <a:endParaRPr lang="en-US" sz="2000" dirty="0">
                <a:solidFill>
                  <a:srgbClr val="000000"/>
                </a:solidFill>
                <a:latin typeface="Book Antiqua"/>
              </a:endParaRPr>
            </a:p>
          </p:txBody>
        </p:sp>
        <p:sp>
          <p:nvSpPr>
            <p:cNvPr id="27661" name="Rectangle 13"/>
            <p:cNvSpPr>
              <a:spLocks noChangeArrowheads="1"/>
            </p:cNvSpPr>
            <p:nvPr/>
          </p:nvSpPr>
          <p:spPr bwMode="auto">
            <a:xfrm>
              <a:off x="2318739" y="4608699"/>
              <a:ext cx="1587217" cy="7432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  <a:latin typeface="Book Antiqua"/>
                </a:rPr>
                <a:t>CONTROL</a:t>
              </a:r>
            </a:p>
            <a:p>
              <a:r>
                <a:rPr lang="en-US" sz="2000" dirty="0">
                  <a:solidFill>
                    <a:srgbClr val="000000"/>
                  </a:solidFill>
                  <a:latin typeface="Book Antiqua"/>
                </a:rPr>
                <a:t>SITE</a:t>
              </a:r>
            </a:p>
          </p:txBody>
        </p:sp>
        <p:sp>
          <p:nvSpPr>
            <p:cNvPr id="27671" name="Rectangle 23"/>
            <p:cNvSpPr>
              <a:spLocks noChangeArrowheads="1"/>
            </p:cNvSpPr>
            <p:nvPr/>
          </p:nvSpPr>
          <p:spPr bwMode="auto">
            <a:xfrm>
              <a:off x="2288393" y="8130832"/>
              <a:ext cx="1146682" cy="7432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  <a:latin typeface="Book Antiqua"/>
                </a:rPr>
                <a:t>LOCAL</a:t>
              </a:r>
            </a:p>
            <a:p>
              <a:r>
                <a:rPr lang="en-US" sz="2000" dirty="0">
                  <a:solidFill>
                    <a:srgbClr val="000000"/>
                  </a:solidFill>
                  <a:latin typeface="Book Antiqua"/>
                </a:rPr>
                <a:t>SITES</a:t>
              </a:r>
            </a:p>
          </p:txBody>
        </p:sp>
        <p:sp>
          <p:nvSpPr>
            <p:cNvPr id="27672" name="Rectangle 24"/>
            <p:cNvSpPr>
              <a:spLocks noChangeArrowheads="1"/>
            </p:cNvSpPr>
            <p:nvPr/>
          </p:nvSpPr>
          <p:spPr bwMode="auto">
            <a:xfrm>
              <a:off x="5172570" y="3129854"/>
              <a:ext cx="2384213" cy="523804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128691" tIns="63217" rIns="128691" bIns="63217" anchor="ctr" anchorCtr="1">
              <a:prstTxWarp prst="textNoShape">
                <a:avLst/>
              </a:prstTxWarp>
            </a:bodyPr>
            <a:lstStyle/>
            <a:p>
              <a:pPr>
                <a:lnSpc>
                  <a:spcPct val="75000"/>
                </a:lnSpc>
              </a:pPr>
              <a:r>
                <a:rPr lang="en-US" sz="2000" b="1" dirty="0">
                  <a:latin typeface="Book Antiqua"/>
                </a:rPr>
                <a:t>Query</a:t>
              </a:r>
            </a:p>
            <a:p>
              <a:pPr>
                <a:lnSpc>
                  <a:spcPct val="75000"/>
                </a:lnSpc>
              </a:pPr>
              <a:r>
                <a:rPr lang="en-US" sz="2000" b="1" dirty="0">
                  <a:latin typeface="Book Antiqua"/>
                </a:rPr>
                <a:t>Decomposition</a:t>
              </a:r>
            </a:p>
          </p:txBody>
        </p:sp>
        <p:sp>
          <p:nvSpPr>
            <p:cNvPr id="27673" name="Rectangle 25"/>
            <p:cNvSpPr>
              <a:spLocks noChangeArrowheads="1"/>
            </p:cNvSpPr>
            <p:nvPr/>
          </p:nvSpPr>
          <p:spPr bwMode="auto">
            <a:xfrm>
              <a:off x="5172570" y="4863828"/>
              <a:ext cx="2384213" cy="523804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128691" tIns="63217" rIns="128691" bIns="63217" anchor="ctr" anchorCtr="1">
              <a:prstTxWarp prst="textNoShape">
                <a:avLst/>
              </a:prstTxWarp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2000" b="1" dirty="0">
                  <a:latin typeface="Book Antiqua"/>
                </a:rPr>
                <a:t>Data</a:t>
              </a:r>
            </a:p>
            <a:p>
              <a:pPr algn="ctr">
                <a:lnSpc>
                  <a:spcPct val="80000"/>
                </a:lnSpc>
              </a:pPr>
              <a:r>
                <a:rPr lang="en-US" sz="2000" b="1" dirty="0">
                  <a:latin typeface="Book Antiqua"/>
                </a:rPr>
                <a:t>Localization</a:t>
              </a:r>
            </a:p>
          </p:txBody>
        </p:sp>
        <p:sp>
          <p:nvSpPr>
            <p:cNvPr id="27674" name="Rectangle 26"/>
            <p:cNvSpPr>
              <a:spLocks noChangeArrowheads="1"/>
            </p:cNvSpPr>
            <p:nvPr/>
          </p:nvSpPr>
          <p:spPr bwMode="auto">
            <a:xfrm>
              <a:off x="4430847" y="3951686"/>
              <a:ext cx="3865400" cy="60215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pPr algn="ctr">
                <a:lnSpc>
                  <a:spcPct val="75000"/>
                </a:lnSpc>
              </a:pPr>
              <a:r>
                <a:rPr lang="en-US" sz="2000" dirty="0">
                  <a:solidFill>
                    <a:srgbClr val="000000"/>
                  </a:solidFill>
                  <a:latin typeface="Book Antiqua"/>
                </a:rPr>
                <a:t>Algebraic Query on Distributed</a:t>
              </a:r>
            </a:p>
            <a:p>
              <a:pPr algn="ctr">
                <a:lnSpc>
                  <a:spcPct val="75000"/>
                </a:lnSpc>
              </a:pPr>
              <a:r>
                <a:rPr lang="en-US" sz="2000" dirty="0">
                  <a:solidFill>
                    <a:srgbClr val="000000"/>
                  </a:solidFill>
                  <a:latin typeface="Book Antiqua"/>
                </a:rPr>
                <a:t>Relations</a:t>
              </a:r>
            </a:p>
          </p:txBody>
        </p:sp>
        <p:sp>
          <p:nvSpPr>
            <p:cNvPr id="27675" name="Rectangle 27"/>
            <p:cNvSpPr>
              <a:spLocks noChangeArrowheads="1"/>
            </p:cNvSpPr>
            <p:nvPr/>
          </p:nvSpPr>
          <p:spPr bwMode="auto">
            <a:xfrm>
              <a:off x="5172570" y="6344930"/>
              <a:ext cx="2384213" cy="523804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128691" tIns="63217" rIns="128691" bIns="63217" anchor="ctr" anchorCtr="1">
              <a:prstTxWarp prst="textNoShape">
                <a:avLst/>
              </a:prstTxWarp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2000" b="1" dirty="0">
                  <a:latin typeface="Book Antiqua"/>
                </a:rPr>
                <a:t>Global</a:t>
              </a:r>
            </a:p>
            <a:p>
              <a:pPr algn="ctr">
                <a:lnSpc>
                  <a:spcPct val="80000"/>
                </a:lnSpc>
              </a:pPr>
              <a:r>
                <a:rPr lang="en-US" sz="2000" b="1" dirty="0">
                  <a:latin typeface="Book Antiqua"/>
                </a:rPr>
                <a:t>Optimization</a:t>
              </a:r>
            </a:p>
          </p:txBody>
        </p:sp>
        <p:sp>
          <p:nvSpPr>
            <p:cNvPr id="27676" name="Rectangle 28"/>
            <p:cNvSpPr>
              <a:spLocks noChangeArrowheads="1"/>
            </p:cNvSpPr>
            <p:nvPr/>
          </p:nvSpPr>
          <p:spPr bwMode="auto">
            <a:xfrm>
              <a:off x="5285751" y="5647278"/>
              <a:ext cx="2157851" cy="4354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  <a:latin typeface="Book Antiqua"/>
                </a:rPr>
                <a:t>Fragment Query</a:t>
              </a:r>
            </a:p>
          </p:txBody>
        </p:sp>
        <p:sp>
          <p:nvSpPr>
            <p:cNvPr id="27677" name="Rectangle 29"/>
            <p:cNvSpPr>
              <a:spLocks noChangeArrowheads="1"/>
            </p:cNvSpPr>
            <p:nvPr/>
          </p:nvSpPr>
          <p:spPr bwMode="auto">
            <a:xfrm>
              <a:off x="5172570" y="8151152"/>
              <a:ext cx="2384213" cy="523804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128691" tIns="63217" rIns="128691" bIns="63217" anchor="ctr" anchorCtr="1">
              <a:prstTxWarp prst="textNoShape">
                <a:avLst/>
              </a:prstTxWarp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2000" b="1" dirty="0">
                  <a:latin typeface="Book Antiqua"/>
                </a:rPr>
                <a:t>Local</a:t>
              </a:r>
            </a:p>
            <a:p>
              <a:pPr algn="ctr">
                <a:lnSpc>
                  <a:spcPct val="80000"/>
                </a:lnSpc>
              </a:pPr>
              <a:r>
                <a:rPr lang="en-US" sz="2000" b="1" dirty="0">
                  <a:latin typeface="Book Antiqua"/>
                </a:rPr>
                <a:t>Optimization</a:t>
              </a:r>
            </a:p>
          </p:txBody>
        </p:sp>
        <p:sp>
          <p:nvSpPr>
            <p:cNvPr id="27678" name="Rectangle 30"/>
            <p:cNvSpPr>
              <a:spLocks noChangeArrowheads="1"/>
            </p:cNvSpPr>
            <p:nvPr/>
          </p:nvSpPr>
          <p:spPr bwMode="auto">
            <a:xfrm>
              <a:off x="4357139" y="7239010"/>
              <a:ext cx="4017334" cy="60215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pPr algn="ctr">
                <a:lnSpc>
                  <a:spcPct val="75000"/>
                </a:lnSpc>
              </a:pPr>
              <a:r>
                <a:rPr lang="en-US" sz="2000" dirty="0">
                  <a:solidFill>
                    <a:srgbClr val="000000"/>
                  </a:solidFill>
                  <a:latin typeface="Book Antiqua"/>
                </a:rPr>
                <a:t>Optimized Fragment Query</a:t>
              </a:r>
            </a:p>
            <a:p>
              <a:pPr algn="ctr">
                <a:lnSpc>
                  <a:spcPct val="75000"/>
                </a:lnSpc>
              </a:pPr>
              <a:r>
                <a:rPr lang="en-US" sz="2000" dirty="0">
                  <a:solidFill>
                    <a:srgbClr val="000000"/>
                  </a:solidFill>
                  <a:latin typeface="Book Antiqua"/>
                </a:rPr>
                <a:t>with Communication Operations</a:t>
              </a:r>
            </a:p>
          </p:txBody>
        </p:sp>
        <p:sp>
          <p:nvSpPr>
            <p:cNvPr id="27679" name="Rectangle 31"/>
            <p:cNvSpPr>
              <a:spLocks noChangeArrowheads="1"/>
            </p:cNvSpPr>
            <p:nvPr/>
          </p:nvSpPr>
          <p:spPr bwMode="auto">
            <a:xfrm>
              <a:off x="4702200" y="9053264"/>
              <a:ext cx="3400485" cy="37132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lIns="128691" tIns="63217" rIns="128691" bIns="63217">
              <a:prstTxWarp prst="textNoShape">
                <a:avLst/>
              </a:prstTxWarp>
              <a:spAutoFit/>
            </a:bodyPr>
            <a:lstStyle/>
            <a:p>
              <a:pPr algn="ctr">
                <a:lnSpc>
                  <a:spcPct val="75000"/>
                </a:lnSpc>
              </a:pPr>
              <a:r>
                <a:rPr lang="en-US" sz="2000" dirty="0">
                  <a:solidFill>
                    <a:srgbClr val="000000"/>
                  </a:solidFill>
                  <a:latin typeface="Book Antiqua"/>
                </a:rPr>
                <a:t>Optimized </a:t>
              </a:r>
              <a:r>
                <a:rPr lang="en-US" sz="2000" dirty="0" smtClean="0">
                  <a:solidFill>
                    <a:srgbClr val="000000"/>
                  </a:solidFill>
                  <a:latin typeface="Book Antiqua"/>
                </a:rPr>
                <a:t>Local Queries</a:t>
              </a:r>
              <a:endParaRPr lang="en-US" sz="2000" dirty="0">
                <a:solidFill>
                  <a:srgbClr val="000000"/>
                </a:solidFill>
                <a:latin typeface="Book Antiqua"/>
              </a:endParaRPr>
            </a:p>
          </p:txBody>
        </p:sp>
        <p:sp>
          <p:nvSpPr>
            <p:cNvPr id="27680" name="Line 32"/>
            <p:cNvSpPr>
              <a:spLocks noChangeShapeType="1"/>
            </p:cNvSpPr>
            <p:nvPr/>
          </p:nvSpPr>
          <p:spPr bwMode="auto">
            <a:xfrm flipV="1">
              <a:off x="6364676" y="8711081"/>
              <a:ext cx="0" cy="3793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7681" name="Line 33"/>
            <p:cNvSpPr>
              <a:spLocks noChangeShapeType="1"/>
            </p:cNvSpPr>
            <p:nvPr/>
          </p:nvSpPr>
          <p:spPr bwMode="auto">
            <a:xfrm flipV="1">
              <a:off x="6364676" y="7762814"/>
              <a:ext cx="0" cy="3793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7682" name="Line 34"/>
            <p:cNvSpPr>
              <a:spLocks noChangeShapeType="1"/>
            </p:cNvSpPr>
            <p:nvPr/>
          </p:nvSpPr>
          <p:spPr bwMode="auto">
            <a:xfrm flipV="1">
              <a:off x="6364676" y="6922921"/>
              <a:ext cx="0" cy="3793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7683" name="Line 35"/>
            <p:cNvSpPr>
              <a:spLocks noChangeShapeType="1"/>
            </p:cNvSpPr>
            <p:nvPr/>
          </p:nvSpPr>
          <p:spPr bwMode="auto">
            <a:xfrm flipV="1">
              <a:off x="6364676" y="5983685"/>
              <a:ext cx="0" cy="3793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7684" name="Line 36"/>
            <p:cNvSpPr>
              <a:spLocks noChangeShapeType="1"/>
            </p:cNvSpPr>
            <p:nvPr/>
          </p:nvSpPr>
          <p:spPr bwMode="auto">
            <a:xfrm flipV="1">
              <a:off x="6364676" y="5405694"/>
              <a:ext cx="0" cy="3793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7685" name="Line 37"/>
            <p:cNvSpPr>
              <a:spLocks noChangeShapeType="1"/>
            </p:cNvSpPr>
            <p:nvPr/>
          </p:nvSpPr>
          <p:spPr bwMode="auto">
            <a:xfrm flipV="1">
              <a:off x="6364676" y="4448396"/>
              <a:ext cx="0" cy="3793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7686" name="Line 38"/>
            <p:cNvSpPr>
              <a:spLocks noChangeShapeType="1"/>
            </p:cNvSpPr>
            <p:nvPr/>
          </p:nvSpPr>
          <p:spPr bwMode="auto">
            <a:xfrm flipV="1">
              <a:off x="6364676" y="3671721"/>
              <a:ext cx="0" cy="3793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7687" name="Line 39"/>
            <p:cNvSpPr>
              <a:spLocks noChangeShapeType="1"/>
            </p:cNvSpPr>
            <p:nvPr/>
          </p:nvSpPr>
          <p:spPr bwMode="auto">
            <a:xfrm flipV="1">
              <a:off x="6364676" y="2750547"/>
              <a:ext cx="0" cy="3793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7688" name="Oval 40"/>
            <p:cNvSpPr>
              <a:spLocks noChangeArrowheads="1"/>
            </p:cNvSpPr>
            <p:nvPr/>
          </p:nvSpPr>
          <p:spPr bwMode="auto">
            <a:xfrm>
              <a:off x="9293014" y="3030512"/>
              <a:ext cx="2059093" cy="722489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blurRad="63500" dist="107763" dir="2700000" algn="ctr" rotWithShape="0">
                <a:srgbClr val="037C03">
                  <a:alpha val="74998"/>
                </a:srgbClr>
              </a:outerShdw>
            </a:effectLst>
          </p:spPr>
          <p:txBody>
            <a:bodyPr wrap="none" lIns="128691" tIns="63217" rIns="128691" bIns="63217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 b="1" dirty="0">
                  <a:solidFill>
                    <a:schemeClr val="bg1"/>
                  </a:solidFill>
                  <a:latin typeface="Book Antiqua"/>
                </a:rPr>
                <a:t>GLOBAL</a:t>
              </a:r>
            </a:p>
            <a:p>
              <a:pPr algn="ctr"/>
              <a:r>
                <a:rPr lang="en-US" sz="1700" b="1" dirty="0">
                  <a:solidFill>
                    <a:schemeClr val="bg1"/>
                  </a:solidFill>
                  <a:latin typeface="Book Antiqua"/>
                </a:rPr>
                <a:t>SCHEMA</a:t>
              </a:r>
            </a:p>
          </p:txBody>
        </p:sp>
        <p:sp>
          <p:nvSpPr>
            <p:cNvPr id="27689" name="Oval 41"/>
            <p:cNvSpPr>
              <a:spLocks noChangeArrowheads="1"/>
            </p:cNvSpPr>
            <p:nvPr/>
          </p:nvSpPr>
          <p:spPr bwMode="auto">
            <a:xfrm>
              <a:off x="9293014" y="4764485"/>
              <a:ext cx="2059093" cy="722489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blurRad="63500" dist="107763" dir="2700000" algn="ctr" rotWithShape="0">
                <a:srgbClr val="037C03">
                  <a:alpha val="74998"/>
                </a:srgbClr>
              </a:outerShdw>
            </a:effectLst>
          </p:spPr>
          <p:txBody>
            <a:bodyPr wrap="none" lIns="128691" tIns="63217" rIns="128691" bIns="63217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 b="1" dirty="0">
                  <a:solidFill>
                    <a:schemeClr val="bg1"/>
                  </a:solidFill>
                  <a:latin typeface="Book Antiqua"/>
                </a:rPr>
                <a:t>FRAGMENT</a:t>
              </a:r>
            </a:p>
            <a:p>
              <a:pPr algn="ctr"/>
              <a:r>
                <a:rPr lang="en-US" sz="1700" b="1" dirty="0">
                  <a:solidFill>
                    <a:schemeClr val="bg1"/>
                  </a:solidFill>
                  <a:latin typeface="Book Antiqua"/>
                </a:rPr>
                <a:t>SCHEMA</a:t>
              </a:r>
            </a:p>
          </p:txBody>
        </p:sp>
        <p:sp>
          <p:nvSpPr>
            <p:cNvPr id="27690" name="Oval 42"/>
            <p:cNvSpPr>
              <a:spLocks noChangeArrowheads="1"/>
            </p:cNvSpPr>
            <p:nvPr/>
          </p:nvSpPr>
          <p:spPr bwMode="auto">
            <a:xfrm>
              <a:off x="9293014" y="6245587"/>
              <a:ext cx="2059093" cy="722489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blurRad="63500" dist="107763" dir="2700000" algn="ctr" rotWithShape="0">
                <a:srgbClr val="037C03">
                  <a:alpha val="74998"/>
                </a:srgbClr>
              </a:outerShdw>
            </a:effectLst>
          </p:spPr>
          <p:txBody>
            <a:bodyPr wrap="none" lIns="128691" tIns="63217" rIns="128691" bIns="63217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 b="1" dirty="0">
                  <a:solidFill>
                    <a:schemeClr val="bg1"/>
                  </a:solidFill>
                  <a:latin typeface="Book Antiqua"/>
                </a:rPr>
                <a:t>STATS ON</a:t>
              </a:r>
            </a:p>
            <a:p>
              <a:pPr algn="ctr"/>
              <a:r>
                <a:rPr lang="en-US" sz="1700" b="1" dirty="0">
                  <a:solidFill>
                    <a:schemeClr val="bg1"/>
                  </a:solidFill>
                  <a:latin typeface="Book Antiqua"/>
                </a:rPr>
                <a:t>FRAGMENTS</a:t>
              </a:r>
            </a:p>
          </p:txBody>
        </p:sp>
        <p:sp>
          <p:nvSpPr>
            <p:cNvPr id="27691" name="Oval 43"/>
            <p:cNvSpPr>
              <a:spLocks noChangeArrowheads="1"/>
            </p:cNvSpPr>
            <p:nvPr/>
          </p:nvSpPr>
          <p:spPr bwMode="auto">
            <a:xfrm>
              <a:off x="9293014" y="8051810"/>
              <a:ext cx="2059093" cy="722489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blurRad="63500" dist="107763" dir="2700000" algn="ctr" rotWithShape="0">
                <a:srgbClr val="037C03">
                  <a:alpha val="74998"/>
                </a:srgbClr>
              </a:outerShdw>
            </a:effectLst>
          </p:spPr>
          <p:txBody>
            <a:bodyPr wrap="none" lIns="128691" tIns="63217" rIns="128691" bIns="63217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 b="1" dirty="0">
                  <a:solidFill>
                    <a:schemeClr val="bg1"/>
                  </a:solidFill>
                  <a:latin typeface="Book Antiqua"/>
                </a:rPr>
                <a:t>LOCAL</a:t>
              </a:r>
            </a:p>
            <a:p>
              <a:pPr algn="ctr"/>
              <a:r>
                <a:rPr lang="en-US" sz="1700" b="1" dirty="0">
                  <a:solidFill>
                    <a:schemeClr val="bg1"/>
                  </a:solidFill>
                  <a:latin typeface="Book Antiqua"/>
                </a:rPr>
                <a:t>SCHEMAS</a:t>
              </a:r>
            </a:p>
          </p:txBody>
        </p:sp>
        <p:sp>
          <p:nvSpPr>
            <p:cNvPr id="27692" name="Line 44"/>
            <p:cNvSpPr>
              <a:spLocks noChangeShapeType="1"/>
            </p:cNvSpPr>
            <p:nvPr/>
          </p:nvSpPr>
          <p:spPr bwMode="auto">
            <a:xfrm flipH="1">
              <a:off x="7586133" y="3382725"/>
              <a:ext cx="169784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7693" name="Line 45"/>
            <p:cNvSpPr>
              <a:spLocks noChangeShapeType="1"/>
            </p:cNvSpPr>
            <p:nvPr/>
          </p:nvSpPr>
          <p:spPr bwMode="auto">
            <a:xfrm flipH="1">
              <a:off x="7586133" y="5134761"/>
              <a:ext cx="169784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7694" name="Line 46"/>
            <p:cNvSpPr>
              <a:spLocks noChangeShapeType="1"/>
            </p:cNvSpPr>
            <p:nvPr/>
          </p:nvSpPr>
          <p:spPr bwMode="auto">
            <a:xfrm flipH="1">
              <a:off x="7586133" y="6597801"/>
              <a:ext cx="169784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7695" name="Line 47"/>
            <p:cNvSpPr>
              <a:spLocks noChangeShapeType="1"/>
            </p:cNvSpPr>
            <p:nvPr/>
          </p:nvSpPr>
          <p:spPr bwMode="auto">
            <a:xfrm flipH="1">
              <a:off x="7568071" y="8422085"/>
              <a:ext cx="169784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7696" name="AutoShape 48"/>
            <p:cNvSpPr>
              <a:spLocks/>
            </p:cNvSpPr>
            <p:nvPr/>
          </p:nvSpPr>
          <p:spPr bwMode="auto">
            <a:xfrm>
              <a:off x="4009813" y="2967294"/>
              <a:ext cx="541867" cy="4009813"/>
            </a:xfrm>
            <a:prstGeom prst="leftBrace">
              <a:avLst>
                <a:gd name="adj1" fmla="val 61667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7697" name="AutoShape 49"/>
            <p:cNvSpPr>
              <a:spLocks/>
            </p:cNvSpPr>
            <p:nvPr/>
          </p:nvSpPr>
          <p:spPr bwMode="auto">
            <a:xfrm>
              <a:off x="4118187" y="7952468"/>
              <a:ext cx="433493" cy="1083733"/>
            </a:xfrm>
            <a:prstGeom prst="leftBrace">
              <a:avLst>
                <a:gd name="adj1" fmla="val 20833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33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6876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Step 1 – Query Decomposition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957784" y="3148608"/>
            <a:ext cx="11088329" cy="6264695"/>
          </a:xfrm>
          <a:noFill/>
          <a:ln/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ct val="25000"/>
              </a:spcBef>
              <a:buFont typeface="Monotype Sorts" charset="2"/>
              <a:buNone/>
            </a:pPr>
            <a:r>
              <a:rPr lang="en-US" sz="2400" dirty="0">
                <a:solidFill>
                  <a:srgbClr val="FF0000"/>
                </a:solidFill>
              </a:rPr>
              <a:t>Input :  </a:t>
            </a:r>
            <a:r>
              <a:rPr lang="en-US" sz="2400" dirty="0"/>
              <a:t>Calculus query on global </a:t>
            </a:r>
            <a:r>
              <a:rPr lang="en-US" sz="2400" dirty="0" smtClean="0"/>
              <a:t>relations</a:t>
            </a:r>
          </a:p>
          <a:p>
            <a:pPr>
              <a:lnSpc>
                <a:spcPct val="100000"/>
              </a:lnSpc>
              <a:spcBef>
                <a:spcPct val="25000"/>
              </a:spcBef>
              <a:buFont typeface="Monotype Sorts" charset="2"/>
              <a:buNone/>
            </a:pPr>
            <a:endParaRPr lang="en-US" sz="1100" dirty="0" smtClean="0"/>
          </a:p>
          <a:p>
            <a:pPr>
              <a:lnSpc>
                <a:spcPct val="100000"/>
              </a:lnSpc>
              <a:spcBef>
                <a:spcPct val="25000"/>
              </a:spcBef>
              <a:buFont typeface="Monotype Sorts" charset="2"/>
              <a:buNone/>
            </a:pPr>
            <a:r>
              <a:rPr lang="en-US" sz="2400" dirty="0">
                <a:solidFill>
                  <a:srgbClr val="FF0000"/>
                </a:solidFill>
              </a:rPr>
              <a:t>Process: </a:t>
            </a:r>
            <a:endParaRPr lang="en-US" sz="2400" dirty="0">
              <a:solidFill>
                <a:srgbClr val="FF0000"/>
              </a:solidFill>
            </a:endParaRPr>
          </a:p>
          <a:p>
            <a:pPr marL="514350" indent="-514350">
              <a:lnSpc>
                <a:spcPct val="100000"/>
              </a:lnSpc>
              <a:spcBef>
                <a:spcPct val="25000"/>
              </a:spcBef>
              <a:buFont typeface="+mj-lt"/>
              <a:buAutoNum type="arabicParenR"/>
            </a:pPr>
            <a:r>
              <a:rPr lang="en-US" sz="2400" b="1" dirty="0">
                <a:solidFill>
                  <a:schemeClr val="tx2"/>
                </a:solidFill>
              </a:rPr>
              <a:t>Normalization</a:t>
            </a:r>
            <a:endParaRPr lang="en-US" sz="2400" b="1" dirty="0"/>
          </a:p>
          <a:p>
            <a:pPr lvl="1">
              <a:lnSpc>
                <a:spcPct val="100000"/>
              </a:lnSpc>
              <a:spcBef>
                <a:spcPct val="25000"/>
              </a:spcBef>
            </a:pPr>
            <a:r>
              <a:rPr lang="en-US" sz="2400" dirty="0"/>
              <a:t>manipulate query quantifiers and qualification</a:t>
            </a:r>
          </a:p>
          <a:p>
            <a: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arenR"/>
            </a:pPr>
            <a:r>
              <a:rPr lang="en-US" sz="2400" b="1" dirty="0">
                <a:solidFill>
                  <a:schemeClr val="tx2"/>
                </a:solidFill>
              </a:rPr>
              <a:t>Analysis</a:t>
            </a:r>
            <a:endParaRPr lang="en-US" sz="2400" b="1" dirty="0"/>
          </a:p>
          <a:p>
            <a:pPr lvl="1">
              <a:lnSpc>
                <a:spcPct val="100000"/>
              </a:lnSpc>
              <a:spcBef>
                <a:spcPct val="25000"/>
              </a:spcBef>
            </a:pPr>
            <a:r>
              <a:rPr lang="en-US" sz="2400" dirty="0"/>
              <a:t>detect and reject “incorrect” queries</a:t>
            </a:r>
          </a:p>
          <a:p>
            <a:pPr lvl="1">
              <a:lnSpc>
                <a:spcPct val="100000"/>
              </a:lnSpc>
              <a:spcBef>
                <a:spcPct val="25000"/>
              </a:spcBef>
            </a:pPr>
            <a:r>
              <a:rPr lang="en-US" sz="2400" dirty="0"/>
              <a:t>possible for only a subset of relational calculus</a:t>
            </a:r>
          </a:p>
          <a:p>
            <a:pPr marL="514350" indent="-514350">
              <a:lnSpc>
                <a:spcPct val="100000"/>
              </a:lnSpc>
              <a:spcBef>
                <a:spcPct val="25000"/>
              </a:spcBef>
              <a:buFont typeface="+mj-lt"/>
              <a:buAutoNum type="arabicParenR"/>
            </a:pPr>
            <a:r>
              <a:rPr lang="en-US" sz="2400" b="1" dirty="0">
                <a:solidFill>
                  <a:schemeClr val="tx2"/>
                </a:solidFill>
              </a:rPr>
              <a:t>Simplification</a:t>
            </a:r>
            <a:endParaRPr lang="en-US" sz="2400" b="1" dirty="0"/>
          </a:p>
          <a:p>
            <a:pPr lvl="1">
              <a:lnSpc>
                <a:spcPct val="100000"/>
              </a:lnSpc>
              <a:spcBef>
                <a:spcPct val="25000"/>
              </a:spcBef>
            </a:pPr>
            <a:r>
              <a:rPr lang="en-US" sz="2400" dirty="0"/>
              <a:t>eliminate redundant predicates</a:t>
            </a:r>
          </a:p>
          <a:p>
            <a:pPr marL="514350" indent="-514350">
              <a:lnSpc>
                <a:spcPct val="100000"/>
              </a:lnSpc>
              <a:spcBef>
                <a:spcPct val="25000"/>
              </a:spcBef>
              <a:buFont typeface="+mj-lt"/>
              <a:buAutoNum type="arabicParenR"/>
            </a:pPr>
            <a:r>
              <a:rPr lang="en-US" sz="2400" b="1" dirty="0">
                <a:solidFill>
                  <a:schemeClr val="tx2"/>
                </a:solidFill>
              </a:rPr>
              <a:t>Restructuring</a:t>
            </a:r>
            <a:endParaRPr lang="en-US" sz="2400" b="1" dirty="0"/>
          </a:p>
          <a:p>
            <a:pPr lvl="1">
              <a:lnSpc>
                <a:spcPct val="100000"/>
              </a:lnSpc>
              <a:spcBef>
                <a:spcPct val="25000"/>
              </a:spcBef>
            </a:pPr>
            <a:r>
              <a:rPr lang="en-US" sz="2400" dirty="0"/>
              <a:t>calculus </a:t>
            </a:r>
            <a:r>
              <a:rPr lang="en-US" sz="2400" dirty="0" smtClean="0"/>
              <a:t>query </a:t>
            </a:r>
            <a:r>
              <a:rPr lang="en-US" sz="2400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2400" dirty="0" smtClean="0">
                <a:latin typeface="Symbol" charset="2"/>
              </a:rPr>
              <a:t> </a:t>
            </a:r>
            <a:r>
              <a:rPr lang="en-US" sz="2400" dirty="0" smtClean="0"/>
              <a:t>algebraic </a:t>
            </a:r>
            <a:r>
              <a:rPr lang="en-US" sz="2400" dirty="0"/>
              <a:t>query</a:t>
            </a:r>
          </a:p>
          <a:p>
            <a:pPr marL="572202" lvl="1" indent="0">
              <a:lnSpc>
                <a:spcPct val="100000"/>
              </a:lnSpc>
              <a:spcBef>
                <a:spcPct val="25000"/>
              </a:spcBef>
              <a:buNone/>
            </a:pPr>
            <a:r>
              <a:rPr lang="en-US" sz="2400" dirty="0" smtClean="0"/>
              <a:t>	  NOTE: More </a:t>
            </a:r>
            <a:r>
              <a:rPr lang="en-US" sz="2400" dirty="0"/>
              <a:t>than one translation </a:t>
            </a:r>
            <a:r>
              <a:rPr lang="en-US" sz="2400" dirty="0" smtClean="0"/>
              <a:t>may be possible.</a:t>
            </a:r>
            <a:endParaRPr lang="en-US" sz="2400" dirty="0"/>
          </a:p>
          <a:p>
            <a:pPr lvl="1">
              <a:lnSpc>
                <a:spcPct val="100000"/>
              </a:lnSpc>
              <a:spcBef>
                <a:spcPct val="25000"/>
              </a:spcBef>
            </a:pPr>
            <a:r>
              <a:rPr lang="en-US" sz="2400" dirty="0"/>
              <a:t>use transformation rules</a:t>
            </a: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83500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18"/>
              </a:spcAft>
            </a:pPr>
            <a:r>
              <a:rPr lang="en-US"/>
              <a:t>Normalization</a:t>
            </a:r>
          </a:p>
        </p:txBody>
      </p:sp>
      <p:sp>
        <p:nvSpPr>
          <p:cNvPr id="196610" name="Rectangle 2"/>
          <p:cNvSpPr>
            <a:spLocks noGrp="1" noChangeArrowheads="1"/>
          </p:cNvSpPr>
          <p:nvPr>
            <p:ph idx="1"/>
          </p:nvPr>
        </p:nvSpPr>
        <p:spPr>
          <a:xfrm>
            <a:off x="1101800" y="3148608"/>
            <a:ext cx="10944314" cy="6336704"/>
          </a:xfrm>
          <a:noFill/>
        </p:spPr>
        <p:txBody>
          <a:bodyPr>
            <a:noAutofit/>
          </a:bodyPr>
          <a:lstStyle/>
          <a:p>
            <a:pPr marL="505734" indent="-505734">
              <a:lnSpc>
                <a:spcPts val="3413"/>
              </a:lnSpc>
              <a:spcBef>
                <a:spcPts val="600"/>
              </a:spcBef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400" dirty="0"/>
              <a:t>Lexical and syntactic analysis</a:t>
            </a:r>
          </a:p>
          <a:p>
            <a:pPr marL="1174026" lvl="1" indent="-523796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000" dirty="0"/>
              <a:t>check validity (similar to compilers)</a:t>
            </a:r>
          </a:p>
          <a:p>
            <a:pPr marL="1174026" lvl="1" indent="-523796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000" dirty="0"/>
              <a:t>check for attributes and relations</a:t>
            </a:r>
          </a:p>
          <a:p>
            <a:pPr marL="1174026" lvl="1" indent="-523796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000" dirty="0"/>
              <a:t>type checking on the </a:t>
            </a:r>
            <a:r>
              <a:rPr lang="en-US" sz="2000" dirty="0" smtClean="0"/>
              <a:t>qualification</a:t>
            </a:r>
          </a:p>
          <a:p>
            <a:pPr marL="650230" lvl="1" indent="0">
              <a:lnSpc>
                <a:spcPct val="90000"/>
              </a:lnSpc>
              <a:spcBef>
                <a:spcPts val="600"/>
              </a:spcBef>
              <a:buNone/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endParaRPr lang="en-US" sz="2000" dirty="0"/>
          </a:p>
          <a:p>
            <a:pPr marL="505734" indent="-505734">
              <a:lnSpc>
                <a:spcPts val="3413"/>
              </a:lnSpc>
              <a:spcBef>
                <a:spcPts val="600"/>
              </a:spcBef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400" dirty="0"/>
              <a:t>Put into </a:t>
            </a:r>
            <a:r>
              <a:rPr lang="en-US" sz="2400" dirty="0">
                <a:solidFill>
                  <a:srgbClr val="DD0806"/>
                </a:solidFill>
              </a:rPr>
              <a:t>normal form</a:t>
            </a:r>
          </a:p>
          <a:p>
            <a:pPr marL="1174026" lvl="1" indent="-523796">
              <a:lnSpc>
                <a:spcPct val="90000"/>
              </a:lnSpc>
              <a:spcBef>
                <a:spcPts val="600"/>
              </a:spcBef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000" dirty="0"/>
              <a:t>Conjunctive normal form</a:t>
            </a:r>
          </a:p>
          <a:p>
            <a:pPr marL="1657350" lvl="2" indent="-323850">
              <a:lnSpc>
                <a:spcPts val="3129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800" dirty="0"/>
              <a:t>(</a:t>
            </a:r>
            <a:r>
              <a:rPr lang="en-US" sz="2800" i="1" dirty="0" smtClean="0"/>
              <a:t>p</a:t>
            </a:r>
            <a:r>
              <a:rPr lang="en-US" sz="2800" baseline="-25000" dirty="0" smtClean="0"/>
              <a:t>11</a:t>
            </a:r>
            <a:r>
              <a:rPr lang="en-US" sz="2800" dirty="0" smtClean="0">
                <a:latin typeface="Symbol" charset="2"/>
                <a:sym typeface="Symbol"/>
              </a:rPr>
              <a:t></a:t>
            </a:r>
            <a:r>
              <a:rPr lang="en-US" sz="2800" dirty="0" smtClean="0">
                <a:latin typeface="Symbol" charset="2"/>
                <a:sym typeface="Symbol" charset="2"/>
              </a:rPr>
              <a:t> </a:t>
            </a:r>
            <a:r>
              <a:rPr lang="en-US" sz="2800" i="1" dirty="0"/>
              <a:t>p</a:t>
            </a:r>
            <a:r>
              <a:rPr lang="en-US" sz="2800" baseline="-25000" dirty="0"/>
              <a:t>12</a:t>
            </a:r>
            <a:r>
              <a:rPr lang="en-US" sz="2800" dirty="0">
                <a:latin typeface="Symbol" charset="2"/>
                <a:sym typeface="Symbol"/>
              </a:rPr>
              <a:t> </a:t>
            </a:r>
            <a:r>
              <a:rPr lang="en-US" sz="2800" dirty="0" smtClean="0">
                <a:latin typeface="Symbol" charset="2"/>
                <a:sym typeface="Symbol"/>
              </a:rPr>
              <a:t></a:t>
            </a:r>
            <a:r>
              <a:rPr lang="en-US" sz="2800" dirty="0" smtClean="0">
                <a:latin typeface="Symbol" charset="2"/>
                <a:sym typeface="Symbol" charset="2"/>
              </a:rPr>
              <a:t> </a:t>
            </a:r>
            <a:r>
              <a:rPr lang="en-US" sz="2800" dirty="0"/>
              <a:t>… </a:t>
            </a:r>
            <a:r>
              <a:rPr lang="en-US" sz="2800" dirty="0" smtClean="0">
                <a:latin typeface="Symbol" charset="2"/>
                <a:sym typeface="Symbol"/>
              </a:rPr>
              <a:t> </a:t>
            </a:r>
            <a:r>
              <a:rPr lang="en-US" sz="2800" i="1" dirty="0"/>
              <a:t>p</a:t>
            </a:r>
            <a:r>
              <a:rPr lang="en-US" sz="2800" baseline="-25000" dirty="0"/>
              <a:t>1</a:t>
            </a:r>
            <a:r>
              <a:rPr lang="en-US" sz="2800" i="1" baseline="-25000" dirty="0"/>
              <a:t>n</a:t>
            </a:r>
            <a:r>
              <a:rPr lang="en-US" sz="2800" dirty="0" smtClean="0"/>
              <a:t>)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</a:t>
            </a:r>
            <a:r>
              <a:rPr lang="en-US" sz="2800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sz="2800" dirty="0"/>
              <a:t>…</a:t>
            </a:r>
            <a:r>
              <a:rPr lang="en-US" sz="2800" dirty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</a:t>
            </a:r>
            <a:r>
              <a:rPr lang="en-US" sz="2800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sz="2800" dirty="0"/>
              <a:t>(</a:t>
            </a:r>
            <a:r>
              <a:rPr lang="en-US" sz="2800" i="1" dirty="0"/>
              <a:t>p</a:t>
            </a:r>
            <a:r>
              <a:rPr lang="en-US" sz="2800" i="1" baseline="-25000" dirty="0"/>
              <a:t>m</a:t>
            </a:r>
            <a:r>
              <a:rPr lang="en-US" sz="2800" baseline="-25000" dirty="0"/>
              <a:t>1</a:t>
            </a:r>
            <a:r>
              <a:rPr lang="en-US" sz="2800" dirty="0">
                <a:latin typeface="Symbol" charset="2"/>
                <a:sym typeface="Symbol"/>
              </a:rPr>
              <a:t> </a:t>
            </a:r>
            <a:r>
              <a:rPr lang="en-US" sz="2800" dirty="0" smtClean="0">
                <a:latin typeface="Symbol" charset="2"/>
                <a:sym typeface="Symbol"/>
              </a:rPr>
              <a:t></a:t>
            </a:r>
            <a:r>
              <a:rPr lang="en-US" sz="2800" dirty="0" smtClean="0">
                <a:latin typeface="Symbol" charset="2"/>
                <a:sym typeface="Symbol" charset="2"/>
              </a:rPr>
              <a:t> </a:t>
            </a:r>
            <a:r>
              <a:rPr lang="en-US" sz="2800" i="1" dirty="0"/>
              <a:t>p</a:t>
            </a:r>
            <a:r>
              <a:rPr lang="en-US" sz="2800" i="1" baseline="-25000" dirty="0"/>
              <a:t>m</a:t>
            </a:r>
            <a:r>
              <a:rPr lang="en-US" sz="2800" baseline="-25000" dirty="0"/>
              <a:t>2 </a:t>
            </a:r>
            <a:r>
              <a:rPr lang="en-US" sz="2800" dirty="0" smtClean="0">
                <a:latin typeface="Symbol" charset="2"/>
                <a:sym typeface="Symbol"/>
              </a:rPr>
              <a:t></a:t>
            </a:r>
            <a:r>
              <a:rPr lang="en-US" sz="2800" dirty="0" smtClean="0">
                <a:latin typeface="Symbol" charset="2"/>
                <a:sym typeface="Symbol" charset="2"/>
              </a:rPr>
              <a:t> </a:t>
            </a:r>
            <a:r>
              <a:rPr lang="en-US" sz="2800" dirty="0"/>
              <a:t>… </a:t>
            </a:r>
            <a:r>
              <a:rPr lang="en-US" sz="2800" dirty="0" smtClean="0">
                <a:latin typeface="Symbol" charset="2"/>
                <a:sym typeface="Symbol"/>
              </a:rPr>
              <a:t></a:t>
            </a:r>
            <a:r>
              <a:rPr lang="en-US" sz="2800" dirty="0" smtClean="0">
                <a:latin typeface="Symbol" charset="2"/>
                <a:sym typeface="Symbol" charset="2"/>
              </a:rPr>
              <a:t> </a:t>
            </a:r>
            <a:r>
              <a:rPr lang="en-US" sz="2800" i="1" dirty="0" err="1"/>
              <a:t>p</a:t>
            </a:r>
            <a:r>
              <a:rPr lang="en-US" sz="2800" i="1" baseline="-25000" dirty="0" err="1"/>
              <a:t>mn</a:t>
            </a:r>
            <a:r>
              <a:rPr lang="en-US" sz="2800" dirty="0" smtClean="0"/>
              <a:t>)</a:t>
            </a:r>
          </a:p>
          <a:p>
            <a:pPr marL="1657350" lvl="2" indent="-323850">
              <a:spcBef>
                <a:spcPts val="0"/>
              </a:spcBef>
              <a:buNone/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endParaRPr lang="en-US" sz="1400" dirty="0"/>
          </a:p>
          <a:p>
            <a:pPr marL="1174026" lvl="1" indent="-523796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000" dirty="0"/>
              <a:t>Disjunctive normal </a:t>
            </a:r>
            <a:r>
              <a:rPr lang="en-US" sz="2000" dirty="0" smtClean="0"/>
              <a:t>form</a:t>
            </a:r>
          </a:p>
          <a:p>
            <a:pPr marL="1657350" lvl="2" indent="-323850">
              <a:lnSpc>
                <a:spcPts val="3129"/>
              </a:lnSpc>
              <a:spcBef>
                <a:spcPts val="600"/>
              </a:spcBef>
              <a:buNone/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800" dirty="0" smtClean="0"/>
              <a:t>(</a:t>
            </a:r>
            <a:r>
              <a:rPr lang="en-US" sz="2800" i="1" dirty="0" smtClean="0"/>
              <a:t>p</a:t>
            </a:r>
            <a:r>
              <a:rPr lang="en-US" sz="2800" baseline="-25000" dirty="0" smtClean="0"/>
              <a:t>11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 </a:t>
            </a:r>
            <a:r>
              <a:rPr lang="en-US" sz="2800" dirty="0" smtClean="0">
                <a:latin typeface="Symbol" charset="2"/>
                <a:cs typeface="Symbol" charset="2"/>
                <a:sym typeface="Symbol" charset="2"/>
              </a:rPr>
              <a:t>  </a:t>
            </a:r>
            <a:r>
              <a:rPr lang="en-US" sz="2800" i="1" dirty="0" smtClean="0"/>
              <a:t>p</a:t>
            </a:r>
            <a:r>
              <a:rPr lang="en-US" sz="2800" baseline="-25000" dirty="0" smtClean="0"/>
              <a:t>12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  </a:t>
            </a:r>
            <a:r>
              <a:rPr lang="en-US" sz="2800" dirty="0" smtClean="0"/>
              <a:t>…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 </a:t>
            </a:r>
            <a:r>
              <a:rPr lang="en-US" sz="2800" i="1" dirty="0" smtClean="0"/>
              <a:t>p</a:t>
            </a:r>
            <a:r>
              <a:rPr lang="en-US" sz="2800" baseline="-25000" dirty="0" smtClean="0"/>
              <a:t>1</a:t>
            </a:r>
            <a:r>
              <a:rPr lang="en-US" sz="2800" i="1" baseline="-25000" dirty="0" smtClean="0"/>
              <a:t>n</a:t>
            </a:r>
            <a:r>
              <a:rPr lang="en-US" sz="2800" dirty="0" smtClean="0"/>
              <a:t>)</a:t>
            </a:r>
            <a:r>
              <a:rPr lang="en-US" sz="2800" dirty="0" smtClean="0">
                <a:latin typeface="Symbol" charset="2"/>
                <a:sym typeface="Symbol"/>
              </a:rPr>
              <a:t> </a:t>
            </a:r>
            <a:r>
              <a:rPr lang="en-US" sz="2800" dirty="0" smtClean="0">
                <a:latin typeface="Symbol" charset="2"/>
                <a:sym typeface="Symbol" charset="2"/>
              </a:rPr>
              <a:t> </a:t>
            </a:r>
            <a:r>
              <a:rPr lang="en-US" sz="2800" dirty="0" smtClean="0"/>
              <a:t>… </a:t>
            </a:r>
            <a:r>
              <a:rPr lang="en-US" sz="2800" dirty="0" smtClean="0">
                <a:latin typeface="Symbol" charset="2"/>
                <a:sym typeface="Symbol"/>
              </a:rPr>
              <a:t></a:t>
            </a:r>
            <a:r>
              <a:rPr lang="en-US" sz="2800" dirty="0" smtClean="0">
                <a:latin typeface="Symbol" charset="2"/>
                <a:sym typeface="Symbol" charset="2"/>
              </a:rPr>
              <a:t> </a:t>
            </a:r>
            <a:r>
              <a:rPr lang="en-US" sz="2800" dirty="0" smtClean="0"/>
              <a:t>(</a:t>
            </a:r>
            <a:r>
              <a:rPr lang="en-US" sz="2800" i="1" dirty="0" smtClean="0"/>
              <a:t>p</a:t>
            </a:r>
            <a:r>
              <a:rPr lang="en-US" sz="2800" i="1" baseline="-25000" dirty="0" smtClean="0"/>
              <a:t>m</a:t>
            </a:r>
            <a:r>
              <a:rPr lang="en-US" sz="2800" baseline="-25000" dirty="0" smtClean="0"/>
              <a:t>1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  </a:t>
            </a:r>
            <a:r>
              <a:rPr lang="en-US" sz="2800" i="1" dirty="0" smtClean="0"/>
              <a:t>p</a:t>
            </a:r>
            <a:r>
              <a:rPr lang="en-US" sz="2800" i="1" baseline="-25000" dirty="0" smtClean="0"/>
              <a:t>m</a:t>
            </a:r>
            <a:r>
              <a:rPr lang="en-US" sz="2800" baseline="-25000" dirty="0" smtClean="0"/>
              <a:t>2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 </a:t>
            </a:r>
            <a:r>
              <a:rPr lang="en-US" sz="2800" dirty="0" smtClean="0"/>
              <a:t>…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 </a:t>
            </a:r>
            <a:r>
              <a:rPr lang="en-US" sz="2800" i="1" dirty="0" err="1" smtClean="0"/>
              <a:t>p</a:t>
            </a:r>
            <a:r>
              <a:rPr lang="en-US" sz="2800" i="1" baseline="-25000" dirty="0" err="1" smtClean="0"/>
              <a:t>mn</a:t>
            </a:r>
            <a:r>
              <a:rPr lang="en-US" sz="2800" dirty="0" smtClean="0"/>
              <a:t>)</a:t>
            </a:r>
          </a:p>
          <a:p>
            <a:pPr marL="1174026" lvl="1" indent="-523796">
              <a:lnSpc>
                <a:spcPct val="90000"/>
              </a:lnSpc>
              <a:spcBef>
                <a:spcPts val="600"/>
              </a:spcBef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endParaRPr lang="en-US" sz="2000" dirty="0"/>
          </a:p>
          <a:p>
            <a:pPr marL="1174026" lvl="1" indent="-523796">
              <a:lnSpc>
                <a:spcPct val="90000"/>
              </a:lnSpc>
              <a:spcBef>
                <a:spcPts val="600"/>
              </a:spcBef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000" dirty="0" smtClean="0"/>
              <a:t>OR's </a:t>
            </a:r>
            <a:r>
              <a:rPr lang="en-US" sz="2000" dirty="0"/>
              <a:t>mapped into union</a:t>
            </a:r>
          </a:p>
          <a:p>
            <a:pPr marL="1174026" lvl="1" indent="-523796">
              <a:lnSpc>
                <a:spcPct val="90000"/>
              </a:lnSpc>
              <a:spcBef>
                <a:spcPts val="600"/>
              </a:spcBef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endParaRPr lang="en-US" sz="2000" dirty="0"/>
          </a:p>
          <a:p>
            <a:pPr marL="1174026" lvl="1" indent="-523796">
              <a:lnSpc>
                <a:spcPct val="90000"/>
              </a:lnSpc>
              <a:spcBef>
                <a:spcPts val="600"/>
              </a:spcBef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000" dirty="0" smtClean="0"/>
              <a:t>AND's </a:t>
            </a:r>
            <a:r>
              <a:rPr lang="en-US" sz="2000" dirty="0"/>
              <a:t>mapped into join or selection</a:t>
            </a: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5230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Analysis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idx="1"/>
          </p:nvPr>
        </p:nvSpPr>
        <p:spPr>
          <a:xfrm>
            <a:off x="1229342" y="3364632"/>
            <a:ext cx="11105705" cy="5976663"/>
          </a:xfrm>
          <a:noFill/>
          <a:ln/>
        </p:spPr>
        <p:txBody>
          <a:bodyPr>
            <a:normAutofit lnSpcReduction="10000"/>
          </a:bodyPr>
          <a:lstStyle/>
          <a:p>
            <a:pPr>
              <a:lnSpc>
                <a:spcPct val="95000"/>
              </a:lnSpc>
              <a:spcBef>
                <a:spcPct val="20000"/>
              </a:spcBef>
            </a:pPr>
            <a:r>
              <a:rPr lang="en-US" dirty="0"/>
              <a:t>Refute incorrect </a:t>
            </a:r>
            <a:r>
              <a:rPr lang="en-US" dirty="0" smtClean="0"/>
              <a:t>queries</a:t>
            </a:r>
          </a:p>
          <a:p>
            <a:pPr marL="572202" lvl="1" indent="0">
              <a:lnSpc>
                <a:spcPct val="95000"/>
              </a:lnSpc>
              <a:spcBef>
                <a:spcPct val="20000"/>
              </a:spcBef>
              <a:buNone/>
            </a:pPr>
            <a:endParaRPr lang="en-US" dirty="0"/>
          </a:p>
          <a:p>
            <a:pPr>
              <a:lnSpc>
                <a:spcPct val="95000"/>
              </a:lnSpc>
              <a:spcBef>
                <a:spcPct val="20000"/>
              </a:spcBef>
            </a:pPr>
            <a:r>
              <a:rPr lang="en-US" dirty="0" smtClean="0">
                <a:solidFill>
                  <a:schemeClr val="tx2"/>
                </a:solidFill>
              </a:rPr>
              <a:t>Type </a:t>
            </a:r>
            <a:r>
              <a:rPr lang="en-US" dirty="0">
                <a:solidFill>
                  <a:schemeClr val="tx2"/>
                </a:solidFill>
              </a:rPr>
              <a:t>incorrect</a:t>
            </a:r>
            <a:endParaRPr lang="en-US" dirty="0"/>
          </a:p>
          <a:p>
            <a:pPr lvl="1">
              <a:lnSpc>
                <a:spcPct val="95000"/>
              </a:lnSpc>
              <a:spcBef>
                <a:spcPct val="20000"/>
              </a:spcBef>
            </a:pPr>
            <a:r>
              <a:rPr lang="en-US" dirty="0"/>
              <a:t>If any of its attribute or relation names are not defined in the global schema</a:t>
            </a:r>
          </a:p>
          <a:p>
            <a:pPr lvl="1">
              <a:lnSpc>
                <a:spcPct val="95000"/>
              </a:lnSpc>
              <a:spcBef>
                <a:spcPct val="20000"/>
              </a:spcBef>
            </a:pPr>
            <a:r>
              <a:rPr lang="en-US" dirty="0"/>
              <a:t>If operations are applied to attributes of the wrong </a:t>
            </a:r>
            <a:r>
              <a:rPr lang="en-US" dirty="0" smtClean="0"/>
              <a:t>type</a:t>
            </a:r>
          </a:p>
          <a:p>
            <a:pPr marL="572202" lvl="1" indent="0">
              <a:lnSpc>
                <a:spcPct val="95000"/>
              </a:lnSpc>
              <a:spcBef>
                <a:spcPct val="20000"/>
              </a:spcBef>
              <a:buNone/>
            </a:pPr>
            <a:endParaRPr lang="en-US" dirty="0"/>
          </a:p>
          <a:p>
            <a:pPr>
              <a:lnSpc>
                <a:spcPct val="95000"/>
              </a:lnSpc>
              <a:spcBef>
                <a:spcPct val="20000"/>
              </a:spcBef>
            </a:pPr>
            <a:r>
              <a:rPr lang="en-US" dirty="0">
                <a:solidFill>
                  <a:schemeClr val="tx2"/>
                </a:solidFill>
              </a:rPr>
              <a:t>Semantically incorrect</a:t>
            </a:r>
            <a:endParaRPr lang="en-US" dirty="0"/>
          </a:p>
          <a:p>
            <a:pPr lvl="1">
              <a:lnSpc>
                <a:spcPct val="95000"/>
              </a:lnSpc>
              <a:spcBef>
                <a:spcPct val="20000"/>
              </a:spcBef>
            </a:pPr>
            <a:r>
              <a:rPr lang="en-US" dirty="0"/>
              <a:t>Components do not contribute in any way to the generation of the result</a:t>
            </a:r>
          </a:p>
          <a:p>
            <a:pPr lvl="1">
              <a:lnSpc>
                <a:spcPct val="95000"/>
              </a:lnSpc>
              <a:spcBef>
                <a:spcPct val="20000"/>
              </a:spcBef>
            </a:pPr>
            <a:r>
              <a:rPr lang="en-US" dirty="0"/>
              <a:t>Only a subset of relational calculus queries can be tested for correctness</a:t>
            </a:r>
          </a:p>
          <a:p>
            <a:pPr lvl="1">
              <a:lnSpc>
                <a:spcPct val="95000"/>
              </a:lnSpc>
              <a:spcBef>
                <a:spcPct val="20000"/>
              </a:spcBef>
            </a:pPr>
            <a:r>
              <a:rPr lang="en-US" dirty="0"/>
              <a:t>Those that do not contain disjunction and negation</a:t>
            </a:r>
          </a:p>
          <a:p>
            <a:pPr lvl="1">
              <a:lnSpc>
                <a:spcPct val="95000"/>
              </a:lnSpc>
              <a:spcBef>
                <a:spcPct val="20000"/>
              </a:spcBef>
            </a:pPr>
            <a:r>
              <a:rPr lang="en-US" dirty="0"/>
              <a:t>To detect</a:t>
            </a:r>
          </a:p>
          <a:p>
            <a:pPr lvl="2">
              <a:lnSpc>
                <a:spcPct val="95000"/>
              </a:lnSpc>
              <a:spcBef>
                <a:spcPct val="20000"/>
              </a:spcBef>
            </a:pPr>
            <a:r>
              <a:rPr lang="en-US" b="1" dirty="0"/>
              <a:t>connection graph</a:t>
            </a:r>
            <a:r>
              <a:rPr lang="en-US" dirty="0"/>
              <a:t> (</a:t>
            </a:r>
            <a:r>
              <a:rPr lang="en-US" b="1" dirty="0"/>
              <a:t>query graph</a:t>
            </a:r>
            <a:r>
              <a:rPr lang="en-US" dirty="0"/>
              <a:t>)</a:t>
            </a:r>
          </a:p>
          <a:p>
            <a:pPr lvl="2">
              <a:lnSpc>
                <a:spcPct val="95000"/>
              </a:lnSpc>
              <a:spcBef>
                <a:spcPct val="20000"/>
              </a:spcBef>
            </a:pPr>
            <a:r>
              <a:rPr lang="en-US" b="1" dirty="0"/>
              <a:t>join graph</a:t>
            </a: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2625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7" name="Rectangle 5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Analysis – Example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780030" y="3170118"/>
            <a:ext cx="9361040" cy="2907656"/>
          </a:xfrm>
          <a:noFill/>
          <a:ln/>
        </p:spPr>
        <p:txBody>
          <a:bodyPr>
            <a:noAutofit/>
          </a:bodyPr>
          <a:lstStyle/>
          <a:p>
            <a:pPr marL="1544296" lvl="2">
              <a:spcBef>
                <a:spcPct val="15000"/>
              </a:spcBef>
              <a:buNone/>
              <a:tabLst>
                <a:tab pos="2687638" algn="l"/>
              </a:tabLst>
            </a:pPr>
            <a:r>
              <a:rPr lang="en-US" sz="2400" b="1" dirty="0">
                <a:latin typeface="Courier New"/>
              </a:rPr>
              <a:t>SELECT</a:t>
            </a:r>
            <a:r>
              <a:rPr lang="en-US" sz="2400" dirty="0">
                <a:latin typeface="Courier New"/>
              </a:rPr>
              <a:t>	ENAME,RESP</a:t>
            </a:r>
          </a:p>
          <a:p>
            <a:pPr marL="1544296" lvl="2">
              <a:spcBef>
                <a:spcPct val="15000"/>
              </a:spcBef>
              <a:buNone/>
              <a:tabLst>
                <a:tab pos="2687638" algn="l"/>
              </a:tabLst>
            </a:pPr>
            <a:r>
              <a:rPr lang="en-US" sz="2400" b="1" dirty="0">
                <a:latin typeface="Courier New"/>
              </a:rPr>
              <a:t>FROM</a:t>
            </a:r>
            <a:r>
              <a:rPr lang="en-US" sz="2400" dirty="0">
                <a:latin typeface="Courier New"/>
              </a:rPr>
              <a:t>	EMP, ASG, PROJ</a:t>
            </a:r>
          </a:p>
          <a:p>
            <a:pPr marL="1544296" lvl="2">
              <a:spcBef>
                <a:spcPct val="15000"/>
              </a:spcBef>
              <a:buNone/>
              <a:tabLst>
                <a:tab pos="2687638" algn="l"/>
              </a:tabLst>
            </a:pPr>
            <a:r>
              <a:rPr lang="en-US" sz="2400" b="1" dirty="0">
                <a:latin typeface="Courier New"/>
              </a:rPr>
              <a:t>WHERE</a:t>
            </a:r>
            <a:r>
              <a:rPr lang="en-US" sz="2400" dirty="0">
                <a:latin typeface="Courier New"/>
              </a:rPr>
              <a:t>	EMP.ENO = ASG.ENO </a:t>
            </a:r>
          </a:p>
          <a:p>
            <a:pPr marL="1544296" lvl="2">
              <a:spcBef>
                <a:spcPct val="15000"/>
              </a:spcBef>
              <a:buNone/>
              <a:tabLst>
                <a:tab pos="2687638" algn="l"/>
              </a:tabLst>
            </a:pPr>
            <a:r>
              <a:rPr lang="en-US" sz="2400" b="1" dirty="0">
                <a:latin typeface="Courier New"/>
              </a:rPr>
              <a:t>AND 	</a:t>
            </a:r>
            <a:r>
              <a:rPr lang="en-US" sz="2400" dirty="0">
                <a:latin typeface="Courier New"/>
              </a:rPr>
              <a:t>ASG.PNO = PROJ.PNO </a:t>
            </a:r>
          </a:p>
          <a:p>
            <a:pPr marL="1544296" lvl="2">
              <a:spcBef>
                <a:spcPct val="15000"/>
              </a:spcBef>
              <a:buNone/>
              <a:tabLst>
                <a:tab pos="2687638" algn="l"/>
              </a:tabLst>
            </a:pPr>
            <a:r>
              <a:rPr lang="en-US" sz="2400" b="1" dirty="0">
                <a:latin typeface="Courier New"/>
              </a:rPr>
              <a:t>AND	</a:t>
            </a:r>
            <a:r>
              <a:rPr lang="en-US" sz="2400" dirty="0">
                <a:latin typeface="Courier New"/>
              </a:rPr>
              <a:t>PNAME = "CAD/CAM"</a:t>
            </a:r>
          </a:p>
          <a:p>
            <a:pPr marL="1544296" lvl="2">
              <a:spcBef>
                <a:spcPct val="15000"/>
              </a:spcBef>
              <a:buNone/>
              <a:tabLst>
                <a:tab pos="2687638" algn="l"/>
              </a:tabLst>
            </a:pPr>
            <a:r>
              <a:rPr lang="en-US" sz="2400" b="1" dirty="0">
                <a:latin typeface="Courier New"/>
              </a:rPr>
              <a:t>AND	</a:t>
            </a:r>
            <a:r>
              <a:rPr lang="en-US" sz="2400" dirty="0">
                <a:latin typeface="Courier New"/>
              </a:rPr>
              <a:t>DUR ≥ 36</a:t>
            </a:r>
          </a:p>
          <a:p>
            <a:pPr marL="1544296" lvl="2">
              <a:spcBef>
                <a:spcPct val="15000"/>
              </a:spcBef>
              <a:buNone/>
              <a:tabLst>
                <a:tab pos="2687638" algn="l"/>
              </a:tabLst>
            </a:pPr>
            <a:r>
              <a:rPr lang="en-US" sz="2400" b="1" dirty="0">
                <a:latin typeface="Courier New"/>
              </a:rPr>
              <a:t>AND</a:t>
            </a:r>
            <a:r>
              <a:rPr lang="en-US" sz="2400" dirty="0">
                <a:latin typeface="Courier New"/>
              </a:rPr>
              <a:t>	TITLE = "Programmer"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16747" y="6340277"/>
            <a:ext cx="12824261" cy="3217043"/>
            <a:chOff x="216747" y="6340277"/>
            <a:chExt cx="12824261" cy="3217043"/>
          </a:xfrm>
        </p:grpSpPr>
        <p:sp>
          <p:nvSpPr>
            <p:cNvPr id="33807" name="Line 15"/>
            <p:cNvSpPr>
              <a:spLocks noChangeShapeType="1"/>
            </p:cNvSpPr>
            <p:nvPr/>
          </p:nvSpPr>
          <p:spPr bwMode="auto">
            <a:xfrm>
              <a:off x="2530970" y="8584509"/>
              <a:ext cx="650240" cy="47413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33795" name="Rectangle 3"/>
            <p:cNvSpPr>
              <a:spLocks noChangeArrowheads="1"/>
            </p:cNvSpPr>
            <p:nvPr/>
          </p:nvSpPr>
          <p:spPr bwMode="auto">
            <a:xfrm>
              <a:off x="2525784" y="6340277"/>
              <a:ext cx="2469856" cy="4769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310" tIns="36124" rIns="90310" bIns="36124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85000"/>
                </a:lnSpc>
              </a:pPr>
              <a:r>
                <a:rPr lang="en-US" b="1" dirty="0">
                  <a:solidFill>
                    <a:schemeClr val="hlink"/>
                  </a:solidFill>
                  <a:latin typeface="Arial"/>
                </a:rPr>
                <a:t>Query graph</a:t>
              </a:r>
            </a:p>
          </p:txBody>
        </p:sp>
        <p:sp>
          <p:nvSpPr>
            <p:cNvPr id="33796" name="Rectangle 4"/>
            <p:cNvSpPr>
              <a:spLocks noChangeArrowheads="1"/>
            </p:cNvSpPr>
            <p:nvPr/>
          </p:nvSpPr>
          <p:spPr bwMode="auto">
            <a:xfrm>
              <a:off x="8769504" y="6376401"/>
              <a:ext cx="2148818" cy="4769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310" tIns="36124" rIns="90310" bIns="36124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85000"/>
                </a:lnSpc>
              </a:pPr>
              <a:r>
                <a:rPr lang="en-US" b="1" dirty="0">
                  <a:solidFill>
                    <a:schemeClr val="hlink"/>
                  </a:solidFill>
                  <a:latin typeface="Arial"/>
                </a:rPr>
                <a:t>Join graph</a:t>
              </a:r>
            </a:p>
          </p:txBody>
        </p:sp>
        <p:sp>
          <p:nvSpPr>
            <p:cNvPr id="33799" name="Rectangle 7"/>
            <p:cNvSpPr>
              <a:spLocks noChangeArrowheads="1"/>
            </p:cNvSpPr>
            <p:nvPr/>
          </p:nvSpPr>
          <p:spPr bwMode="auto">
            <a:xfrm>
              <a:off x="3151858" y="6825700"/>
              <a:ext cx="1097628" cy="39030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1700" dirty="0">
                  <a:solidFill>
                    <a:srgbClr val="000000"/>
                  </a:solidFill>
                  <a:latin typeface="Arial"/>
                </a:rPr>
                <a:t>DUR≥36</a:t>
              </a:r>
            </a:p>
          </p:txBody>
        </p:sp>
        <p:sp>
          <p:nvSpPr>
            <p:cNvPr id="33800" name="Rectangle 8"/>
            <p:cNvSpPr>
              <a:spLocks noChangeArrowheads="1"/>
            </p:cNvSpPr>
            <p:nvPr/>
          </p:nvSpPr>
          <p:spPr bwMode="auto">
            <a:xfrm>
              <a:off x="4768427" y="9167014"/>
              <a:ext cx="2321040" cy="39030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1700" dirty="0">
                  <a:solidFill>
                    <a:srgbClr val="000000"/>
                  </a:solidFill>
                  <a:latin typeface="Arial"/>
                </a:rPr>
                <a:t>PNAME=“CAD/CAM”</a:t>
              </a:r>
            </a:p>
          </p:txBody>
        </p:sp>
        <p:sp>
          <p:nvSpPr>
            <p:cNvPr id="33803" name="Rectangle 11"/>
            <p:cNvSpPr>
              <a:spLocks noChangeArrowheads="1"/>
            </p:cNvSpPr>
            <p:nvPr/>
          </p:nvSpPr>
          <p:spPr bwMode="auto">
            <a:xfrm>
              <a:off x="1842347" y="8830606"/>
              <a:ext cx="1038211" cy="39030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1700" dirty="0">
                  <a:solidFill>
                    <a:srgbClr val="000000"/>
                  </a:solidFill>
                  <a:latin typeface="Arial"/>
                </a:rPr>
                <a:t>ENAME</a:t>
              </a:r>
            </a:p>
          </p:txBody>
        </p:sp>
        <p:sp>
          <p:nvSpPr>
            <p:cNvPr id="33810" name="Line 18"/>
            <p:cNvSpPr>
              <a:spLocks noChangeShapeType="1"/>
            </p:cNvSpPr>
            <p:nvPr/>
          </p:nvSpPr>
          <p:spPr bwMode="auto">
            <a:xfrm>
              <a:off x="4198144" y="7659178"/>
              <a:ext cx="975360" cy="415431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33811" name="Rectangle 19"/>
            <p:cNvSpPr>
              <a:spLocks noChangeArrowheads="1"/>
            </p:cNvSpPr>
            <p:nvPr/>
          </p:nvSpPr>
          <p:spPr bwMode="auto">
            <a:xfrm>
              <a:off x="471877" y="7521095"/>
              <a:ext cx="2366138" cy="39030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1700" dirty="0">
                  <a:solidFill>
                    <a:srgbClr val="000000"/>
                  </a:solidFill>
                  <a:latin typeface="Arial"/>
                </a:rPr>
                <a:t>EMP.ENO=ASG.ENO</a:t>
              </a:r>
            </a:p>
          </p:txBody>
        </p:sp>
        <p:sp>
          <p:nvSpPr>
            <p:cNvPr id="33812" name="Rectangle 20"/>
            <p:cNvSpPr>
              <a:spLocks noChangeArrowheads="1"/>
            </p:cNvSpPr>
            <p:nvPr/>
          </p:nvSpPr>
          <p:spPr bwMode="auto">
            <a:xfrm>
              <a:off x="4362027" y="7512064"/>
              <a:ext cx="2522021" cy="39030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1700" dirty="0">
                  <a:solidFill>
                    <a:srgbClr val="000000"/>
                  </a:solidFill>
                  <a:latin typeface="Arial"/>
                </a:rPr>
                <a:t>ASG.PNO=PROJ.PNO</a:t>
              </a:r>
            </a:p>
          </p:txBody>
        </p:sp>
        <p:sp>
          <p:nvSpPr>
            <p:cNvPr id="33813" name="Oval 21"/>
            <p:cNvSpPr>
              <a:spLocks noChangeArrowheads="1"/>
            </p:cNvSpPr>
            <p:nvPr/>
          </p:nvSpPr>
          <p:spPr bwMode="auto">
            <a:xfrm>
              <a:off x="3050259" y="8920917"/>
              <a:ext cx="1499164" cy="487680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33814" name="Rectangle 22"/>
            <p:cNvSpPr>
              <a:spLocks noChangeArrowheads="1"/>
            </p:cNvSpPr>
            <p:nvPr/>
          </p:nvSpPr>
          <p:spPr bwMode="auto">
            <a:xfrm>
              <a:off x="3102792" y="8927691"/>
              <a:ext cx="1396356" cy="4816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Arial"/>
                </a:rPr>
                <a:t>RESULT</a:t>
              </a:r>
            </a:p>
          </p:txBody>
        </p:sp>
        <p:sp>
          <p:nvSpPr>
            <p:cNvPr id="33816" name="Rectangle 24"/>
            <p:cNvSpPr>
              <a:spLocks noChangeArrowheads="1"/>
            </p:cNvSpPr>
            <p:nvPr/>
          </p:nvSpPr>
          <p:spPr bwMode="auto">
            <a:xfrm>
              <a:off x="216747" y="8008775"/>
              <a:ext cx="1621810" cy="65294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1700" dirty="0">
                  <a:solidFill>
                    <a:srgbClr val="000000"/>
                  </a:solidFill>
                  <a:latin typeface="Arial"/>
                </a:rPr>
                <a:t>TITLE =</a:t>
              </a:r>
            </a:p>
            <a:p>
              <a:r>
                <a:rPr lang="en-US" sz="1700" dirty="0">
                  <a:solidFill>
                    <a:srgbClr val="000000"/>
                  </a:solidFill>
                  <a:latin typeface="Arial"/>
                </a:rPr>
                <a:t>“Programmer”</a:t>
              </a:r>
            </a:p>
          </p:txBody>
        </p:sp>
        <p:sp>
          <p:nvSpPr>
            <p:cNvPr id="33817" name="Line 25"/>
            <p:cNvSpPr>
              <a:spLocks noChangeShapeType="1"/>
            </p:cNvSpPr>
            <p:nvPr/>
          </p:nvSpPr>
          <p:spPr bwMode="auto">
            <a:xfrm>
              <a:off x="3804356" y="7681397"/>
              <a:ext cx="0" cy="12192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33818" name="Rectangle 26"/>
            <p:cNvSpPr>
              <a:spLocks noChangeArrowheads="1"/>
            </p:cNvSpPr>
            <p:nvPr/>
          </p:nvSpPr>
          <p:spPr bwMode="auto">
            <a:xfrm>
              <a:off x="3729850" y="8180366"/>
              <a:ext cx="851941" cy="39030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1700" dirty="0">
                  <a:solidFill>
                    <a:srgbClr val="000000"/>
                  </a:solidFill>
                  <a:latin typeface="Arial"/>
                </a:rPr>
                <a:t>RESP</a:t>
              </a:r>
            </a:p>
          </p:txBody>
        </p:sp>
        <p:sp>
          <p:nvSpPr>
            <p:cNvPr id="33820" name="Rectangle 28"/>
            <p:cNvSpPr>
              <a:spLocks noChangeArrowheads="1"/>
            </p:cNvSpPr>
            <p:nvPr/>
          </p:nvSpPr>
          <p:spPr bwMode="auto">
            <a:xfrm>
              <a:off x="10518987" y="7480455"/>
              <a:ext cx="2522021" cy="39030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1700" dirty="0">
                  <a:solidFill>
                    <a:srgbClr val="000000"/>
                  </a:solidFill>
                  <a:latin typeface="Arial"/>
                </a:rPr>
                <a:t>ASG.PNO=PROJ.PNO</a:t>
              </a:r>
            </a:p>
          </p:txBody>
        </p:sp>
        <p:sp>
          <p:nvSpPr>
            <p:cNvPr id="33821" name="Rectangle 29"/>
            <p:cNvSpPr>
              <a:spLocks noChangeArrowheads="1"/>
            </p:cNvSpPr>
            <p:nvPr/>
          </p:nvSpPr>
          <p:spPr bwMode="auto">
            <a:xfrm>
              <a:off x="6827521" y="7462393"/>
              <a:ext cx="2366138" cy="39030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1700" dirty="0">
                  <a:solidFill>
                    <a:srgbClr val="000000"/>
                  </a:solidFill>
                  <a:latin typeface="Arial"/>
                </a:rPr>
                <a:t>EMP.ENO=ASG.ENO</a:t>
              </a:r>
            </a:p>
          </p:txBody>
        </p:sp>
        <p:sp>
          <p:nvSpPr>
            <p:cNvPr id="33828" name="Line 36"/>
            <p:cNvSpPr>
              <a:spLocks noChangeShapeType="1"/>
            </p:cNvSpPr>
            <p:nvPr/>
          </p:nvSpPr>
          <p:spPr bwMode="auto">
            <a:xfrm flipH="1">
              <a:off x="8290560" y="7695543"/>
              <a:ext cx="1228231" cy="307058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33829" name="Line 37"/>
            <p:cNvSpPr>
              <a:spLocks noChangeShapeType="1"/>
            </p:cNvSpPr>
            <p:nvPr/>
          </p:nvSpPr>
          <p:spPr bwMode="auto">
            <a:xfrm>
              <a:off x="10178062" y="7695543"/>
              <a:ext cx="1192107" cy="307058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grpSp>
          <p:nvGrpSpPr>
            <p:cNvPr id="33837" name="Group 45"/>
            <p:cNvGrpSpPr>
              <a:grpSpLocks/>
            </p:cNvGrpSpPr>
            <p:nvPr/>
          </p:nvGrpSpPr>
          <p:grpSpPr bwMode="auto">
            <a:xfrm>
              <a:off x="3072836" y="7200491"/>
              <a:ext cx="1499164" cy="487680"/>
              <a:chOff x="1488" y="2968"/>
              <a:chExt cx="664" cy="216"/>
            </a:xfrm>
          </p:grpSpPr>
          <p:sp>
            <p:nvSpPr>
              <p:cNvPr id="33801" name="Rectangle 9"/>
              <p:cNvSpPr>
                <a:spLocks noChangeArrowheads="1"/>
              </p:cNvSpPr>
              <p:nvPr/>
            </p:nvSpPr>
            <p:spPr bwMode="auto">
              <a:xfrm>
                <a:off x="1641" y="2971"/>
                <a:ext cx="363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7" tIns="44450" rIns="90487" bIns="44450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2300" dirty="0">
                    <a:solidFill>
                      <a:srgbClr val="000000"/>
                    </a:solidFill>
                    <a:latin typeface="Arial"/>
                  </a:rPr>
                  <a:t>ASG</a:t>
                </a:r>
              </a:p>
            </p:txBody>
          </p:sp>
          <p:sp>
            <p:nvSpPr>
              <p:cNvPr id="33832" name="Oval 40"/>
              <p:cNvSpPr>
                <a:spLocks noChangeArrowheads="1"/>
              </p:cNvSpPr>
              <p:nvPr/>
            </p:nvSpPr>
            <p:spPr bwMode="auto">
              <a:xfrm>
                <a:off x="1488" y="2968"/>
                <a:ext cx="664" cy="216"/>
              </a:xfrm>
              <a:prstGeom prst="ellips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/>
                </a:endParaRPr>
              </a:p>
            </p:txBody>
          </p:sp>
        </p:grpSp>
        <p:grpSp>
          <p:nvGrpSpPr>
            <p:cNvPr id="33836" name="Group 44"/>
            <p:cNvGrpSpPr>
              <a:grpSpLocks/>
            </p:cNvGrpSpPr>
            <p:nvPr/>
          </p:nvGrpSpPr>
          <p:grpSpPr bwMode="auto">
            <a:xfrm>
              <a:off x="4716499" y="8057881"/>
              <a:ext cx="1499164" cy="487680"/>
              <a:chOff x="2216" y="3275"/>
              <a:chExt cx="664" cy="216"/>
            </a:xfrm>
          </p:grpSpPr>
          <p:sp>
            <p:nvSpPr>
              <p:cNvPr id="33809" name="Rectangle 17"/>
              <p:cNvSpPr>
                <a:spLocks noChangeArrowheads="1"/>
              </p:cNvSpPr>
              <p:nvPr/>
            </p:nvSpPr>
            <p:spPr bwMode="auto">
              <a:xfrm>
                <a:off x="2336" y="3278"/>
                <a:ext cx="429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7" tIns="44450" rIns="90487" bIns="44450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2300" dirty="0">
                    <a:solidFill>
                      <a:srgbClr val="000000"/>
                    </a:solidFill>
                    <a:latin typeface="Arial"/>
                  </a:rPr>
                  <a:t>PROJ</a:t>
                </a:r>
              </a:p>
            </p:txBody>
          </p:sp>
          <p:sp>
            <p:nvSpPr>
              <p:cNvPr id="33833" name="Oval 41"/>
              <p:cNvSpPr>
                <a:spLocks noChangeArrowheads="1"/>
              </p:cNvSpPr>
              <p:nvPr/>
            </p:nvSpPr>
            <p:spPr bwMode="auto">
              <a:xfrm>
                <a:off x="2216" y="3275"/>
                <a:ext cx="664" cy="216"/>
              </a:xfrm>
              <a:prstGeom prst="ellips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/>
                </a:endParaRPr>
              </a:p>
            </p:txBody>
          </p:sp>
        </p:grpSp>
        <p:grpSp>
          <p:nvGrpSpPr>
            <p:cNvPr id="33835" name="Group 43"/>
            <p:cNvGrpSpPr>
              <a:grpSpLocks/>
            </p:cNvGrpSpPr>
            <p:nvPr/>
          </p:nvGrpSpPr>
          <p:grpSpPr bwMode="auto">
            <a:xfrm>
              <a:off x="1772356" y="8083281"/>
              <a:ext cx="1499164" cy="487680"/>
              <a:chOff x="912" y="3312"/>
              <a:chExt cx="664" cy="216"/>
            </a:xfrm>
          </p:grpSpPr>
          <p:sp>
            <p:nvSpPr>
              <p:cNvPr id="33805" name="Rectangle 13"/>
              <p:cNvSpPr>
                <a:spLocks noChangeArrowheads="1"/>
              </p:cNvSpPr>
              <p:nvPr/>
            </p:nvSpPr>
            <p:spPr bwMode="auto">
              <a:xfrm>
                <a:off x="1063" y="3315"/>
                <a:ext cx="362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7" tIns="44450" rIns="90487" bIns="44450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2300" dirty="0">
                    <a:solidFill>
                      <a:srgbClr val="000000"/>
                    </a:solidFill>
                    <a:latin typeface="Arial"/>
                  </a:rPr>
                  <a:t>EMP</a:t>
                </a:r>
              </a:p>
            </p:txBody>
          </p:sp>
          <p:sp>
            <p:nvSpPr>
              <p:cNvPr id="33834" name="Oval 42"/>
              <p:cNvSpPr>
                <a:spLocks noChangeArrowheads="1"/>
              </p:cNvSpPr>
              <p:nvPr/>
            </p:nvSpPr>
            <p:spPr bwMode="auto">
              <a:xfrm>
                <a:off x="912" y="3312"/>
                <a:ext cx="664" cy="216"/>
              </a:xfrm>
              <a:prstGeom prst="ellips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/>
                </a:endParaRPr>
              </a:p>
            </p:txBody>
          </p:sp>
        </p:grpSp>
        <p:sp>
          <p:nvSpPr>
            <p:cNvPr id="33839" name="Line 47"/>
            <p:cNvSpPr>
              <a:spLocks noChangeShapeType="1"/>
            </p:cNvSpPr>
            <p:nvPr/>
          </p:nvSpPr>
          <p:spPr bwMode="auto">
            <a:xfrm flipH="1">
              <a:off x="2530970" y="7659178"/>
              <a:ext cx="975360" cy="415431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33843" name="Freeform 51"/>
            <p:cNvSpPr>
              <a:spLocks/>
            </p:cNvSpPr>
            <p:nvPr/>
          </p:nvSpPr>
          <p:spPr bwMode="auto">
            <a:xfrm>
              <a:off x="5136445" y="8554593"/>
              <a:ext cx="451556" cy="474133"/>
            </a:xfrm>
            <a:custGeom>
              <a:avLst/>
              <a:gdLst/>
              <a:ahLst/>
              <a:cxnLst>
                <a:cxn ang="0">
                  <a:pos x="46" y="0"/>
                </a:cxn>
                <a:cxn ang="0">
                  <a:pos x="4" y="104"/>
                </a:cxn>
                <a:cxn ang="0">
                  <a:pos x="24" y="184"/>
                </a:cxn>
                <a:cxn ang="0">
                  <a:pos x="110" y="210"/>
                </a:cxn>
                <a:cxn ang="0">
                  <a:pos x="170" y="184"/>
                </a:cxn>
                <a:cxn ang="0">
                  <a:pos x="196" y="104"/>
                </a:cxn>
                <a:cxn ang="0">
                  <a:pos x="142" y="0"/>
                </a:cxn>
              </a:cxnLst>
              <a:rect l="0" t="0" r="r" b="b"/>
              <a:pathLst>
                <a:path w="200" h="210">
                  <a:moveTo>
                    <a:pt x="46" y="0"/>
                  </a:moveTo>
                  <a:cubicBezTo>
                    <a:pt x="38" y="17"/>
                    <a:pt x="7" y="73"/>
                    <a:pt x="4" y="104"/>
                  </a:cubicBezTo>
                  <a:cubicBezTo>
                    <a:pt x="0" y="134"/>
                    <a:pt x="6" y="166"/>
                    <a:pt x="24" y="184"/>
                  </a:cubicBezTo>
                  <a:cubicBezTo>
                    <a:pt x="41" y="201"/>
                    <a:pt x="85" y="210"/>
                    <a:pt x="110" y="210"/>
                  </a:cubicBezTo>
                  <a:cubicBezTo>
                    <a:pt x="134" y="210"/>
                    <a:pt x="155" y="201"/>
                    <a:pt x="170" y="184"/>
                  </a:cubicBezTo>
                  <a:cubicBezTo>
                    <a:pt x="184" y="166"/>
                    <a:pt x="200" y="134"/>
                    <a:pt x="196" y="104"/>
                  </a:cubicBezTo>
                  <a:cubicBezTo>
                    <a:pt x="191" y="73"/>
                    <a:pt x="153" y="21"/>
                    <a:pt x="142" y="0"/>
                  </a:cubicBezTo>
                </a:path>
              </a:pathLst>
            </a:cu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grpSp>
          <p:nvGrpSpPr>
            <p:cNvPr id="33849" name="Group 57"/>
            <p:cNvGrpSpPr>
              <a:grpSpLocks/>
            </p:cNvGrpSpPr>
            <p:nvPr/>
          </p:nvGrpSpPr>
          <p:grpSpPr bwMode="auto">
            <a:xfrm>
              <a:off x="7586134" y="8002001"/>
              <a:ext cx="1499164" cy="487680"/>
              <a:chOff x="3360" y="3262"/>
              <a:chExt cx="664" cy="216"/>
            </a:xfrm>
          </p:grpSpPr>
          <p:sp>
            <p:nvSpPr>
              <p:cNvPr id="33824" name="Rectangle 32"/>
              <p:cNvSpPr>
                <a:spLocks noChangeArrowheads="1"/>
              </p:cNvSpPr>
              <p:nvPr/>
            </p:nvSpPr>
            <p:spPr bwMode="auto">
              <a:xfrm>
                <a:off x="3511" y="3265"/>
                <a:ext cx="362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7" tIns="44450" rIns="90487" bIns="44450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2300" dirty="0">
                    <a:solidFill>
                      <a:srgbClr val="000000"/>
                    </a:solidFill>
                    <a:latin typeface="Arial"/>
                  </a:rPr>
                  <a:t>EMP</a:t>
                </a:r>
              </a:p>
            </p:txBody>
          </p:sp>
          <p:sp>
            <p:nvSpPr>
              <p:cNvPr id="33844" name="Oval 52"/>
              <p:cNvSpPr>
                <a:spLocks noChangeArrowheads="1"/>
              </p:cNvSpPr>
              <p:nvPr/>
            </p:nvSpPr>
            <p:spPr bwMode="auto">
              <a:xfrm>
                <a:off x="3360" y="3262"/>
                <a:ext cx="664" cy="216"/>
              </a:xfrm>
              <a:prstGeom prst="ellips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/>
                </a:endParaRPr>
              </a:p>
            </p:txBody>
          </p:sp>
        </p:grpSp>
        <p:grpSp>
          <p:nvGrpSpPr>
            <p:cNvPr id="33848" name="Group 56"/>
            <p:cNvGrpSpPr>
              <a:grpSpLocks/>
            </p:cNvGrpSpPr>
            <p:nvPr/>
          </p:nvGrpSpPr>
          <p:grpSpPr bwMode="auto">
            <a:xfrm>
              <a:off x="10649939" y="7990713"/>
              <a:ext cx="1499164" cy="487680"/>
              <a:chOff x="4944" y="3219"/>
              <a:chExt cx="664" cy="216"/>
            </a:xfrm>
          </p:grpSpPr>
          <p:sp>
            <p:nvSpPr>
              <p:cNvPr id="33827" name="Rectangle 35"/>
              <p:cNvSpPr>
                <a:spLocks noChangeArrowheads="1"/>
              </p:cNvSpPr>
              <p:nvPr/>
            </p:nvSpPr>
            <p:spPr bwMode="auto">
              <a:xfrm>
                <a:off x="5064" y="3222"/>
                <a:ext cx="429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7" tIns="44450" rIns="90487" bIns="44450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2300" dirty="0">
                    <a:solidFill>
                      <a:srgbClr val="000000"/>
                    </a:solidFill>
                    <a:latin typeface="Arial"/>
                  </a:rPr>
                  <a:t>PROJ</a:t>
                </a:r>
              </a:p>
            </p:txBody>
          </p:sp>
          <p:sp>
            <p:nvSpPr>
              <p:cNvPr id="33845" name="Oval 53"/>
              <p:cNvSpPr>
                <a:spLocks noChangeArrowheads="1"/>
              </p:cNvSpPr>
              <p:nvPr/>
            </p:nvSpPr>
            <p:spPr bwMode="auto">
              <a:xfrm>
                <a:off x="4944" y="3219"/>
                <a:ext cx="664" cy="216"/>
              </a:xfrm>
              <a:prstGeom prst="ellips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/>
                </a:endParaRPr>
              </a:p>
            </p:txBody>
          </p:sp>
        </p:grpSp>
        <p:grpSp>
          <p:nvGrpSpPr>
            <p:cNvPr id="33847" name="Group 55"/>
            <p:cNvGrpSpPr>
              <a:grpSpLocks/>
            </p:cNvGrpSpPr>
            <p:nvPr/>
          </p:nvGrpSpPr>
          <p:grpSpPr bwMode="auto">
            <a:xfrm>
              <a:off x="9103360" y="7216294"/>
              <a:ext cx="1499164" cy="487680"/>
              <a:chOff x="4080" y="2959"/>
              <a:chExt cx="664" cy="216"/>
            </a:xfrm>
          </p:grpSpPr>
          <p:sp>
            <p:nvSpPr>
              <p:cNvPr id="33822" name="Rectangle 30"/>
              <p:cNvSpPr>
                <a:spLocks noChangeArrowheads="1"/>
              </p:cNvSpPr>
              <p:nvPr/>
            </p:nvSpPr>
            <p:spPr bwMode="auto">
              <a:xfrm>
                <a:off x="4233" y="2962"/>
                <a:ext cx="363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7" tIns="44450" rIns="90487" bIns="44450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2300" dirty="0">
                    <a:solidFill>
                      <a:srgbClr val="000000"/>
                    </a:solidFill>
                    <a:latin typeface="Arial"/>
                  </a:rPr>
                  <a:t>ASG</a:t>
                </a:r>
              </a:p>
            </p:txBody>
          </p:sp>
          <p:sp>
            <p:nvSpPr>
              <p:cNvPr id="33846" name="Oval 54"/>
              <p:cNvSpPr>
                <a:spLocks noChangeArrowheads="1"/>
              </p:cNvSpPr>
              <p:nvPr/>
            </p:nvSpPr>
            <p:spPr bwMode="auto">
              <a:xfrm>
                <a:off x="4080" y="2959"/>
                <a:ext cx="664" cy="216"/>
              </a:xfrm>
              <a:prstGeom prst="ellips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/>
                </a:endParaRPr>
              </a:p>
            </p:txBody>
          </p:sp>
        </p:grpSp>
      </p:grpSp>
      <p:sp>
        <p:nvSpPr>
          <p:cNvPr id="42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2571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Analysis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650961" y="3451106"/>
            <a:ext cx="10186988" cy="4254500"/>
          </a:xfrm>
          <a:noFill/>
          <a:ln/>
        </p:spPr>
        <p:txBody>
          <a:bodyPr>
            <a:normAutofit lnSpcReduction="10000"/>
          </a:bodyPr>
          <a:lstStyle/>
          <a:p>
            <a:r>
              <a:rPr lang="en-US" sz="2800" u="sng" dirty="0" smtClean="0"/>
              <a:t>If </a:t>
            </a:r>
            <a:r>
              <a:rPr lang="en-US" sz="2800" u="sng" dirty="0"/>
              <a:t>the query graph is not connected</a:t>
            </a:r>
            <a:r>
              <a:rPr lang="en-US" sz="2800" dirty="0"/>
              <a:t>, the query may be wrong or use Cartesian </a:t>
            </a:r>
            <a:r>
              <a:rPr lang="en-US" sz="2800" dirty="0" smtClean="0"/>
              <a:t>product.</a:t>
            </a:r>
          </a:p>
          <a:p>
            <a:pPr marL="0" indent="0">
              <a:buNone/>
            </a:pPr>
            <a:endParaRPr lang="en-US" sz="2800" dirty="0"/>
          </a:p>
          <a:p>
            <a:pPr lvl="1">
              <a:spcBef>
                <a:spcPct val="10000"/>
              </a:spcBef>
              <a:buFont typeface="Century Schoolbook" charset="0"/>
              <a:buNone/>
            </a:pPr>
            <a:r>
              <a:rPr lang="en-US" sz="2800" b="1" dirty="0">
                <a:latin typeface="Courier New"/>
              </a:rPr>
              <a:t>SELECT</a:t>
            </a:r>
            <a:r>
              <a:rPr lang="en-US" sz="2800" dirty="0">
                <a:latin typeface="Courier New"/>
              </a:rPr>
              <a:t>	ENAME,RESP</a:t>
            </a:r>
          </a:p>
          <a:p>
            <a:pPr lvl="1">
              <a:spcBef>
                <a:spcPct val="10000"/>
              </a:spcBef>
              <a:buFont typeface="Century Schoolbook" charset="0"/>
              <a:buNone/>
            </a:pPr>
            <a:r>
              <a:rPr lang="en-US" sz="2800" b="1" dirty="0">
                <a:latin typeface="Courier New"/>
              </a:rPr>
              <a:t>FROM</a:t>
            </a:r>
            <a:r>
              <a:rPr lang="en-US" sz="2800" dirty="0">
                <a:latin typeface="Courier New"/>
              </a:rPr>
              <a:t>	EMP, ASG, PROJ</a:t>
            </a:r>
          </a:p>
          <a:p>
            <a:pPr lvl="1">
              <a:spcBef>
                <a:spcPct val="10000"/>
              </a:spcBef>
              <a:buFont typeface="Century Schoolbook" charset="0"/>
              <a:buNone/>
            </a:pPr>
            <a:r>
              <a:rPr lang="en-US" sz="2800" b="1" dirty="0">
                <a:latin typeface="Courier New"/>
              </a:rPr>
              <a:t>WHERE</a:t>
            </a:r>
            <a:r>
              <a:rPr lang="en-US" sz="2800" dirty="0">
                <a:latin typeface="Courier New"/>
              </a:rPr>
              <a:t>	EMP.ENO = ASG.ENO </a:t>
            </a:r>
          </a:p>
          <a:p>
            <a:pPr lvl="1">
              <a:spcBef>
                <a:spcPct val="10000"/>
              </a:spcBef>
              <a:buFont typeface="Century Schoolbook" charset="0"/>
              <a:buNone/>
            </a:pPr>
            <a:r>
              <a:rPr lang="en-US" sz="2800" b="1" dirty="0">
                <a:latin typeface="Courier New"/>
              </a:rPr>
              <a:t>AND	</a:t>
            </a:r>
            <a:r>
              <a:rPr lang="en-US" sz="2800" dirty="0">
                <a:latin typeface="Courier New"/>
              </a:rPr>
              <a:t>PNAME = "CAD/CAM" </a:t>
            </a:r>
          </a:p>
          <a:p>
            <a:pPr lvl="1">
              <a:spcBef>
                <a:spcPct val="10000"/>
              </a:spcBef>
              <a:buFont typeface="Century Schoolbook" charset="0"/>
              <a:buNone/>
            </a:pPr>
            <a:r>
              <a:rPr lang="en-US" sz="2800" b="1" dirty="0">
                <a:latin typeface="Courier New"/>
              </a:rPr>
              <a:t>AND	</a:t>
            </a:r>
            <a:r>
              <a:rPr lang="en-US" sz="2800" dirty="0">
                <a:latin typeface="Courier New"/>
              </a:rPr>
              <a:t>DUR &gt; 36</a:t>
            </a:r>
          </a:p>
          <a:p>
            <a:pPr lvl="1">
              <a:spcBef>
                <a:spcPct val="10000"/>
              </a:spcBef>
              <a:buFont typeface="Century Schoolbook" charset="0"/>
              <a:buNone/>
            </a:pPr>
            <a:r>
              <a:rPr lang="en-US" sz="2800" b="1" dirty="0">
                <a:latin typeface="Courier New"/>
              </a:rPr>
              <a:t>AND</a:t>
            </a:r>
            <a:r>
              <a:rPr lang="en-US" sz="2800" dirty="0">
                <a:latin typeface="Courier New"/>
              </a:rPr>
              <a:t>	TITLE = "Programmer"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7161953" y="6768441"/>
            <a:ext cx="5317111" cy="2356831"/>
            <a:chOff x="4346223" y="6768441"/>
            <a:chExt cx="5317111" cy="2356831"/>
          </a:xfrm>
        </p:grpSpPr>
        <p:sp>
          <p:nvSpPr>
            <p:cNvPr id="34860" name="Line 44"/>
            <p:cNvSpPr>
              <a:spLocks noChangeShapeType="1"/>
            </p:cNvSpPr>
            <p:nvPr/>
          </p:nvSpPr>
          <p:spPr bwMode="auto">
            <a:xfrm>
              <a:off x="5104836" y="8152460"/>
              <a:ext cx="650240" cy="47413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34861" name="Rectangle 45"/>
            <p:cNvSpPr>
              <a:spLocks noChangeArrowheads="1"/>
            </p:cNvSpPr>
            <p:nvPr/>
          </p:nvSpPr>
          <p:spPr bwMode="auto">
            <a:xfrm>
              <a:off x="7342294" y="8734966"/>
              <a:ext cx="2321040" cy="39030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1700" dirty="0">
                  <a:solidFill>
                    <a:srgbClr val="000000"/>
                  </a:solidFill>
                  <a:latin typeface="Arial"/>
                </a:rPr>
                <a:t>PNAME=“CAD/CAM”</a:t>
              </a:r>
            </a:p>
          </p:txBody>
        </p:sp>
        <p:sp>
          <p:nvSpPr>
            <p:cNvPr id="34862" name="Rectangle 46"/>
            <p:cNvSpPr>
              <a:spLocks noChangeArrowheads="1"/>
            </p:cNvSpPr>
            <p:nvPr/>
          </p:nvSpPr>
          <p:spPr bwMode="auto">
            <a:xfrm>
              <a:off x="4416213" y="8398557"/>
              <a:ext cx="1038211" cy="39030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1700" dirty="0">
                  <a:solidFill>
                    <a:srgbClr val="000000"/>
                  </a:solidFill>
                  <a:latin typeface="Arial"/>
                </a:rPr>
                <a:t>ENAME</a:t>
              </a:r>
            </a:p>
          </p:txBody>
        </p:sp>
        <p:sp>
          <p:nvSpPr>
            <p:cNvPr id="34865" name="Oval 49"/>
            <p:cNvSpPr>
              <a:spLocks noChangeArrowheads="1"/>
            </p:cNvSpPr>
            <p:nvPr/>
          </p:nvSpPr>
          <p:spPr bwMode="auto">
            <a:xfrm>
              <a:off x="5624125" y="8488868"/>
              <a:ext cx="1499164" cy="487680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34866" name="Rectangle 50"/>
            <p:cNvSpPr>
              <a:spLocks noChangeArrowheads="1"/>
            </p:cNvSpPr>
            <p:nvPr/>
          </p:nvSpPr>
          <p:spPr bwMode="auto">
            <a:xfrm>
              <a:off x="5676659" y="8495643"/>
              <a:ext cx="1396356" cy="4816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Arial"/>
                </a:rPr>
                <a:t>RESULT</a:t>
              </a:r>
            </a:p>
          </p:txBody>
        </p:sp>
        <p:sp>
          <p:nvSpPr>
            <p:cNvPr id="34867" name="Line 51"/>
            <p:cNvSpPr>
              <a:spLocks noChangeShapeType="1"/>
            </p:cNvSpPr>
            <p:nvPr/>
          </p:nvSpPr>
          <p:spPr bwMode="auto">
            <a:xfrm>
              <a:off x="6378223" y="7249348"/>
              <a:ext cx="0" cy="12192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34868" name="Rectangle 52"/>
            <p:cNvSpPr>
              <a:spLocks noChangeArrowheads="1"/>
            </p:cNvSpPr>
            <p:nvPr/>
          </p:nvSpPr>
          <p:spPr bwMode="auto">
            <a:xfrm>
              <a:off x="6303716" y="7748317"/>
              <a:ext cx="851941" cy="39030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1700" dirty="0">
                  <a:solidFill>
                    <a:srgbClr val="000000"/>
                  </a:solidFill>
                  <a:latin typeface="Arial"/>
                </a:rPr>
                <a:t>RESP</a:t>
              </a:r>
            </a:p>
          </p:txBody>
        </p:sp>
        <p:grpSp>
          <p:nvGrpSpPr>
            <p:cNvPr id="34869" name="Group 53"/>
            <p:cNvGrpSpPr>
              <a:grpSpLocks/>
            </p:cNvGrpSpPr>
            <p:nvPr/>
          </p:nvGrpSpPr>
          <p:grpSpPr bwMode="auto">
            <a:xfrm>
              <a:off x="5646703" y="6768441"/>
              <a:ext cx="1499164" cy="487680"/>
              <a:chOff x="1488" y="2968"/>
              <a:chExt cx="664" cy="216"/>
            </a:xfrm>
          </p:grpSpPr>
          <p:sp>
            <p:nvSpPr>
              <p:cNvPr id="34870" name="Rectangle 54"/>
              <p:cNvSpPr>
                <a:spLocks noChangeArrowheads="1"/>
              </p:cNvSpPr>
              <p:nvPr/>
            </p:nvSpPr>
            <p:spPr bwMode="auto">
              <a:xfrm>
                <a:off x="1641" y="2971"/>
                <a:ext cx="363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7" tIns="44450" rIns="90487" bIns="44450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2300" dirty="0">
                    <a:solidFill>
                      <a:srgbClr val="000000"/>
                    </a:solidFill>
                    <a:latin typeface="Arial"/>
                  </a:rPr>
                  <a:t>ASG</a:t>
                </a:r>
              </a:p>
            </p:txBody>
          </p:sp>
          <p:sp>
            <p:nvSpPr>
              <p:cNvPr id="34871" name="Oval 55"/>
              <p:cNvSpPr>
                <a:spLocks noChangeArrowheads="1"/>
              </p:cNvSpPr>
              <p:nvPr/>
            </p:nvSpPr>
            <p:spPr bwMode="auto">
              <a:xfrm>
                <a:off x="1488" y="2968"/>
                <a:ext cx="664" cy="216"/>
              </a:xfrm>
              <a:prstGeom prst="ellips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/>
                </a:endParaRPr>
              </a:p>
            </p:txBody>
          </p:sp>
        </p:grpSp>
        <p:grpSp>
          <p:nvGrpSpPr>
            <p:cNvPr id="34872" name="Group 56"/>
            <p:cNvGrpSpPr>
              <a:grpSpLocks/>
            </p:cNvGrpSpPr>
            <p:nvPr/>
          </p:nvGrpSpPr>
          <p:grpSpPr bwMode="auto">
            <a:xfrm>
              <a:off x="7290365" y="7651233"/>
              <a:ext cx="1499164" cy="487680"/>
              <a:chOff x="2216" y="3275"/>
              <a:chExt cx="664" cy="216"/>
            </a:xfrm>
          </p:grpSpPr>
          <p:sp>
            <p:nvSpPr>
              <p:cNvPr id="34873" name="Rectangle 57"/>
              <p:cNvSpPr>
                <a:spLocks noChangeArrowheads="1"/>
              </p:cNvSpPr>
              <p:nvPr/>
            </p:nvSpPr>
            <p:spPr bwMode="auto">
              <a:xfrm>
                <a:off x="2336" y="3278"/>
                <a:ext cx="429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7" tIns="44450" rIns="90487" bIns="44450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2300" dirty="0">
                    <a:solidFill>
                      <a:srgbClr val="000000"/>
                    </a:solidFill>
                    <a:latin typeface="Arial"/>
                  </a:rPr>
                  <a:t>PROJ</a:t>
                </a:r>
              </a:p>
            </p:txBody>
          </p:sp>
          <p:sp>
            <p:nvSpPr>
              <p:cNvPr id="34874" name="Oval 58"/>
              <p:cNvSpPr>
                <a:spLocks noChangeArrowheads="1"/>
              </p:cNvSpPr>
              <p:nvPr/>
            </p:nvSpPr>
            <p:spPr bwMode="auto">
              <a:xfrm>
                <a:off x="2216" y="3275"/>
                <a:ext cx="664" cy="216"/>
              </a:xfrm>
              <a:prstGeom prst="ellips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/>
                </a:endParaRPr>
              </a:p>
            </p:txBody>
          </p:sp>
        </p:grpSp>
        <p:grpSp>
          <p:nvGrpSpPr>
            <p:cNvPr id="34875" name="Group 59"/>
            <p:cNvGrpSpPr>
              <a:grpSpLocks/>
            </p:cNvGrpSpPr>
            <p:nvPr/>
          </p:nvGrpSpPr>
          <p:grpSpPr bwMode="auto">
            <a:xfrm>
              <a:off x="4346223" y="7651233"/>
              <a:ext cx="1499164" cy="487680"/>
              <a:chOff x="912" y="3312"/>
              <a:chExt cx="664" cy="216"/>
            </a:xfrm>
          </p:grpSpPr>
          <p:sp>
            <p:nvSpPr>
              <p:cNvPr id="34876" name="Rectangle 60"/>
              <p:cNvSpPr>
                <a:spLocks noChangeArrowheads="1"/>
              </p:cNvSpPr>
              <p:nvPr/>
            </p:nvSpPr>
            <p:spPr bwMode="auto">
              <a:xfrm>
                <a:off x="1063" y="3315"/>
                <a:ext cx="362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7" tIns="44450" rIns="90487" bIns="44450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2300" dirty="0">
                    <a:solidFill>
                      <a:srgbClr val="000000"/>
                    </a:solidFill>
                    <a:latin typeface="Arial"/>
                  </a:rPr>
                  <a:t>EMP</a:t>
                </a:r>
              </a:p>
            </p:txBody>
          </p:sp>
          <p:sp>
            <p:nvSpPr>
              <p:cNvPr id="34877" name="Oval 61"/>
              <p:cNvSpPr>
                <a:spLocks noChangeArrowheads="1"/>
              </p:cNvSpPr>
              <p:nvPr/>
            </p:nvSpPr>
            <p:spPr bwMode="auto">
              <a:xfrm>
                <a:off x="912" y="3312"/>
                <a:ext cx="664" cy="216"/>
              </a:xfrm>
              <a:prstGeom prst="ellips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/>
                </a:endParaRPr>
              </a:p>
            </p:txBody>
          </p:sp>
        </p:grpSp>
        <p:sp>
          <p:nvSpPr>
            <p:cNvPr id="34878" name="Line 62"/>
            <p:cNvSpPr>
              <a:spLocks noChangeShapeType="1"/>
            </p:cNvSpPr>
            <p:nvPr/>
          </p:nvSpPr>
          <p:spPr bwMode="auto">
            <a:xfrm flipH="1">
              <a:off x="4985173" y="7217740"/>
              <a:ext cx="975360" cy="415431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34879" name="Freeform 63"/>
            <p:cNvSpPr>
              <a:spLocks/>
            </p:cNvSpPr>
            <p:nvPr/>
          </p:nvSpPr>
          <p:spPr bwMode="auto">
            <a:xfrm>
              <a:off x="7710312" y="8147945"/>
              <a:ext cx="451556" cy="474133"/>
            </a:xfrm>
            <a:custGeom>
              <a:avLst/>
              <a:gdLst/>
              <a:ahLst/>
              <a:cxnLst>
                <a:cxn ang="0">
                  <a:pos x="46" y="0"/>
                </a:cxn>
                <a:cxn ang="0">
                  <a:pos x="4" y="104"/>
                </a:cxn>
                <a:cxn ang="0">
                  <a:pos x="24" y="184"/>
                </a:cxn>
                <a:cxn ang="0">
                  <a:pos x="110" y="210"/>
                </a:cxn>
                <a:cxn ang="0">
                  <a:pos x="170" y="184"/>
                </a:cxn>
                <a:cxn ang="0">
                  <a:pos x="196" y="104"/>
                </a:cxn>
                <a:cxn ang="0">
                  <a:pos x="142" y="0"/>
                </a:cxn>
              </a:cxnLst>
              <a:rect l="0" t="0" r="r" b="b"/>
              <a:pathLst>
                <a:path w="200" h="210">
                  <a:moveTo>
                    <a:pt x="46" y="0"/>
                  </a:moveTo>
                  <a:cubicBezTo>
                    <a:pt x="38" y="17"/>
                    <a:pt x="7" y="73"/>
                    <a:pt x="4" y="104"/>
                  </a:cubicBezTo>
                  <a:cubicBezTo>
                    <a:pt x="0" y="134"/>
                    <a:pt x="6" y="166"/>
                    <a:pt x="24" y="184"/>
                  </a:cubicBezTo>
                  <a:cubicBezTo>
                    <a:pt x="41" y="201"/>
                    <a:pt x="85" y="210"/>
                    <a:pt x="110" y="210"/>
                  </a:cubicBezTo>
                  <a:cubicBezTo>
                    <a:pt x="134" y="210"/>
                    <a:pt x="155" y="201"/>
                    <a:pt x="170" y="184"/>
                  </a:cubicBezTo>
                  <a:cubicBezTo>
                    <a:pt x="184" y="166"/>
                    <a:pt x="200" y="134"/>
                    <a:pt x="196" y="104"/>
                  </a:cubicBezTo>
                  <a:cubicBezTo>
                    <a:pt x="191" y="73"/>
                    <a:pt x="153" y="21"/>
                    <a:pt x="142" y="0"/>
                  </a:cubicBezTo>
                </a:path>
              </a:pathLst>
            </a:cu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</p:grpSp>
      <p:sp>
        <p:nvSpPr>
          <p:cNvPr id="22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5640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18"/>
              </a:spcAft>
            </a:pPr>
            <a:r>
              <a:rPr lang="en-US"/>
              <a:t>Simplification</a:t>
            </a:r>
          </a:p>
        </p:txBody>
      </p:sp>
      <p:sp>
        <p:nvSpPr>
          <p:cNvPr id="200706" name="Rectangle 2"/>
          <p:cNvSpPr>
            <a:spLocks noGrp="1" noChangeArrowheads="1"/>
          </p:cNvSpPr>
          <p:nvPr>
            <p:ph idx="1"/>
          </p:nvPr>
        </p:nvSpPr>
        <p:spPr>
          <a:xfrm>
            <a:off x="957784" y="3292624"/>
            <a:ext cx="6048672" cy="6264696"/>
          </a:xfrm>
          <a:noFill/>
        </p:spPr>
        <p:txBody>
          <a:bodyPr>
            <a:noAutofit/>
          </a:bodyPr>
          <a:lstStyle/>
          <a:p>
            <a:pPr marL="505734" indent="-505734">
              <a:spcBef>
                <a:spcPts val="600"/>
              </a:spcBef>
              <a:spcAft>
                <a:spcPts val="600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</a:tabLst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simplify?</a:t>
            </a:r>
          </a:p>
          <a:p>
            <a:pPr marL="1174026" lvl="1" indent="-523796">
              <a:spcBef>
                <a:spcPts val="600"/>
              </a:spcBef>
              <a:spcAft>
                <a:spcPts val="600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</a:tabLst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Remember the example</a:t>
            </a:r>
          </a:p>
          <a:p>
            <a:pPr marL="505734" indent="-505734">
              <a:spcBef>
                <a:spcPts val="600"/>
              </a:spcBef>
              <a:spcAft>
                <a:spcPts val="600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</a:tabLst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How? Use transformation rules</a:t>
            </a:r>
          </a:p>
          <a:p>
            <a:pPr marL="1174026" lvl="1" indent="-523796">
              <a:spcBef>
                <a:spcPts val="600"/>
              </a:spcBef>
              <a:spcAft>
                <a:spcPts val="600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</a:tabLst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Elimination of redundancy</a:t>
            </a:r>
          </a:p>
          <a:p>
            <a:pPr marL="1788132" lvl="2" indent="-487672">
              <a:spcBef>
                <a:spcPts val="600"/>
              </a:spcBef>
              <a:spcAft>
                <a:spcPts val="600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</a:tabLst>
            </a:pPr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idempotency </a:t>
            </a:r>
            <a:r>
              <a:rPr lang="en-US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74026" lvl="1" indent="-523796">
              <a:spcBef>
                <a:spcPts val="600"/>
              </a:spcBef>
              <a:spcAft>
                <a:spcPts val="600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</a:tabLst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 of transitivity</a:t>
            </a:r>
          </a:p>
          <a:p>
            <a:pPr marL="1174026" lvl="1" indent="-523796">
              <a:spcBef>
                <a:spcPts val="600"/>
              </a:spcBef>
              <a:spcAft>
                <a:spcPts val="600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</a:tabLst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of integrity rules</a:t>
            </a: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6456" y="3580655"/>
            <a:ext cx="5001768" cy="6002121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1901177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2461</TotalTime>
  <Pages>0</Pages>
  <Words>1998</Words>
  <Characters>0</Characters>
  <Application>Microsoft Office PowerPoint</Application>
  <PresentationFormat>Custom</PresentationFormat>
  <Lines>0</Lines>
  <Paragraphs>500</Paragraphs>
  <Slides>29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16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46" baseType="lpstr">
      <vt:lpstr>Monotype Sorts</vt:lpstr>
      <vt:lpstr>ＭＳ ゴシック</vt:lpstr>
      <vt:lpstr>MS PGothic</vt:lpstr>
      <vt:lpstr>Palatino</vt:lpstr>
      <vt:lpstr>Σψμβολ</vt:lpstr>
      <vt:lpstr>ヒラギノ明朝 ProN W3</vt:lpstr>
      <vt:lpstr>Arial</vt:lpstr>
      <vt:lpstr>Book Antiqua</vt:lpstr>
      <vt:lpstr>Calibri</vt:lpstr>
      <vt:lpstr>Century Gothic</vt:lpstr>
      <vt:lpstr>Century Schoolbook</vt:lpstr>
      <vt:lpstr>Courier New</vt:lpstr>
      <vt:lpstr>Symbol</vt:lpstr>
      <vt:lpstr>Times New Roman</vt:lpstr>
      <vt:lpstr>Wingdings</vt:lpstr>
      <vt:lpstr>Wingdings 3</vt:lpstr>
      <vt:lpstr>Ion Boardroom</vt:lpstr>
      <vt:lpstr>Outline</vt:lpstr>
      <vt:lpstr>Query Optimization Issues – Replicated Fragments</vt:lpstr>
      <vt:lpstr>Distributed Query Processing Methodology</vt:lpstr>
      <vt:lpstr>Step 1 – Query Decomposition</vt:lpstr>
      <vt:lpstr>Normalization</vt:lpstr>
      <vt:lpstr>Analysis</vt:lpstr>
      <vt:lpstr>Analysis – Example</vt:lpstr>
      <vt:lpstr>Analysis</vt:lpstr>
      <vt:lpstr>Simplification</vt:lpstr>
      <vt:lpstr>Simplification – Example</vt:lpstr>
      <vt:lpstr>Restructuring</vt:lpstr>
      <vt:lpstr>Restructuring – Transformation Rules</vt:lpstr>
      <vt:lpstr>Restructuring – Transformation Rules</vt:lpstr>
      <vt:lpstr>Example</vt:lpstr>
      <vt:lpstr>Equivalent Queries</vt:lpstr>
      <vt:lpstr>Restructuring</vt:lpstr>
      <vt:lpstr>Step 2 – Data Localization</vt:lpstr>
      <vt:lpstr>Example</vt:lpstr>
      <vt:lpstr>Provides Parallellism</vt:lpstr>
      <vt:lpstr>Eliminates Unnecessary Work</vt:lpstr>
      <vt:lpstr>Reduction for Primary Horizontal Fragmentation (PHF)</vt:lpstr>
      <vt:lpstr>Reduction for PHF</vt:lpstr>
      <vt:lpstr>Reduction for PHF</vt:lpstr>
      <vt:lpstr>Reduction for VF</vt:lpstr>
      <vt:lpstr>Reduction for DHF</vt:lpstr>
      <vt:lpstr>Reduction for DHF</vt:lpstr>
      <vt:lpstr>Reduction for DHF</vt:lpstr>
      <vt:lpstr>Reduction for Hybrid Fragmentation</vt:lpstr>
      <vt:lpstr>Reduction for HF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Outline</dc:title>
  <dc:subject/>
  <dc:creator>Yang, T. Andrew</dc:creator>
  <cp:keywords/>
  <dc:description/>
  <cp:lastModifiedBy>andrew</cp:lastModifiedBy>
  <cp:revision>387</cp:revision>
  <dcterms:modified xsi:type="dcterms:W3CDTF">2020-03-31T03:49:50Z</dcterms:modified>
</cp:coreProperties>
</file>