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3" r:id="rId1"/>
  </p:sldMasterIdLst>
  <p:notesMasterIdLst>
    <p:notesMasterId r:id="rId59"/>
  </p:notesMasterIdLst>
  <p:handoutMasterIdLst>
    <p:handoutMasterId r:id="rId60"/>
  </p:handoutMasterIdLst>
  <p:sldIdLst>
    <p:sldId id="257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326" r:id="rId12"/>
    <p:sldId id="311" r:id="rId13"/>
    <p:sldId id="275" r:id="rId14"/>
    <p:sldId id="276" r:id="rId15"/>
    <p:sldId id="277" r:id="rId16"/>
    <p:sldId id="278" r:id="rId17"/>
    <p:sldId id="279" r:id="rId18"/>
    <p:sldId id="280" r:id="rId19"/>
    <p:sldId id="325" r:id="rId20"/>
    <p:sldId id="312" r:id="rId21"/>
    <p:sldId id="323" r:id="rId22"/>
    <p:sldId id="324" r:id="rId23"/>
    <p:sldId id="313" r:id="rId24"/>
    <p:sldId id="281" r:id="rId25"/>
    <p:sldId id="282" r:id="rId26"/>
    <p:sldId id="283" r:id="rId27"/>
    <p:sldId id="328" r:id="rId28"/>
    <p:sldId id="329" r:id="rId29"/>
    <p:sldId id="330" r:id="rId30"/>
    <p:sldId id="327" r:id="rId31"/>
    <p:sldId id="284" r:id="rId32"/>
    <p:sldId id="285" r:id="rId33"/>
    <p:sldId id="286" r:id="rId34"/>
    <p:sldId id="287" r:id="rId35"/>
    <p:sldId id="289" r:id="rId36"/>
    <p:sldId id="290" r:id="rId37"/>
    <p:sldId id="314" r:id="rId38"/>
    <p:sldId id="297" r:id="rId39"/>
    <p:sldId id="298" r:id="rId40"/>
    <p:sldId id="315" r:id="rId41"/>
    <p:sldId id="331" r:id="rId42"/>
    <p:sldId id="304" r:id="rId43"/>
    <p:sldId id="316" r:id="rId44"/>
    <p:sldId id="317" r:id="rId45"/>
    <p:sldId id="332" r:id="rId46"/>
    <p:sldId id="333" r:id="rId47"/>
    <p:sldId id="335" r:id="rId48"/>
    <p:sldId id="336" r:id="rId49"/>
    <p:sldId id="318" r:id="rId50"/>
    <p:sldId id="319" r:id="rId51"/>
    <p:sldId id="337" r:id="rId52"/>
    <p:sldId id="338" r:id="rId53"/>
    <p:sldId id="339" r:id="rId54"/>
    <p:sldId id="320" r:id="rId55"/>
    <p:sldId id="340" r:id="rId56"/>
    <p:sldId id="321" r:id="rId57"/>
    <p:sldId id="322" r:id="rId58"/>
  </p:sldIdLst>
  <p:sldSz cx="13004800" cy="97536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FF5008"/>
    <a:srgbClr val="0080FF"/>
    <a:srgbClr val="8000B0"/>
    <a:srgbClr val="800040"/>
    <a:srgbClr val="1771A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25" autoAdjust="0"/>
  </p:normalViewPr>
  <p:slideViewPr>
    <p:cSldViewPr>
      <p:cViewPr varScale="1">
        <p:scale>
          <a:sx n="57" d="100"/>
          <a:sy n="57" d="100"/>
        </p:scale>
        <p:origin x="787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9/4/2019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03526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Animated slide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822325"/>
            <a:ext cx="4276725" cy="32083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20353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42900"/>
            <a:ext cx="5583238" cy="41894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536755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263745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81625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887273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-46038"/>
            <a:ext cx="4595812" cy="3448051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7088" cy="3478213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FA6B61-5321-442D-8BA7-AD8CCD21DDB3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Ch.x/</a:t>
            </a:r>
            <a:fld id="{B9BE72AF-AF1A-1E41-B881-D8119A052D15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7426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9412-41D7-47CB-9B04-BE7564723C20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7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D48F-E09C-4565-A0CE-A614C8CD0712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1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3447-60BD-4FCB-B5E3-1026468D843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6A19-7E31-413B-BC21-EF903852370E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246E-74AE-44CC-A3DF-2CFD83B54408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9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9DEC-AACA-4CC2-A4CA-15A125B9537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1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A7D0E339-6E6D-48DD-A0F1-F104C4376C31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FDF4A1D1-6440-3F47-BC8E-C1E8499F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DBA4-09D5-45D3-BC18-5AEBE4B265A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2F3FA9A2-5116-5544-A00E-FC7EF820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5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F669-891A-4BD9-B03D-04AC83276286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50283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68E99-15A9-4B40-8BFA-E5FB35512D7D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775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4209-51B7-4ACC-AF10-887DB3B0E819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r>
              <a:rPr lang="en-US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6347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E3F7-E072-44B7-A23B-E069B25EE815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65069F6B-CB1A-844B-A44A-5B7ABA595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90D3-69F0-4AD7-AA19-441C976779E7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8801E1DC-9A09-2845-A773-BB78DAEA5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71DD-00E1-4921-B7A2-539CA938BAC4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E37D4F0C-152B-054F-ABE3-C9D658163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6ADF-4914-49FE-93B6-8843D9DDF39E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97C1C413-B9D3-E347-8928-0B2F53448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3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0793-0331-4744-B631-4AB6C66F40AA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B604E31D-27C9-7146-8686-2BC96041BB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98BE5545-3D8D-456C-B64C-E272C84453A6}" type="datetime1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2BEC627-D3D2-4F9E-8397-B038CF66C860}"/>
              </a:ext>
            </a:extLst>
          </p:cNvPr>
          <p:cNvSpPr>
            <a:spLocks/>
          </p:cNvSpPr>
          <p:nvPr userDrawn="1"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62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llel_databa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aralleliz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igaflop.co.uk/comp/chapt8.s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igaflop.co.uk/comp/chapt8.s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igaflop.co.uk/comp/chapt8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P-hardnes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.techtarget.com/definition/deadloc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3004592"/>
            <a:ext cx="12293600" cy="6348040"/>
          </a:xfrm>
          <a:ln/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r>
              <a:rPr lang="en-US" dirty="0">
                <a:cs typeface="Book Antiqua"/>
              </a:rPr>
              <a:t>Background</a:t>
            </a:r>
          </a:p>
          <a:p>
            <a:r>
              <a:rPr lang="en-US" dirty="0">
                <a:cs typeface="Book Antiqua"/>
              </a:rPr>
              <a:t>Distributed Database Design</a:t>
            </a:r>
          </a:p>
          <a:p>
            <a:r>
              <a:rPr lang="en-US" dirty="0">
                <a:cs typeface="Book Antiqua"/>
              </a:rPr>
              <a:t>Database Integration</a:t>
            </a:r>
          </a:p>
          <a:p>
            <a:r>
              <a:rPr lang="en-US" dirty="0">
                <a:cs typeface="Book Antiqua"/>
              </a:rPr>
              <a:t>Semantic Data Control</a:t>
            </a:r>
          </a:p>
          <a:p>
            <a:r>
              <a:rPr lang="en-US" dirty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Multidatabase query processing</a:t>
            </a:r>
          </a:p>
          <a:p>
            <a:r>
              <a:rPr lang="en-US" dirty="0">
                <a:cs typeface="Book Antiqua"/>
              </a:rPr>
              <a:t>Distributed Transaction Management</a:t>
            </a:r>
          </a:p>
          <a:p>
            <a:r>
              <a:rPr lang="en-US" dirty="0">
                <a:cs typeface="Book Antiqua"/>
              </a:rPr>
              <a:t>Data Replication</a:t>
            </a:r>
          </a:p>
          <a:p>
            <a:r>
              <a:rPr lang="en-US" dirty="0">
                <a:cs typeface="Book Antiqua"/>
              </a:rPr>
              <a:t>Parallel Database Systems</a:t>
            </a:r>
          </a:p>
          <a:p>
            <a:r>
              <a:rPr lang="en-US" dirty="0">
                <a:cs typeface="Book Antiqua"/>
              </a:rPr>
              <a:t>Distributed Object DBMS</a:t>
            </a:r>
          </a:p>
          <a:p>
            <a:r>
              <a:rPr lang="en-US" dirty="0">
                <a:cs typeface="Book Antiqua"/>
              </a:rPr>
              <a:t>Peer-to-Peer Data Management</a:t>
            </a:r>
          </a:p>
          <a:p>
            <a:r>
              <a:rPr lang="en-US" dirty="0">
                <a:cs typeface="Book Antiqua"/>
              </a:rPr>
              <a:t>Web Data Management </a:t>
            </a:r>
          </a:p>
          <a:p>
            <a:r>
              <a:rPr lang="en-US" dirty="0">
                <a:cs typeface="Book Antiqua"/>
              </a:rPr>
              <a:t>Current Issues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Implicit Assumptions of DDBS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each site </a:t>
            </a:r>
            <a:r>
              <a:rPr lang="en-US" i="1" dirty="0"/>
              <a:t>logically</a:t>
            </a:r>
            <a:r>
              <a:rPr lang="en-US" dirty="0"/>
              <a:t> consists of a single processor.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/>
              <a:t>not a multiprocessor system</a:t>
            </a:r>
          </a:p>
          <a:p>
            <a:pPr lvl="1"/>
            <a:r>
              <a:rPr lang="en-US" dirty="0"/>
              <a:t>c.f., Parallel database systems</a:t>
            </a:r>
          </a:p>
          <a:p>
            <a:pPr marL="962340" lvl="2" indent="0">
              <a:buNone/>
            </a:pPr>
            <a:r>
              <a:rPr lang="en-US" dirty="0">
                <a:hlinkClick r:id="rId3"/>
              </a:rPr>
              <a:t>https://en.wikipedia.org/wiki/Parallel_database</a:t>
            </a:r>
            <a:endParaRPr lang="en-US" dirty="0"/>
          </a:p>
          <a:p>
            <a:pPr marL="962340" lvl="2" indent="0">
              <a:buNone/>
            </a:pPr>
            <a:r>
              <a:rPr lang="en-US" dirty="0"/>
              <a:t>A </a:t>
            </a:r>
            <a:r>
              <a:rPr lang="en-US" b="1" dirty="0"/>
              <a:t>parallel database</a:t>
            </a:r>
            <a:r>
              <a:rPr lang="en-US" dirty="0"/>
              <a:t> system seeks to improve performance through </a:t>
            </a:r>
            <a:r>
              <a:rPr lang="en-US" dirty="0">
                <a:hlinkClick r:id="rId4" tooltip="Parallelization"/>
              </a:rPr>
              <a:t>parallelization</a:t>
            </a:r>
            <a:r>
              <a:rPr lang="en-US" dirty="0"/>
              <a:t> of various operations, such as loading data, building indexes and evaluating queries.</a:t>
            </a:r>
          </a:p>
          <a:p>
            <a:pPr marL="962340" lvl="2" indent="0">
              <a:buNone/>
            </a:pPr>
            <a:r>
              <a:rPr lang="en-US" dirty="0"/>
              <a:t>Parallel databases improve processing and input/output speeds by using multiple CPUs and disks in parallel.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Implicit Assumptions of DDBS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/>
              <a:t>data logically related as exhibited in the users’ access patterns</a:t>
            </a:r>
          </a:p>
          <a:p>
            <a:pPr lvl="1"/>
            <a:r>
              <a:rPr lang="en-US" dirty="0"/>
              <a:t>Relational data model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/>
              <a:t>Not remote file system, not a TP system</a:t>
            </a:r>
          </a:p>
        </p:txBody>
      </p:sp>
    </p:spTree>
    <p:extLst>
      <p:ext uri="{BB962C8B-B14F-4D97-AF65-F5344CB8AC3E}">
        <p14:creationId xmlns:p14="http://schemas.microsoft.com/office/powerpoint/2010/main" val="89510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Delivery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Delivery modes</a:t>
            </a:r>
          </a:p>
          <a:p>
            <a:pPr lvl="1"/>
            <a:r>
              <a:rPr lang="en-US" dirty="0"/>
              <a:t>Pull-only</a:t>
            </a:r>
          </a:p>
          <a:p>
            <a:pPr lvl="1"/>
            <a:r>
              <a:rPr lang="en-US" dirty="0"/>
              <a:t>Push-only</a:t>
            </a:r>
          </a:p>
          <a:p>
            <a:pPr lvl="1"/>
            <a:r>
              <a:rPr lang="en-US" dirty="0"/>
              <a:t>Hybrid</a:t>
            </a:r>
          </a:p>
          <a:p>
            <a:r>
              <a:rPr lang="en-US" b="1" dirty="0"/>
              <a:t>Frequency</a:t>
            </a:r>
          </a:p>
          <a:p>
            <a:pPr lvl="1"/>
            <a:r>
              <a:rPr lang="en-US" dirty="0"/>
              <a:t>Periodic</a:t>
            </a:r>
          </a:p>
          <a:p>
            <a:pPr lvl="1"/>
            <a:r>
              <a:rPr lang="en-US" dirty="0"/>
              <a:t>Conditional</a:t>
            </a:r>
          </a:p>
          <a:p>
            <a:pPr lvl="1"/>
            <a:r>
              <a:rPr lang="en-US" dirty="0"/>
              <a:t>Ad-hoc or irregular</a:t>
            </a:r>
          </a:p>
          <a:p>
            <a:r>
              <a:rPr lang="en-US" b="1" dirty="0"/>
              <a:t>Communication Methods</a:t>
            </a:r>
          </a:p>
          <a:p>
            <a:pPr lvl="1"/>
            <a:r>
              <a:rPr lang="en-US" dirty="0"/>
              <a:t>Unicast</a:t>
            </a:r>
          </a:p>
          <a:p>
            <a:pPr lvl="1"/>
            <a:r>
              <a:rPr lang="en-US" dirty="0"/>
              <a:t>One-to-many</a:t>
            </a:r>
          </a:p>
          <a:p>
            <a:r>
              <a:rPr lang="en-US" b="1" dirty="0"/>
              <a:t>Note:</a:t>
            </a:r>
            <a:r>
              <a:rPr lang="en-US" dirty="0"/>
              <a:t> not all combinations make sense</a:t>
            </a:r>
          </a:p>
        </p:txBody>
      </p:sp>
    </p:spTree>
    <p:extLst>
      <p:ext uri="{BB962C8B-B14F-4D97-AF65-F5344CB8AC3E}">
        <p14:creationId xmlns:p14="http://schemas.microsoft.com/office/powerpoint/2010/main" val="403095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229343" y="4084711"/>
            <a:ext cx="9024370" cy="4476781"/>
          </a:xfrm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u="sng" dirty="0"/>
              <a:t>Transparent</a:t>
            </a:r>
            <a:r>
              <a:rPr lang="en-US" dirty="0"/>
              <a:t>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</a:t>
            </a:r>
            <a:r>
              <a:rPr lang="en-US" u="sng" dirty="0"/>
              <a:t>reliability</a:t>
            </a:r>
            <a:r>
              <a:rPr lang="en-US" dirty="0"/>
              <a:t>/</a:t>
            </a:r>
            <a:r>
              <a:rPr lang="en-US" u="sng" dirty="0"/>
              <a:t>availability</a:t>
            </a:r>
            <a:r>
              <a:rPr lang="en-US" dirty="0"/>
              <a:t> through distributed transactions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</a:t>
            </a:r>
            <a:r>
              <a:rPr lang="en-US" u="sng" dirty="0"/>
              <a:t>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</a:t>
            </a:r>
            <a:r>
              <a:rPr lang="en-US" u="sng" dirty="0"/>
              <a:t>system expansion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Transparency is the separation of the higher level semantics of a system from the lower level implementation issues.</a:t>
            </a:r>
          </a:p>
          <a:p>
            <a:pPr>
              <a:lnSpc>
                <a:spcPct val="80000"/>
              </a:lnSpc>
            </a:pPr>
            <a:r>
              <a:rPr lang="en-US" dirty="0"/>
              <a:t>Fundamental issue is to provide </a:t>
            </a:r>
            <a:r>
              <a:rPr lang="en-US" sz="2800" b="1" dirty="0">
                <a:solidFill>
                  <a:schemeClr val="hlink"/>
                </a:solidFill>
              </a:rPr>
              <a:t>data independence </a:t>
            </a:r>
            <a:r>
              <a:rPr lang="en-US" dirty="0"/>
              <a:t>in the distributed environment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Network (distribution)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Replication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Fragmentation transparency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horizontal fragmentation: selection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vertical fragmentation: projection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hybrid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930509"/>
            <a:ext cx="7720267" cy="67708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3729" y="3581193"/>
            <a:ext cx="5073316" cy="3146985"/>
          </a:xfrm>
          <a:noFill/>
          <a:ln/>
        </p:spPr>
        <p:txBody>
          <a:bodyPr>
            <a:normAutofit lnSpcReduction="10000"/>
          </a:bodyPr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8895649" y="3991751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8446351" y="3092735"/>
            <a:ext cx="1016000" cy="559929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8426031" y="3122327"/>
            <a:ext cx="1020516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87558" y="3806613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82718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779957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424192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4307178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814787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821016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6274695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667465"/>
            <a:ext cx="4219787" cy="217167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5358038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689931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710251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961465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4156720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3364632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4536975" y="4012704"/>
            <a:ext cx="559929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4558184" y="3508648"/>
            <a:ext cx="589279" cy="392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7396812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8154943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781627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8354393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7181056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3359" y="7075182"/>
            <a:ext cx="1377183" cy="702721"/>
            <a:chOff x="5134248" y="6681617"/>
            <a:chExt cx="1377183" cy="702721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6546427" y="7373105"/>
            <a:ext cx="399627" cy="55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891714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4212980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508648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4300735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893024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5236840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09912" y="8549208"/>
            <a:ext cx="1377183" cy="702721"/>
            <a:chOff x="5134248" y="6681617"/>
            <a:chExt cx="1377183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724672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34248" y="3093959"/>
            <a:ext cx="1377183" cy="702721"/>
            <a:chOff x="5134248" y="6681617"/>
            <a:chExt cx="1377183" cy="702721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62240" y="3829299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E2D5-1250-42E0-8AD0-31898028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F7A57-1B40-4274-B5EE-7ABF3A3F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84" y="4444752"/>
            <a:ext cx="1089243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Data independence</a:t>
            </a:r>
          </a:p>
          <a:p>
            <a:pPr lvl="1"/>
            <a:r>
              <a:rPr lang="en-US" dirty="0"/>
              <a:t>The immunity of </a:t>
            </a:r>
            <a:r>
              <a:rPr lang="en-US" u="sng" dirty="0"/>
              <a:t>user applications</a:t>
            </a:r>
            <a:r>
              <a:rPr lang="en-US" dirty="0"/>
              <a:t> to </a:t>
            </a:r>
            <a:r>
              <a:rPr lang="en-US" u="sng" dirty="0"/>
              <a:t>changes in the definition and organization of data</a:t>
            </a:r>
            <a:r>
              <a:rPr lang="en-US" dirty="0"/>
              <a:t>, and vice versa</a:t>
            </a:r>
          </a:p>
          <a:p>
            <a:pPr lvl="1"/>
            <a:r>
              <a:rPr lang="en-US" dirty="0"/>
              <a:t>When a </a:t>
            </a:r>
            <a:r>
              <a:rPr lang="en-US" u="sng" dirty="0"/>
              <a:t>user application</a:t>
            </a:r>
            <a:r>
              <a:rPr lang="en-US" dirty="0"/>
              <a:t> is written, it should not be concerned with the details of </a:t>
            </a:r>
            <a:r>
              <a:rPr lang="en-US" u="sng" dirty="0"/>
              <a:t>physical data organization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user application should not need to be modified when data organization changes occur due to performance considerations.</a:t>
            </a:r>
          </a:p>
          <a:p>
            <a:r>
              <a:rPr lang="en-US" b="1" dirty="0"/>
              <a:t>Network transparency</a:t>
            </a:r>
            <a:r>
              <a:rPr lang="en-US" dirty="0"/>
              <a:t> (or </a:t>
            </a:r>
            <a:r>
              <a:rPr lang="en-US" b="1" dirty="0"/>
              <a:t>distribution transparency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Location transparency</a:t>
            </a:r>
          </a:p>
          <a:p>
            <a:pPr lvl="1"/>
            <a:r>
              <a:rPr lang="en-US" dirty="0"/>
              <a:t>Fragmentation transparency</a:t>
            </a:r>
          </a:p>
        </p:txBody>
      </p:sp>
    </p:spTree>
    <p:extLst>
      <p:ext uri="{BB962C8B-B14F-4D97-AF65-F5344CB8AC3E}">
        <p14:creationId xmlns:p14="http://schemas.microsoft.com/office/powerpoint/2010/main" val="332308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Transparency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Replication transparency</a:t>
            </a:r>
          </a:p>
          <a:p>
            <a:r>
              <a:rPr lang="en-US" b="1" dirty="0"/>
              <a:t>Fragmentation transparency</a:t>
            </a:r>
          </a:p>
          <a:p>
            <a:pPr lvl="1"/>
            <a:r>
              <a:rPr lang="en-US" dirty="0"/>
              <a:t>For reasons of </a:t>
            </a:r>
            <a:r>
              <a:rPr lang="en-US" u="sng" dirty="0"/>
              <a:t>performance</a:t>
            </a:r>
            <a:r>
              <a:rPr lang="en-US" dirty="0"/>
              <a:t>, </a:t>
            </a:r>
            <a:r>
              <a:rPr lang="en-US" u="sng" dirty="0"/>
              <a:t>availability</a:t>
            </a:r>
            <a:r>
              <a:rPr lang="en-US" dirty="0"/>
              <a:t>, and </a:t>
            </a:r>
            <a:r>
              <a:rPr lang="en-US" u="sng" dirty="0"/>
              <a:t>reliability</a:t>
            </a:r>
            <a:r>
              <a:rPr lang="en-US" dirty="0"/>
              <a:t>, it is commonly desirable to divide each database relation into smaller </a:t>
            </a:r>
            <a:r>
              <a:rPr lang="en-US" i="1" dirty="0"/>
              <a:t>fragments</a:t>
            </a:r>
            <a:r>
              <a:rPr lang="en-US" dirty="0"/>
              <a:t> and treat each fragment as a separate database object</a:t>
            </a:r>
          </a:p>
          <a:p>
            <a:pPr lvl="1"/>
            <a:r>
              <a:rPr lang="en-US" dirty="0"/>
              <a:t>horizontal fragmentation vs vertical fragmentation</a:t>
            </a:r>
          </a:p>
          <a:p>
            <a:pPr lvl="1"/>
            <a:r>
              <a:rPr lang="en-US" dirty="0"/>
              <a:t>requires a translation from what is called a </a:t>
            </a:r>
            <a:r>
              <a:rPr lang="en-US" u="sng" dirty="0"/>
              <a:t>global query </a:t>
            </a:r>
            <a:r>
              <a:rPr lang="en-US" dirty="0"/>
              <a:t>to several </a:t>
            </a:r>
            <a:r>
              <a:rPr lang="en-US" u="sng" dirty="0"/>
              <a:t>fragment queries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1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4353-12EF-43F6-8569-3384B7AE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principle of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BCE0-927F-4D31-8CB9-FB0868BC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540194"/>
            <a:ext cx="10601649" cy="544106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Atomicity</a:t>
            </a:r>
          </a:p>
          <a:p>
            <a:pPr lvl="1"/>
            <a:r>
              <a:rPr lang="en-US" dirty="0"/>
              <a:t>All changes to data are performed as if they are a single operation. </a:t>
            </a:r>
          </a:p>
          <a:p>
            <a:pPr lvl="1"/>
            <a:r>
              <a:rPr lang="en-US" dirty="0"/>
              <a:t>That is, </a:t>
            </a:r>
            <a:r>
              <a:rPr lang="en-US" u="sng" dirty="0"/>
              <a:t>all</a:t>
            </a:r>
            <a:r>
              <a:rPr lang="en-US" dirty="0"/>
              <a:t> the changes are performed, </a:t>
            </a:r>
            <a:r>
              <a:rPr lang="en-US" u="sng" dirty="0"/>
              <a:t>or none</a:t>
            </a:r>
            <a:r>
              <a:rPr lang="en-US" dirty="0"/>
              <a:t> of them are.</a:t>
            </a:r>
          </a:p>
          <a:p>
            <a:r>
              <a:rPr lang="en-US" b="1" dirty="0"/>
              <a:t>Consistency</a:t>
            </a:r>
          </a:p>
          <a:p>
            <a:pPr lvl="1"/>
            <a:r>
              <a:rPr lang="en-US" dirty="0"/>
              <a:t>Data is in a consistent state when a transaction starts and when it ends.</a:t>
            </a:r>
          </a:p>
          <a:p>
            <a:r>
              <a:rPr lang="en-US" b="1" dirty="0"/>
              <a:t>Isolation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intermediate state</a:t>
            </a:r>
            <a:r>
              <a:rPr lang="en-US" dirty="0"/>
              <a:t> of a transaction is invisible to other transactions. </a:t>
            </a:r>
          </a:p>
          <a:p>
            <a:pPr lvl="1"/>
            <a:r>
              <a:rPr lang="en-US" dirty="0"/>
              <a:t>As a result, transactions that run concurrently appear to be serialized.</a:t>
            </a:r>
          </a:p>
          <a:p>
            <a:r>
              <a:rPr lang="en-US" b="1" dirty="0"/>
              <a:t>Durability</a:t>
            </a:r>
          </a:p>
          <a:p>
            <a:pPr lvl="1"/>
            <a:r>
              <a:rPr lang="en-US" dirty="0"/>
              <a:t>After a transaction successfully completes, changes to data persist and are not undone, even in the event of a system failure.</a:t>
            </a:r>
          </a:p>
        </p:txBody>
      </p:sp>
    </p:spTree>
    <p:extLst>
      <p:ext uri="{BB962C8B-B14F-4D97-AF65-F5344CB8AC3E}">
        <p14:creationId xmlns:p14="http://schemas.microsoft.com/office/powerpoint/2010/main" val="123152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Through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2" y="3364632"/>
            <a:ext cx="11521280" cy="5977012"/>
          </a:xfrm>
        </p:spPr>
        <p:txBody>
          <a:bodyPr>
            <a:normAutofit/>
          </a:bodyPr>
          <a:lstStyle/>
          <a:p>
            <a:r>
              <a:rPr lang="en-US" sz="2400" dirty="0"/>
              <a:t>Replicated components and data should make distributed DBMS more reliable.</a:t>
            </a:r>
          </a:p>
          <a:p>
            <a:r>
              <a:rPr lang="en-US" sz="2400" dirty="0"/>
              <a:t>Distributed transactions provide </a:t>
            </a:r>
            <a:r>
              <a:rPr lang="en-US" sz="2400" b="1" dirty="0"/>
              <a:t>concurrency transparency </a:t>
            </a:r>
            <a:r>
              <a:rPr lang="en-US" sz="2400" dirty="0"/>
              <a:t>and </a:t>
            </a:r>
            <a:r>
              <a:rPr lang="en-US" sz="2400" b="1" dirty="0"/>
              <a:t>failure atomicity</a:t>
            </a:r>
            <a:r>
              <a:rPr lang="en-US" sz="2400" dirty="0"/>
              <a:t>. </a:t>
            </a:r>
          </a:p>
          <a:p>
            <a:pPr lvl="1"/>
            <a:r>
              <a:rPr lang="en-US" sz="2200" dirty="0"/>
              <a:t>It transforms a consistent database state to another consistent database state even when a number of such transactions are executed concurrently (concurrency transparency), and even when failures occur (failure atomicity).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sz="2400" dirty="0"/>
              <a:t>Distributed transaction support requires implementation of </a:t>
            </a:r>
            <a:r>
              <a:rPr lang="en-US" sz="2400" b="1" dirty="0"/>
              <a:t>distributed concurrency control protocols</a:t>
            </a:r>
            <a:r>
              <a:rPr lang="en-US" sz="2400" dirty="0"/>
              <a:t> and </a:t>
            </a:r>
            <a:r>
              <a:rPr lang="en-US" sz="2400" b="1" dirty="0"/>
              <a:t>commit protocols</a:t>
            </a:r>
            <a:r>
              <a:rPr lang="en-US" sz="2400" dirty="0"/>
              <a:t>.</a:t>
            </a:r>
            <a:endParaRPr lang="en-US" sz="2400" b="1" dirty="0"/>
          </a:p>
          <a:p>
            <a:r>
              <a:rPr lang="en-US" sz="2400" dirty="0"/>
              <a:t>Data replication</a:t>
            </a:r>
          </a:p>
          <a:p>
            <a:pPr lvl="1"/>
            <a:r>
              <a:rPr lang="en-US" dirty="0"/>
              <a:t>Great for </a:t>
            </a:r>
            <a:r>
              <a:rPr lang="en-US" u="sng" dirty="0"/>
              <a:t>read-intensive workloads</a:t>
            </a:r>
            <a:r>
              <a:rPr lang="en-US" dirty="0"/>
              <a:t>, problematic for </a:t>
            </a:r>
            <a:r>
              <a:rPr lang="en-US" u="sng" dirty="0"/>
              <a:t>updates</a:t>
            </a:r>
          </a:p>
          <a:p>
            <a:pPr lvl="1"/>
            <a:r>
              <a:rPr lang="en-US" dirty="0"/>
              <a:t>Replication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147244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4228727"/>
            <a:ext cx="10673657" cy="4332765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b="1" dirty="0"/>
              <a:t>Proximity of data</a:t>
            </a:r>
            <a:r>
              <a:rPr lang="en-US" dirty="0"/>
              <a:t> to its </a:t>
            </a:r>
            <a:r>
              <a:rPr lang="en-US" b="1" dirty="0"/>
              <a:t>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Requires some support for </a:t>
            </a:r>
            <a:r>
              <a:rPr lang="en-US" u="sng" dirty="0"/>
              <a:t>fragmentation</a:t>
            </a:r>
            <a:r>
              <a:rPr lang="en-US" dirty="0"/>
              <a:t> and </a:t>
            </a:r>
            <a:r>
              <a:rPr lang="en-US" u="sng" dirty="0"/>
              <a:t>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Inter-query parallelism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Intra-query parallelism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Parallelism Requirements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Have as much of the data required by </a:t>
            </a:r>
            <a:r>
              <a:rPr lang="en-US" i="1" dirty="0"/>
              <a:t>each</a:t>
            </a:r>
            <a:r>
              <a:rPr lang="en-US" dirty="0"/>
              <a:t> application at the site where the application executes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Full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How about updates?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Mutual consistency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Freshness of copies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xfrm>
            <a:off x="1389832" y="4156720"/>
            <a:ext cx="10441160" cy="5184576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</a:t>
            </a:r>
            <a:r>
              <a:rPr lang="en-US" u="sng" dirty="0"/>
              <a:t>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Emergence of microprocessor and workstation technologies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Demise of </a:t>
            </a:r>
            <a:r>
              <a:rPr lang="en-US" u="sng" dirty="0"/>
              <a:t>Grosch's law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Expensive high-end computers vs </a:t>
            </a:r>
            <a:r>
              <a:rPr lang="en-US" u="sng" dirty="0"/>
              <a:t>Client-server model</a:t>
            </a:r>
            <a:r>
              <a:rPr lang="en-US" dirty="0"/>
              <a:t> of computing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05E39054-3D55-4096-9C6E-C3C52736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776" y="986894"/>
            <a:ext cx="9022111" cy="1009586"/>
          </a:xfrm>
          <a:noFill/>
          <a:ln/>
        </p:spPr>
        <p:txBody>
          <a:bodyPr/>
          <a:lstStyle/>
          <a:p>
            <a:r>
              <a:rPr lang="en-US" sz="2800" dirty="0">
                <a:hlinkClick r:id="rId2"/>
              </a:rPr>
              <a:t>https://www.gigaflop.co.uk/comp/chapt8.shtml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90295-F863-4907-B32A-0DC3DE25D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" y="2428528"/>
            <a:ext cx="12961441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05E39054-3D55-4096-9C6E-C3C52736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776" y="986894"/>
            <a:ext cx="9022111" cy="1009586"/>
          </a:xfrm>
          <a:noFill/>
          <a:ln/>
        </p:spPr>
        <p:txBody>
          <a:bodyPr/>
          <a:lstStyle/>
          <a:p>
            <a:r>
              <a:rPr lang="en-US" sz="2800" dirty="0">
                <a:hlinkClick r:id="rId2"/>
              </a:rPr>
              <a:t>https://www.gigaflop.co.uk/comp/chapt8.shtml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AC9D7-9941-4AA5-B4E6-F1BB8AA4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75" y="2212504"/>
            <a:ext cx="7328199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>
            <a:extLst>
              <a:ext uri="{FF2B5EF4-FFF2-40B4-BE49-F238E27FC236}">
                <a16:creationId xmlns:a16="http://schemas.microsoft.com/office/drawing/2014/main" id="{05E39054-3D55-4096-9C6E-C3C52736F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776" y="986894"/>
            <a:ext cx="9022111" cy="1009586"/>
          </a:xfrm>
          <a:noFill/>
          <a:ln/>
        </p:spPr>
        <p:txBody>
          <a:bodyPr/>
          <a:lstStyle/>
          <a:p>
            <a:r>
              <a:rPr lang="en-US" sz="2800" dirty="0">
                <a:hlinkClick r:id="rId2"/>
              </a:rPr>
              <a:t>https://www.gigaflop.co.uk/comp/chapt8.shtml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26B1B-1207-4F9E-B053-60FC8796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996480"/>
            <a:ext cx="7757119" cy="77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3220616"/>
            <a:ext cx="10397067" cy="5688632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Other costs?</a:t>
            </a:r>
          </a:p>
          <a:p>
            <a:pPr lvl="1">
              <a:spcBef>
                <a:spcPct val="100000"/>
              </a:spcBef>
            </a:pPr>
            <a:r>
              <a:rPr lang="en-US" sz="2400" dirty="0"/>
              <a:t>Telecommunication cost</a:t>
            </a:r>
          </a:p>
          <a:p>
            <a:pPr lvl="1">
              <a:spcBef>
                <a:spcPct val="100000"/>
              </a:spcBef>
            </a:pPr>
            <a:r>
              <a:rPr lang="en-US" sz="2400" dirty="0"/>
              <a:t>Data communication cost </a:t>
            </a:r>
          </a:p>
          <a:p>
            <a:pPr lvl="1">
              <a:spcBef>
                <a:spcPct val="100000"/>
              </a:spcBef>
            </a:pPr>
            <a:r>
              <a:rPr lang="en-US" sz="2400" dirty="0"/>
              <a:t>Cost associated with processing of distributed queries</a:t>
            </a:r>
          </a:p>
        </p:txBody>
      </p:sp>
    </p:spTree>
    <p:extLst>
      <p:ext uri="{BB962C8B-B14F-4D97-AF65-F5344CB8AC3E}">
        <p14:creationId xmlns:p14="http://schemas.microsoft.com/office/powerpoint/2010/main" val="47522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671926"/>
            <a:ext cx="10241609" cy="502129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Replicated 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A related problem in 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Query 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Convert 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Optimization 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General formulation is NP-hard</a:t>
            </a:r>
          </a:p>
          <a:p>
            <a:pPr marL="962340" lvl="2" indent="0">
              <a:spcBef>
                <a:spcPct val="45000"/>
              </a:spcBef>
              <a:buNone/>
            </a:pPr>
            <a:r>
              <a:rPr lang="en-US" dirty="0"/>
              <a:t>(See discussions about P, NP, and NP-hard at </a:t>
            </a:r>
            <a:r>
              <a:rPr lang="en-US" dirty="0">
                <a:hlinkClick r:id="rId3"/>
              </a:rPr>
              <a:t>https://en.wikipedia.org/wiki/NP-hardness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97744" y="3540195"/>
            <a:ext cx="8009361" cy="5021298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Concurrency 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Synchronization</a:t>
            </a:r>
            <a:r>
              <a:rPr lang="en-US" dirty="0"/>
              <a:t> 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Consistency</a:t>
            </a:r>
            <a:r>
              <a:rPr lang="en-US" dirty="0"/>
              <a:t> and </a:t>
            </a:r>
            <a:r>
              <a:rPr lang="en-US" u="sng" dirty="0"/>
              <a:t>isolation</a:t>
            </a:r>
            <a:r>
              <a:rPr lang="en-US" dirty="0"/>
              <a:t> of transactions' effects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Deadlock management</a:t>
            </a:r>
            <a:endParaRPr lang="en-US" dirty="0"/>
          </a:p>
          <a:p>
            <a:pPr lvl="2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dirty="0"/>
              <a:t>deadlock</a:t>
            </a:r>
            <a:r>
              <a:rPr lang="en-US" dirty="0"/>
              <a:t> is a situation in which two computer programs sharing the same resource are effectively preventing each other from accessing the resource, resulting in both programs ceasing to function. </a:t>
            </a:r>
            <a:r>
              <a:rPr lang="en-US" sz="1800" dirty="0"/>
              <a:t>(</a:t>
            </a:r>
            <a:r>
              <a:rPr lang="en-US" sz="1800" dirty="0">
                <a:hlinkClick r:id="rId3"/>
              </a:rPr>
              <a:t>https://whatis.techtarget.com/definition/deadlock</a:t>
            </a:r>
            <a:r>
              <a:rPr lang="en-US" sz="1800" dirty="0"/>
              <a:t>)</a:t>
            </a:r>
            <a:endParaRPr lang="en-US" u="sng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Reliability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How to make the system </a:t>
            </a:r>
            <a:r>
              <a:rPr lang="en-US" u="sng" dirty="0"/>
              <a:t>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u="sng" dirty="0"/>
              <a:t>Atomicity</a:t>
            </a:r>
            <a:r>
              <a:rPr lang="en-US" dirty="0"/>
              <a:t> and </a:t>
            </a:r>
            <a:r>
              <a:rPr lang="en-US" u="sng" dirty="0"/>
              <a:t>durability</a:t>
            </a:r>
          </a:p>
        </p:txBody>
      </p:sp>
      <p:pic>
        <p:nvPicPr>
          <p:cNvPr id="1026" name="Picture 2" descr="https://cs.nyu.edu/courses/spring03/V22.0202-002/figs/resource-alloc.png">
            <a:extLst>
              <a:ext uri="{FF2B5EF4-FFF2-40B4-BE49-F238E27FC236}">
                <a16:creationId xmlns:a16="http://schemas.microsoft.com/office/drawing/2014/main" id="{A5E76BF6-F97F-4CAD-8CBC-768C5EF1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02" y="4876800"/>
            <a:ext cx="41844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320869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601452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754981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Between 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5027976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753310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5027976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7208990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5027976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4156720"/>
            <a:ext cx="0" cy="871256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935603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8103070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5465985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5465985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4" y="3580655"/>
            <a:ext cx="2797386" cy="1427001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926572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926572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Related Issues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Operating System Support</a:t>
            </a:r>
          </a:p>
          <a:p>
            <a:pPr lvl="1"/>
            <a:r>
              <a:rPr lang="en-US" dirty="0"/>
              <a:t>Operating system with proper support for database operations</a:t>
            </a:r>
          </a:p>
          <a:p>
            <a:pPr lvl="1"/>
            <a:r>
              <a:rPr lang="en-US" dirty="0"/>
              <a:t>Dichotomy between </a:t>
            </a:r>
            <a:r>
              <a:rPr lang="en-US" u="sng" dirty="0"/>
              <a:t>general purpose processing</a:t>
            </a:r>
            <a:r>
              <a:rPr lang="en-US" dirty="0"/>
              <a:t> requirements and </a:t>
            </a:r>
            <a:r>
              <a:rPr lang="en-US" u="sng" dirty="0"/>
              <a:t>database processing</a:t>
            </a:r>
            <a:r>
              <a:rPr lang="en-US" dirty="0"/>
              <a:t> requirements</a:t>
            </a:r>
          </a:p>
          <a:p>
            <a:r>
              <a:rPr lang="en-US" b="1" dirty="0"/>
              <a:t>Open Systems and Interoperability</a:t>
            </a:r>
          </a:p>
          <a:p>
            <a:pPr lvl="1"/>
            <a:r>
              <a:rPr lang="en-US" dirty="0"/>
              <a:t>Distributed Multidatabase Systems</a:t>
            </a:r>
          </a:p>
          <a:p>
            <a:pPr lvl="1"/>
            <a:r>
              <a:rPr lang="en-US" dirty="0"/>
              <a:t>More probable scenario</a:t>
            </a:r>
          </a:p>
          <a:p>
            <a:pPr lvl="1"/>
            <a:r>
              <a:rPr lang="en-US" dirty="0"/>
              <a:t>Parallel issues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4012703"/>
            <a:ext cx="10241609" cy="454878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400" dirty="0"/>
              <a:t>Defines the structure of the system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u="sng" dirty="0"/>
              <a:t>components</a:t>
            </a:r>
            <a:r>
              <a:rPr lang="en-US" sz="2400" dirty="0"/>
              <a:t> identified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u="sng" dirty="0"/>
              <a:t>functions</a:t>
            </a:r>
            <a:r>
              <a:rPr lang="en-US" sz="2400" dirty="0"/>
              <a:t> of each component defined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sz="2400" u="sng" dirty="0"/>
              <a:t>interrelationships</a:t>
            </a:r>
            <a:r>
              <a:rPr lang="en-US" sz="2400" dirty="0"/>
              <a:t> and </a:t>
            </a:r>
            <a:r>
              <a:rPr lang="en-US" sz="2400" u="sng" dirty="0"/>
              <a:t>interactions</a:t>
            </a:r>
            <a:r>
              <a:rPr lang="en-US" sz="2400" dirty="0"/>
              <a:t> between components defined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88368"/>
            <a:ext cx="9024370" cy="1652900"/>
          </a:xfrm>
          <a:noFill/>
          <a:ln/>
        </p:spPr>
        <p:txBody>
          <a:bodyPr/>
          <a:lstStyle/>
          <a:p>
            <a:r>
              <a:rPr lang="en-US" dirty="0"/>
              <a:t>ANSI/SPARC Architecture</a:t>
            </a:r>
            <a:br>
              <a:rPr lang="en-US" dirty="0"/>
            </a:br>
            <a:r>
              <a:rPr lang="en-US" sz="2800" dirty="0"/>
              <a:t>1975, 1977</a:t>
            </a:r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749008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549208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789147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7510630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3" y="5762053"/>
            <a:ext cx="2125261" cy="9840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789146"/>
            <a:ext cx="1986843" cy="9482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4362231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4289983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4362231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4289982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4308045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890552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841272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629432"/>
            <a:ext cx="4244044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  <a:r>
              <a:rPr lang="en-US" sz="2600" dirty="0">
                <a:solidFill>
                  <a:srgbClr val="000000"/>
                </a:solidFill>
                <a:latin typeface="Book Antiqua"/>
              </a:rPr>
              <a:t> (per DBMS)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656524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3562978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3328170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73983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3273983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3280757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80757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980862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723238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980862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980862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844352"/>
            <a:ext cx="9024370" cy="504056"/>
          </a:xfrm>
        </p:spPr>
        <p:txBody>
          <a:bodyPr/>
          <a:lstStyle/>
          <a:p>
            <a:r>
              <a:rPr lang="en-US" dirty="0"/>
              <a:t>Generic DBMS Architecture</a:t>
            </a:r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1486550"/>
            <a:ext cx="6846912" cy="828679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45C02F-D802-40D4-8506-1A5133214BA6}"/>
              </a:ext>
            </a:extLst>
          </p:cNvPr>
          <p:cNvSpPr/>
          <p:nvPr/>
        </p:nvSpPr>
        <p:spPr>
          <a:xfrm>
            <a:off x="2972314" y="3580656"/>
            <a:ext cx="289726" cy="2088232"/>
          </a:xfrm>
          <a:custGeom>
            <a:avLst/>
            <a:gdLst>
              <a:gd name="connsiteX0" fmla="*/ 1023502 w 1225208"/>
              <a:gd name="connsiteY0" fmla="*/ 0 h 2286000"/>
              <a:gd name="connsiteX1" fmla="*/ 1525 w 1225208"/>
              <a:gd name="connsiteY1" fmla="*/ 1250576 h 2286000"/>
              <a:gd name="connsiteX2" fmla="*/ 1225208 w 1225208"/>
              <a:gd name="connsiteY2" fmla="*/ 2286000 h 2286000"/>
              <a:gd name="connsiteX3" fmla="*/ 1225208 w 122520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08" h="2286000">
                <a:moveTo>
                  <a:pt x="1023502" y="0"/>
                </a:moveTo>
                <a:cubicBezTo>
                  <a:pt x="495704" y="434788"/>
                  <a:pt x="-32093" y="869576"/>
                  <a:pt x="1525" y="1250576"/>
                </a:cubicBezTo>
                <a:cubicBezTo>
                  <a:pt x="35143" y="1631576"/>
                  <a:pt x="1225208" y="2286000"/>
                  <a:pt x="1225208" y="2286000"/>
                </a:cubicBezTo>
                <a:lnTo>
                  <a:pt x="1225208" y="2286000"/>
                </a:lnTo>
              </a:path>
            </a:pathLst>
          </a:custGeom>
          <a:noFill/>
          <a:ln w="50800">
            <a:solidFill>
              <a:srgbClr val="FF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060F5E6-2726-415E-AE95-F36FCB1278BF}"/>
              </a:ext>
            </a:extLst>
          </p:cNvPr>
          <p:cNvSpPr/>
          <p:nvPr/>
        </p:nvSpPr>
        <p:spPr>
          <a:xfrm>
            <a:off x="3360337" y="2212504"/>
            <a:ext cx="45719" cy="576064"/>
          </a:xfrm>
          <a:custGeom>
            <a:avLst/>
            <a:gdLst>
              <a:gd name="connsiteX0" fmla="*/ 1023502 w 1225208"/>
              <a:gd name="connsiteY0" fmla="*/ 0 h 2286000"/>
              <a:gd name="connsiteX1" fmla="*/ 1525 w 1225208"/>
              <a:gd name="connsiteY1" fmla="*/ 1250576 h 2286000"/>
              <a:gd name="connsiteX2" fmla="*/ 1225208 w 1225208"/>
              <a:gd name="connsiteY2" fmla="*/ 2286000 h 2286000"/>
              <a:gd name="connsiteX3" fmla="*/ 1225208 w 122520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08" h="2286000">
                <a:moveTo>
                  <a:pt x="1023502" y="0"/>
                </a:moveTo>
                <a:cubicBezTo>
                  <a:pt x="495704" y="434788"/>
                  <a:pt x="-32093" y="869576"/>
                  <a:pt x="1525" y="1250576"/>
                </a:cubicBezTo>
                <a:cubicBezTo>
                  <a:pt x="35143" y="1631576"/>
                  <a:pt x="1225208" y="2286000"/>
                  <a:pt x="1225208" y="2286000"/>
                </a:cubicBezTo>
                <a:lnTo>
                  <a:pt x="1225208" y="2286000"/>
                </a:lnTo>
              </a:path>
            </a:pathLst>
          </a:custGeom>
          <a:noFill/>
          <a:ln w="50800">
            <a:solidFill>
              <a:srgbClr val="FF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6E34D47-6685-4C1C-99E2-9111966C7D4A}"/>
              </a:ext>
            </a:extLst>
          </p:cNvPr>
          <p:cNvSpPr/>
          <p:nvPr/>
        </p:nvSpPr>
        <p:spPr>
          <a:xfrm>
            <a:off x="2972314" y="6623248"/>
            <a:ext cx="75396" cy="1034202"/>
          </a:xfrm>
          <a:custGeom>
            <a:avLst/>
            <a:gdLst>
              <a:gd name="connsiteX0" fmla="*/ 1023502 w 1225208"/>
              <a:gd name="connsiteY0" fmla="*/ 0 h 2286000"/>
              <a:gd name="connsiteX1" fmla="*/ 1525 w 1225208"/>
              <a:gd name="connsiteY1" fmla="*/ 1250576 h 2286000"/>
              <a:gd name="connsiteX2" fmla="*/ 1225208 w 1225208"/>
              <a:gd name="connsiteY2" fmla="*/ 2286000 h 2286000"/>
              <a:gd name="connsiteX3" fmla="*/ 1225208 w 122520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208" h="2286000">
                <a:moveTo>
                  <a:pt x="1023502" y="0"/>
                </a:moveTo>
                <a:cubicBezTo>
                  <a:pt x="495704" y="434788"/>
                  <a:pt x="-32093" y="869576"/>
                  <a:pt x="1525" y="1250576"/>
                </a:cubicBezTo>
                <a:cubicBezTo>
                  <a:pt x="35143" y="1631576"/>
                  <a:pt x="1225208" y="2286000"/>
                  <a:pt x="1225208" y="2286000"/>
                </a:cubicBezTo>
                <a:lnTo>
                  <a:pt x="1225208" y="2286000"/>
                </a:lnTo>
              </a:path>
            </a:pathLst>
          </a:custGeom>
          <a:noFill/>
          <a:ln w="50800">
            <a:solidFill>
              <a:srgbClr val="FF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959644"/>
            <a:ext cx="11758984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3156141"/>
            <a:ext cx="8064896" cy="640117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C2634D8-9065-45DE-85B7-C32535BEA9DA}"/>
              </a:ext>
            </a:extLst>
          </p:cNvPr>
          <p:cNvSpPr/>
          <p:nvPr/>
        </p:nvSpPr>
        <p:spPr>
          <a:xfrm>
            <a:off x="4670533" y="40712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781F86-20FF-4E68-9375-9A8235191837}"/>
              </a:ext>
            </a:extLst>
          </p:cNvPr>
          <p:cNvSpPr/>
          <p:nvPr/>
        </p:nvSpPr>
        <p:spPr>
          <a:xfrm>
            <a:off x="4675306" y="558343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8A66D4-3E04-497A-8758-38EA3150319D}"/>
              </a:ext>
            </a:extLst>
          </p:cNvPr>
          <p:cNvSpPr/>
          <p:nvPr/>
        </p:nvSpPr>
        <p:spPr>
          <a:xfrm>
            <a:off x="8014568" y="5308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FCF757-5AB2-4C10-AB1E-6C6771C34C30}"/>
              </a:ext>
            </a:extLst>
          </p:cNvPr>
          <p:cNvSpPr/>
          <p:nvPr/>
        </p:nvSpPr>
        <p:spPr>
          <a:xfrm>
            <a:off x="4688753" y="709560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602" y="1276400"/>
            <a:ext cx="9022111" cy="1009586"/>
          </a:xfrm>
          <a:noFill/>
          <a:ln/>
        </p:spPr>
        <p:txBody>
          <a:bodyPr/>
          <a:lstStyle/>
          <a:p>
            <a:r>
              <a:rPr lang="en-US" dirty="0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745665" cy="5801101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Distribution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Whether the components of the system are located on the same machine or not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Heterogeneity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levels (hardware, communications, operating system)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DBMS important one</a:t>
            </a:r>
          </a:p>
          <a:p>
            <a:pPr lvl="2">
              <a:spcBef>
                <a:spcPct val="20000"/>
              </a:spcBef>
            </a:pPr>
            <a:r>
              <a:rPr lang="en-US" dirty="0"/>
              <a:t>data model, query languages, transaction management algorithms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Autonomy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Not well understood and most troublesome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versions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Ability of a component DBMS to decide on issues related to its own design.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Ability of a component DBMS to decide whether and how to communicate with other DBMSs.</a:t>
            </a:r>
          </a:p>
          <a:p>
            <a:pPr lvl="2"/>
            <a:r>
              <a:rPr lang="en-US" u="sng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Ability of a component DBMS to execute local operations in any manner it wants to.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123641" y="4179148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6695" y="4179148"/>
            <a:ext cx="2466788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132384"/>
            <a:ext cx="8798522" cy="1224136"/>
          </a:xfrm>
        </p:spPr>
        <p:txBody>
          <a:bodyPr/>
          <a:lstStyle/>
          <a:p>
            <a:r>
              <a:rPr lang="en-US" dirty="0"/>
              <a:t>Client/Server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BEAC1-C9B6-42B0-915F-E20E5F64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11" y="3220616"/>
            <a:ext cx="835292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10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772344"/>
            <a:ext cx="8798522" cy="648072"/>
          </a:xfrm>
        </p:spPr>
        <p:txBody>
          <a:bodyPr/>
          <a:lstStyle/>
          <a:p>
            <a:r>
              <a:rPr lang="en-US" dirty="0"/>
              <a:t>Client/Server Architecture</a:t>
            </a:r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2" y="1683952"/>
            <a:ext cx="4032448" cy="7981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DF90C-A63E-4C2E-973F-92AA980E40B5}"/>
              </a:ext>
            </a:extLst>
          </p:cNvPr>
          <p:cNvSpPr txBox="1"/>
          <p:nvPr/>
        </p:nvSpPr>
        <p:spPr>
          <a:xfrm>
            <a:off x="669752" y="28605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Client functionalities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C8A56-0E2C-49A3-BABA-A450AEC7A351}"/>
              </a:ext>
            </a:extLst>
          </p:cNvPr>
          <p:cNvSpPr txBox="1"/>
          <p:nvPr/>
        </p:nvSpPr>
        <p:spPr>
          <a:xfrm>
            <a:off x="682794" y="512766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Server functionalities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E441D8-37C6-4658-A274-030DD22EFDCB}"/>
              </a:ext>
            </a:extLst>
          </p:cNvPr>
          <p:cNvCxnSpPr/>
          <p:nvPr/>
        </p:nvCxnSpPr>
        <p:spPr>
          <a:xfrm flipV="1">
            <a:off x="2974008" y="3276074"/>
            <a:ext cx="1080120" cy="23257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4CC834-95C2-40C3-B6E6-55D4FF587645}"/>
              </a:ext>
            </a:extLst>
          </p:cNvPr>
          <p:cNvCxnSpPr/>
          <p:nvPr/>
        </p:nvCxnSpPr>
        <p:spPr>
          <a:xfrm flipV="1">
            <a:off x="3082020" y="5429843"/>
            <a:ext cx="1080120" cy="23257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5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Advantages of Client-Server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815942"/>
            <a:ext cx="9737553" cy="5021298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More efficient </a:t>
            </a:r>
            <a:r>
              <a:rPr lang="en-US" u="sng" dirty="0"/>
              <a:t>division of labor</a:t>
            </a:r>
            <a:r>
              <a:rPr lang="en-US" dirty="0"/>
              <a:t> </a:t>
            </a:r>
          </a:p>
          <a:p>
            <a:pPr marL="487673" lvl="1" indent="0">
              <a:spcBef>
                <a:spcPct val="40000"/>
              </a:spcBef>
              <a:buNone/>
            </a:pPr>
            <a:r>
              <a:rPr lang="en-US" sz="2400" dirty="0"/>
              <a:t>(client vs server functionalities)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Horizontal and vertical </a:t>
            </a:r>
            <a:r>
              <a:rPr lang="en-US" u="sng" dirty="0"/>
              <a:t>scaling</a:t>
            </a:r>
            <a:r>
              <a:rPr lang="en-US" dirty="0"/>
              <a:t> of resources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u="sng" dirty="0"/>
              <a:t>Better price/performance</a:t>
            </a:r>
            <a:r>
              <a:rPr lang="en-US" dirty="0"/>
              <a:t>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Ability to use familiar tools on </a:t>
            </a:r>
            <a:r>
              <a:rPr lang="en-US" u="sng" dirty="0"/>
              <a:t>client</a:t>
            </a:r>
            <a:r>
              <a:rPr lang="en-US" dirty="0"/>
              <a:t>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u="sng" dirty="0"/>
              <a:t>Client access </a:t>
            </a:r>
            <a:r>
              <a:rPr lang="en-US" dirty="0"/>
              <a:t>to remote data (</a:t>
            </a:r>
            <a:r>
              <a:rPr lang="en-US" u="sng" dirty="0"/>
              <a:t>via standards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u="sng" dirty="0"/>
              <a:t>Full DBMS functionality</a:t>
            </a:r>
            <a:r>
              <a:rPr lang="en-US" dirty="0"/>
              <a:t> provided to client workstations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Overall better system price/performance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844352"/>
            <a:ext cx="9950650" cy="1483775"/>
          </a:xfrm>
        </p:spPr>
        <p:txBody>
          <a:bodyPr/>
          <a:lstStyle/>
          <a:p>
            <a:r>
              <a:rPr lang="en-US" dirty="0"/>
              <a:t>3-tier Database Server approach</a:t>
            </a:r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4" y="2500536"/>
            <a:ext cx="6207100" cy="68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5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92" y="1318541"/>
            <a:ext cx="11462818" cy="1009586"/>
          </a:xfrm>
        </p:spPr>
        <p:txBody>
          <a:bodyPr/>
          <a:lstStyle/>
          <a:p>
            <a:r>
              <a:rPr lang="en-US" dirty="0"/>
              <a:t>Distributed Database Servers approach</a:t>
            </a:r>
          </a:p>
        </p:txBody>
      </p:sp>
      <p:pic>
        <p:nvPicPr>
          <p:cNvPr id="4" name="Picture 3" descr="Fig-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4" y="2812862"/>
            <a:ext cx="6918424" cy="68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Systems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C89114-53B3-488D-8D61-D19B1B218710}"/>
              </a:ext>
            </a:extLst>
          </p:cNvPr>
          <p:cNvSpPr txBox="1">
            <a:spLocks noChangeArrowheads="1"/>
          </p:cNvSpPr>
          <p:nvPr/>
        </p:nvSpPr>
        <p:spPr>
          <a:xfrm>
            <a:off x="1229342" y="3815942"/>
            <a:ext cx="11249721" cy="5021298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 peer-to-peer systems, there is no distinction of </a:t>
            </a:r>
            <a:r>
              <a:rPr lang="en-US" sz="2800" u="sng" dirty="0"/>
              <a:t>client</a:t>
            </a:r>
            <a:r>
              <a:rPr lang="en-US" sz="2800" dirty="0"/>
              <a:t> machines versus </a:t>
            </a:r>
            <a:r>
              <a:rPr lang="en-US" sz="2800" u="sng" dirty="0"/>
              <a:t>servers</a:t>
            </a:r>
            <a:r>
              <a:rPr lang="en-US" sz="2800" dirty="0"/>
              <a:t>.</a:t>
            </a:r>
          </a:p>
          <a:p>
            <a:r>
              <a:rPr lang="en-US" sz="2800" dirty="0"/>
              <a:t>Each machine has </a:t>
            </a:r>
            <a:r>
              <a:rPr lang="en-US" sz="2800" u="sng" dirty="0"/>
              <a:t>full</a:t>
            </a:r>
            <a:r>
              <a:rPr lang="en-US" sz="2800" dirty="0"/>
              <a:t> DBMS functionality and can communicate with other machines to execute queries and transactions. </a:t>
            </a:r>
          </a:p>
          <a:p>
            <a:r>
              <a:rPr lang="en-US" sz="2800" dirty="0"/>
              <a:t>Most of the very early work on distributed database systems have assumed peer-to-peer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486043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Peer-to-Peer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0E69F-86BF-4FBE-B7FB-77115F4F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36" y="4271989"/>
            <a:ext cx="8943297" cy="5213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5CF27-E637-4522-BD16-95DD6F3625BD}"/>
              </a:ext>
            </a:extLst>
          </p:cNvPr>
          <p:cNvSpPr txBox="1"/>
          <p:nvPr/>
        </p:nvSpPr>
        <p:spPr>
          <a:xfrm>
            <a:off x="1101800" y="322061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Unstructured P2P Network</a:t>
            </a:r>
          </a:p>
        </p:txBody>
      </p:sp>
    </p:spTree>
    <p:extLst>
      <p:ext uri="{BB962C8B-B14F-4D97-AF65-F5344CB8AC3E}">
        <p14:creationId xmlns:p14="http://schemas.microsoft.com/office/powerpoint/2010/main" val="2704635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Peer-to-Peer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5CF27-E637-4522-BD16-95DD6F3625BD}"/>
              </a:ext>
            </a:extLst>
          </p:cNvPr>
          <p:cNvSpPr txBox="1"/>
          <p:nvPr/>
        </p:nvSpPr>
        <p:spPr>
          <a:xfrm>
            <a:off x="1101800" y="3220616"/>
            <a:ext cx="915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Fig. 16-3 Search over a Centralized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FAE3E-1E04-43BB-B817-EA6F3666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76" y="4012704"/>
            <a:ext cx="88742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9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5E26-AE37-4792-94C8-0102B68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Peer-to-Peer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5CF27-E637-4522-BD16-95DD6F3625BD}"/>
              </a:ext>
            </a:extLst>
          </p:cNvPr>
          <p:cNvSpPr txBox="1"/>
          <p:nvPr/>
        </p:nvSpPr>
        <p:spPr>
          <a:xfrm>
            <a:off x="1101800" y="3220616"/>
            <a:ext cx="107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Fig. 16.4  Search over a Decentralized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09873-0E35-4BBE-B314-0EA6E56A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4" y="3836685"/>
            <a:ext cx="9996926" cy="56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96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098395" y="35442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999835" y="35442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049115" y="35442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507248" y="5169886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098395" y="67954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9049115" y="67954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0999835" y="679548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098395" y="825852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9049115" y="825852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0999835" y="8258526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7586075" y="4366117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9536795" y="4357086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9690324" y="4366117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0085357" y="3368180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0085357" y="6529069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0085357" y="8154669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7577044" y="5991717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9861915" y="5982686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9536795" y="5982686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586075" y="760828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9536795" y="760828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11487515" y="760828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7211217" y="3666206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9143875" y="3684268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085663" y="3675237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9054200" y="5318900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03241" y="6926437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9026868" y="6935468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10986717" y="6935468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7140696" y="8362384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9100447" y="8398508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11051265" y="8398508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1229343" y="3815942"/>
            <a:ext cx="5273058" cy="5021298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r>
              <a:rPr lang="en-US" dirty="0"/>
              <a:t>ES: </a:t>
            </a:r>
            <a:r>
              <a:rPr lang="en-US" b="1" dirty="0"/>
              <a:t>External Schema</a:t>
            </a:r>
            <a:r>
              <a:rPr lang="en-US" dirty="0"/>
              <a:t>, supporting user applications and user access to the database</a:t>
            </a:r>
          </a:p>
          <a:p>
            <a:pPr>
              <a:spcBef>
                <a:spcPct val="40000"/>
              </a:spcBef>
            </a:pPr>
            <a:r>
              <a:rPr lang="en-US" dirty="0"/>
              <a:t>GCS: </a:t>
            </a:r>
            <a:r>
              <a:rPr lang="en-US" b="1" dirty="0"/>
              <a:t>Global Conceptual Schema</a:t>
            </a:r>
            <a:r>
              <a:rPr lang="en-US" dirty="0"/>
              <a:t>, the </a:t>
            </a:r>
            <a:r>
              <a:rPr lang="en-US" u="sng" dirty="0"/>
              <a:t>enterprise view</a:t>
            </a:r>
            <a:r>
              <a:rPr lang="en-US" dirty="0"/>
              <a:t> of the data (the union of the LCS)</a:t>
            </a:r>
          </a:p>
          <a:p>
            <a:pPr>
              <a:spcBef>
                <a:spcPct val="40000"/>
              </a:spcBef>
            </a:pPr>
            <a:r>
              <a:rPr lang="en-US" dirty="0"/>
              <a:t>LCS: </a:t>
            </a:r>
            <a:r>
              <a:rPr lang="en-US" b="1" dirty="0"/>
              <a:t>Local Conceptual Schema</a:t>
            </a:r>
          </a:p>
          <a:p>
            <a:pPr>
              <a:spcBef>
                <a:spcPct val="40000"/>
              </a:spcBef>
            </a:pPr>
            <a:r>
              <a:rPr lang="en-US" dirty="0"/>
              <a:t>LIS: </a:t>
            </a:r>
            <a:r>
              <a:rPr lang="en-US" b="1" dirty="0"/>
              <a:t>Local Internal Schema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number of autonomous processing elements (not necessarily homogeneous) that are interconnected by a computer network and that cooperate in performing their assigned tasks.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Processing logic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Function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Control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Peer-to-Peer Component Architecture </a:t>
            </a:r>
            <a:r>
              <a:rPr lang="en-US" sz="2800" dirty="0"/>
              <a:t>(Fig. 1.15)</a:t>
            </a:r>
            <a:endParaRPr lang="en-US" dirty="0"/>
          </a:p>
        </p:txBody>
      </p:sp>
      <p:grpSp>
        <p:nvGrpSpPr>
          <p:cNvPr id="52314" name="Group 90"/>
          <p:cNvGrpSpPr>
            <a:grpSpLocks/>
          </p:cNvGrpSpPr>
          <p:nvPr/>
        </p:nvGrpSpPr>
        <p:grpSpPr bwMode="auto">
          <a:xfrm>
            <a:off x="6815594" y="3345602"/>
            <a:ext cx="6096000" cy="5707662"/>
            <a:chOff x="2971" y="1056"/>
            <a:chExt cx="2700" cy="2528"/>
          </a:xfrm>
        </p:grpSpPr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2971" y="1084"/>
              <a:ext cx="2068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52316" name="Group 92"/>
            <p:cNvGrpSpPr>
              <a:grpSpLocks/>
            </p:cNvGrpSpPr>
            <p:nvPr/>
          </p:nvGrpSpPr>
          <p:grpSpPr bwMode="auto">
            <a:xfrm>
              <a:off x="5271" y="2276"/>
              <a:ext cx="312" cy="288"/>
              <a:chOff x="5271" y="2276"/>
              <a:chExt cx="312" cy="288"/>
            </a:xfrm>
          </p:grpSpPr>
          <p:sp>
            <p:nvSpPr>
              <p:cNvPr id="52317" name="Oval 93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8" name="Oval 94"/>
              <p:cNvSpPr>
                <a:spLocks noChangeArrowheads="1"/>
              </p:cNvSpPr>
              <p:nvPr/>
            </p:nvSpPr>
            <p:spPr bwMode="auto">
              <a:xfrm>
                <a:off x="5271" y="2428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9" name="Oval 95"/>
              <p:cNvSpPr>
                <a:spLocks noChangeArrowheads="1"/>
              </p:cNvSpPr>
              <p:nvPr/>
            </p:nvSpPr>
            <p:spPr bwMode="auto">
              <a:xfrm>
                <a:off x="5271" y="2396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0" name="Oval 96"/>
              <p:cNvSpPr>
                <a:spLocks noChangeArrowheads="1"/>
              </p:cNvSpPr>
              <p:nvPr/>
            </p:nvSpPr>
            <p:spPr bwMode="auto">
              <a:xfrm>
                <a:off x="5271" y="2364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1" name="Oval 97"/>
              <p:cNvSpPr>
                <a:spLocks noChangeArrowheads="1"/>
              </p:cNvSpPr>
              <p:nvPr/>
            </p:nvSpPr>
            <p:spPr bwMode="auto">
              <a:xfrm>
                <a:off x="5271" y="2340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2" name="Oval 98"/>
              <p:cNvSpPr>
                <a:spLocks noChangeArrowheads="1"/>
              </p:cNvSpPr>
              <p:nvPr/>
            </p:nvSpPr>
            <p:spPr bwMode="auto">
              <a:xfrm>
                <a:off x="5271" y="2308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3" name="Oval 99"/>
              <p:cNvSpPr>
                <a:spLocks noChangeArrowheads="1"/>
              </p:cNvSpPr>
              <p:nvPr/>
            </p:nvSpPr>
            <p:spPr bwMode="auto">
              <a:xfrm>
                <a:off x="5271" y="2276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4" name="Oval 100"/>
              <p:cNvSpPr>
                <a:spLocks noChangeArrowheads="1"/>
              </p:cNvSpPr>
              <p:nvPr/>
            </p:nvSpPr>
            <p:spPr bwMode="auto">
              <a:xfrm>
                <a:off x="5407" y="2316"/>
                <a:ext cx="2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5060" y="2047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52326" name="Line 102"/>
            <p:cNvSpPr>
              <a:spLocks noChangeShapeType="1"/>
            </p:cNvSpPr>
            <p:nvPr/>
          </p:nvSpPr>
          <p:spPr bwMode="auto">
            <a:xfrm>
              <a:off x="4831" y="2424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3065" y="1056"/>
              <a:ext cx="138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DATA PROCESSOR</a:t>
              </a:r>
            </a:p>
          </p:txBody>
        </p:sp>
      </p:grpSp>
      <p:grpSp>
        <p:nvGrpSpPr>
          <p:cNvPr id="52328" name="Group 104"/>
          <p:cNvGrpSpPr>
            <a:grpSpLocks/>
          </p:cNvGrpSpPr>
          <p:nvPr/>
        </p:nvGrpSpPr>
        <p:grpSpPr bwMode="auto">
          <a:xfrm>
            <a:off x="94186" y="3345602"/>
            <a:ext cx="6468534" cy="5707662"/>
            <a:chOff x="-6" y="1056"/>
            <a:chExt cx="2865" cy="2528"/>
          </a:xfrm>
        </p:grpSpPr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695" y="1084"/>
              <a:ext cx="2164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0" name="Line 106"/>
            <p:cNvSpPr>
              <a:spLocks noChangeShapeType="1"/>
            </p:cNvSpPr>
            <p:nvPr/>
          </p:nvSpPr>
          <p:spPr bwMode="auto">
            <a:xfrm flipV="1">
              <a:off x="411" y="2536"/>
              <a:ext cx="376" cy="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775" y="1056"/>
              <a:ext cx="134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USER PROCESSOR</a:t>
              </a:r>
            </a:p>
          </p:txBody>
        </p:sp>
        <p:sp>
          <p:nvSpPr>
            <p:cNvPr id="52332" name="AutoShape 108"/>
            <p:cNvSpPr>
              <a:spLocks noChangeArrowheads="1"/>
            </p:cNvSpPr>
            <p:nvPr/>
          </p:nvSpPr>
          <p:spPr bwMode="auto">
            <a:xfrm>
              <a:off x="-6" y="2106"/>
              <a:ext cx="385" cy="636"/>
            </a:xfrm>
            <a:prstGeom prst="octagon">
              <a:avLst>
                <a:gd name="adj" fmla="val 29282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-6" y="2323"/>
              <a:ext cx="4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300" dirty="0">
                  <a:latin typeface="Book Antiqua"/>
                </a:rPr>
                <a:t>USER</a:t>
              </a:r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 flipH="1" flipV="1">
              <a:off x="422" y="2323"/>
              <a:ext cx="357" cy="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249" y="1923"/>
              <a:ext cx="56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User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requests</a:t>
              </a: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311" y="2627"/>
              <a:ext cx="6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System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responses</a:t>
              </a:r>
            </a:p>
          </p:txBody>
        </p:sp>
      </p:grpSp>
      <p:sp>
        <p:nvSpPr>
          <p:cNvPr id="52337" name="Line 113"/>
          <p:cNvSpPr>
            <a:spLocks noChangeShapeType="1"/>
          </p:cNvSpPr>
          <p:nvPr/>
        </p:nvSpPr>
        <p:spPr bwMode="auto">
          <a:xfrm>
            <a:off x="6285014" y="6488429"/>
            <a:ext cx="10837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39" name="AutoShape 115"/>
          <p:cNvSpPr>
            <a:spLocks noChangeArrowheads="1"/>
          </p:cNvSpPr>
          <p:nvPr/>
        </p:nvSpPr>
        <p:spPr bwMode="auto">
          <a:xfrm>
            <a:off x="1895894" y="5431788"/>
            <a:ext cx="713457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1841707" y="4158401"/>
            <a:ext cx="1463039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1992996" y="4120019"/>
            <a:ext cx="115143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External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H="1">
            <a:off x="2225529" y="4889921"/>
            <a:ext cx="248355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3" name="Rectangle 119"/>
          <p:cNvSpPr>
            <a:spLocks noChangeArrowheads="1"/>
          </p:cNvSpPr>
          <p:nvPr/>
        </p:nvSpPr>
        <p:spPr bwMode="auto">
          <a:xfrm rot="16200000">
            <a:off x="1410579" y="5989309"/>
            <a:ext cx="166376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User Interface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Handler</a:t>
            </a:r>
          </a:p>
        </p:txBody>
      </p:sp>
      <p:sp>
        <p:nvSpPr>
          <p:cNvPr id="52345" name="AutoShape 121"/>
          <p:cNvSpPr>
            <a:spLocks noChangeArrowheads="1"/>
          </p:cNvSpPr>
          <p:nvPr/>
        </p:nvSpPr>
        <p:spPr bwMode="auto">
          <a:xfrm>
            <a:off x="3133156" y="5458882"/>
            <a:ext cx="740551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6" name="Rectangle 122"/>
          <p:cNvSpPr>
            <a:spLocks noChangeArrowheads="1"/>
          </p:cNvSpPr>
          <p:nvPr/>
        </p:nvSpPr>
        <p:spPr bwMode="auto">
          <a:xfrm>
            <a:off x="3539556" y="4158402"/>
            <a:ext cx="1571413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3548583" y="4113246"/>
            <a:ext cx="152175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>
            <a:off x="3078969" y="4910241"/>
            <a:ext cx="311124" cy="5227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 flipH="1">
            <a:off x="3507947" y="4917015"/>
            <a:ext cx="519289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>
            <a:off x="2636445" y="6416179"/>
            <a:ext cx="4876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1" name="Rectangle 127"/>
          <p:cNvSpPr>
            <a:spLocks noChangeArrowheads="1"/>
          </p:cNvSpPr>
          <p:nvPr/>
        </p:nvSpPr>
        <p:spPr bwMode="auto">
          <a:xfrm rot="16200000">
            <a:off x="2625756" y="6009630"/>
            <a:ext cx="171471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Semantic Data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Controller</a:t>
            </a:r>
          </a:p>
        </p:txBody>
      </p:sp>
      <p:sp>
        <p:nvSpPr>
          <p:cNvPr id="52353" name="AutoShape 129"/>
          <p:cNvSpPr>
            <a:spLocks noChangeArrowheads="1"/>
          </p:cNvSpPr>
          <p:nvPr/>
        </p:nvSpPr>
        <p:spPr bwMode="auto">
          <a:xfrm>
            <a:off x="5580586" y="5458882"/>
            <a:ext cx="740551" cy="190556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5156124" y="6416180"/>
            <a:ext cx="4154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5" name="Rectangle 131"/>
          <p:cNvSpPr>
            <a:spLocks noChangeArrowheads="1"/>
          </p:cNvSpPr>
          <p:nvPr/>
        </p:nvSpPr>
        <p:spPr bwMode="auto">
          <a:xfrm rot="16200000">
            <a:off x="5362696" y="5969504"/>
            <a:ext cx="1221487" cy="8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Execution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Monitor</a:t>
            </a:r>
          </a:p>
        </p:txBody>
      </p:sp>
      <p:sp>
        <p:nvSpPr>
          <p:cNvPr id="52357" name="Rectangle 133"/>
          <p:cNvSpPr>
            <a:spLocks noChangeArrowheads="1"/>
          </p:cNvSpPr>
          <p:nvPr/>
        </p:nvSpPr>
        <p:spPr bwMode="auto">
          <a:xfrm>
            <a:off x="8662454" y="3860376"/>
            <a:ext cx="1029546" cy="8850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8" name="AutoShape 134"/>
          <p:cNvSpPr>
            <a:spLocks noChangeArrowheads="1"/>
          </p:cNvSpPr>
          <p:nvPr/>
        </p:nvSpPr>
        <p:spPr bwMode="auto">
          <a:xfrm>
            <a:off x="8741476" y="5458883"/>
            <a:ext cx="903110" cy="1878472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8307983" y="6407150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52360" name="Group 136"/>
          <p:cNvGrpSpPr>
            <a:grpSpLocks/>
          </p:cNvGrpSpPr>
          <p:nvPr/>
        </p:nvGrpSpPr>
        <p:grpSpPr bwMode="auto">
          <a:xfrm>
            <a:off x="8660196" y="3806189"/>
            <a:ext cx="1031804" cy="1047609"/>
            <a:chOff x="3779" y="1280"/>
            <a:chExt cx="457" cy="464"/>
          </a:xfrm>
        </p:grpSpPr>
        <p:sp>
          <p:nvSpPr>
            <p:cNvPr id="52361" name="Rectangle 137"/>
            <p:cNvSpPr>
              <a:spLocks noChangeArrowheads="1"/>
            </p:cNvSpPr>
            <p:nvPr/>
          </p:nvSpPr>
          <p:spPr bwMode="auto">
            <a:xfrm>
              <a:off x="3780" y="1320"/>
              <a:ext cx="45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>
              <a:off x="3779" y="16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>
              <a:off x="3779" y="12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9184000" y="4718332"/>
            <a:ext cx="0" cy="71345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8667540" y="3959718"/>
            <a:ext cx="104195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System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Log</a:t>
            </a:r>
          </a:p>
        </p:txBody>
      </p:sp>
      <p:sp>
        <p:nvSpPr>
          <p:cNvPr id="52366" name="Rectangle 142"/>
          <p:cNvSpPr>
            <a:spLocks noChangeArrowheads="1"/>
          </p:cNvSpPr>
          <p:nvPr/>
        </p:nvSpPr>
        <p:spPr bwMode="auto">
          <a:xfrm rot="16200000">
            <a:off x="8313705" y="6048014"/>
            <a:ext cx="178574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Recovery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Manager</a:t>
            </a:r>
          </a:p>
        </p:txBody>
      </p:sp>
      <p:sp>
        <p:nvSpPr>
          <p:cNvPr id="52368" name="AutoShape 144"/>
          <p:cNvSpPr>
            <a:spLocks noChangeArrowheads="1"/>
          </p:cNvSpPr>
          <p:nvPr/>
        </p:nvSpPr>
        <p:spPr bwMode="auto">
          <a:xfrm>
            <a:off x="10114205" y="5458883"/>
            <a:ext cx="903111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9" name="Line 145"/>
          <p:cNvSpPr>
            <a:spLocks noChangeShapeType="1"/>
          </p:cNvSpPr>
          <p:nvPr/>
        </p:nvSpPr>
        <p:spPr bwMode="auto">
          <a:xfrm>
            <a:off x="9680712" y="6407150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0" name="Rectangle 146"/>
          <p:cNvSpPr>
            <a:spLocks noChangeArrowheads="1"/>
          </p:cNvSpPr>
          <p:nvPr/>
        </p:nvSpPr>
        <p:spPr bwMode="auto">
          <a:xfrm>
            <a:off x="9852303" y="4158403"/>
            <a:ext cx="1463040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1" name="Rectangle 147"/>
          <p:cNvSpPr>
            <a:spLocks noChangeArrowheads="1"/>
          </p:cNvSpPr>
          <p:nvPr/>
        </p:nvSpPr>
        <p:spPr bwMode="auto">
          <a:xfrm>
            <a:off x="9991841" y="4129052"/>
            <a:ext cx="1123003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72" name="Line 148"/>
          <p:cNvSpPr>
            <a:spLocks noChangeShapeType="1"/>
          </p:cNvSpPr>
          <p:nvPr/>
        </p:nvSpPr>
        <p:spPr bwMode="auto">
          <a:xfrm>
            <a:off x="10538667" y="4907985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3" name="Rectangle 149"/>
          <p:cNvSpPr>
            <a:spLocks noChangeArrowheads="1"/>
          </p:cNvSpPr>
          <p:nvPr/>
        </p:nvSpPr>
        <p:spPr bwMode="auto">
          <a:xfrm rot="16200000">
            <a:off x="9966712" y="5948326"/>
            <a:ext cx="1195839" cy="8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Runtime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Support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5" name="Rectangle 151"/>
          <p:cNvSpPr>
            <a:spLocks noChangeArrowheads="1"/>
          </p:cNvSpPr>
          <p:nvPr/>
        </p:nvSpPr>
        <p:spPr bwMode="auto">
          <a:xfrm>
            <a:off x="7007502" y="4158402"/>
            <a:ext cx="1571414" cy="740551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6" name="AutoShape 152"/>
          <p:cNvSpPr>
            <a:spLocks noChangeArrowheads="1"/>
          </p:cNvSpPr>
          <p:nvPr/>
        </p:nvSpPr>
        <p:spPr bwMode="auto">
          <a:xfrm>
            <a:off x="7368747" y="5458882"/>
            <a:ext cx="903112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7" name="Line 153"/>
          <p:cNvSpPr>
            <a:spLocks noChangeShapeType="1"/>
          </p:cNvSpPr>
          <p:nvPr/>
        </p:nvSpPr>
        <p:spPr bwMode="auto">
          <a:xfrm>
            <a:off x="7829334" y="4907984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8" name="Rectangle 154"/>
          <p:cNvSpPr>
            <a:spLocks noChangeArrowheads="1"/>
          </p:cNvSpPr>
          <p:nvPr/>
        </p:nvSpPr>
        <p:spPr bwMode="auto">
          <a:xfrm rot="16200000">
            <a:off x="7076660" y="6063817"/>
            <a:ext cx="147148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Query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9" name="Rectangle 155"/>
          <p:cNvSpPr>
            <a:spLocks noChangeArrowheads="1"/>
          </p:cNvSpPr>
          <p:nvPr/>
        </p:nvSpPr>
        <p:spPr bwMode="auto">
          <a:xfrm>
            <a:off x="7072974" y="4113246"/>
            <a:ext cx="1521750" cy="83869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81" name="Line 157"/>
          <p:cNvSpPr>
            <a:spLocks noChangeShapeType="1"/>
          </p:cNvSpPr>
          <p:nvPr/>
        </p:nvSpPr>
        <p:spPr bwMode="auto">
          <a:xfrm flipH="1">
            <a:off x="4902261" y="4874118"/>
            <a:ext cx="967322" cy="558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2" name="AutoShape 158"/>
          <p:cNvSpPr>
            <a:spLocks noChangeArrowheads="1"/>
          </p:cNvSpPr>
          <p:nvPr/>
        </p:nvSpPr>
        <p:spPr bwMode="auto">
          <a:xfrm>
            <a:off x="4370419" y="5458882"/>
            <a:ext cx="767644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5174188" y="4095184"/>
            <a:ext cx="1374986" cy="778933"/>
          </a:xfrm>
          <a:custGeom>
            <a:avLst/>
            <a:gdLst>
              <a:gd name="T0" fmla="*/ 296 w 609"/>
              <a:gd name="T1" fmla="*/ 0 h 345"/>
              <a:gd name="T2" fmla="*/ 0 w 609"/>
              <a:gd name="T3" fmla="*/ 344 h 345"/>
              <a:gd name="T4" fmla="*/ 608 w 609"/>
              <a:gd name="T5" fmla="*/ 344 h 345"/>
              <a:gd name="T6" fmla="*/ 296 w 609"/>
              <a:gd name="T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345">
                <a:moveTo>
                  <a:pt x="296" y="0"/>
                </a:moveTo>
                <a:lnTo>
                  <a:pt x="0" y="344"/>
                </a:lnTo>
                <a:lnTo>
                  <a:pt x="608" y="344"/>
                </a:lnTo>
                <a:lnTo>
                  <a:pt x="296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4" name="Line 160"/>
          <p:cNvSpPr>
            <a:spLocks noChangeShapeType="1"/>
          </p:cNvSpPr>
          <p:nvPr/>
        </p:nvSpPr>
        <p:spPr bwMode="auto">
          <a:xfrm>
            <a:off x="4462988" y="4909113"/>
            <a:ext cx="216747" cy="541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3900801" y="6416180"/>
            <a:ext cx="4515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6" name="Rectangle 162"/>
          <p:cNvSpPr>
            <a:spLocks noChangeArrowheads="1"/>
          </p:cNvSpPr>
          <p:nvPr/>
        </p:nvSpPr>
        <p:spPr bwMode="auto">
          <a:xfrm rot="16200000">
            <a:off x="3946439" y="6066075"/>
            <a:ext cx="163818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 Query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Optimizer</a:t>
            </a:r>
          </a:p>
        </p:txBody>
      </p:sp>
      <p:sp>
        <p:nvSpPr>
          <p:cNvPr id="52387" name="Rectangle 163"/>
          <p:cNvSpPr>
            <a:spLocks noChangeArrowheads="1"/>
          </p:cNvSpPr>
          <p:nvPr/>
        </p:nvSpPr>
        <p:spPr bwMode="auto">
          <a:xfrm>
            <a:off x="5418027" y="4420304"/>
            <a:ext cx="894080" cy="3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</a:rPr>
              <a:t>GD/D</a:t>
            </a: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2211983" y="7256073"/>
            <a:ext cx="3659857" cy="1083733"/>
          </a:xfrm>
          <a:custGeom>
            <a:avLst/>
            <a:gdLst>
              <a:gd name="T0" fmla="*/ 1621 w 1621"/>
              <a:gd name="T1" fmla="*/ 48 h 480"/>
              <a:gd name="T2" fmla="*/ 1372 w 1621"/>
              <a:gd name="T3" fmla="*/ 480 h 480"/>
              <a:gd name="T4" fmla="*/ 277 w 1621"/>
              <a:gd name="T5" fmla="*/ 480 h 480"/>
              <a:gd name="T6" fmla="*/ 0 w 1621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1" h="480">
                <a:moveTo>
                  <a:pt x="1621" y="48"/>
                </a:moveTo>
                <a:lnTo>
                  <a:pt x="1372" y="480"/>
                </a:lnTo>
                <a:lnTo>
                  <a:pt x="277" y="48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782581" y="7339067"/>
            <a:ext cx="2808312" cy="974246"/>
            <a:chOff x="7654528" y="6422834"/>
            <a:chExt cx="2808312" cy="974246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9958784" y="6422834"/>
              <a:ext cx="504056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8086576" y="7397080"/>
              <a:ext cx="1872208" cy="0"/>
            </a:xfrm>
            <a:prstGeom prst="line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7654528" y="6422834"/>
              <a:ext cx="432048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741760" y="3940696"/>
            <a:ext cx="11737304" cy="525658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User Processor</a:t>
            </a:r>
          </a:p>
          <a:p>
            <a:r>
              <a:rPr lang="en-US" sz="2400" b="1" dirty="0"/>
              <a:t>User interface handler</a:t>
            </a:r>
            <a:r>
              <a:rPr lang="en-US" sz="2400" dirty="0"/>
              <a:t> 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interpreting user commands as they come in 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formatting the result data as it is sent to the user</a:t>
            </a:r>
          </a:p>
          <a:p>
            <a:r>
              <a:rPr lang="en-US" sz="2400" b="1" dirty="0"/>
              <a:t>Semantic data controller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uses the integrity constraints and authorizations that are defined as part of the global conceptual schema to check if the user query can be processed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authorization and other functions</a:t>
            </a:r>
          </a:p>
        </p:txBody>
      </p:sp>
    </p:spTree>
    <p:extLst>
      <p:ext uri="{BB962C8B-B14F-4D97-AF65-F5344CB8AC3E}">
        <p14:creationId xmlns:p14="http://schemas.microsoft.com/office/powerpoint/2010/main" val="243579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741760" y="3671926"/>
            <a:ext cx="11737304" cy="5021298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User Processor</a:t>
            </a:r>
            <a:r>
              <a:rPr lang="en-US" sz="2400" dirty="0"/>
              <a:t> (cont.)</a:t>
            </a:r>
          </a:p>
          <a:p>
            <a:r>
              <a:rPr lang="en-US" sz="2400" b="1" dirty="0"/>
              <a:t>Global query optimizer and decomposer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determines an execution strategy to minimize a cost function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translates the global queries into local ones using the global and local conceptual schemas as well as the global directory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400" dirty="0"/>
              <a:t>Generating the best strategy to execute distributed join operations</a:t>
            </a:r>
          </a:p>
          <a:p>
            <a:r>
              <a:rPr lang="en-US" sz="2400" b="1" dirty="0"/>
              <a:t>Distributed execution monitor</a:t>
            </a:r>
            <a:r>
              <a:rPr lang="en-US" sz="2400" dirty="0"/>
              <a:t> </a:t>
            </a:r>
          </a:p>
          <a:p>
            <a:pPr marL="830573" lvl="1" indent="-342900">
              <a:buFontTx/>
              <a:buChar char="-"/>
            </a:pPr>
            <a:r>
              <a:rPr lang="en-US" sz="2400" dirty="0"/>
              <a:t>aka </a:t>
            </a:r>
            <a:r>
              <a:rPr lang="en-US" sz="2400" b="1" dirty="0"/>
              <a:t>distributed transaction manager</a:t>
            </a:r>
          </a:p>
          <a:p>
            <a:pPr marL="830573" lvl="1" indent="-342900">
              <a:buFontTx/>
              <a:buChar char="-"/>
            </a:pPr>
            <a:r>
              <a:rPr lang="en-US" sz="2400" dirty="0"/>
              <a:t>coordinates the distributed execution of the user request</a:t>
            </a:r>
          </a:p>
          <a:p>
            <a:pPr marL="830573" lvl="1" indent="-342900">
              <a:buFontTx/>
              <a:buChar char="-"/>
            </a:pPr>
            <a:r>
              <a:rPr lang="en-US" sz="2400" dirty="0"/>
              <a:t>The execution monitors at various sites may, and usually do, communicate with one another.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9408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270" y="911718"/>
            <a:ext cx="9158562" cy="1724399"/>
          </a:xfrm>
          <a:noFill/>
          <a:ln/>
        </p:spPr>
        <p:txBody>
          <a:bodyPr/>
          <a:lstStyle/>
          <a:p>
            <a:r>
              <a:rPr lang="en-US" dirty="0"/>
              <a:t>Distributed Database Reference Architecture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73E40F3-B688-4654-A042-F09D7B0F337F}"/>
              </a:ext>
            </a:extLst>
          </p:cNvPr>
          <p:cNvSpPr txBox="1">
            <a:spLocks noChangeArrowheads="1"/>
          </p:cNvSpPr>
          <p:nvPr/>
        </p:nvSpPr>
        <p:spPr>
          <a:xfrm>
            <a:off x="741760" y="3292624"/>
            <a:ext cx="11737304" cy="6048672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Data Processor</a:t>
            </a:r>
            <a:endParaRPr lang="en-US" sz="2400" dirty="0"/>
          </a:p>
          <a:p>
            <a:r>
              <a:rPr lang="en-US" sz="2400" b="1" dirty="0"/>
              <a:t>Local query optimizer</a:t>
            </a:r>
            <a:endParaRPr lang="en-US" sz="2400" dirty="0"/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acts as the </a:t>
            </a:r>
            <a:r>
              <a:rPr lang="en-US" sz="2400" u="sng" dirty="0"/>
              <a:t>access path selector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choosing the best access path to access any data item</a:t>
            </a:r>
          </a:p>
          <a:p>
            <a:r>
              <a:rPr lang="en-US" sz="2400" b="1" dirty="0"/>
              <a:t>Local recovery manager</a:t>
            </a:r>
            <a:r>
              <a:rPr lang="en-US" sz="2400" dirty="0"/>
              <a:t> </a:t>
            </a:r>
          </a:p>
          <a:p>
            <a:pPr marL="487673" lvl="1" indent="0">
              <a:spcBef>
                <a:spcPts val="600"/>
              </a:spcBef>
              <a:buNone/>
            </a:pPr>
            <a:r>
              <a:rPr lang="en-US" sz="2400" dirty="0"/>
              <a:t>- making sure that the local database remains </a:t>
            </a:r>
            <a:r>
              <a:rPr lang="en-US" sz="2400" u="sng" dirty="0"/>
              <a:t>consistent</a:t>
            </a:r>
            <a:r>
              <a:rPr lang="en-US" sz="2400" dirty="0"/>
              <a:t> even when failures occur</a:t>
            </a:r>
          </a:p>
          <a:p>
            <a:r>
              <a:rPr lang="en-US" sz="2400" b="1" dirty="0"/>
              <a:t>Run-time support processor</a:t>
            </a:r>
            <a:r>
              <a:rPr lang="en-US" sz="2400" dirty="0"/>
              <a:t> 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physically accesses the database according to the physical commands in the schedule generated by the query optimizer</a:t>
            </a:r>
          </a:p>
          <a:p>
            <a:pPr marL="830573" lvl="1" indent="-342900">
              <a:spcBef>
                <a:spcPts val="600"/>
              </a:spcBef>
              <a:buFontTx/>
              <a:buChar char="-"/>
            </a:pPr>
            <a:r>
              <a:rPr lang="en-US" sz="2400" dirty="0"/>
              <a:t>the </a:t>
            </a:r>
            <a:r>
              <a:rPr lang="en-US" sz="2400" u="sng" dirty="0"/>
              <a:t>interface</a:t>
            </a:r>
            <a:r>
              <a:rPr lang="en-US" sz="2400" dirty="0"/>
              <a:t> to the operating system and contains the </a:t>
            </a:r>
            <a:r>
              <a:rPr lang="en-US" sz="2400" i="1" dirty="0"/>
              <a:t>database buffer</a:t>
            </a:r>
            <a:r>
              <a:rPr lang="en-US" sz="2400" dirty="0"/>
              <a:t> (or cache) </a:t>
            </a:r>
            <a:r>
              <a:rPr lang="en-US" sz="2400" i="1" dirty="0"/>
              <a:t>manager</a:t>
            </a:r>
            <a:r>
              <a:rPr lang="en-US" sz="2400" dirty="0"/>
              <a:t>, which is responsible for maintaining the main memory buffers and managing the data accesses.</a:t>
            </a:r>
          </a:p>
        </p:txBody>
      </p:sp>
    </p:spTree>
    <p:extLst>
      <p:ext uri="{BB962C8B-B14F-4D97-AF65-F5344CB8AC3E}">
        <p14:creationId xmlns:p14="http://schemas.microsoft.com/office/powerpoint/2010/main" val="2972536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318541"/>
            <a:ext cx="10314880" cy="893963"/>
          </a:xfrm>
          <a:noFill/>
          <a:ln/>
        </p:spPr>
        <p:txBody>
          <a:bodyPr/>
          <a:lstStyle/>
          <a:p>
            <a:r>
              <a:rPr lang="en-US" sz="4000" dirty="0"/>
              <a:t>Distributed Multidatabase System</a:t>
            </a:r>
            <a:endParaRPr lang="en-US" sz="4800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2B883C73-BCC1-4220-BB0E-7CD2EBEDEDD7}"/>
              </a:ext>
            </a:extLst>
          </p:cNvPr>
          <p:cNvSpPr txBox="1">
            <a:spLocks noChangeArrowheads="1"/>
          </p:cNvSpPr>
          <p:nvPr/>
        </p:nvSpPr>
        <p:spPr>
          <a:xfrm>
            <a:off x="1101800" y="3436640"/>
            <a:ext cx="10873208" cy="2520280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Distributed DBMSs vs Distributed Multi-DBMSs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Differences in how the GCS is defined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Differences in level of </a:t>
            </a:r>
            <a:r>
              <a:rPr lang="en-US" i="1" dirty="0"/>
              <a:t>autonomy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Design differences: Top-down approach vs Bottom-up </a:t>
            </a:r>
            <a:r>
              <a:rPr lang="en-US" i="1" dirty="0" err="1"/>
              <a:t>appraoch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ACD068-6040-4AE0-A1AC-174252DB8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93476"/>
              </p:ext>
            </p:extLst>
          </p:nvPr>
        </p:nvGraphicFramePr>
        <p:xfrm>
          <a:off x="1965896" y="6429320"/>
          <a:ext cx="957706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1265897695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4612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Distributed DBMSs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Distributed Multi-DBMSs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1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6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5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0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42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318541"/>
            <a:ext cx="10314880" cy="1009586"/>
          </a:xfrm>
          <a:noFill/>
          <a:ln/>
        </p:spPr>
        <p:txBody>
          <a:bodyPr/>
          <a:lstStyle/>
          <a:p>
            <a:r>
              <a:rPr lang="en-US" sz="4000" dirty="0"/>
              <a:t>Distributed Multidatabase System Architecture </a:t>
            </a:r>
            <a:r>
              <a:rPr lang="en-US" sz="2400" dirty="0"/>
              <a:t>(Fig. 1.16)</a:t>
            </a:r>
            <a:r>
              <a:rPr lang="en-US" sz="4800" dirty="0"/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08611" y="3548201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68629" y="3557232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32238" y="3539170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310976" y="5182832"/>
            <a:ext cx="141788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443598" y="8128297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980875" y="4347516"/>
            <a:ext cx="1880998" cy="82628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5042495" y="4275508"/>
            <a:ext cx="0" cy="8892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5196024" y="4342939"/>
            <a:ext cx="1842347" cy="8308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609120" y="3381127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2577002" y="5995633"/>
            <a:ext cx="2311964" cy="115598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367616" y="5995632"/>
            <a:ext cx="2212622" cy="1101796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5042495" y="5995633"/>
            <a:ext cx="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926762" y="7621232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926762" y="7570433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042495" y="7621232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5042495" y="7570433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8239509" y="7587366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4510229" y="5322815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501864" y="5124131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7733330" y="5151224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559983" y="3697215"/>
            <a:ext cx="107261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latin typeface="Book Antiqua"/>
              </a:rPr>
              <a:t>GES</a:t>
            </a:r>
            <a:r>
              <a:rPr lang="en-US" sz="2600" b="1" baseline="-25000" dirty="0">
                <a:latin typeface="Book Antiqua"/>
              </a:rPr>
              <a:t>1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392256" y="354820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6424256" y="3530139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65696" y="5182832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2468629" y="5182832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1303616" y="6785855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303616" y="8235948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419349" y="6781339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419349" y="8258526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7589269" y="6781339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7589269" y="8235948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342976" y="5182832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8731705" y="5208962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815935" y="5995633"/>
            <a:ext cx="876018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6941315" y="6003405"/>
            <a:ext cx="964043" cy="75084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H="1">
            <a:off x="2215758" y="5995633"/>
            <a:ext cx="89408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H="1">
            <a:off x="8447224" y="5995633"/>
            <a:ext cx="89408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4530310" y="6921321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7688242" y="6921321"/>
            <a:ext cx="105737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270290" y="6695544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270290" y="8019924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4585826" y="8371896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743758" y="8371896"/>
            <a:ext cx="94634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231397" y="5322815"/>
            <a:ext cx="112618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11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2530591" y="5322815"/>
            <a:ext cx="113140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</a:t>
            </a:r>
            <a:r>
              <a:rPr lang="en-US" sz="2600" b="1" i="1" baseline="-25000" dirty="0">
                <a:solidFill>
                  <a:schemeClr val="bg1"/>
                </a:solidFill>
                <a:latin typeface="Book Antiqua"/>
              </a:rPr>
              <a:t>n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6417804" y="5322815"/>
            <a:ext cx="1105667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i="1" baseline="-25000" dirty="0">
                <a:solidFill>
                  <a:schemeClr val="bg1"/>
                </a:solidFill>
                <a:latin typeface="Book Antiqua"/>
              </a:rPr>
              <a:t>n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8748894" y="5322815"/>
            <a:ext cx="122094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i="1" baseline="-25000" dirty="0" err="1">
                <a:solidFill>
                  <a:schemeClr val="bg1"/>
                </a:solidFill>
                <a:latin typeface="Book Antiqua"/>
              </a:rPr>
              <a:t>nm</a:t>
            </a:r>
            <a:endParaRPr lang="en-US" sz="2600" b="1" i="1" baseline="-25000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4483610" y="3688183"/>
            <a:ext cx="107261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latin typeface="Book Antiqua"/>
              </a:rPr>
              <a:t>GES</a:t>
            </a:r>
            <a:r>
              <a:rPr lang="en-US" sz="2600" b="1" baseline="-25000" dirty="0">
                <a:latin typeface="Book Antiqua"/>
              </a:rPr>
              <a:t>2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6505879" y="3670121"/>
            <a:ext cx="109433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latin typeface="Book Antiqua"/>
              </a:rPr>
              <a:t>GES</a:t>
            </a:r>
            <a:r>
              <a:rPr lang="en-US" sz="2600" b="1" i="1" baseline="-25000" dirty="0" err="1">
                <a:latin typeface="Book Antiqua"/>
              </a:rPr>
              <a:t>n</a:t>
            </a:r>
            <a:endParaRPr lang="en-US" sz="2600" b="1" i="1" baseline="-25000" dirty="0">
              <a:latin typeface="Book Antiqua"/>
            </a:endParaRP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1470093" y="8349318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1414577" y="6925837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2B883C73-BCC1-4220-BB0E-7CD2EBEDEDD7}"/>
              </a:ext>
            </a:extLst>
          </p:cNvPr>
          <p:cNvSpPr txBox="1">
            <a:spLocks noChangeArrowheads="1"/>
          </p:cNvSpPr>
          <p:nvPr/>
        </p:nvSpPr>
        <p:spPr>
          <a:xfrm>
            <a:off x="8853623" y="3220616"/>
            <a:ext cx="3735159" cy="174300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GES</a:t>
            </a:r>
            <a:r>
              <a:rPr lang="en-US" dirty="0"/>
              <a:t>: Global External Schema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LES</a:t>
            </a:r>
            <a:r>
              <a:rPr lang="en-US" dirty="0"/>
              <a:t>: Local External Schema</a:t>
            </a:r>
            <a:r>
              <a:rPr lang="en-US" b="1" dirty="0"/>
              <a:t>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C9CCBDD6-92CB-4167-A69F-CC74BE1376F1}"/>
              </a:ext>
            </a:extLst>
          </p:cNvPr>
          <p:cNvSpPr txBox="1">
            <a:spLocks noChangeArrowheads="1"/>
          </p:cNvSpPr>
          <p:nvPr/>
        </p:nvSpPr>
        <p:spPr>
          <a:xfrm>
            <a:off x="9003111" y="6628111"/>
            <a:ext cx="3735159" cy="174300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NOTE</a:t>
            </a:r>
            <a:r>
              <a:rPr lang="en-US" dirty="0"/>
              <a:t>: GCS may come from 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1141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800" y="1399222"/>
            <a:ext cx="11737304" cy="658177"/>
          </a:xfrm>
          <a:noFill/>
          <a:ln/>
        </p:spPr>
        <p:txBody>
          <a:bodyPr lIns="128692" rIns="128692"/>
          <a:lstStyle/>
          <a:p>
            <a:r>
              <a:rPr lang="en-US" dirty="0"/>
              <a:t>MDBS Components &amp; Execution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788652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876800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Layer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947088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7240599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947088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7254146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947088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7240599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205924" y="3148608"/>
            <a:ext cx="2520612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 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668991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906839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906839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906839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8021790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804888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8075977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773044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773043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773043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696084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854324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854324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4012704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78802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132384"/>
            <a:ext cx="9878642" cy="1009586"/>
          </a:xfrm>
        </p:spPr>
        <p:txBody>
          <a:bodyPr/>
          <a:lstStyle/>
          <a:p>
            <a:r>
              <a:rPr lang="en-US" sz="3200" dirty="0"/>
              <a:t>An Example of MDBSs</a:t>
            </a:r>
            <a:br>
              <a:rPr lang="en-US" sz="3200" dirty="0"/>
            </a:br>
            <a:r>
              <a:rPr lang="en-US" dirty="0"/>
              <a:t>- Mediator/Wrapper Architecture</a:t>
            </a:r>
          </a:p>
        </p:txBody>
      </p:sp>
      <p:pic>
        <p:nvPicPr>
          <p:cNvPr id="4" name="Picture 3" descr="Fig-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2284512"/>
            <a:ext cx="5832648" cy="7348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9AD8A-0F0E-4AEE-8D3C-1B7ED74D48A0}"/>
              </a:ext>
            </a:extLst>
          </p:cNvPr>
          <p:cNvSpPr txBox="1"/>
          <p:nvPr/>
        </p:nvSpPr>
        <p:spPr>
          <a:xfrm>
            <a:off x="6862440" y="365266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Mediator</a:t>
            </a:r>
            <a:r>
              <a:rPr lang="en-US" sz="2400" dirty="0"/>
              <a:t>: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mediator performs a particular function with clearly defined 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middleware </a:t>
            </a:r>
            <a:r>
              <a:rPr lang="en-US" sz="2400" dirty="0"/>
              <a:t>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Implements the </a:t>
            </a:r>
            <a:r>
              <a:rPr lang="en-US" sz="2400" b="1" dirty="0"/>
              <a:t>GCS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EC25EF-1165-478C-8517-C46AB15BC16D}"/>
              </a:ext>
            </a:extLst>
          </p:cNvPr>
          <p:cNvCxnSpPr/>
          <p:nvPr/>
        </p:nvCxnSpPr>
        <p:spPr>
          <a:xfrm flipH="1" flipV="1">
            <a:off x="5926336" y="4951402"/>
            <a:ext cx="936104" cy="3574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305F8B-1783-461B-B79E-F5CEA46F87BA}"/>
              </a:ext>
            </a:extLst>
          </p:cNvPr>
          <p:cNvCxnSpPr/>
          <p:nvPr/>
        </p:nvCxnSpPr>
        <p:spPr>
          <a:xfrm flipH="1" flipV="1">
            <a:off x="5926336" y="7114236"/>
            <a:ext cx="936104" cy="3574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8477E4-6ACC-46A3-A040-34792C470EDF}"/>
              </a:ext>
            </a:extLst>
          </p:cNvPr>
          <p:cNvSpPr txBox="1"/>
          <p:nvPr/>
        </p:nvSpPr>
        <p:spPr>
          <a:xfrm>
            <a:off x="6875591" y="701805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Wrapper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a mapping between a source DBMS view and the mediators’ view.</a:t>
            </a:r>
          </a:p>
        </p:txBody>
      </p:sp>
    </p:spTree>
    <p:extLst>
      <p:ext uri="{BB962C8B-B14F-4D97-AF65-F5344CB8AC3E}">
        <p14:creationId xmlns:p14="http://schemas.microsoft.com/office/powerpoint/2010/main" val="204885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50240" y="3580656"/>
            <a:ext cx="11704320" cy="5089211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</a:t>
            </a:r>
            <a:r>
              <a:rPr lang="en-US" b="1" dirty="0"/>
              <a:t>distributed database (DDB) </a:t>
            </a:r>
            <a:r>
              <a:rPr lang="en-US" dirty="0"/>
              <a:t>is a collection of multiple,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</a:t>
            </a:r>
            <a:r>
              <a:rPr lang="en-US" b="1" dirty="0"/>
              <a:t>distributed database management system (D–DBMS) </a:t>
            </a:r>
            <a:r>
              <a:rPr lang="en-US" dirty="0"/>
              <a:t>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b="1" dirty="0"/>
              <a:t>Distributed database system (DDBS)</a:t>
            </a:r>
            <a:r>
              <a:rPr lang="en-US" dirty="0"/>
              <a:t> = DDB + D–DBMS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timesharing computer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loosely or tightly coupled multiprocessor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database system which resides at one of the nodes of a network of computers - this is a centralized database on a network node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3781</TotalTime>
  <Pages>0</Pages>
  <Words>2042</Words>
  <Characters>0</Characters>
  <Application>Microsoft Office PowerPoint</Application>
  <PresentationFormat>Custom</PresentationFormat>
  <Lines>0</Lines>
  <Paragraphs>490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MS PGothic</vt:lpstr>
      <vt:lpstr>Palatino</vt:lpstr>
      <vt:lpstr>Arial</vt:lpstr>
      <vt:lpstr>Book Antiqua</vt:lpstr>
      <vt:lpstr>Calibri</vt:lpstr>
      <vt:lpstr>Century Gothic</vt:lpstr>
      <vt:lpstr>Courier New</vt:lpstr>
      <vt:lpstr>Wingdings</vt:lpstr>
      <vt:lpstr>Wingdings 3</vt:lpstr>
      <vt:lpstr>Ion Boardroom</vt:lpstr>
      <vt:lpstr>Outline</vt:lpstr>
      <vt:lpstr>File Systems</vt:lpstr>
      <vt:lpstr>Database Management</vt:lpstr>
      <vt:lpstr>Motivation</vt:lpstr>
      <vt:lpstr>Distributed Computing</vt:lpstr>
      <vt:lpstr>What is a Distributed Database System?</vt:lpstr>
      <vt:lpstr>What is NOT a DDBS?</vt:lpstr>
      <vt:lpstr>Centralized DBMS on a Network</vt:lpstr>
      <vt:lpstr>Distributed DBMS Environment</vt:lpstr>
      <vt:lpstr>Implicit Assumptions of DDBS</vt:lpstr>
      <vt:lpstr>Implicit Assumptions of DDBS</vt:lpstr>
      <vt:lpstr>Data Delivery Alternatives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Types of Transparency</vt:lpstr>
      <vt:lpstr>Types of Transparency</vt:lpstr>
      <vt:lpstr>Types of Transparency</vt:lpstr>
      <vt:lpstr>ACID principle of Transactions</vt:lpstr>
      <vt:lpstr>Reliability Through Transactions</vt:lpstr>
      <vt:lpstr>Potentially Improved Performance</vt:lpstr>
      <vt:lpstr>Parallelism Requirements</vt:lpstr>
      <vt:lpstr>System Expansion</vt:lpstr>
      <vt:lpstr>https://www.gigaflop.co.uk/comp/chapt8.shtml</vt:lpstr>
      <vt:lpstr>https://www.gigaflop.co.uk/comp/chapt8.shtml</vt:lpstr>
      <vt:lpstr>https://www.gigaflop.co.uk/comp/chapt8.shtml</vt:lpstr>
      <vt:lpstr>System Expansion</vt:lpstr>
      <vt:lpstr>Distributed DBMS Issues</vt:lpstr>
      <vt:lpstr>Distributed DBMS Issues</vt:lpstr>
      <vt:lpstr>Relationship Between Issues</vt:lpstr>
      <vt:lpstr>Related Issues</vt:lpstr>
      <vt:lpstr>Architecture</vt:lpstr>
      <vt:lpstr>ANSI/SPARC Architecture 1975, 1977</vt:lpstr>
      <vt:lpstr>Generic DBMS Architecture</vt:lpstr>
      <vt:lpstr>DBMS Implementation Alternatives</vt:lpstr>
      <vt:lpstr>Dimensions of the Problem</vt:lpstr>
      <vt:lpstr>Client/Server Architecture</vt:lpstr>
      <vt:lpstr>Client/Server Architecture</vt:lpstr>
      <vt:lpstr>Advantages of Client-Server Architectures</vt:lpstr>
      <vt:lpstr>3-tier Database Server approach</vt:lpstr>
      <vt:lpstr>Distributed Database Servers approach</vt:lpstr>
      <vt:lpstr>Peer-to-Peer Systems</vt:lpstr>
      <vt:lpstr>Peer-to-Peer Systems</vt:lpstr>
      <vt:lpstr>Peer-to-Peer Systems</vt:lpstr>
      <vt:lpstr>Peer-to-Peer Systems</vt:lpstr>
      <vt:lpstr>Distributed Database Reference Architecture</vt:lpstr>
      <vt:lpstr>Peer-to-Peer Component Architecture (Fig. 1.15)</vt:lpstr>
      <vt:lpstr>Distributed Database Reference Architecture</vt:lpstr>
      <vt:lpstr>Distributed Database Reference Architecture</vt:lpstr>
      <vt:lpstr>Distributed Database Reference Architecture</vt:lpstr>
      <vt:lpstr>Distributed Multidatabase System</vt:lpstr>
      <vt:lpstr>Distributed Multidatabase System Architecture (Fig. 1.16) </vt:lpstr>
      <vt:lpstr>MDBS Components &amp; Execution</vt:lpstr>
      <vt:lpstr>An Example of MDBSs - Mediator/Wrapper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Yang, T. Andrew</dc:creator>
  <cp:keywords/>
  <dc:description/>
  <cp:lastModifiedBy>Yang, T. Andrew</cp:lastModifiedBy>
  <cp:revision>210</cp:revision>
  <cp:lastPrinted>2019-08-29T23:00:36Z</cp:lastPrinted>
  <dcterms:modified xsi:type="dcterms:W3CDTF">2019-09-05T22:17:08Z</dcterms:modified>
</cp:coreProperties>
</file>