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3"/>
  </p:notesMasterIdLst>
  <p:sldIdLst>
    <p:sldId id="258" r:id="rId5"/>
    <p:sldId id="315" r:id="rId6"/>
    <p:sldId id="257" r:id="rId7"/>
    <p:sldId id="317" r:id="rId8"/>
    <p:sldId id="316" r:id="rId9"/>
    <p:sldId id="259" r:id="rId10"/>
    <p:sldId id="260" r:id="rId11"/>
    <p:sldId id="318" r:id="rId12"/>
    <p:sldId id="261" r:id="rId13"/>
    <p:sldId id="262" r:id="rId14"/>
    <p:sldId id="263" r:id="rId15"/>
    <p:sldId id="264" r:id="rId16"/>
    <p:sldId id="319" r:id="rId17"/>
    <p:sldId id="265" r:id="rId18"/>
    <p:sldId id="320" r:id="rId19"/>
    <p:sldId id="267" r:id="rId20"/>
    <p:sldId id="268" r:id="rId21"/>
    <p:sldId id="269" r:id="rId22"/>
    <p:sldId id="270" r:id="rId23"/>
    <p:sldId id="271" r:id="rId24"/>
    <p:sldId id="272" r:id="rId25"/>
    <p:sldId id="274" r:id="rId26"/>
    <p:sldId id="273" r:id="rId27"/>
    <p:sldId id="275" r:id="rId28"/>
    <p:sldId id="321" r:id="rId29"/>
    <p:sldId id="276" r:id="rId30"/>
    <p:sldId id="293" r:id="rId31"/>
    <p:sldId id="302"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1C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84558" autoAdjust="0"/>
  </p:normalViewPr>
  <p:slideViewPr>
    <p:cSldViewPr snapToGrid="0" snapToObjects="1">
      <p:cViewPr varScale="1">
        <p:scale>
          <a:sx n="70" d="100"/>
          <a:sy n="70" d="100"/>
        </p:scale>
        <p:origin x="1018"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ang, T. Andrew" userId="eff186eb-56df-45f2-9ca9-ccec608ed918" providerId="ADAL" clId="{21207ED3-E581-41C1-A82B-579BBC045BA4}"/>
    <pc:docChg chg="delSld">
      <pc:chgData name="Yang, T. Andrew" userId="eff186eb-56df-45f2-9ca9-ccec608ed918" providerId="ADAL" clId="{21207ED3-E581-41C1-A82B-579BBC045BA4}" dt="2022-10-20T19:50:11.999" v="33" actId="2696"/>
      <pc:docMkLst>
        <pc:docMk/>
      </pc:docMkLst>
      <pc:sldChg chg="del">
        <pc:chgData name="Yang, T. Andrew" userId="eff186eb-56df-45f2-9ca9-ccec608ed918" providerId="ADAL" clId="{21207ED3-E581-41C1-A82B-579BBC045BA4}" dt="2022-10-20T19:49:37.534" v="0" actId="2696"/>
        <pc:sldMkLst>
          <pc:docMk/>
          <pc:sldMk cId="1294049708" sldId="277"/>
        </pc:sldMkLst>
      </pc:sldChg>
      <pc:sldChg chg="del">
        <pc:chgData name="Yang, T. Andrew" userId="eff186eb-56df-45f2-9ca9-ccec608ed918" providerId="ADAL" clId="{21207ED3-E581-41C1-A82B-579BBC045BA4}" dt="2022-10-20T19:49:37.549" v="1" actId="2696"/>
        <pc:sldMkLst>
          <pc:docMk/>
          <pc:sldMk cId="549820660" sldId="278"/>
        </pc:sldMkLst>
      </pc:sldChg>
      <pc:sldChg chg="del">
        <pc:chgData name="Yang, T. Andrew" userId="eff186eb-56df-45f2-9ca9-ccec608ed918" providerId="ADAL" clId="{21207ED3-E581-41C1-A82B-579BBC045BA4}" dt="2022-10-20T19:49:37.549" v="2" actId="2696"/>
        <pc:sldMkLst>
          <pc:docMk/>
          <pc:sldMk cId="2434267634" sldId="279"/>
        </pc:sldMkLst>
      </pc:sldChg>
      <pc:sldChg chg="del">
        <pc:chgData name="Yang, T. Andrew" userId="eff186eb-56df-45f2-9ca9-ccec608ed918" providerId="ADAL" clId="{21207ED3-E581-41C1-A82B-579BBC045BA4}" dt="2022-10-20T19:49:37.565" v="3" actId="2696"/>
        <pc:sldMkLst>
          <pc:docMk/>
          <pc:sldMk cId="3532783333" sldId="280"/>
        </pc:sldMkLst>
      </pc:sldChg>
      <pc:sldChg chg="del">
        <pc:chgData name="Yang, T. Andrew" userId="eff186eb-56df-45f2-9ca9-ccec608ed918" providerId="ADAL" clId="{21207ED3-E581-41C1-A82B-579BBC045BA4}" dt="2022-10-20T19:49:37.581" v="4" actId="2696"/>
        <pc:sldMkLst>
          <pc:docMk/>
          <pc:sldMk cId="1321405281" sldId="281"/>
        </pc:sldMkLst>
      </pc:sldChg>
      <pc:sldChg chg="del">
        <pc:chgData name="Yang, T. Andrew" userId="eff186eb-56df-45f2-9ca9-ccec608ed918" providerId="ADAL" clId="{21207ED3-E581-41C1-A82B-579BBC045BA4}" dt="2022-10-20T19:49:37.581" v="5" actId="2696"/>
        <pc:sldMkLst>
          <pc:docMk/>
          <pc:sldMk cId="2005515027" sldId="282"/>
        </pc:sldMkLst>
      </pc:sldChg>
      <pc:sldChg chg="del">
        <pc:chgData name="Yang, T. Andrew" userId="eff186eb-56df-45f2-9ca9-ccec608ed918" providerId="ADAL" clId="{21207ED3-E581-41C1-A82B-579BBC045BA4}" dt="2022-10-20T19:49:37.581" v="6" actId="2696"/>
        <pc:sldMkLst>
          <pc:docMk/>
          <pc:sldMk cId="2609864404" sldId="283"/>
        </pc:sldMkLst>
      </pc:sldChg>
      <pc:sldChg chg="del">
        <pc:chgData name="Yang, T. Andrew" userId="eff186eb-56df-45f2-9ca9-ccec608ed918" providerId="ADAL" clId="{21207ED3-E581-41C1-A82B-579BBC045BA4}" dt="2022-10-20T19:49:37.598" v="7" actId="2696"/>
        <pc:sldMkLst>
          <pc:docMk/>
          <pc:sldMk cId="236255950" sldId="284"/>
        </pc:sldMkLst>
      </pc:sldChg>
      <pc:sldChg chg="del">
        <pc:chgData name="Yang, T. Andrew" userId="eff186eb-56df-45f2-9ca9-ccec608ed918" providerId="ADAL" clId="{21207ED3-E581-41C1-A82B-579BBC045BA4}" dt="2022-10-20T19:49:37.598" v="8" actId="2696"/>
        <pc:sldMkLst>
          <pc:docMk/>
          <pc:sldMk cId="1114547516" sldId="285"/>
        </pc:sldMkLst>
      </pc:sldChg>
      <pc:sldChg chg="del">
        <pc:chgData name="Yang, T. Andrew" userId="eff186eb-56df-45f2-9ca9-ccec608ed918" providerId="ADAL" clId="{21207ED3-E581-41C1-A82B-579BBC045BA4}" dt="2022-10-20T19:49:37.598" v="9" actId="2696"/>
        <pc:sldMkLst>
          <pc:docMk/>
          <pc:sldMk cId="3083179969" sldId="286"/>
        </pc:sldMkLst>
      </pc:sldChg>
      <pc:sldChg chg="del">
        <pc:chgData name="Yang, T. Andrew" userId="eff186eb-56df-45f2-9ca9-ccec608ed918" providerId="ADAL" clId="{21207ED3-E581-41C1-A82B-579BBC045BA4}" dt="2022-10-20T19:49:37.613" v="10" actId="2696"/>
        <pc:sldMkLst>
          <pc:docMk/>
          <pc:sldMk cId="2537033518" sldId="287"/>
        </pc:sldMkLst>
      </pc:sldChg>
      <pc:sldChg chg="del">
        <pc:chgData name="Yang, T. Andrew" userId="eff186eb-56df-45f2-9ca9-ccec608ed918" providerId="ADAL" clId="{21207ED3-E581-41C1-A82B-579BBC045BA4}" dt="2022-10-20T19:49:37.613" v="11" actId="2696"/>
        <pc:sldMkLst>
          <pc:docMk/>
          <pc:sldMk cId="2456651712" sldId="288"/>
        </pc:sldMkLst>
      </pc:sldChg>
      <pc:sldChg chg="del">
        <pc:chgData name="Yang, T. Andrew" userId="eff186eb-56df-45f2-9ca9-ccec608ed918" providerId="ADAL" clId="{21207ED3-E581-41C1-A82B-579BBC045BA4}" dt="2022-10-20T19:49:37.629" v="12" actId="2696"/>
        <pc:sldMkLst>
          <pc:docMk/>
          <pc:sldMk cId="2398963488" sldId="289"/>
        </pc:sldMkLst>
      </pc:sldChg>
      <pc:sldChg chg="del">
        <pc:chgData name="Yang, T. Andrew" userId="eff186eb-56df-45f2-9ca9-ccec608ed918" providerId="ADAL" clId="{21207ED3-E581-41C1-A82B-579BBC045BA4}" dt="2022-10-20T19:49:37.629" v="13" actId="2696"/>
        <pc:sldMkLst>
          <pc:docMk/>
          <pc:sldMk cId="1887956518" sldId="290"/>
        </pc:sldMkLst>
      </pc:sldChg>
      <pc:sldChg chg="del">
        <pc:chgData name="Yang, T. Andrew" userId="eff186eb-56df-45f2-9ca9-ccec608ed918" providerId="ADAL" clId="{21207ED3-E581-41C1-A82B-579BBC045BA4}" dt="2022-10-20T19:49:37.645" v="14" actId="2696"/>
        <pc:sldMkLst>
          <pc:docMk/>
          <pc:sldMk cId="4121188064" sldId="291"/>
        </pc:sldMkLst>
      </pc:sldChg>
      <pc:sldChg chg="del">
        <pc:chgData name="Yang, T. Andrew" userId="eff186eb-56df-45f2-9ca9-ccec608ed918" providerId="ADAL" clId="{21207ED3-E581-41C1-A82B-579BBC045BA4}" dt="2022-10-20T19:49:37.645" v="15" actId="2696"/>
        <pc:sldMkLst>
          <pc:docMk/>
          <pc:sldMk cId="4113031523" sldId="292"/>
        </pc:sldMkLst>
      </pc:sldChg>
      <pc:sldChg chg="del">
        <pc:chgData name="Yang, T. Andrew" userId="eff186eb-56df-45f2-9ca9-ccec608ed918" providerId="ADAL" clId="{21207ED3-E581-41C1-A82B-579BBC045BA4}" dt="2022-10-20T19:49:57.622" v="20" actId="2696"/>
        <pc:sldMkLst>
          <pc:docMk/>
          <pc:sldMk cId="4179053677" sldId="294"/>
        </pc:sldMkLst>
      </pc:sldChg>
      <pc:sldChg chg="del">
        <pc:chgData name="Yang, T. Andrew" userId="eff186eb-56df-45f2-9ca9-ccec608ed918" providerId="ADAL" clId="{21207ED3-E581-41C1-A82B-579BBC045BA4}" dt="2022-10-20T19:49:57.622" v="21" actId="2696"/>
        <pc:sldMkLst>
          <pc:docMk/>
          <pc:sldMk cId="3181422282" sldId="295"/>
        </pc:sldMkLst>
      </pc:sldChg>
      <pc:sldChg chg="del">
        <pc:chgData name="Yang, T. Andrew" userId="eff186eb-56df-45f2-9ca9-ccec608ed918" providerId="ADAL" clId="{21207ED3-E581-41C1-A82B-579BBC045BA4}" dt="2022-10-20T19:49:57.622" v="22" actId="2696"/>
        <pc:sldMkLst>
          <pc:docMk/>
          <pc:sldMk cId="3767508603" sldId="296"/>
        </pc:sldMkLst>
      </pc:sldChg>
      <pc:sldChg chg="del">
        <pc:chgData name="Yang, T. Andrew" userId="eff186eb-56df-45f2-9ca9-ccec608ed918" providerId="ADAL" clId="{21207ED3-E581-41C1-A82B-579BBC045BA4}" dt="2022-10-20T19:49:57.622" v="23" actId="2696"/>
        <pc:sldMkLst>
          <pc:docMk/>
          <pc:sldMk cId="4200450840" sldId="297"/>
        </pc:sldMkLst>
      </pc:sldChg>
      <pc:sldChg chg="del">
        <pc:chgData name="Yang, T. Andrew" userId="eff186eb-56df-45f2-9ca9-ccec608ed918" providerId="ADAL" clId="{21207ED3-E581-41C1-A82B-579BBC045BA4}" dt="2022-10-20T19:49:57.622" v="19" actId="2696"/>
        <pc:sldMkLst>
          <pc:docMk/>
          <pc:sldMk cId="1813428062" sldId="298"/>
        </pc:sldMkLst>
      </pc:sldChg>
      <pc:sldChg chg="del">
        <pc:chgData name="Yang, T. Andrew" userId="eff186eb-56df-45f2-9ca9-ccec608ed918" providerId="ADAL" clId="{21207ED3-E581-41C1-A82B-579BBC045BA4}" dt="2022-10-20T19:49:49.975" v="16" actId="2696"/>
        <pc:sldMkLst>
          <pc:docMk/>
          <pc:sldMk cId="3620263882" sldId="299"/>
        </pc:sldMkLst>
      </pc:sldChg>
      <pc:sldChg chg="del">
        <pc:chgData name="Yang, T. Andrew" userId="eff186eb-56df-45f2-9ca9-ccec608ed918" providerId="ADAL" clId="{21207ED3-E581-41C1-A82B-579BBC045BA4}" dt="2022-10-20T19:49:49.975" v="17" actId="2696"/>
        <pc:sldMkLst>
          <pc:docMk/>
          <pc:sldMk cId="589277728" sldId="300"/>
        </pc:sldMkLst>
      </pc:sldChg>
      <pc:sldChg chg="del">
        <pc:chgData name="Yang, T. Andrew" userId="eff186eb-56df-45f2-9ca9-ccec608ed918" providerId="ADAL" clId="{21207ED3-E581-41C1-A82B-579BBC045BA4}" dt="2022-10-20T19:49:49.975" v="18" actId="2696"/>
        <pc:sldMkLst>
          <pc:docMk/>
          <pc:sldMk cId="2058892200" sldId="301"/>
        </pc:sldMkLst>
      </pc:sldChg>
      <pc:sldChg chg="del">
        <pc:chgData name="Yang, T. Andrew" userId="eff186eb-56df-45f2-9ca9-ccec608ed918" providerId="ADAL" clId="{21207ED3-E581-41C1-A82B-579BBC045BA4}" dt="2022-10-20T19:50:11.967" v="24" actId="2696"/>
        <pc:sldMkLst>
          <pc:docMk/>
          <pc:sldMk cId="3908203079" sldId="303"/>
        </pc:sldMkLst>
      </pc:sldChg>
      <pc:sldChg chg="del">
        <pc:chgData name="Yang, T. Andrew" userId="eff186eb-56df-45f2-9ca9-ccec608ed918" providerId="ADAL" clId="{21207ED3-E581-41C1-A82B-579BBC045BA4}" dt="2022-10-20T19:50:11.967" v="25" actId="2696"/>
        <pc:sldMkLst>
          <pc:docMk/>
          <pc:sldMk cId="2134629363" sldId="304"/>
        </pc:sldMkLst>
      </pc:sldChg>
      <pc:sldChg chg="del">
        <pc:chgData name="Yang, T. Andrew" userId="eff186eb-56df-45f2-9ca9-ccec608ed918" providerId="ADAL" clId="{21207ED3-E581-41C1-A82B-579BBC045BA4}" dt="2022-10-20T19:50:11.967" v="26" actId="2696"/>
        <pc:sldMkLst>
          <pc:docMk/>
          <pc:sldMk cId="477121806" sldId="305"/>
        </pc:sldMkLst>
      </pc:sldChg>
      <pc:sldChg chg="del">
        <pc:chgData name="Yang, T. Andrew" userId="eff186eb-56df-45f2-9ca9-ccec608ed918" providerId="ADAL" clId="{21207ED3-E581-41C1-A82B-579BBC045BA4}" dt="2022-10-20T19:50:11.983" v="27" actId="2696"/>
        <pc:sldMkLst>
          <pc:docMk/>
          <pc:sldMk cId="2266857211" sldId="306"/>
        </pc:sldMkLst>
      </pc:sldChg>
      <pc:sldChg chg="del">
        <pc:chgData name="Yang, T. Andrew" userId="eff186eb-56df-45f2-9ca9-ccec608ed918" providerId="ADAL" clId="{21207ED3-E581-41C1-A82B-579BBC045BA4}" dt="2022-10-20T19:50:11.983" v="28" actId="2696"/>
        <pc:sldMkLst>
          <pc:docMk/>
          <pc:sldMk cId="4142859695" sldId="307"/>
        </pc:sldMkLst>
      </pc:sldChg>
      <pc:sldChg chg="del">
        <pc:chgData name="Yang, T. Andrew" userId="eff186eb-56df-45f2-9ca9-ccec608ed918" providerId="ADAL" clId="{21207ED3-E581-41C1-A82B-579BBC045BA4}" dt="2022-10-20T19:50:11.983" v="29" actId="2696"/>
        <pc:sldMkLst>
          <pc:docMk/>
          <pc:sldMk cId="467953635" sldId="308"/>
        </pc:sldMkLst>
      </pc:sldChg>
      <pc:sldChg chg="del">
        <pc:chgData name="Yang, T. Andrew" userId="eff186eb-56df-45f2-9ca9-ccec608ed918" providerId="ADAL" clId="{21207ED3-E581-41C1-A82B-579BBC045BA4}" dt="2022-10-20T19:50:11.999" v="30" actId="2696"/>
        <pc:sldMkLst>
          <pc:docMk/>
          <pc:sldMk cId="4017941384" sldId="309"/>
        </pc:sldMkLst>
      </pc:sldChg>
      <pc:sldChg chg="del">
        <pc:chgData name="Yang, T. Andrew" userId="eff186eb-56df-45f2-9ca9-ccec608ed918" providerId="ADAL" clId="{21207ED3-E581-41C1-A82B-579BBC045BA4}" dt="2022-10-20T19:50:11.999" v="31" actId="2696"/>
        <pc:sldMkLst>
          <pc:docMk/>
          <pc:sldMk cId="3822828690" sldId="310"/>
        </pc:sldMkLst>
      </pc:sldChg>
      <pc:sldChg chg="del">
        <pc:chgData name="Yang, T. Andrew" userId="eff186eb-56df-45f2-9ca9-ccec608ed918" providerId="ADAL" clId="{21207ED3-E581-41C1-A82B-579BBC045BA4}" dt="2022-10-20T19:50:11.999" v="32" actId="2696"/>
        <pc:sldMkLst>
          <pc:docMk/>
          <pc:sldMk cId="1992707300" sldId="311"/>
        </pc:sldMkLst>
      </pc:sldChg>
      <pc:sldChg chg="del">
        <pc:chgData name="Yang, T. Andrew" userId="eff186eb-56df-45f2-9ca9-ccec608ed918" providerId="ADAL" clId="{21207ED3-E581-41C1-A82B-579BBC045BA4}" dt="2022-10-20T19:50:11.999" v="33" actId="2696"/>
        <pc:sldMkLst>
          <pc:docMk/>
          <pc:sldMk cId="2162815627" sldId="31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486F8A-CC3A-524E-BC8C-818785DCCFD5}" type="datetimeFigureOut">
              <a:rPr lang="en-US" smtClean="0"/>
              <a:t>10/19/2022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C4AD08-F752-AB49-A56D-5288F725B641}" type="slidenum">
              <a:rPr lang="en-US" smtClean="0"/>
              <a:t>‹#›</a:t>
            </a:fld>
            <a:endParaRPr lang="en-US"/>
          </a:p>
        </p:txBody>
      </p:sp>
    </p:spTree>
    <p:extLst>
      <p:ext uri="{BB962C8B-B14F-4D97-AF65-F5344CB8AC3E}">
        <p14:creationId xmlns:p14="http://schemas.microsoft.com/office/powerpoint/2010/main" val="300037085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7D1BCA09-346C-AE49-B2C2-40125FC0A563}" type="slidenum">
              <a:rPr lang="en-US"/>
              <a:pPr/>
              <a:t>1</a:t>
            </a:fld>
            <a:endParaRPr lang="en-US"/>
          </a:p>
        </p:txBody>
      </p:sp>
      <p:sp>
        <p:nvSpPr>
          <p:cNvPr id="4505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45059" name="Rectangle 3"/>
          <p:cNvSpPr>
            <a:spLocks noGrp="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FDD6200C-FE13-5C48-80B4-563E1F6BBD5E}" type="slidenum">
              <a:rPr lang="en-US"/>
              <a:pPr/>
              <a:t>6</a:t>
            </a:fld>
            <a:endParaRPr lang="en-US"/>
          </a:p>
        </p:txBody>
      </p:sp>
      <p:sp>
        <p:nvSpPr>
          <p:cNvPr id="4608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46083" name="Rectangle 3"/>
          <p:cNvSpPr>
            <a:spLocks noGrp="1"/>
          </p:cNvSpPr>
          <p:nvPr>
            <p:ph type="body" idx="1"/>
          </p:nvPr>
        </p:nvSpPr>
        <p:spPr/>
        <p:txBody>
          <a:bodyPr/>
          <a:lstStyle/>
          <a:p>
            <a:r>
              <a:rPr lang="en-US" dirty="0"/>
              <a:t>(From Chapter 4) IP multicast</a:t>
            </a:r>
          </a:p>
          <a:p>
            <a:r>
              <a:rPr lang="en-US" dirty="0"/>
              <a:t>IP multicast is built on top of the Internet Protocol (IP). Note that IP packets are addressed to computers – ports belong to the TCP and UDP levels. IP multicast allows the sender to transmit a single IP packet to a set of computers that form a multicast group. The sender is unaware of the identities of the individual recipients and of the size of the group. A multicast group is specified by a Class D Internet address (see Figure 3.15) – that is, an address whose first 4 bits are 1110 in IPv4.</a:t>
            </a:r>
          </a:p>
          <a:p>
            <a:endParaRPr lang="en-US" dirty="0"/>
          </a:p>
          <a:p>
            <a:r>
              <a:rPr lang="en-US" dirty="0"/>
              <a:t>Being a member of a multicast group allows a computer to receive IP packets sent to the group. The membership of multicast groups is dynamic, allowing computers to join or leave at any time and to join an arbitrary number of groups. It is possible to send datagrams to a multicast group without being a member.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page 231: “… the communication paradigm must </a:t>
            </a:r>
            <a:r>
              <a:rPr lang="en-US" u="sng" dirty="0"/>
              <a:t>store</a:t>
            </a:r>
            <a:r>
              <a:rPr lang="en-US" dirty="0"/>
              <a:t> messages so that they can be delivered when the receiver(s) is ready to receive.”</a:t>
            </a:r>
          </a:p>
        </p:txBody>
      </p:sp>
      <p:sp>
        <p:nvSpPr>
          <p:cNvPr id="4" name="Slide Number Placeholder 3"/>
          <p:cNvSpPr>
            <a:spLocks noGrp="1"/>
          </p:cNvSpPr>
          <p:nvPr>
            <p:ph type="sldNum" sz="quarter" idx="5"/>
          </p:nvPr>
        </p:nvSpPr>
        <p:spPr/>
        <p:txBody>
          <a:bodyPr/>
          <a:lstStyle/>
          <a:p>
            <a:fld id="{25C4AD08-F752-AB49-A56D-5288F725B641}" type="slidenum">
              <a:rPr lang="en-US" smtClean="0"/>
              <a:t>7</a:t>
            </a:fld>
            <a:endParaRPr lang="en-US"/>
          </a:p>
        </p:txBody>
      </p:sp>
    </p:spTree>
    <p:extLst>
      <p:ext uri="{BB962C8B-B14F-4D97-AF65-F5344CB8AC3E}">
        <p14:creationId xmlns:p14="http://schemas.microsoft.com/office/powerpoint/2010/main" val="3907822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C4AD08-F752-AB49-A56D-5288F725B641}" type="slidenum">
              <a:rPr lang="en-US" smtClean="0"/>
              <a:t>15</a:t>
            </a:fld>
            <a:endParaRPr lang="en-US"/>
          </a:p>
        </p:txBody>
      </p:sp>
    </p:spTree>
    <p:extLst>
      <p:ext uri="{BB962C8B-B14F-4D97-AF65-F5344CB8AC3E}">
        <p14:creationId xmlns:p14="http://schemas.microsoft.com/office/powerpoint/2010/main" val="1760804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603FF16E-E8F4-3742-BB6D-FA0802CF7E00}" type="slidenum">
              <a:rPr lang="en-US"/>
              <a:pPr/>
              <a:t>17</a:t>
            </a:fld>
            <a:endParaRPr lang="en-US"/>
          </a:p>
        </p:txBody>
      </p:sp>
      <p:sp>
        <p:nvSpPr>
          <p:cNvPr id="481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48131" name="Rectangle 3"/>
          <p:cNvSpPr>
            <a:spLocks noGrp="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4C847407-42C8-5F4C-9588-F5E90EAD606A}" type="slidenum">
              <a:rPr lang="en-US"/>
              <a:pPr/>
              <a:t>19</a:t>
            </a:fld>
            <a:endParaRPr lang="en-US"/>
          </a:p>
        </p:txBody>
      </p:sp>
      <p:sp>
        <p:nvSpPr>
          <p:cNvPr id="4915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49155" name="Rectangle 3"/>
          <p:cNvSpPr>
            <a:spLocks noGrp="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A8FB7AC9-17E8-C349-A88C-CA665DD84928}" type="slidenum">
              <a:rPr lang="en-US"/>
              <a:pPr/>
              <a:t>21</a:t>
            </a:fld>
            <a:endParaRPr lang="en-US"/>
          </a:p>
        </p:txBody>
      </p:sp>
      <p:sp>
        <p:nvSpPr>
          <p:cNvPr id="5017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0179" name="Rectangle 3"/>
          <p:cNvSpPr>
            <a:spLocks noGrp="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9DD7CC60-6C0A-BA43-8357-36E17EDEEEE0}" type="slidenum">
              <a:rPr lang="en-US"/>
              <a:pPr/>
              <a:t>22</a:t>
            </a:fld>
            <a:endParaRPr lang="en-US"/>
          </a:p>
        </p:txBody>
      </p:sp>
      <p:sp>
        <p:nvSpPr>
          <p:cNvPr id="5120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1203" name="Rectangle 3"/>
          <p:cNvSpPr>
            <a:spLocks noGrp="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5DAB0BF-BC58-4098-9EC4-7D740C98235A}" type="datetime1">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86327-0721-5342-9587-EFE31BC8540E}" type="slidenum">
              <a:rPr lang="en-US" smtClean="0"/>
              <a:t>‹#›</a:t>
            </a:fld>
            <a:endParaRPr lang="en-US"/>
          </a:p>
        </p:txBody>
      </p:sp>
    </p:spTree>
    <p:extLst>
      <p:ext uri="{BB962C8B-B14F-4D97-AF65-F5344CB8AC3E}">
        <p14:creationId xmlns:p14="http://schemas.microsoft.com/office/powerpoint/2010/main" val="2707272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792FC8-1B0F-4FDC-895B-C09253B6FFE9}" type="datetime1">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86327-0721-5342-9587-EFE31BC8540E}" type="slidenum">
              <a:rPr lang="en-US" smtClean="0"/>
              <a:t>‹#›</a:t>
            </a:fld>
            <a:endParaRPr lang="en-US"/>
          </a:p>
        </p:txBody>
      </p:sp>
    </p:spTree>
    <p:extLst>
      <p:ext uri="{BB962C8B-B14F-4D97-AF65-F5344CB8AC3E}">
        <p14:creationId xmlns:p14="http://schemas.microsoft.com/office/powerpoint/2010/main" val="1778148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10F0E5-EBE5-4855-9780-0750D816A3F1}" type="datetime1">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86327-0721-5342-9587-EFE31BC8540E}" type="slidenum">
              <a:rPr lang="en-US" smtClean="0"/>
              <a:t>‹#›</a:t>
            </a:fld>
            <a:endParaRPr lang="en-US"/>
          </a:p>
        </p:txBody>
      </p:sp>
    </p:spTree>
    <p:extLst>
      <p:ext uri="{BB962C8B-B14F-4D97-AF65-F5344CB8AC3E}">
        <p14:creationId xmlns:p14="http://schemas.microsoft.com/office/powerpoint/2010/main" val="1252670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3566A8-BAD1-487E-BC95-6F7D8B37A2EB}" type="datetime1">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86327-0721-5342-9587-EFE31BC8540E}" type="slidenum">
              <a:rPr lang="en-US" smtClean="0"/>
              <a:t>‹#›</a:t>
            </a:fld>
            <a:endParaRPr lang="en-US"/>
          </a:p>
        </p:txBody>
      </p:sp>
    </p:spTree>
    <p:extLst>
      <p:ext uri="{BB962C8B-B14F-4D97-AF65-F5344CB8AC3E}">
        <p14:creationId xmlns:p14="http://schemas.microsoft.com/office/powerpoint/2010/main" val="2996024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02579C-A297-44F2-AC0C-393C114A3D4A}" type="datetime1">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86327-0721-5342-9587-EFE31BC8540E}" type="slidenum">
              <a:rPr lang="en-US" smtClean="0"/>
              <a:t>‹#›</a:t>
            </a:fld>
            <a:endParaRPr lang="en-US"/>
          </a:p>
        </p:txBody>
      </p:sp>
    </p:spTree>
    <p:extLst>
      <p:ext uri="{BB962C8B-B14F-4D97-AF65-F5344CB8AC3E}">
        <p14:creationId xmlns:p14="http://schemas.microsoft.com/office/powerpoint/2010/main" val="1939990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419DC1-1DA4-4BEE-9AAD-67251A7D7271}" type="datetime1">
              <a:rPr lang="en-US" smtClean="0"/>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A86327-0721-5342-9587-EFE31BC8540E}" type="slidenum">
              <a:rPr lang="en-US" smtClean="0"/>
              <a:t>‹#›</a:t>
            </a:fld>
            <a:endParaRPr lang="en-US"/>
          </a:p>
        </p:txBody>
      </p:sp>
    </p:spTree>
    <p:extLst>
      <p:ext uri="{BB962C8B-B14F-4D97-AF65-F5344CB8AC3E}">
        <p14:creationId xmlns:p14="http://schemas.microsoft.com/office/powerpoint/2010/main" val="420372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C667FC6-7D69-40AF-A3F4-E8FBF17400B7}" type="datetime1">
              <a:rPr lang="en-US" smtClean="0"/>
              <a:t>10/19/2022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A86327-0721-5342-9587-EFE31BC8540E}" type="slidenum">
              <a:rPr lang="en-US" smtClean="0"/>
              <a:t>‹#›</a:t>
            </a:fld>
            <a:endParaRPr lang="en-US"/>
          </a:p>
        </p:txBody>
      </p:sp>
    </p:spTree>
    <p:extLst>
      <p:ext uri="{BB962C8B-B14F-4D97-AF65-F5344CB8AC3E}">
        <p14:creationId xmlns:p14="http://schemas.microsoft.com/office/powerpoint/2010/main" val="1874822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3FCC9D8-FD40-47AE-A856-0411CF40133B}" type="datetime1">
              <a:rPr lang="en-US" smtClean="0"/>
              <a:t>10/19/2022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A86327-0721-5342-9587-EFE31BC8540E}" type="slidenum">
              <a:rPr lang="en-US" smtClean="0"/>
              <a:t>‹#›</a:t>
            </a:fld>
            <a:endParaRPr lang="en-US"/>
          </a:p>
        </p:txBody>
      </p:sp>
    </p:spTree>
    <p:extLst>
      <p:ext uri="{BB962C8B-B14F-4D97-AF65-F5344CB8AC3E}">
        <p14:creationId xmlns:p14="http://schemas.microsoft.com/office/powerpoint/2010/main" val="2810855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EB94B3-EAA2-4771-B9B8-BE41BEF93D4C}" type="datetime1">
              <a:rPr lang="en-US" smtClean="0"/>
              <a:t>10/19/2022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A86327-0721-5342-9587-EFE31BC8540E}" type="slidenum">
              <a:rPr lang="en-US" smtClean="0"/>
              <a:t>‹#›</a:t>
            </a:fld>
            <a:endParaRPr lang="en-US"/>
          </a:p>
        </p:txBody>
      </p:sp>
    </p:spTree>
    <p:extLst>
      <p:ext uri="{BB962C8B-B14F-4D97-AF65-F5344CB8AC3E}">
        <p14:creationId xmlns:p14="http://schemas.microsoft.com/office/powerpoint/2010/main" val="1582920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8ECF01-C86F-4063-97E6-82A790882569}" type="datetime1">
              <a:rPr lang="en-US" smtClean="0"/>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A86327-0721-5342-9587-EFE31BC8540E}" type="slidenum">
              <a:rPr lang="en-US" smtClean="0"/>
              <a:t>‹#›</a:t>
            </a:fld>
            <a:endParaRPr lang="en-US"/>
          </a:p>
        </p:txBody>
      </p:sp>
    </p:spTree>
    <p:extLst>
      <p:ext uri="{BB962C8B-B14F-4D97-AF65-F5344CB8AC3E}">
        <p14:creationId xmlns:p14="http://schemas.microsoft.com/office/powerpoint/2010/main" val="3955460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677A21-A920-4F0E-A133-2C4C7B0A0E9E}" type="datetime1">
              <a:rPr lang="en-US" smtClean="0"/>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A86327-0721-5342-9587-EFE31BC8540E}" type="slidenum">
              <a:rPr lang="en-US" smtClean="0"/>
              <a:t>‹#›</a:t>
            </a:fld>
            <a:endParaRPr lang="en-US"/>
          </a:p>
        </p:txBody>
      </p:sp>
    </p:spTree>
    <p:extLst>
      <p:ext uri="{BB962C8B-B14F-4D97-AF65-F5344CB8AC3E}">
        <p14:creationId xmlns:p14="http://schemas.microsoft.com/office/powerpoint/2010/main" val="182171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0031C7-BBC1-41C9-9FC5-DD80D8982EB5}" type="datetime1">
              <a:rPr lang="en-US" smtClean="0"/>
              <a:t>10/19/2022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A86327-0721-5342-9587-EFE31BC8540E}" type="slidenum">
              <a:rPr lang="en-US" smtClean="0"/>
              <a:t>‹#›</a:t>
            </a:fld>
            <a:endParaRPr lang="en-US"/>
          </a:p>
        </p:txBody>
      </p:sp>
    </p:spTree>
    <p:extLst>
      <p:ext uri="{BB962C8B-B14F-4D97-AF65-F5344CB8AC3E}">
        <p14:creationId xmlns:p14="http://schemas.microsoft.com/office/powerpoint/2010/main" val="3386572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Line 1"/>
          <p:cNvSpPr>
            <a:spLocks noChangeShapeType="1"/>
          </p:cNvSpPr>
          <p:nvPr/>
        </p:nvSpPr>
        <p:spPr bwMode="auto">
          <a:xfrm>
            <a:off x="457200" y="2590800"/>
            <a:ext cx="8153400" cy="1588"/>
          </a:xfrm>
          <a:prstGeom prst="line">
            <a:avLst/>
          </a:prstGeom>
          <a:noFill/>
          <a:ln w="127000">
            <a:solidFill>
              <a:srgbClr val="FFCC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6146" name="Rectangle 2"/>
          <p:cNvSpPr>
            <a:spLocks/>
          </p:cNvSpPr>
          <p:nvPr/>
        </p:nvSpPr>
        <p:spPr bwMode="auto">
          <a:xfrm>
            <a:off x="2121877" y="3467100"/>
            <a:ext cx="6529754" cy="203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lIns="0" tIns="0" rIns="40639" bIns="0"/>
          <a:lstStyle/>
          <a:p>
            <a:pPr marL="39688">
              <a:lnSpc>
                <a:spcPct val="110000"/>
              </a:lnSpc>
              <a:spcBef>
                <a:spcPts val="800"/>
              </a:spcBef>
            </a:pPr>
            <a:r>
              <a:rPr lang="en-US" sz="2200" i="1">
                <a:solidFill>
                  <a:srgbClr val="663300"/>
                </a:solidFill>
                <a:latin typeface="Arial" charset="0"/>
                <a:ea typeface="ＭＳ Ｐゴシック" charset="0"/>
                <a:cs typeface="Arial" charset="0"/>
                <a:sym typeface="Arial" charset="0"/>
              </a:rPr>
              <a:t>From</a:t>
            </a:r>
            <a:r>
              <a:rPr lang="en-US" sz="2200">
                <a:solidFill>
                  <a:srgbClr val="663300"/>
                </a:solidFill>
                <a:latin typeface="Arial Black" charset="0"/>
                <a:ea typeface="ＭＳ Ｐゴシック" charset="0"/>
                <a:cs typeface="Arial Black" charset="0"/>
                <a:sym typeface="Arial Black" charset="0"/>
              </a:rPr>
              <a:t> Coulouris, Dollimore, Kindberg and Blair</a:t>
            </a:r>
            <a:br>
              <a:rPr lang="en-US" sz="2200">
                <a:solidFill>
                  <a:srgbClr val="663300"/>
                </a:solidFill>
                <a:latin typeface="Arial Black" charset="0"/>
                <a:ea typeface="ＭＳ Ｐゴシック" charset="0"/>
                <a:cs typeface="Arial Black" charset="0"/>
                <a:sym typeface="Arial Black" charset="0"/>
              </a:rPr>
            </a:br>
            <a:r>
              <a:rPr lang="en-US" sz="2600">
                <a:solidFill>
                  <a:srgbClr val="663300"/>
                </a:solidFill>
                <a:latin typeface="Arial Black" charset="0"/>
                <a:ea typeface="ＭＳ Ｐゴシック" charset="0"/>
                <a:cs typeface="Arial Black" charset="0"/>
                <a:sym typeface="Arial Black" charset="0"/>
              </a:rPr>
              <a:t>Distributed Systems: </a:t>
            </a:r>
            <a:br>
              <a:rPr lang="en-US" sz="2600">
                <a:solidFill>
                  <a:srgbClr val="663300"/>
                </a:solidFill>
                <a:latin typeface="Arial Black" charset="0"/>
                <a:ea typeface="ＭＳ Ｐゴシック" charset="0"/>
                <a:cs typeface="Arial Black" charset="0"/>
                <a:sym typeface="Arial Black" charset="0"/>
              </a:rPr>
            </a:br>
            <a:r>
              <a:rPr lang="en-US" sz="2600">
                <a:solidFill>
                  <a:srgbClr val="663300"/>
                </a:solidFill>
                <a:latin typeface="Arial Black" charset="0"/>
                <a:ea typeface="ＭＳ Ｐゴシック" charset="0"/>
                <a:cs typeface="Arial Black" charset="0"/>
                <a:sym typeface="Arial Black" charset="0"/>
              </a:rPr>
              <a:t>		Concepts and Design</a:t>
            </a:r>
          </a:p>
          <a:p>
            <a:pPr marL="39688">
              <a:lnSpc>
                <a:spcPct val="110000"/>
              </a:lnSpc>
              <a:spcBef>
                <a:spcPts val="800"/>
              </a:spcBef>
            </a:pPr>
            <a:r>
              <a:rPr lang="en-US">
                <a:solidFill>
                  <a:srgbClr val="663300"/>
                </a:solidFill>
                <a:latin typeface="Arial" charset="0"/>
                <a:ea typeface="ＭＳ Ｐゴシック" charset="0"/>
                <a:cs typeface="Arial" charset="0"/>
                <a:sym typeface="Arial" charset="0"/>
              </a:rPr>
              <a:t>Edition 5, © Addison-Wesley 2012</a:t>
            </a:r>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985" y="3619500"/>
            <a:ext cx="1289538" cy="172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round/>
                <a:headEnd/>
                <a:tailEnd/>
              </a14:hiddenLine>
            </a:ext>
          </a:extLst>
        </p:spPr>
      </p:pic>
      <p:sp>
        <p:nvSpPr>
          <p:cNvPr id="6148" name="Rectangle 4"/>
          <p:cNvSpPr>
            <a:spLocks noGrp="1" noChangeArrowheads="1"/>
          </p:cNvSpPr>
          <p:nvPr>
            <p:ph type="title"/>
          </p:nvPr>
        </p:nvSpPr>
        <p:spPr>
          <a:ln/>
        </p:spPr>
        <p:txBody>
          <a:bodyPr rIns="132080">
            <a:normAutofit fontScale="90000"/>
          </a:bodyPr>
          <a:lstStyle/>
          <a:p>
            <a:pPr>
              <a:lnSpc>
                <a:spcPct val="110000"/>
              </a:lnSpc>
            </a:pPr>
            <a:br>
              <a:rPr lang="en-US"/>
            </a:br>
            <a:r>
              <a:rPr lang="en-US" sz="3200"/>
              <a:t>Slides for Chapter 6: </a:t>
            </a:r>
            <a:br>
              <a:rPr lang="en-US" sz="3200"/>
            </a:br>
            <a:r>
              <a:rPr lang="en-US" sz="3200"/>
              <a:t> Indirect Communication</a:t>
            </a:r>
          </a:p>
        </p:txBody>
      </p:sp>
    </p:spTree>
    <p:extLst>
      <p:ext uri="{BB962C8B-B14F-4D97-AF65-F5344CB8AC3E}">
        <p14:creationId xmlns:p14="http://schemas.microsoft.com/office/powerpoint/2010/main" val="512530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34355"/>
          </a:xfrm>
        </p:spPr>
        <p:txBody>
          <a:bodyPr>
            <a:normAutofit fontScale="90000"/>
          </a:bodyPr>
          <a:lstStyle/>
          <a:p>
            <a:r>
              <a:rPr lang="en-US" dirty="0"/>
              <a:t>Group Communication (cont.)</a:t>
            </a:r>
          </a:p>
        </p:txBody>
      </p:sp>
      <p:sp>
        <p:nvSpPr>
          <p:cNvPr id="3" name="Content Placeholder 2"/>
          <p:cNvSpPr>
            <a:spLocks noGrp="1"/>
          </p:cNvSpPr>
          <p:nvPr>
            <p:ph idx="1"/>
          </p:nvPr>
        </p:nvSpPr>
        <p:spPr>
          <a:xfrm>
            <a:off x="325821" y="1292772"/>
            <a:ext cx="8544910" cy="5063578"/>
          </a:xfrm>
        </p:spPr>
        <p:txBody>
          <a:bodyPr>
            <a:normAutofit fontScale="85000" lnSpcReduction="20000"/>
          </a:bodyPr>
          <a:lstStyle/>
          <a:p>
            <a:r>
              <a:rPr lang="en-US" dirty="0"/>
              <a:t>The Programming Model</a:t>
            </a:r>
          </a:p>
          <a:p>
            <a:pPr lvl="1"/>
            <a:r>
              <a:rPr lang="en-US" dirty="0"/>
              <a:t>A </a:t>
            </a:r>
            <a:r>
              <a:rPr lang="en-US" b="1" dirty="0"/>
              <a:t>group</a:t>
            </a:r>
            <a:r>
              <a:rPr lang="en-US" dirty="0"/>
              <a:t> with associated </a:t>
            </a:r>
            <a:r>
              <a:rPr lang="en-US" u="sng" dirty="0"/>
              <a:t>group membership</a:t>
            </a:r>
            <a:r>
              <a:rPr lang="en-US" dirty="0"/>
              <a:t> is the central concept.</a:t>
            </a:r>
          </a:p>
          <a:p>
            <a:pPr lvl="2"/>
            <a:r>
              <a:rPr lang="en-US" dirty="0"/>
              <a:t>Processes may join or leave the group.</a:t>
            </a:r>
          </a:p>
          <a:p>
            <a:pPr lvl="2"/>
            <a:r>
              <a:rPr lang="en-US" dirty="0"/>
              <a:t>A message sent to a group is propagated to </a:t>
            </a:r>
            <a:r>
              <a:rPr lang="en-US" u="sng" dirty="0"/>
              <a:t>all</a:t>
            </a:r>
            <a:r>
              <a:rPr lang="en-US" dirty="0"/>
              <a:t> members of that group with certain </a:t>
            </a:r>
            <a:r>
              <a:rPr lang="en-US" u="sng" dirty="0"/>
              <a:t>guarantees</a:t>
            </a:r>
            <a:r>
              <a:rPr lang="en-US" dirty="0"/>
              <a:t> in terms of reliability and ordering.</a:t>
            </a:r>
          </a:p>
          <a:p>
            <a:pPr lvl="1"/>
            <a:r>
              <a:rPr lang="en-US" dirty="0"/>
              <a:t>Group communication implements multicast communication.</a:t>
            </a:r>
          </a:p>
          <a:p>
            <a:pPr lvl="1"/>
            <a:r>
              <a:rPr lang="en-US" dirty="0"/>
              <a:t>One process sends a single message to the group: </a:t>
            </a:r>
          </a:p>
          <a:p>
            <a:pPr lvl="2"/>
            <a:r>
              <a:rPr lang="en-US" dirty="0" err="1"/>
              <a:t>aGroup.send</a:t>
            </a:r>
            <a:r>
              <a:rPr lang="en-US" dirty="0"/>
              <a:t>(</a:t>
            </a:r>
            <a:r>
              <a:rPr lang="en-US" dirty="0" err="1"/>
              <a:t>aMessage</a:t>
            </a:r>
            <a:r>
              <a:rPr lang="en-US" dirty="0"/>
              <a:t>)</a:t>
            </a:r>
          </a:p>
          <a:p>
            <a:pPr lvl="2"/>
            <a:r>
              <a:rPr lang="en-US" dirty="0"/>
              <a:t>This is more efficient than multiple sends to individual members.</a:t>
            </a:r>
          </a:p>
          <a:p>
            <a:pPr lvl="2"/>
            <a:r>
              <a:rPr lang="en-US" dirty="0"/>
              <a:t>May benefit from hardware support for multicasts</a:t>
            </a:r>
          </a:p>
          <a:p>
            <a:pPr lvl="1"/>
            <a:r>
              <a:rPr lang="en-US" u="sng" dirty="0"/>
              <a:t>Single multicast</a:t>
            </a:r>
            <a:r>
              <a:rPr lang="en-US" dirty="0"/>
              <a:t> is important in reliability of delivery and order of delivery. </a:t>
            </a:r>
            <a:r>
              <a:rPr lang="en-US" dirty="0">
                <a:sym typeface="Wingdings" panose="05000000000000000000" pitchFamily="2" charset="2"/>
              </a:rPr>
              <a:t> atomicity</a:t>
            </a:r>
            <a:endParaRPr lang="en-US" dirty="0"/>
          </a:p>
          <a:p>
            <a:pPr lvl="1"/>
            <a:r>
              <a:rPr lang="en-US" dirty="0"/>
              <a:t>c.f., </a:t>
            </a:r>
            <a:r>
              <a:rPr lang="en-US" u="sng" dirty="0"/>
              <a:t>Individual sends</a:t>
            </a:r>
            <a:r>
              <a:rPr lang="en-US" dirty="0"/>
              <a:t> may have messages received by some but not all processes. </a:t>
            </a:r>
            <a:r>
              <a:rPr lang="en-US" dirty="0">
                <a:sym typeface="Wingdings" panose="05000000000000000000" pitchFamily="2" charset="2"/>
              </a:rPr>
              <a:t> a series of </a:t>
            </a:r>
            <a:r>
              <a:rPr lang="en-US" i="1" dirty="0">
                <a:sym typeface="Wingdings" panose="05000000000000000000" pitchFamily="2" charset="2"/>
              </a:rPr>
              <a:t>sends</a:t>
            </a:r>
            <a:endParaRPr lang="en-US" dirty="0"/>
          </a:p>
          <a:p>
            <a:pPr lvl="1"/>
            <a:endParaRPr lang="en-US" dirty="0"/>
          </a:p>
        </p:txBody>
      </p:sp>
      <p:sp>
        <p:nvSpPr>
          <p:cNvPr id="4" name="Slide Number Placeholder 3">
            <a:extLst>
              <a:ext uri="{FF2B5EF4-FFF2-40B4-BE49-F238E27FC236}">
                <a16:creationId xmlns:a16="http://schemas.microsoft.com/office/drawing/2014/main" id="{85413142-33B8-4C30-BA3D-481339ABF993}"/>
              </a:ext>
            </a:extLst>
          </p:cNvPr>
          <p:cNvSpPr>
            <a:spLocks noGrp="1"/>
          </p:cNvSpPr>
          <p:nvPr>
            <p:ph type="sldNum" sz="quarter" idx="12"/>
          </p:nvPr>
        </p:nvSpPr>
        <p:spPr/>
        <p:txBody>
          <a:bodyPr/>
          <a:lstStyle/>
          <a:p>
            <a:fld id="{87A86327-0721-5342-9587-EFE31BC8540E}" type="slidenum">
              <a:rPr lang="en-US" smtClean="0"/>
              <a:t>10</a:t>
            </a:fld>
            <a:endParaRPr lang="en-US"/>
          </a:p>
        </p:txBody>
      </p:sp>
    </p:spTree>
    <p:extLst>
      <p:ext uri="{BB962C8B-B14F-4D97-AF65-F5344CB8AC3E}">
        <p14:creationId xmlns:p14="http://schemas.microsoft.com/office/powerpoint/2010/main" val="1925770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Communication (cont.)</a:t>
            </a:r>
          </a:p>
        </p:txBody>
      </p:sp>
      <p:sp>
        <p:nvSpPr>
          <p:cNvPr id="3" name="Content Placeholder 2"/>
          <p:cNvSpPr>
            <a:spLocks noGrp="1"/>
          </p:cNvSpPr>
          <p:nvPr>
            <p:ph idx="1"/>
          </p:nvPr>
        </p:nvSpPr>
        <p:spPr>
          <a:xfrm>
            <a:off x="457200" y="1600200"/>
            <a:ext cx="8229600" cy="4756150"/>
          </a:xfrm>
        </p:spPr>
        <p:txBody>
          <a:bodyPr>
            <a:normAutofit fontScale="70000" lnSpcReduction="20000"/>
          </a:bodyPr>
          <a:lstStyle/>
          <a:p>
            <a:r>
              <a:rPr lang="en-US" dirty="0"/>
              <a:t>Process groups and object groups</a:t>
            </a:r>
          </a:p>
          <a:p>
            <a:r>
              <a:rPr lang="en-US" dirty="0"/>
              <a:t>Process Groups:</a:t>
            </a:r>
          </a:p>
          <a:p>
            <a:pPr lvl="1"/>
            <a:r>
              <a:rPr lang="en-US" dirty="0"/>
              <a:t>groups where the communicating entities are processes. These services are low-level:</a:t>
            </a:r>
          </a:p>
          <a:p>
            <a:pPr lvl="2"/>
            <a:r>
              <a:rPr lang="en-US" dirty="0"/>
              <a:t>Messages are delivered to processes and no further dispatch is provided.</a:t>
            </a:r>
          </a:p>
          <a:p>
            <a:pPr lvl="2"/>
            <a:r>
              <a:rPr lang="en-US" dirty="0"/>
              <a:t>Messages are typically unstructured byte arrays with no support for marshalling complex data.</a:t>
            </a:r>
          </a:p>
          <a:p>
            <a:endParaRPr lang="en-US" sz="1300" dirty="0"/>
          </a:p>
          <a:p>
            <a:r>
              <a:rPr lang="en-US" dirty="0"/>
              <a:t>Object Groups: </a:t>
            </a:r>
          </a:p>
          <a:p>
            <a:pPr lvl="1"/>
            <a:r>
              <a:rPr lang="en-US" dirty="0"/>
              <a:t>Object-oriented programming</a:t>
            </a:r>
          </a:p>
          <a:p>
            <a:pPr lvl="1"/>
            <a:r>
              <a:rPr lang="en-US" dirty="0"/>
              <a:t>An object may send a message to a </a:t>
            </a:r>
            <a:r>
              <a:rPr lang="en-US" u="sng" dirty="0"/>
              <a:t>collection of objects</a:t>
            </a:r>
            <a:r>
              <a:rPr lang="en-US" dirty="0"/>
              <a:t> that process the same set of invocations concurrently with each returning responses. </a:t>
            </a:r>
          </a:p>
          <a:p>
            <a:pPr marL="457200" lvl="1" indent="0">
              <a:buNone/>
            </a:pPr>
            <a:endParaRPr lang="en-US" i="1" dirty="0"/>
          </a:p>
          <a:p>
            <a:pPr marL="457200" lvl="1" indent="0">
              <a:buNone/>
            </a:pPr>
            <a:r>
              <a:rPr lang="en-US" i="1" dirty="0"/>
              <a:t>Object groups</a:t>
            </a:r>
            <a:r>
              <a:rPr lang="en-US" dirty="0"/>
              <a:t> have promise but </a:t>
            </a:r>
            <a:r>
              <a:rPr lang="en-US" i="1" dirty="0"/>
              <a:t>process groups</a:t>
            </a:r>
            <a:r>
              <a:rPr lang="en-US" dirty="0"/>
              <a:t> still dominate in terms of usage.</a:t>
            </a:r>
          </a:p>
          <a:p>
            <a:pPr lvl="1"/>
            <a:endParaRPr lang="en-US" dirty="0"/>
          </a:p>
        </p:txBody>
      </p:sp>
      <p:sp>
        <p:nvSpPr>
          <p:cNvPr id="4" name="Slide Number Placeholder 3">
            <a:extLst>
              <a:ext uri="{FF2B5EF4-FFF2-40B4-BE49-F238E27FC236}">
                <a16:creationId xmlns:a16="http://schemas.microsoft.com/office/drawing/2014/main" id="{6B998F42-A822-4F3E-9E07-1ABC217826B2}"/>
              </a:ext>
            </a:extLst>
          </p:cNvPr>
          <p:cNvSpPr>
            <a:spLocks noGrp="1"/>
          </p:cNvSpPr>
          <p:nvPr>
            <p:ph type="sldNum" sz="quarter" idx="12"/>
          </p:nvPr>
        </p:nvSpPr>
        <p:spPr/>
        <p:txBody>
          <a:bodyPr/>
          <a:lstStyle/>
          <a:p>
            <a:fld id="{87A86327-0721-5342-9587-EFE31BC8540E}" type="slidenum">
              <a:rPr lang="en-US" smtClean="0"/>
              <a:t>11</a:t>
            </a:fld>
            <a:endParaRPr lang="en-US"/>
          </a:p>
        </p:txBody>
      </p:sp>
    </p:spTree>
    <p:extLst>
      <p:ext uri="{BB962C8B-B14F-4D97-AF65-F5344CB8AC3E}">
        <p14:creationId xmlns:p14="http://schemas.microsoft.com/office/powerpoint/2010/main" val="1687051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55072"/>
          </a:xfrm>
        </p:spPr>
        <p:txBody>
          <a:bodyPr/>
          <a:lstStyle/>
          <a:p>
            <a:r>
              <a:rPr lang="en-US" dirty="0"/>
              <a:t>Group Communication (cont.) </a:t>
            </a:r>
          </a:p>
        </p:txBody>
      </p:sp>
      <p:sp>
        <p:nvSpPr>
          <p:cNvPr id="3" name="Content Placeholder 2"/>
          <p:cNvSpPr>
            <a:spLocks noGrp="1"/>
          </p:cNvSpPr>
          <p:nvPr>
            <p:ph idx="1"/>
          </p:nvPr>
        </p:nvSpPr>
        <p:spPr>
          <a:xfrm>
            <a:off x="457200" y="1179789"/>
            <a:ext cx="8229600" cy="2467521"/>
          </a:xfrm>
        </p:spPr>
        <p:txBody>
          <a:bodyPr>
            <a:normAutofit fontScale="85000" lnSpcReduction="20000"/>
          </a:bodyPr>
          <a:lstStyle/>
          <a:p>
            <a:r>
              <a:rPr lang="en-US" dirty="0"/>
              <a:t>Various assumptions:</a:t>
            </a:r>
          </a:p>
          <a:p>
            <a:pPr lvl="1"/>
            <a:r>
              <a:rPr lang="en-US" dirty="0"/>
              <a:t>Different assumptions impact how the underlying multicast algorithms would be implemented.</a:t>
            </a:r>
          </a:p>
          <a:p>
            <a:pPr marL="457200" lvl="1" indent="0">
              <a:buNone/>
            </a:pPr>
            <a:endParaRPr lang="en-US" sz="1900" dirty="0"/>
          </a:p>
          <a:p>
            <a:pPr lvl="1"/>
            <a:r>
              <a:rPr lang="en-US" dirty="0"/>
              <a:t>Closed and Open Groups</a:t>
            </a:r>
          </a:p>
          <a:p>
            <a:pPr lvl="2"/>
            <a:r>
              <a:rPr lang="en-US" dirty="0"/>
              <a:t>closed groups: Only members of the group can multicast to it.</a:t>
            </a:r>
          </a:p>
          <a:p>
            <a:pPr lvl="2"/>
            <a:r>
              <a:rPr lang="en-US" dirty="0"/>
              <a:t>open groups: Processes outside may send to it.</a:t>
            </a:r>
          </a:p>
        </p:txBody>
      </p:sp>
      <p:sp>
        <p:nvSpPr>
          <p:cNvPr id="4" name="Slide Number Placeholder 3">
            <a:extLst>
              <a:ext uri="{FF2B5EF4-FFF2-40B4-BE49-F238E27FC236}">
                <a16:creationId xmlns:a16="http://schemas.microsoft.com/office/drawing/2014/main" id="{720422AD-BC62-4BCF-A09F-86B48EC2074E}"/>
              </a:ext>
            </a:extLst>
          </p:cNvPr>
          <p:cNvSpPr>
            <a:spLocks noGrp="1"/>
          </p:cNvSpPr>
          <p:nvPr>
            <p:ph type="sldNum" sz="quarter" idx="12"/>
          </p:nvPr>
        </p:nvSpPr>
        <p:spPr/>
        <p:txBody>
          <a:bodyPr/>
          <a:lstStyle/>
          <a:p>
            <a:fld id="{87A86327-0721-5342-9587-EFE31BC8540E}" type="slidenum">
              <a:rPr lang="en-US" smtClean="0"/>
              <a:t>12</a:t>
            </a:fld>
            <a:endParaRPr lang="en-US"/>
          </a:p>
        </p:txBody>
      </p:sp>
      <p:pic>
        <p:nvPicPr>
          <p:cNvPr id="5" name="Picture 4">
            <a:extLst>
              <a:ext uri="{FF2B5EF4-FFF2-40B4-BE49-F238E27FC236}">
                <a16:creationId xmlns:a16="http://schemas.microsoft.com/office/drawing/2014/main" id="{06FC100C-60BC-45BE-A2BB-9DA15B878FD4}"/>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993" y="3888828"/>
            <a:ext cx="7194230" cy="24675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val="4520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Communication (cont.) </a:t>
            </a:r>
          </a:p>
        </p:txBody>
      </p:sp>
      <p:sp>
        <p:nvSpPr>
          <p:cNvPr id="3" name="Content Placeholder 2"/>
          <p:cNvSpPr>
            <a:spLocks noGrp="1"/>
          </p:cNvSpPr>
          <p:nvPr>
            <p:ph idx="1"/>
          </p:nvPr>
        </p:nvSpPr>
        <p:spPr>
          <a:xfrm>
            <a:off x="457200" y="1600200"/>
            <a:ext cx="8229600" cy="4756150"/>
          </a:xfrm>
        </p:spPr>
        <p:txBody>
          <a:bodyPr>
            <a:normAutofit/>
          </a:bodyPr>
          <a:lstStyle/>
          <a:p>
            <a:r>
              <a:rPr lang="en-US" dirty="0"/>
              <a:t>Various assumptions (cont.):</a:t>
            </a:r>
          </a:p>
          <a:p>
            <a:pPr lvl="1"/>
            <a:r>
              <a:rPr lang="en-US" dirty="0"/>
              <a:t>Overlapping and non-overlapping groups</a:t>
            </a:r>
          </a:p>
          <a:p>
            <a:pPr lvl="2"/>
            <a:r>
              <a:rPr lang="en-US" dirty="0"/>
              <a:t>overlapping groups: Entities may be members of multiple groups.</a:t>
            </a:r>
          </a:p>
          <a:p>
            <a:pPr lvl="2"/>
            <a:r>
              <a:rPr lang="en-US" dirty="0"/>
              <a:t>non-overlapping groups: Membership doesn’t overlap.</a:t>
            </a:r>
          </a:p>
          <a:p>
            <a:pPr marL="914400" lvl="2" indent="0">
              <a:buNone/>
            </a:pPr>
            <a:endParaRPr lang="en-US" dirty="0"/>
          </a:p>
          <a:p>
            <a:pPr lvl="1"/>
            <a:r>
              <a:rPr lang="en-US" dirty="0"/>
              <a:t>Synchronous and asynchronous systems – </a:t>
            </a:r>
          </a:p>
          <a:p>
            <a:pPr lvl="2"/>
            <a:r>
              <a:rPr lang="en-US" dirty="0"/>
              <a:t>To consider group communication in both environments</a:t>
            </a:r>
          </a:p>
        </p:txBody>
      </p:sp>
      <p:sp>
        <p:nvSpPr>
          <p:cNvPr id="4" name="Slide Number Placeholder 3">
            <a:extLst>
              <a:ext uri="{FF2B5EF4-FFF2-40B4-BE49-F238E27FC236}">
                <a16:creationId xmlns:a16="http://schemas.microsoft.com/office/drawing/2014/main" id="{720422AD-BC62-4BCF-A09F-86B48EC2074E}"/>
              </a:ext>
            </a:extLst>
          </p:cNvPr>
          <p:cNvSpPr>
            <a:spLocks noGrp="1"/>
          </p:cNvSpPr>
          <p:nvPr>
            <p:ph type="sldNum" sz="quarter" idx="12"/>
          </p:nvPr>
        </p:nvSpPr>
        <p:spPr/>
        <p:txBody>
          <a:bodyPr/>
          <a:lstStyle/>
          <a:p>
            <a:fld id="{87A86327-0721-5342-9587-EFE31BC8540E}" type="slidenum">
              <a:rPr lang="en-US" smtClean="0"/>
              <a:t>13</a:t>
            </a:fld>
            <a:endParaRPr lang="en-US"/>
          </a:p>
        </p:txBody>
      </p:sp>
    </p:spTree>
    <p:extLst>
      <p:ext uri="{BB962C8B-B14F-4D97-AF65-F5344CB8AC3E}">
        <p14:creationId xmlns:p14="http://schemas.microsoft.com/office/powerpoint/2010/main" val="2753809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1068"/>
            <a:ext cx="8229600" cy="765886"/>
          </a:xfrm>
        </p:spPr>
        <p:txBody>
          <a:bodyPr/>
          <a:lstStyle/>
          <a:p>
            <a:r>
              <a:rPr lang="en-US" dirty="0"/>
              <a:t>Implementation Issues</a:t>
            </a:r>
          </a:p>
        </p:txBody>
      </p:sp>
      <p:sp>
        <p:nvSpPr>
          <p:cNvPr id="3" name="Content Placeholder 2"/>
          <p:cNvSpPr>
            <a:spLocks noGrp="1"/>
          </p:cNvSpPr>
          <p:nvPr>
            <p:ph idx="1"/>
          </p:nvPr>
        </p:nvSpPr>
        <p:spPr>
          <a:xfrm>
            <a:off x="457200" y="966954"/>
            <a:ext cx="8229600" cy="5486398"/>
          </a:xfrm>
        </p:spPr>
        <p:txBody>
          <a:bodyPr>
            <a:normAutofit/>
          </a:bodyPr>
          <a:lstStyle/>
          <a:p>
            <a:pPr marL="0" indent="0">
              <a:buNone/>
            </a:pPr>
            <a:r>
              <a:rPr lang="en-US" sz="2400" dirty="0"/>
              <a:t>Issue #1: </a:t>
            </a:r>
            <a:r>
              <a:rPr lang="en-US" sz="2400" b="1" dirty="0"/>
              <a:t>Reliability and Ordering in Multicast</a:t>
            </a:r>
          </a:p>
          <a:p>
            <a:pPr lvl="1"/>
            <a:r>
              <a:rPr lang="en-US" sz="2400" u="sng" dirty="0"/>
              <a:t>All</a:t>
            </a:r>
            <a:r>
              <a:rPr lang="en-US" sz="2400" dirty="0"/>
              <a:t> members of a group must receive messages with </a:t>
            </a:r>
            <a:r>
              <a:rPr lang="en-US" sz="2400" u="sng" dirty="0"/>
              <a:t>delivery guarantee</a:t>
            </a:r>
            <a:r>
              <a:rPr lang="en-US" sz="2400" dirty="0"/>
              <a:t> and </a:t>
            </a:r>
            <a:r>
              <a:rPr lang="en-US" sz="2400" u="sng" dirty="0"/>
              <a:t>order</a:t>
            </a:r>
            <a:r>
              <a:rPr lang="en-US" sz="2400" dirty="0"/>
              <a:t> agreed upon by members.</a:t>
            </a:r>
          </a:p>
          <a:p>
            <a:pPr lvl="1"/>
            <a:endParaRPr lang="en-US" sz="700" dirty="0"/>
          </a:p>
          <a:p>
            <a:pPr lvl="1"/>
            <a:r>
              <a:rPr lang="en-US" sz="2400" b="1" dirty="0"/>
              <a:t>Reliability</a:t>
            </a:r>
          </a:p>
          <a:p>
            <a:pPr lvl="2"/>
            <a:r>
              <a:rPr lang="en-US" sz="2100" dirty="0"/>
              <a:t>In one-to-one communication, we discussed integrity and validity.</a:t>
            </a:r>
          </a:p>
          <a:p>
            <a:pPr lvl="3"/>
            <a:r>
              <a:rPr lang="en-US" sz="1600" b="1" dirty="0"/>
              <a:t>Validity</a:t>
            </a:r>
            <a:r>
              <a:rPr lang="en-US" sz="1600" dirty="0"/>
              <a:t>: Any message in the outgoing message buffer is eventually delivered to the incoming message buffer.</a:t>
            </a:r>
          </a:p>
          <a:p>
            <a:pPr lvl="3"/>
            <a:r>
              <a:rPr lang="en-US" sz="1600" b="1" dirty="0"/>
              <a:t>Integrity</a:t>
            </a:r>
            <a:r>
              <a:rPr lang="en-US" sz="1600" dirty="0"/>
              <a:t>: The message received is identical to one sent, and no messages are delivered twice.</a:t>
            </a:r>
          </a:p>
          <a:p>
            <a:pPr lvl="2"/>
            <a:r>
              <a:rPr lang="en-US" sz="2100" dirty="0"/>
              <a:t>Reliable multicast builds upon these properties.</a:t>
            </a:r>
          </a:p>
          <a:p>
            <a:pPr lvl="3"/>
            <a:r>
              <a:rPr lang="en-US" sz="1900" b="1" dirty="0"/>
              <a:t>Integrity</a:t>
            </a:r>
            <a:r>
              <a:rPr lang="en-US" sz="1900" dirty="0"/>
              <a:t> (same as one-to-one)</a:t>
            </a:r>
          </a:p>
          <a:p>
            <a:pPr lvl="3"/>
            <a:r>
              <a:rPr lang="en-US" sz="1900" b="1" dirty="0"/>
              <a:t>Validity</a:t>
            </a:r>
            <a:r>
              <a:rPr lang="en-US" sz="1900" dirty="0"/>
              <a:t> (same)</a:t>
            </a:r>
          </a:p>
          <a:p>
            <a:pPr lvl="3"/>
            <a:r>
              <a:rPr lang="en-US" sz="1900" b="1" dirty="0"/>
              <a:t>Agreement</a:t>
            </a:r>
            <a:r>
              <a:rPr lang="en-US" sz="1900" dirty="0"/>
              <a:t>: If a message is delivered to one process, it is delivered to </a:t>
            </a:r>
            <a:r>
              <a:rPr lang="en-US" sz="1900" u="sng" dirty="0"/>
              <a:t>all</a:t>
            </a:r>
            <a:r>
              <a:rPr lang="en-US" sz="1900" dirty="0"/>
              <a:t> processes.</a:t>
            </a:r>
          </a:p>
          <a:p>
            <a:pPr marL="1371600" lvl="3" indent="0">
              <a:buNone/>
            </a:pPr>
            <a:endParaRPr lang="en-US" sz="800" dirty="0"/>
          </a:p>
          <a:p>
            <a:pPr lvl="1"/>
            <a:endParaRPr lang="en-US" sz="1700" dirty="0"/>
          </a:p>
        </p:txBody>
      </p:sp>
      <p:sp>
        <p:nvSpPr>
          <p:cNvPr id="4" name="Slide Number Placeholder 3">
            <a:extLst>
              <a:ext uri="{FF2B5EF4-FFF2-40B4-BE49-F238E27FC236}">
                <a16:creationId xmlns:a16="http://schemas.microsoft.com/office/drawing/2014/main" id="{8F5806E1-67F4-489B-8764-335095FEE9A2}"/>
              </a:ext>
            </a:extLst>
          </p:cNvPr>
          <p:cNvSpPr>
            <a:spLocks noGrp="1"/>
          </p:cNvSpPr>
          <p:nvPr>
            <p:ph type="sldNum" sz="quarter" idx="12"/>
          </p:nvPr>
        </p:nvSpPr>
        <p:spPr/>
        <p:txBody>
          <a:bodyPr/>
          <a:lstStyle/>
          <a:p>
            <a:fld id="{87A86327-0721-5342-9587-EFE31BC8540E}" type="slidenum">
              <a:rPr lang="en-US" smtClean="0"/>
              <a:t>14</a:t>
            </a:fld>
            <a:endParaRPr lang="en-US"/>
          </a:p>
        </p:txBody>
      </p:sp>
    </p:spTree>
    <p:extLst>
      <p:ext uri="{BB962C8B-B14F-4D97-AF65-F5344CB8AC3E}">
        <p14:creationId xmlns:p14="http://schemas.microsoft.com/office/powerpoint/2010/main" val="3719763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1068"/>
            <a:ext cx="8229600" cy="765886"/>
          </a:xfrm>
        </p:spPr>
        <p:txBody>
          <a:bodyPr/>
          <a:lstStyle/>
          <a:p>
            <a:r>
              <a:rPr lang="en-US" dirty="0"/>
              <a:t>Implementation Issues</a:t>
            </a:r>
          </a:p>
        </p:txBody>
      </p:sp>
      <p:sp>
        <p:nvSpPr>
          <p:cNvPr id="3" name="Content Placeholder 2"/>
          <p:cNvSpPr>
            <a:spLocks noGrp="1"/>
          </p:cNvSpPr>
          <p:nvPr>
            <p:ph idx="1"/>
          </p:nvPr>
        </p:nvSpPr>
        <p:spPr>
          <a:xfrm>
            <a:off x="457200" y="966954"/>
            <a:ext cx="8229600" cy="5486398"/>
          </a:xfrm>
        </p:spPr>
        <p:txBody>
          <a:bodyPr>
            <a:normAutofit fontScale="92500" lnSpcReduction="10000"/>
          </a:bodyPr>
          <a:lstStyle/>
          <a:p>
            <a:pPr marL="0" indent="0">
              <a:buNone/>
            </a:pPr>
            <a:r>
              <a:rPr lang="en-US" sz="2400" dirty="0"/>
              <a:t>Issue #1: </a:t>
            </a:r>
            <a:r>
              <a:rPr lang="en-US" sz="2400" b="1" dirty="0"/>
              <a:t>Reliability and Ordering in Multicast</a:t>
            </a:r>
            <a:r>
              <a:rPr lang="en-US" sz="2400" dirty="0"/>
              <a:t> (cont.)</a:t>
            </a:r>
          </a:p>
          <a:p>
            <a:pPr lvl="1"/>
            <a:endParaRPr lang="en-US" sz="500" b="1" dirty="0"/>
          </a:p>
          <a:p>
            <a:pPr lvl="1"/>
            <a:r>
              <a:rPr lang="en-US" sz="2400" b="1" dirty="0"/>
              <a:t>Ordering</a:t>
            </a:r>
          </a:p>
          <a:p>
            <a:pPr lvl="2"/>
            <a:r>
              <a:rPr lang="en-US" sz="2100" dirty="0"/>
              <a:t>Ordering may not be guaranteed by the underlying IP multicast.</a:t>
            </a:r>
          </a:p>
          <a:p>
            <a:pPr lvl="2"/>
            <a:r>
              <a:rPr lang="en-US" sz="2100" dirty="0"/>
              <a:t>Solution? </a:t>
            </a:r>
            <a:r>
              <a:rPr lang="en-US" sz="2100" i="1" u="sng" dirty="0"/>
              <a:t>Ordered</a:t>
            </a:r>
            <a:r>
              <a:rPr lang="en-US" sz="2100" i="1" dirty="0"/>
              <a:t> Multicast</a:t>
            </a:r>
          </a:p>
          <a:p>
            <a:pPr lvl="3"/>
            <a:r>
              <a:rPr lang="en-US" sz="1800" dirty="0"/>
              <a:t>Message will be delivered in the same order at </a:t>
            </a:r>
            <a:r>
              <a:rPr lang="en-US" sz="1800" u="sng" dirty="0"/>
              <a:t>all</a:t>
            </a:r>
            <a:r>
              <a:rPr lang="en-US" sz="1800" dirty="0"/>
              <a:t> processes (from the perspective of the sender).</a:t>
            </a:r>
          </a:p>
          <a:p>
            <a:pPr lvl="2"/>
            <a:r>
              <a:rPr lang="en-US" sz="2100" dirty="0"/>
              <a:t>Ordered Multicast has one or more of the following properties:</a:t>
            </a:r>
          </a:p>
          <a:p>
            <a:pPr lvl="3"/>
            <a:r>
              <a:rPr lang="en-US" sz="1900" dirty="0"/>
              <a:t>FIFO ordering, aka Source ordering</a:t>
            </a:r>
          </a:p>
          <a:p>
            <a:pPr lvl="4"/>
            <a:r>
              <a:rPr lang="en-US" sz="1900" dirty="0"/>
              <a:t>If a process sends one message before another, it will be delivered in this order at </a:t>
            </a:r>
            <a:r>
              <a:rPr lang="en-US" sz="1900" u="sng" dirty="0"/>
              <a:t>all</a:t>
            </a:r>
            <a:r>
              <a:rPr lang="en-US" sz="1900" dirty="0"/>
              <a:t> processes in the group.</a:t>
            </a:r>
          </a:p>
          <a:p>
            <a:pPr lvl="3"/>
            <a:r>
              <a:rPr lang="en-US" sz="1900" dirty="0"/>
              <a:t>Causal Ordering </a:t>
            </a:r>
          </a:p>
          <a:p>
            <a:pPr lvl="4"/>
            <a:r>
              <a:rPr lang="en-US" sz="1900" dirty="0"/>
              <a:t>If a message </a:t>
            </a:r>
            <a:r>
              <a:rPr lang="en-US" sz="1900" i="1" dirty="0"/>
              <a:t>happens before</a:t>
            </a:r>
            <a:r>
              <a:rPr lang="en-US" sz="1900" dirty="0"/>
              <a:t> another message in the distributed system, this so-called </a:t>
            </a:r>
            <a:r>
              <a:rPr lang="en-US" sz="1900" u="sng" dirty="0"/>
              <a:t>causal relationship</a:t>
            </a:r>
            <a:r>
              <a:rPr lang="en-US" sz="1900" dirty="0"/>
              <a:t> will be preserved in the delivery of the associated messages at </a:t>
            </a:r>
            <a:r>
              <a:rPr lang="en-US" sz="1900" u="sng" dirty="0"/>
              <a:t>all</a:t>
            </a:r>
            <a:r>
              <a:rPr lang="en-US" sz="1900" dirty="0"/>
              <a:t> processes.</a:t>
            </a:r>
          </a:p>
          <a:p>
            <a:pPr lvl="3"/>
            <a:r>
              <a:rPr lang="en-US" sz="1900" dirty="0"/>
              <a:t>Total Ordering </a:t>
            </a:r>
          </a:p>
          <a:p>
            <a:pPr lvl="4"/>
            <a:r>
              <a:rPr lang="en-US" sz="1900" dirty="0"/>
              <a:t>If one message is delivered before another on one process, this must happen at </a:t>
            </a:r>
            <a:r>
              <a:rPr lang="en-US" sz="1900" u="sng" dirty="0"/>
              <a:t>all</a:t>
            </a:r>
            <a:r>
              <a:rPr lang="en-US" sz="1900" dirty="0"/>
              <a:t> processes.</a:t>
            </a:r>
          </a:p>
          <a:p>
            <a:pPr lvl="2"/>
            <a:r>
              <a:rPr lang="en-US" sz="2100" dirty="0"/>
              <a:t>More discussion in Chapter 15 (Coordination and Agreement)</a:t>
            </a:r>
          </a:p>
        </p:txBody>
      </p:sp>
      <p:sp>
        <p:nvSpPr>
          <p:cNvPr id="4" name="Slide Number Placeholder 3">
            <a:extLst>
              <a:ext uri="{FF2B5EF4-FFF2-40B4-BE49-F238E27FC236}">
                <a16:creationId xmlns:a16="http://schemas.microsoft.com/office/drawing/2014/main" id="{8F5806E1-67F4-489B-8764-335095FEE9A2}"/>
              </a:ext>
            </a:extLst>
          </p:cNvPr>
          <p:cNvSpPr>
            <a:spLocks noGrp="1"/>
          </p:cNvSpPr>
          <p:nvPr>
            <p:ph type="sldNum" sz="quarter" idx="12"/>
          </p:nvPr>
        </p:nvSpPr>
        <p:spPr/>
        <p:txBody>
          <a:bodyPr/>
          <a:lstStyle/>
          <a:p>
            <a:fld id="{87A86327-0721-5342-9587-EFE31BC8540E}" type="slidenum">
              <a:rPr lang="en-US" smtClean="0"/>
              <a:t>15</a:t>
            </a:fld>
            <a:endParaRPr lang="en-US"/>
          </a:p>
        </p:txBody>
      </p:sp>
    </p:spTree>
    <p:extLst>
      <p:ext uri="{BB962C8B-B14F-4D97-AF65-F5344CB8AC3E}">
        <p14:creationId xmlns:p14="http://schemas.microsoft.com/office/powerpoint/2010/main" val="637509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8438"/>
          </a:xfrm>
        </p:spPr>
        <p:txBody>
          <a:bodyPr/>
          <a:lstStyle/>
          <a:p>
            <a:r>
              <a:rPr lang="en-US" dirty="0"/>
              <a:t>Implementation Issues (cont.)</a:t>
            </a:r>
          </a:p>
        </p:txBody>
      </p:sp>
      <p:sp>
        <p:nvSpPr>
          <p:cNvPr id="3" name="Content Placeholder 2"/>
          <p:cNvSpPr>
            <a:spLocks noGrp="1"/>
          </p:cNvSpPr>
          <p:nvPr>
            <p:ph idx="1"/>
          </p:nvPr>
        </p:nvSpPr>
        <p:spPr>
          <a:xfrm>
            <a:off x="457200" y="1093077"/>
            <a:ext cx="8229600" cy="5263274"/>
          </a:xfrm>
        </p:spPr>
        <p:txBody>
          <a:bodyPr>
            <a:normAutofit fontScale="92500" lnSpcReduction="20000"/>
          </a:bodyPr>
          <a:lstStyle/>
          <a:p>
            <a:r>
              <a:rPr lang="en-US" dirty="0"/>
              <a:t>Issue #2: </a:t>
            </a:r>
            <a:r>
              <a:rPr lang="en-US" b="1" dirty="0"/>
              <a:t>Group Membership Management</a:t>
            </a:r>
          </a:p>
          <a:p>
            <a:pPr lvl="1"/>
            <a:r>
              <a:rPr lang="en-US" dirty="0"/>
              <a:t>Maintains an </a:t>
            </a:r>
            <a:r>
              <a:rPr lang="en-US" u="sng" dirty="0"/>
              <a:t>accurate</a:t>
            </a:r>
            <a:r>
              <a:rPr lang="en-US" dirty="0"/>
              <a:t> view of the current membership of a dynamic group</a:t>
            </a:r>
          </a:p>
          <a:p>
            <a:pPr lvl="1"/>
            <a:r>
              <a:rPr lang="en-US" dirty="0"/>
              <a:t>Four main tasks for group membership management (Figure 6.3):</a:t>
            </a:r>
          </a:p>
          <a:p>
            <a:pPr marL="1371600" lvl="2" indent="-457200">
              <a:buFont typeface="+mj-lt"/>
              <a:buAutoNum type="arabicPeriod"/>
            </a:pPr>
            <a:r>
              <a:rPr lang="en-US" dirty="0"/>
              <a:t>Providing an </a:t>
            </a:r>
            <a:r>
              <a:rPr lang="en-US" u="sng" dirty="0"/>
              <a:t>interface</a:t>
            </a:r>
            <a:r>
              <a:rPr lang="en-US" dirty="0"/>
              <a:t> for group membership change</a:t>
            </a:r>
          </a:p>
          <a:p>
            <a:pPr lvl="3"/>
            <a:r>
              <a:rPr lang="en-US" dirty="0"/>
              <a:t>create a group, add a member, delete a member, …</a:t>
            </a:r>
          </a:p>
          <a:p>
            <a:pPr marL="1371600" lvl="2" indent="-457200">
              <a:buFont typeface="+mj-lt"/>
              <a:buAutoNum type="arabicPeriod"/>
            </a:pPr>
            <a:r>
              <a:rPr lang="en-US" dirty="0"/>
              <a:t>Detecting </a:t>
            </a:r>
            <a:r>
              <a:rPr lang="en-US" u="sng" dirty="0"/>
              <a:t>failures</a:t>
            </a:r>
          </a:p>
          <a:p>
            <a:pPr lvl="3"/>
            <a:r>
              <a:rPr lang="en-US" dirty="0"/>
              <a:t>use a failure detector to reach a decision about a group membership</a:t>
            </a:r>
          </a:p>
          <a:p>
            <a:pPr lvl="3"/>
            <a:r>
              <a:rPr lang="en-US" dirty="0"/>
              <a:t>Exclude failed and unreachable members from the group </a:t>
            </a:r>
          </a:p>
          <a:p>
            <a:pPr marL="1371600" lvl="2" indent="-457200">
              <a:buFont typeface="+mj-lt"/>
              <a:buAutoNum type="arabicPeriod"/>
            </a:pPr>
            <a:r>
              <a:rPr lang="en-US" dirty="0"/>
              <a:t>Notifying members of group </a:t>
            </a:r>
            <a:r>
              <a:rPr lang="en-US" u="sng" dirty="0"/>
              <a:t>membership changes</a:t>
            </a:r>
          </a:p>
          <a:p>
            <a:pPr marL="1371600" lvl="2" indent="-457200">
              <a:buFont typeface="+mj-lt"/>
              <a:buAutoNum type="arabicPeriod"/>
            </a:pPr>
            <a:r>
              <a:rPr lang="en-US" dirty="0"/>
              <a:t>Performing </a:t>
            </a:r>
            <a:r>
              <a:rPr lang="en-US" u="sng" dirty="0"/>
              <a:t>group address expansion</a:t>
            </a:r>
          </a:p>
          <a:p>
            <a:pPr lvl="3"/>
            <a:r>
              <a:rPr lang="en-US" dirty="0"/>
              <a:t>you don’t send a message by listing group members, but rather you supply the group id, and then the id is expanded into the current group members.</a:t>
            </a:r>
          </a:p>
        </p:txBody>
      </p:sp>
      <p:sp>
        <p:nvSpPr>
          <p:cNvPr id="4" name="Slide Number Placeholder 3">
            <a:extLst>
              <a:ext uri="{FF2B5EF4-FFF2-40B4-BE49-F238E27FC236}">
                <a16:creationId xmlns:a16="http://schemas.microsoft.com/office/drawing/2014/main" id="{8CE87D00-F0B1-4FB0-857A-CFE0DF15125D}"/>
              </a:ext>
            </a:extLst>
          </p:cNvPr>
          <p:cNvSpPr>
            <a:spLocks noGrp="1"/>
          </p:cNvSpPr>
          <p:nvPr>
            <p:ph type="sldNum" sz="quarter" idx="12"/>
          </p:nvPr>
        </p:nvSpPr>
        <p:spPr/>
        <p:txBody>
          <a:bodyPr/>
          <a:lstStyle/>
          <a:p>
            <a:fld id="{87A86327-0721-5342-9587-EFE31BC8540E}" type="slidenum">
              <a:rPr lang="en-US" smtClean="0"/>
              <a:t>16</a:t>
            </a:fld>
            <a:endParaRPr lang="en-US"/>
          </a:p>
        </p:txBody>
      </p:sp>
    </p:spTree>
    <p:extLst>
      <p:ext uri="{BB962C8B-B14F-4D97-AF65-F5344CB8AC3E}">
        <p14:creationId xmlns:p14="http://schemas.microsoft.com/office/powerpoint/2010/main" val="24211895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Line 2"/>
          <p:cNvSpPr>
            <a:spLocks noChangeShapeType="1"/>
          </p:cNvSpPr>
          <p:nvPr/>
        </p:nvSpPr>
        <p:spPr bwMode="auto">
          <a:xfrm>
            <a:off x="457200" y="1143000"/>
            <a:ext cx="8153400" cy="1588"/>
          </a:xfrm>
          <a:prstGeom prst="line">
            <a:avLst/>
          </a:prstGeom>
          <a:noFill/>
          <a:ln w="127000">
            <a:solidFill>
              <a:srgbClr val="FFCC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19" name="Rectangle 3"/>
          <p:cNvSpPr>
            <a:spLocks noGrp="1" noChangeArrowheads="1"/>
          </p:cNvSpPr>
          <p:nvPr>
            <p:ph type="title"/>
          </p:nvPr>
        </p:nvSpPr>
        <p:spPr>
          <a:xfrm>
            <a:off x="457200" y="95525"/>
            <a:ext cx="8229600" cy="1143000"/>
          </a:xfrm>
          <a:ln/>
        </p:spPr>
        <p:txBody>
          <a:bodyPr rIns="132080">
            <a:noAutofit/>
          </a:bodyPr>
          <a:lstStyle/>
          <a:p>
            <a:r>
              <a:rPr lang="en-US" sz="3200" dirty="0"/>
              <a:t>Figure 6.3</a:t>
            </a:r>
            <a:br>
              <a:rPr lang="en-US" sz="3200" dirty="0"/>
            </a:br>
            <a:r>
              <a:rPr lang="en-US" sz="3200" dirty="0"/>
              <a:t>The role of group membership management</a:t>
            </a:r>
          </a:p>
        </p:txBody>
      </p:sp>
      <p:grpSp>
        <p:nvGrpSpPr>
          <p:cNvPr id="9220" name="Group 4"/>
          <p:cNvGrpSpPr>
            <a:grpSpLocks/>
          </p:cNvGrpSpPr>
          <p:nvPr/>
        </p:nvGrpSpPr>
        <p:grpSpPr bwMode="auto">
          <a:xfrm>
            <a:off x="903411" y="1554956"/>
            <a:ext cx="7343042" cy="4675188"/>
            <a:chOff x="0" y="0"/>
            <a:chExt cx="5011" cy="2945"/>
          </a:xfrm>
        </p:grpSpPr>
        <p:sp>
          <p:nvSpPr>
            <p:cNvPr id="9221" name="Oval 5"/>
            <p:cNvSpPr>
              <a:spLocks/>
            </p:cNvSpPr>
            <p:nvPr/>
          </p:nvSpPr>
          <p:spPr bwMode="auto">
            <a:xfrm>
              <a:off x="1538" y="0"/>
              <a:ext cx="1341" cy="2945"/>
            </a:xfrm>
            <a:prstGeom prst="ellipse">
              <a:avLst/>
            </a:prstGeom>
            <a:solidFill>
              <a:srgbClr val="FFDC99"/>
            </a:solidFill>
            <a:ln w="25400">
              <a:solidFill>
                <a:srgbClr val="FFDC99"/>
              </a:solidFill>
              <a:round/>
              <a:headEnd/>
              <a:tailEnd/>
            </a:ln>
          </p:spPr>
          <p:txBody>
            <a:bodyPr lIns="0" tIns="0" rIns="0" bIns="0"/>
            <a:lstStyle/>
            <a:p>
              <a:endParaRPr lang="en-US"/>
            </a:p>
          </p:txBody>
        </p:sp>
        <p:sp>
          <p:nvSpPr>
            <p:cNvPr id="9222" name="Rectangle 6"/>
            <p:cNvSpPr>
              <a:spLocks/>
            </p:cNvSpPr>
            <p:nvPr/>
          </p:nvSpPr>
          <p:spPr bwMode="auto">
            <a:xfrm>
              <a:off x="2527" y="2264"/>
              <a:ext cx="273"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Join</a:t>
              </a:r>
            </a:p>
          </p:txBody>
        </p:sp>
        <p:sp>
          <p:nvSpPr>
            <p:cNvPr id="9223" name="Rectangle 7"/>
            <p:cNvSpPr>
              <a:spLocks/>
            </p:cNvSpPr>
            <p:nvPr/>
          </p:nvSpPr>
          <p:spPr bwMode="auto">
            <a:xfrm>
              <a:off x="989" y="203"/>
              <a:ext cx="413"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Group</a:t>
              </a:r>
            </a:p>
          </p:txBody>
        </p:sp>
        <p:sp>
          <p:nvSpPr>
            <p:cNvPr id="9224" name="Rectangle 8"/>
            <p:cNvSpPr>
              <a:spLocks/>
            </p:cNvSpPr>
            <p:nvPr/>
          </p:nvSpPr>
          <p:spPr bwMode="auto">
            <a:xfrm>
              <a:off x="940" y="367"/>
              <a:ext cx="529"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address</a:t>
              </a:r>
            </a:p>
          </p:txBody>
        </p:sp>
        <p:sp>
          <p:nvSpPr>
            <p:cNvPr id="9225" name="Rectangle 9"/>
            <p:cNvSpPr>
              <a:spLocks/>
            </p:cNvSpPr>
            <p:nvPr/>
          </p:nvSpPr>
          <p:spPr bwMode="auto">
            <a:xfrm>
              <a:off x="858" y="530"/>
              <a:ext cx="678"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expansion</a:t>
              </a:r>
            </a:p>
          </p:txBody>
        </p:sp>
        <p:sp>
          <p:nvSpPr>
            <p:cNvPr id="9226" name="Line 10"/>
            <p:cNvSpPr>
              <a:spLocks noChangeShapeType="1"/>
            </p:cNvSpPr>
            <p:nvPr/>
          </p:nvSpPr>
          <p:spPr bwMode="auto">
            <a:xfrm>
              <a:off x="1267" y="677"/>
              <a:ext cx="229" cy="409"/>
            </a:xfrm>
            <a:prstGeom prst="line">
              <a:avLst/>
            </a:prstGeom>
            <a:noFill/>
            <a:ln w="12700">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27" name="Rectangle 11"/>
            <p:cNvSpPr>
              <a:spLocks/>
            </p:cNvSpPr>
            <p:nvPr/>
          </p:nvSpPr>
          <p:spPr bwMode="auto">
            <a:xfrm>
              <a:off x="837" y="1528"/>
              <a:ext cx="587"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Multicast</a:t>
              </a:r>
            </a:p>
          </p:txBody>
        </p:sp>
        <p:sp>
          <p:nvSpPr>
            <p:cNvPr id="9228" name="Rectangle 12"/>
            <p:cNvSpPr>
              <a:spLocks/>
            </p:cNvSpPr>
            <p:nvPr/>
          </p:nvSpPr>
          <p:spPr bwMode="auto">
            <a:xfrm>
              <a:off x="624" y="1692"/>
              <a:ext cx="1001"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communication</a:t>
              </a:r>
            </a:p>
          </p:txBody>
        </p:sp>
        <p:sp>
          <p:nvSpPr>
            <p:cNvPr id="9229" name="Rectangle 13"/>
            <p:cNvSpPr>
              <a:spLocks/>
            </p:cNvSpPr>
            <p:nvPr/>
          </p:nvSpPr>
          <p:spPr bwMode="auto">
            <a:xfrm>
              <a:off x="809" y="1022"/>
              <a:ext cx="0" cy="1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900" i="1">
                  <a:solidFill>
                    <a:schemeClr val="tx1"/>
                  </a:solidFill>
                  <a:latin typeface="Helvetica" charset="0"/>
                  <a:ea typeface="ＭＳ Ｐゴシック" charset="0"/>
                  <a:cs typeface="Helvetica" charset="0"/>
                  <a:sym typeface="Helvetica" charset="0"/>
                </a:rPr>
                <a:t> </a:t>
              </a:r>
            </a:p>
          </p:txBody>
        </p:sp>
        <p:sp>
          <p:nvSpPr>
            <p:cNvPr id="9230" name="Rectangle 14"/>
            <p:cNvSpPr>
              <a:spLocks/>
            </p:cNvSpPr>
            <p:nvPr/>
          </p:nvSpPr>
          <p:spPr bwMode="auto">
            <a:xfrm>
              <a:off x="850" y="1016"/>
              <a:ext cx="413"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Group</a:t>
              </a:r>
            </a:p>
          </p:txBody>
        </p:sp>
        <p:sp>
          <p:nvSpPr>
            <p:cNvPr id="9231" name="Rectangle 15"/>
            <p:cNvSpPr>
              <a:spLocks/>
            </p:cNvSpPr>
            <p:nvPr/>
          </p:nvSpPr>
          <p:spPr bwMode="auto">
            <a:xfrm>
              <a:off x="858" y="1218"/>
              <a:ext cx="323"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send</a:t>
              </a:r>
            </a:p>
          </p:txBody>
        </p:sp>
        <p:sp>
          <p:nvSpPr>
            <p:cNvPr id="9232" name="Rectangle 16"/>
            <p:cNvSpPr>
              <a:spLocks/>
            </p:cNvSpPr>
            <p:nvPr/>
          </p:nvSpPr>
          <p:spPr bwMode="auto">
            <a:xfrm>
              <a:off x="2642" y="1626"/>
              <a:ext cx="240"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Fail</a:t>
              </a:r>
            </a:p>
          </p:txBody>
        </p:sp>
        <p:sp>
          <p:nvSpPr>
            <p:cNvPr id="9233" name="Freeform 17"/>
            <p:cNvSpPr>
              <a:spLocks/>
            </p:cNvSpPr>
            <p:nvPr/>
          </p:nvSpPr>
          <p:spPr bwMode="auto">
            <a:xfrm>
              <a:off x="1832" y="1145"/>
              <a:ext cx="82" cy="49"/>
            </a:xfrm>
            <a:custGeom>
              <a:avLst/>
              <a:gdLst>
                <a:gd name="T0" fmla="*/ 0 w 21600"/>
                <a:gd name="T1" fmla="*/ 14547 h 21600"/>
                <a:gd name="T2" fmla="*/ 0 w 21600"/>
                <a:gd name="T3" fmla="*/ 0 h 21600"/>
                <a:gd name="T4" fmla="*/ 21600 w 21600"/>
                <a:gd name="T5" fmla="*/ 14547 h 21600"/>
                <a:gd name="T6" fmla="*/ 0 w 21600"/>
                <a:gd name="T7" fmla="*/ 21600 h 21600"/>
                <a:gd name="T8" fmla="*/ 0 w 21600"/>
                <a:gd name="T9" fmla="*/ 14547 h 21600"/>
                <a:gd name="T10" fmla="*/ 0 w 21600"/>
                <a:gd name="T11" fmla="*/ 14547 h 21600"/>
              </a:gdLst>
              <a:ahLst/>
              <a:cxnLst>
                <a:cxn ang="0">
                  <a:pos x="T0" y="T1"/>
                </a:cxn>
                <a:cxn ang="0">
                  <a:pos x="T2" y="T3"/>
                </a:cxn>
                <a:cxn ang="0">
                  <a:pos x="T4" y="T5"/>
                </a:cxn>
                <a:cxn ang="0">
                  <a:pos x="T6" y="T7"/>
                </a:cxn>
                <a:cxn ang="0">
                  <a:pos x="T8" y="T9"/>
                </a:cxn>
                <a:cxn ang="0">
                  <a:pos x="T10" y="T11"/>
                </a:cxn>
              </a:cxnLst>
              <a:rect l="0" t="0" r="r" b="b"/>
              <a:pathLst>
                <a:path w="21600" h="21600">
                  <a:moveTo>
                    <a:pt x="0" y="14547"/>
                  </a:moveTo>
                  <a:lnTo>
                    <a:pt x="0" y="0"/>
                  </a:lnTo>
                  <a:lnTo>
                    <a:pt x="21600" y="14547"/>
                  </a:lnTo>
                  <a:lnTo>
                    <a:pt x="0" y="21600"/>
                  </a:lnTo>
                  <a:lnTo>
                    <a:pt x="0" y="14547"/>
                  </a:lnTo>
                  <a:close/>
                  <a:moveTo>
                    <a:pt x="0" y="14547"/>
                  </a:moveTo>
                </a:path>
              </a:pathLst>
            </a:custGeom>
            <a:solidFill>
              <a:srgbClr val="000000"/>
            </a:solidFill>
            <a:ln w="25400" cap="flat">
              <a:solidFill>
                <a:schemeClr val="tx1"/>
              </a:solidFill>
              <a:prstDash val="solid"/>
              <a:round/>
              <a:headEnd type="none" w="med" len="med"/>
              <a:tailEnd type="none" w="med" len="med"/>
            </a:ln>
          </p:spPr>
          <p:txBody>
            <a:bodyPr lIns="0" tIns="0" rIns="0" bIns="0"/>
            <a:lstStyle/>
            <a:p>
              <a:endParaRPr lang="en-US"/>
            </a:p>
          </p:txBody>
        </p:sp>
        <p:sp>
          <p:nvSpPr>
            <p:cNvPr id="9234" name="Line 18"/>
            <p:cNvSpPr>
              <a:spLocks noChangeShapeType="1"/>
            </p:cNvSpPr>
            <p:nvPr/>
          </p:nvSpPr>
          <p:spPr bwMode="auto">
            <a:xfrm>
              <a:off x="540" y="1178"/>
              <a:ext cx="1276" cy="1"/>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35" name="Freeform 19"/>
            <p:cNvSpPr>
              <a:spLocks/>
            </p:cNvSpPr>
            <p:nvPr/>
          </p:nvSpPr>
          <p:spPr bwMode="auto">
            <a:xfrm>
              <a:off x="1898" y="736"/>
              <a:ext cx="81" cy="82"/>
            </a:xfrm>
            <a:custGeom>
              <a:avLst/>
              <a:gdLst>
                <a:gd name="T0" fmla="*/ 4267 w 21600"/>
                <a:gd name="T1" fmla="*/ 17385 h 21600"/>
                <a:gd name="T2" fmla="*/ 0 w 21600"/>
                <a:gd name="T3" fmla="*/ 12907 h 21600"/>
                <a:gd name="T4" fmla="*/ 21600 w 21600"/>
                <a:gd name="T5" fmla="*/ 0 h 21600"/>
                <a:gd name="T6" fmla="*/ 8533 w 21600"/>
                <a:gd name="T7" fmla="*/ 21600 h 21600"/>
                <a:gd name="T8" fmla="*/ 4267 w 21600"/>
                <a:gd name="T9" fmla="*/ 17385 h 21600"/>
                <a:gd name="T10" fmla="*/ 4267 w 21600"/>
                <a:gd name="T11" fmla="*/ 17385 h 21600"/>
              </a:gdLst>
              <a:ahLst/>
              <a:cxnLst>
                <a:cxn ang="0">
                  <a:pos x="T0" y="T1"/>
                </a:cxn>
                <a:cxn ang="0">
                  <a:pos x="T2" y="T3"/>
                </a:cxn>
                <a:cxn ang="0">
                  <a:pos x="T4" y="T5"/>
                </a:cxn>
                <a:cxn ang="0">
                  <a:pos x="T6" y="T7"/>
                </a:cxn>
                <a:cxn ang="0">
                  <a:pos x="T8" y="T9"/>
                </a:cxn>
                <a:cxn ang="0">
                  <a:pos x="T10" y="T11"/>
                </a:cxn>
              </a:cxnLst>
              <a:rect l="0" t="0" r="r" b="b"/>
              <a:pathLst>
                <a:path w="21600" h="21600">
                  <a:moveTo>
                    <a:pt x="4267" y="17385"/>
                  </a:moveTo>
                  <a:lnTo>
                    <a:pt x="0" y="12907"/>
                  </a:lnTo>
                  <a:lnTo>
                    <a:pt x="21600" y="0"/>
                  </a:lnTo>
                  <a:lnTo>
                    <a:pt x="8533" y="21600"/>
                  </a:lnTo>
                  <a:lnTo>
                    <a:pt x="4267" y="17385"/>
                  </a:lnTo>
                  <a:close/>
                  <a:moveTo>
                    <a:pt x="4267" y="17385"/>
                  </a:moveTo>
                </a:path>
              </a:pathLst>
            </a:custGeom>
            <a:solidFill>
              <a:srgbClr val="000000"/>
            </a:solidFill>
            <a:ln w="25400" cap="flat">
              <a:solidFill>
                <a:schemeClr val="tx1"/>
              </a:solidFill>
              <a:prstDash val="solid"/>
              <a:round/>
              <a:headEnd type="none" w="med" len="med"/>
              <a:tailEnd type="none" w="med" len="med"/>
            </a:ln>
          </p:spPr>
          <p:txBody>
            <a:bodyPr lIns="0" tIns="0" rIns="0" bIns="0"/>
            <a:lstStyle/>
            <a:p>
              <a:endParaRPr lang="en-US"/>
            </a:p>
          </p:txBody>
        </p:sp>
        <p:sp>
          <p:nvSpPr>
            <p:cNvPr id="9236" name="Line 20"/>
            <p:cNvSpPr>
              <a:spLocks noChangeShapeType="1"/>
            </p:cNvSpPr>
            <p:nvPr/>
          </p:nvSpPr>
          <p:spPr bwMode="auto">
            <a:xfrm rot="10800000" flipH="1">
              <a:off x="1538" y="802"/>
              <a:ext cx="376" cy="376"/>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37" name="Oval 21"/>
            <p:cNvSpPr>
              <a:spLocks/>
            </p:cNvSpPr>
            <p:nvPr/>
          </p:nvSpPr>
          <p:spPr bwMode="auto">
            <a:xfrm>
              <a:off x="0" y="900"/>
              <a:ext cx="556" cy="540"/>
            </a:xfrm>
            <a:prstGeom prst="ellipse">
              <a:avLst/>
            </a:prstGeom>
            <a:solidFill>
              <a:srgbClr val="FFFFFF"/>
            </a:solidFill>
            <a:ln w="25400">
              <a:solidFill>
                <a:schemeClr val="tx1"/>
              </a:solidFill>
              <a:round/>
              <a:headEnd/>
              <a:tailEnd/>
            </a:ln>
          </p:spPr>
          <p:txBody>
            <a:bodyPr lIns="0" tIns="0" rIns="0" bIns="0"/>
            <a:lstStyle/>
            <a:p>
              <a:endParaRPr lang="en-US"/>
            </a:p>
          </p:txBody>
        </p:sp>
        <p:sp>
          <p:nvSpPr>
            <p:cNvPr id="9238" name="Oval 22"/>
            <p:cNvSpPr>
              <a:spLocks/>
            </p:cNvSpPr>
            <p:nvPr/>
          </p:nvSpPr>
          <p:spPr bwMode="auto">
            <a:xfrm>
              <a:off x="1947" y="294"/>
              <a:ext cx="540" cy="540"/>
            </a:xfrm>
            <a:prstGeom prst="ellipse">
              <a:avLst/>
            </a:prstGeom>
            <a:solidFill>
              <a:srgbClr val="FFFFFF"/>
            </a:solidFill>
            <a:ln w="25400">
              <a:solidFill>
                <a:schemeClr val="tx1"/>
              </a:solidFill>
              <a:round/>
              <a:headEnd/>
              <a:tailEnd/>
            </a:ln>
          </p:spPr>
          <p:txBody>
            <a:bodyPr lIns="0" tIns="0" rIns="0" bIns="0"/>
            <a:lstStyle/>
            <a:p>
              <a:endParaRPr lang="en-US"/>
            </a:p>
          </p:txBody>
        </p:sp>
        <p:sp>
          <p:nvSpPr>
            <p:cNvPr id="9239" name="Oval 23"/>
            <p:cNvSpPr>
              <a:spLocks/>
            </p:cNvSpPr>
            <p:nvPr/>
          </p:nvSpPr>
          <p:spPr bwMode="auto">
            <a:xfrm>
              <a:off x="1947" y="900"/>
              <a:ext cx="540" cy="540"/>
            </a:xfrm>
            <a:prstGeom prst="ellipse">
              <a:avLst/>
            </a:prstGeom>
            <a:solidFill>
              <a:srgbClr val="FFFFFF"/>
            </a:solidFill>
            <a:ln w="25400">
              <a:solidFill>
                <a:schemeClr val="tx1"/>
              </a:solidFill>
              <a:round/>
              <a:headEnd/>
              <a:tailEnd/>
            </a:ln>
          </p:spPr>
          <p:txBody>
            <a:bodyPr lIns="0" tIns="0" rIns="0" bIns="0"/>
            <a:lstStyle/>
            <a:p>
              <a:endParaRPr lang="en-US"/>
            </a:p>
          </p:txBody>
        </p:sp>
        <p:sp>
          <p:nvSpPr>
            <p:cNvPr id="9240" name="Oval 24"/>
            <p:cNvSpPr>
              <a:spLocks/>
            </p:cNvSpPr>
            <p:nvPr/>
          </p:nvSpPr>
          <p:spPr bwMode="auto">
            <a:xfrm>
              <a:off x="1947" y="1521"/>
              <a:ext cx="540" cy="524"/>
            </a:xfrm>
            <a:prstGeom prst="ellipse">
              <a:avLst/>
            </a:prstGeom>
            <a:solidFill>
              <a:srgbClr val="FFFFFF"/>
            </a:solidFill>
            <a:ln w="25400">
              <a:solidFill>
                <a:schemeClr val="tx1"/>
              </a:solidFill>
              <a:round/>
              <a:headEnd/>
              <a:tailEnd/>
            </a:ln>
          </p:spPr>
          <p:txBody>
            <a:bodyPr lIns="0" tIns="0" rIns="0" bIns="0"/>
            <a:lstStyle/>
            <a:p>
              <a:endParaRPr lang="en-US"/>
            </a:p>
          </p:txBody>
        </p:sp>
        <p:sp>
          <p:nvSpPr>
            <p:cNvPr id="9241" name="Freeform 25"/>
            <p:cNvSpPr>
              <a:spLocks/>
            </p:cNvSpPr>
            <p:nvPr/>
          </p:nvSpPr>
          <p:spPr bwMode="auto">
            <a:xfrm>
              <a:off x="1914" y="1505"/>
              <a:ext cx="82" cy="65"/>
            </a:xfrm>
            <a:custGeom>
              <a:avLst/>
              <a:gdLst>
                <a:gd name="T0" fmla="*/ 4215 w 21600"/>
                <a:gd name="T1" fmla="*/ 5317 h 21600"/>
                <a:gd name="T2" fmla="*/ 8693 w 21600"/>
                <a:gd name="T3" fmla="*/ 0 h 21600"/>
                <a:gd name="T4" fmla="*/ 21600 w 21600"/>
                <a:gd name="T5" fmla="*/ 21600 h 21600"/>
                <a:gd name="T6" fmla="*/ 0 w 21600"/>
                <a:gd name="T7" fmla="*/ 10966 h 21600"/>
                <a:gd name="T8" fmla="*/ 4215 w 21600"/>
                <a:gd name="T9" fmla="*/ 5317 h 21600"/>
                <a:gd name="T10" fmla="*/ 4215 w 21600"/>
                <a:gd name="T11" fmla="*/ 5317 h 21600"/>
              </a:gdLst>
              <a:ahLst/>
              <a:cxnLst>
                <a:cxn ang="0">
                  <a:pos x="T0" y="T1"/>
                </a:cxn>
                <a:cxn ang="0">
                  <a:pos x="T2" y="T3"/>
                </a:cxn>
                <a:cxn ang="0">
                  <a:pos x="T4" y="T5"/>
                </a:cxn>
                <a:cxn ang="0">
                  <a:pos x="T6" y="T7"/>
                </a:cxn>
                <a:cxn ang="0">
                  <a:pos x="T8" y="T9"/>
                </a:cxn>
                <a:cxn ang="0">
                  <a:pos x="T10" y="T11"/>
                </a:cxn>
              </a:cxnLst>
              <a:rect l="0" t="0" r="r" b="b"/>
              <a:pathLst>
                <a:path w="21600" h="21600">
                  <a:moveTo>
                    <a:pt x="4215" y="5317"/>
                  </a:moveTo>
                  <a:lnTo>
                    <a:pt x="8693" y="0"/>
                  </a:lnTo>
                  <a:lnTo>
                    <a:pt x="21600" y="21600"/>
                  </a:lnTo>
                  <a:lnTo>
                    <a:pt x="0" y="10966"/>
                  </a:lnTo>
                  <a:lnTo>
                    <a:pt x="4215" y="5317"/>
                  </a:lnTo>
                  <a:close/>
                  <a:moveTo>
                    <a:pt x="4215" y="5317"/>
                  </a:moveTo>
                </a:path>
              </a:pathLst>
            </a:custGeom>
            <a:solidFill>
              <a:srgbClr val="000000"/>
            </a:solidFill>
            <a:ln w="25400" cap="flat">
              <a:solidFill>
                <a:schemeClr val="tx1"/>
              </a:solidFill>
              <a:prstDash val="solid"/>
              <a:round/>
              <a:headEnd type="none" w="med" len="med"/>
              <a:tailEnd type="none" w="med" len="med"/>
            </a:ln>
          </p:spPr>
          <p:txBody>
            <a:bodyPr lIns="0" tIns="0" rIns="0" bIns="0"/>
            <a:lstStyle/>
            <a:p>
              <a:endParaRPr lang="en-US"/>
            </a:p>
          </p:txBody>
        </p:sp>
        <p:sp>
          <p:nvSpPr>
            <p:cNvPr id="9242" name="Line 26"/>
            <p:cNvSpPr>
              <a:spLocks noChangeShapeType="1"/>
            </p:cNvSpPr>
            <p:nvPr/>
          </p:nvSpPr>
          <p:spPr bwMode="auto">
            <a:xfrm>
              <a:off x="1554" y="1178"/>
              <a:ext cx="376" cy="327"/>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43" name="Oval 27"/>
            <p:cNvSpPr>
              <a:spLocks/>
            </p:cNvSpPr>
            <p:nvPr/>
          </p:nvSpPr>
          <p:spPr bwMode="auto">
            <a:xfrm>
              <a:off x="2912" y="2159"/>
              <a:ext cx="572" cy="540"/>
            </a:xfrm>
            <a:prstGeom prst="ellipse">
              <a:avLst/>
            </a:prstGeom>
            <a:solidFill>
              <a:srgbClr val="FFFFFF"/>
            </a:solidFill>
            <a:ln w="25400">
              <a:solidFill>
                <a:schemeClr val="tx1"/>
              </a:solidFill>
              <a:round/>
              <a:headEnd/>
              <a:tailEnd/>
            </a:ln>
          </p:spPr>
          <p:txBody>
            <a:bodyPr lIns="0" tIns="0" rIns="0" bIns="0"/>
            <a:lstStyle/>
            <a:p>
              <a:endParaRPr lang="en-US"/>
            </a:p>
          </p:txBody>
        </p:sp>
        <p:sp>
          <p:nvSpPr>
            <p:cNvPr id="9244" name="Freeform 28"/>
            <p:cNvSpPr>
              <a:spLocks/>
            </p:cNvSpPr>
            <p:nvPr/>
          </p:nvSpPr>
          <p:spPr bwMode="auto">
            <a:xfrm>
              <a:off x="2290" y="2405"/>
              <a:ext cx="82" cy="49"/>
            </a:xfrm>
            <a:custGeom>
              <a:avLst/>
              <a:gdLst>
                <a:gd name="T0" fmla="*/ 21600 w 21600"/>
                <a:gd name="T1" fmla="*/ 14547 h 21600"/>
                <a:gd name="T2" fmla="*/ 21600 w 21600"/>
                <a:gd name="T3" fmla="*/ 21600 h 21600"/>
                <a:gd name="T4" fmla="*/ 0 w 21600"/>
                <a:gd name="T5" fmla="*/ 14547 h 21600"/>
                <a:gd name="T6" fmla="*/ 21600 w 21600"/>
                <a:gd name="T7" fmla="*/ 0 h 21600"/>
                <a:gd name="T8" fmla="*/ 21600 w 21600"/>
                <a:gd name="T9" fmla="*/ 14547 h 21600"/>
                <a:gd name="T10" fmla="*/ 21600 w 21600"/>
                <a:gd name="T11" fmla="*/ 14547 h 21600"/>
              </a:gdLst>
              <a:ahLst/>
              <a:cxnLst>
                <a:cxn ang="0">
                  <a:pos x="T0" y="T1"/>
                </a:cxn>
                <a:cxn ang="0">
                  <a:pos x="T2" y="T3"/>
                </a:cxn>
                <a:cxn ang="0">
                  <a:pos x="T4" y="T5"/>
                </a:cxn>
                <a:cxn ang="0">
                  <a:pos x="T6" y="T7"/>
                </a:cxn>
                <a:cxn ang="0">
                  <a:pos x="T8" y="T9"/>
                </a:cxn>
                <a:cxn ang="0">
                  <a:pos x="T10" y="T11"/>
                </a:cxn>
              </a:cxnLst>
              <a:rect l="0" t="0" r="r" b="b"/>
              <a:pathLst>
                <a:path w="21600" h="21600">
                  <a:moveTo>
                    <a:pt x="21600" y="14547"/>
                  </a:moveTo>
                  <a:lnTo>
                    <a:pt x="21600" y="21600"/>
                  </a:lnTo>
                  <a:lnTo>
                    <a:pt x="0" y="14547"/>
                  </a:lnTo>
                  <a:lnTo>
                    <a:pt x="21600" y="0"/>
                  </a:lnTo>
                  <a:lnTo>
                    <a:pt x="21600" y="14547"/>
                  </a:lnTo>
                  <a:close/>
                  <a:moveTo>
                    <a:pt x="21600" y="14547"/>
                  </a:moveTo>
                </a:path>
              </a:pathLst>
            </a:custGeom>
            <a:solidFill>
              <a:srgbClr val="000000"/>
            </a:solidFill>
            <a:ln w="25400" cap="flat">
              <a:solidFill>
                <a:schemeClr val="tx1"/>
              </a:solidFill>
              <a:prstDash val="solid"/>
              <a:round/>
              <a:headEnd type="none" w="med" len="med"/>
              <a:tailEnd type="none" w="med" len="med"/>
            </a:ln>
          </p:spPr>
          <p:txBody>
            <a:bodyPr lIns="0" tIns="0" rIns="0" bIns="0"/>
            <a:lstStyle/>
            <a:p>
              <a:endParaRPr lang="en-US"/>
            </a:p>
          </p:txBody>
        </p:sp>
        <p:sp>
          <p:nvSpPr>
            <p:cNvPr id="9245" name="Line 29"/>
            <p:cNvSpPr>
              <a:spLocks noChangeShapeType="1"/>
            </p:cNvSpPr>
            <p:nvPr/>
          </p:nvSpPr>
          <p:spPr bwMode="auto">
            <a:xfrm flipH="1">
              <a:off x="2797" y="2438"/>
              <a:ext cx="66" cy="1"/>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46" name="Line 30"/>
            <p:cNvSpPr>
              <a:spLocks noChangeShapeType="1"/>
            </p:cNvSpPr>
            <p:nvPr/>
          </p:nvSpPr>
          <p:spPr bwMode="auto">
            <a:xfrm flipH="1">
              <a:off x="2552" y="2438"/>
              <a:ext cx="147" cy="1"/>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47" name="Line 31"/>
            <p:cNvSpPr>
              <a:spLocks noChangeShapeType="1"/>
            </p:cNvSpPr>
            <p:nvPr/>
          </p:nvSpPr>
          <p:spPr bwMode="auto">
            <a:xfrm flipH="1">
              <a:off x="2388" y="2438"/>
              <a:ext cx="66" cy="1"/>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48" name="Freeform 32"/>
            <p:cNvSpPr>
              <a:spLocks/>
            </p:cNvSpPr>
            <p:nvPr/>
          </p:nvSpPr>
          <p:spPr bwMode="auto">
            <a:xfrm>
              <a:off x="3010" y="1750"/>
              <a:ext cx="82" cy="50"/>
            </a:xfrm>
            <a:custGeom>
              <a:avLst/>
              <a:gdLst>
                <a:gd name="T0" fmla="*/ 0 w 21600"/>
                <a:gd name="T1" fmla="*/ 14256 h 21600"/>
                <a:gd name="T2" fmla="*/ 0 w 21600"/>
                <a:gd name="T3" fmla="*/ 0 h 21600"/>
                <a:gd name="T4" fmla="*/ 21600 w 21600"/>
                <a:gd name="T5" fmla="*/ 14256 h 21600"/>
                <a:gd name="T6" fmla="*/ 0 w 21600"/>
                <a:gd name="T7" fmla="*/ 21600 h 21600"/>
                <a:gd name="T8" fmla="*/ 0 w 21600"/>
                <a:gd name="T9" fmla="*/ 14256 h 21600"/>
                <a:gd name="T10" fmla="*/ 0 w 21600"/>
                <a:gd name="T11" fmla="*/ 14256 h 21600"/>
              </a:gdLst>
              <a:ahLst/>
              <a:cxnLst>
                <a:cxn ang="0">
                  <a:pos x="T0" y="T1"/>
                </a:cxn>
                <a:cxn ang="0">
                  <a:pos x="T2" y="T3"/>
                </a:cxn>
                <a:cxn ang="0">
                  <a:pos x="T4" y="T5"/>
                </a:cxn>
                <a:cxn ang="0">
                  <a:pos x="T6" y="T7"/>
                </a:cxn>
                <a:cxn ang="0">
                  <a:pos x="T8" y="T9"/>
                </a:cxn>
                <a:cxn ang="0">
                  <a:pos x="T10" y="T11"/>
                </a:cxn>
              </a:cxnLst>
              <a:rect l="0" t="0" r="r" b="b"/>
              <a:pathLst>
                <a:path w="21600" h="21600">
                  <a:moveTo>
                    <a:pt x="0" y="14256"/>
                  </a:moveTo>
                  <a:lnTo>
                    <a:pt x="0" y="0"/>
                  </a:lnTo>
                  <a:lnTo>
                    <a:pt x="21600" y="14256"/>
                  </a:lnTo>
                  <a:lnTo>
                    <a:pt x="0" y="21600"/>
                  </a:lnTo>
                  <a:lnTo>
                    <a:pt x="0" y="14256"/>
                  </a:lnTo>
                  <a:close/>
                  <a:moveTo>
                    <a:pt x="0" y="14256"/>
                  </a:moveTo>
                </a:path>
              </a:pathLst>
            </a:custGeom>
            <a:solidFill>
              <a:srgbClr val="000000"/>
            </a:solidFill>
            <a:ln w="25400" cap="flat">
              <a:solidFill>
                <a:schemeClr val="tx1"/>
              </a:solidFill>
              <a:prstDash val="solid"/>
              <a:round/>
              <a:headEnd type="none" w="med" len="med"/>
              <a:tailEnd type="none" w="med" len="med"/>
            </a:ln>
          </p:spPr>
          <p:txBody>
            <a:bodyPr lIns="0" tIns="0" rIns="0" bIns="0"/>
            <a:lstStyle/>
            <a:p>
              <a:endParaRPr lang="en-US"/>
            </a:p>
          </p:txBody>
        </p:sp>
        <p:sp>
          <p:nvSpPr>
            <p:cNvPr id="9249" name="Line 33"/>
            <p:cNvSpPr>
              <a:spLocks noChangeShapeType="1"/>
            </p:cNvSpPr>
            <p:nvPr/>
          </p:nvSpPr>
          <p:spPr bwMode="auto">
            <a:xfrm>
              <a:off x="2487" y="1783"/>
              <a:ext cx="65" cy="1"/>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50" name="Line 34"/>
            <p:cNvSpPr>
              <a:spLocks noChangeShapeType="1"/>
            </p:cNvSpPr>
            <p:nvPr/>
          </p:nvSpPr>
          <p:spPr bwMode="auto">
            <a:xfrm>
              <a:off x="2667" y="1783"/>
              <a:ext cx="163" cy="1"/>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51" name="Line 35"/>
            <p:cNvSpPr>
              <a:spLocks noChangeShapeType="1"/>
            </p:cNvSpPr>
            <p:nvPr/>
          </p:nvSpPr>
          <p:spPr bwMode="auto">
            <a:xfrm>
              <a:off x="2945" y="1783"/>
              <a:ext cx="65" cy="1"/>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52" name="Rectangle 36"/>
            <p:cNvSpPr>
              <a:spLocks/>
            </p:cNvSpPr>
            <p:nvPr/>
          </p:nvSpPr>
          <p:spPr bwMode="auto">
            <a:xfrm>
              <a:off x="3738" y="1549"/>
              <a:ext cx="1273"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Group membership</a:t>
              </a:r>
            </a:p>
          </p:txBody>
        </p:sp>
        <p:sp>
          <p:nvSpPr>
            <p:cNvPr id="9253" name="Rectangle 37"/>
            <p:cNvSpPr>
              <a:spLocks/>
            </p:cNvSpPr>
            <p:nvPr/>
          </p:nvSpPr>
          <p:spPr bwMode="auto">
            <a:xfrm>
              <a:off x="3934" y="1697"/>
              <a:ext cx="868"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management</a:t>
              </a:r>
            </a:p>
          </p:txBody>
        </p:sp>
        <p:sp>
          <p:nvSpPr>
            <p:cNvPr id="9254" name="Rectangle 38"/>
            <p:cNvSpPr>
              <a:spLocks/>
            </p:cNvSpPr>
            <p:nvPr/>
          </p:nvSpPr>
          <p:spPr bwMode="auto">
            <a:xfrm>
              <a:off x="2511" y="972"/>
              <a:ext cx="405"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Leave</a:t>
              </a:r>
            </a:p>
          </p:txBody>
        </p:sp>
        <p:sp>
          <p:nvSpPr>
            <p:cNvPr id="9255" name="Freeform 39"/>
            <p:cNvSpPr>
              <a:spLocks/>
            </p:cNvSpPr>
            <p:nvPr/>
          </p:nvSpPr>
          <p:spPr bwMode="auto">
            <a:xfrm>
              <a:off x="3010" y="1112"/>
              <a:ext cx="82" cy="49"/>
            </a:xfrm>
            <a:custGeom>
              <a:avLst/>
              <a:gdLst>
                <a:gd name="T0" fmla="*/ 0 w 21600"/>
                <a:gd name="T1" fmla="*/ 14547 h 21600"/>
                <a:gd name="T2" fmla="*/ 0 w 21600"/>
                <a:gd name="T3" fmla="*/ 0 h 21600"/>
                <a:gd name="T4" fmla="*/ 21600 w 21600"/>
                <a:gd name="T5" fmla="*/ 14547 h 21600"/>
                <a:gd name="T6" fmla="*/ 0 w 21600"/>
                <a:gd name="T7" fmla="*/ 21600 h 21600"/>
                <a:gd name="T8" fmla="*/ 0 w 21600"/>
                <a:gd name="T9" fmla="*/ 14547 h 21600"/>
                <a:gd name="T10" fmla="*/ 0 w 21600"/>
                <a:gd name="T11" fmla="*/ 14547 h 21600"/>
              </a:gdLst>
              <a:ahLst/>
              <a:cxnLst>
                <a:cxn ang="0">
                  <a:pos x="T0" y="T1"/>
                </a:cxn>
                <a:cxn ang="0">
                  <a:pos x="T2" y="T3"/>
                </a:cxn>
                <a:cxn ang="0">
                  <a:pos x="T4" y="T5"/>
                </a:cxn>
                <a:cxn ang="0">
                  <a:pos x="T6" y="T7"/>
                </a:cxn>
                <a:cxn ang="0">
                  <a:pos x="T8" y="T9"/>
                </a:cxn>
                <a:cxn ang="0">
                  <a:pos x="T10" y="T11"/>
                </a:cxn>
              </a:cxnLst>
              <a:rect l="0" t="0" r="r" b="b"/>
              <a:pathLst>
                <a:path w="21600" h="21600">
                  <a:moveTo>
                    <a:pt x="0" y="14547"/>
                  </a:moveTo>
                  <a:lnTo>
                    <a:pt x="0" y="0"/>
                  </a:lnTo>
                  <a:lnTo>
                    <a:pt x="21600" y="14547"/>
                  </a:lnTo>
                  <a:lnTo>
                    <a:pt x="0" y="21600"/>
                  </a:lnTo>
                  <a:lnTo>
                    <a:pt x="0" y="14547"/>
                  </a:lnTo>
                  <a:close/>
                  <a:moveTo>
                    <a:pt x="0" y="14547"/>
                  </a:moveTo>
                </a:path>
              </a:pathLst>
            </a:custGeom>
            <a:solidFill>
              <a:srgbClr val="000000"/>
            </a:solidFill>
            <a:ln w="25400" cap="flat">
              <a:solidFill>
                <a:schemeClr val="tx1"/>
              </a:solidFill>
              <a:prstDash val="solid"/>
              <a:round/>
              <a:headEnd type="none" w="med" len="med"/>
              <a:tailEnd type="none" w="med" len="med"/>
            </a:ln>
          </p:spPr>
          <p:txBody>
            <a:bodyPr lIns="0" tIns="0" rIns="0" bIns="0"/>
            <a:lstStyle/>
            <a:p>
              <a:endParaRPr lang="en-US"/>
            </a:p>
          </p:txBody>
        </p:sp>
        <p:sp>
          <p:nvSpPr>
            <p:cNvPr id="9256" name="Line 40"/>
            <p:cNvSpPr>
              <a:spLocks noChangeShapeType="1"/>
            </p:cNvSpPr>
            <p:nvPr/>
          </p:nvSpPr>
          <p:spPr bwMode="auto">
            <a:xfrm>
              <a:off x="2487" y="1145"/>
              <a:ext cx="65" cy="1"/>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57" name="Line 41"/>
            <p:cNvSpPr>
              <a:spLocks noChangeShapeType="1"/>
            </p:cNvSpPr>
            <p:nvPr/>
          </p:nvSpPr>
          <p:spPr bwMode="auto">
            <a:xfrm>
              <a:off x="2667" y="1145"/>
              <a:ext cx="163" cy="1"/>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58" name="Line 42"/>
            <p:cNvSpPr>
              <a:spLocks noChangeShapeType="1"/>
            </p:cNvSpPr>
            <p:nvPr/>
          </p:nvSpPr>
          <p:spPr bwMode="auto">
            <a:xfrm>
              <a:off x="2945" y="1145"/>
              <a:ext cx="65" cy="1"/>
            </a:xfrm>
            <a:prstGeom prst="line">
              <a:avLst/>
            </a:prstGeom>
            <a:noFill/>
            <a:ln w="254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59" name="Line 43"/>
            <p:cNvSpPr>
              <a:spLocks noChangeShapeType="1"/>
            </p:cNvSpPr>
            <p:nvPr/>
          </p:nvSpPr>
          <p:spPr bwMode="auto">
            <a:xfrm rot="10800000">
              <a:off x="3010" y="1217"/>
              <a:ext cx="687" cy="442"/>
            </a:xfrm>
            <a:prstGeom prst="line">
              <a:avLst/>
            </a:prstGeom>
            <a:noFill/>
            <a:ln w="12700">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60" name="Line 44"/>
            <p:cNvSpPr>
              <a:spLocks noChangeShapeType="1"/>
            </p:cNvSpPr>
            <p:nvPr/>
          </p:nvSpPr>
          <p:spPr bwMode="auto">
            <a:xfrm flipH="1">
              <a:off x="2879" y="1669"/>
              <a:ext cx="818" cy="16"/>
            </a:xfrm>
            <a:prstGeom prst="line">
              <a:avLst/>
            </a:prstGeom>
            <a:noFill/>
            <a:ln w="12700">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61" name="Line 45"/>
            <p:cNvSpPr>
              <a:spLocks noChangeShapeType="1"/>
            </p:cNvSpPr>
            <p:nvPr/>
          </p:nvSpPr>
          <p:spPr bwMode="auto">
            <a:xfrm rot="10800000" flipH="1">
              <a:off x="2797" y="1669"/>
              <a:ext cx="900" cy="621"/>
            </a:xfrm>
            <a:prstGeom prst="line">
              <a:avLst/>
            </a:prstGeom>
            <a:noFill/>
            <a:ln w="12700">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62" name="Line 46"/>
            <p:cNvSpPr>
              <a:spLocks noChangeShapeType="1"/>
            </p:cNvSpPr>
            <p:nvPr/>
          </p:nvSpPr>
          <p:spPr bwMode="auto">
            <a:xfrm flipH="1">
              <a:off x="1456" y="1413"/>
              <a:ext cx="360" cy="229"/>
            </a:xfrm>
            <a:prstGeom prst="line">
              <a:avLst/>
            </a:prstGeom>
            <a:noFill/>
            <a:ln w="12700">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63" name="Line 47"/>
            <p:cNvSpPr>
              <a:spLocks noChangeShapeType="1"/>
            </p:cNvSpPr>
            <p:nvPr/>
          </p:nvSpPr>
          <p:spPr bwMode="auto">
            <a:xfrm flipH="1">
              <a:off x="1456" y="1168"/>
              <a:ext cx="311" cy="474"/>
            </a:xfrm>
            <a:prstGeom prst="line">
              <a:avLst/>
            </a:prstGeom>
            <a:noFill/>
            <a:ln w="12700">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64" name="Line 48"/>
            <p:cNvSpPr>
              <a:spLocks noChangeShapeType="1"/>
            </p:cNvSpPr>
            <p:nvPr/>
          </p:nvSpPr>
          <p:spPr bwMode="auto">
            <a:xfrm flipH="1">
              <a:off x="1447" y="972"/>
              <a:ext cx="278" cy="670"/>
            </a:xfrm>
            <a:prstGeom prst="line">
              <a:avLst/>
            </a:prstGeom>
            <a:noFill/>
            <a:ln w="12700">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9265" name="Rectangle 49"/>
            <p:cNvSpPr>
              <a:spLocks/>
            </p:cNvSpPr>
            <p:nvPr/>
          </p:nvSpPr>
          <p:spPr bwMode="auto">
            <a:xfrm>
              <a:off x="646" y="2602"/>
              <a:ext cx="959" cy="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chemeClr val="tx1"/>
                  </a:solidFill>
                  <a:miter lim="800000"/>
                  <a:headEnd/>
                  <a:tailEnd/>
                </a14:hiddenLine>
              </a:ext>
            </a:extLst>
          </p:spPr>
          <p:txBody>
            <a:bodyPr wrap="none" lIns="0" tIns="0" rIns="0" bIns="0">
              <a:spAutoFit/>
            </a:bodyPr>
            <a:lstStyle/>
            <a:p>
              <a:r>
                <a:rPr lang="en-US" sz="1700">
                  <a:solidFill>
                    <a:schemeClr val="tx1"/>
                  </a:solidFill>
                  <a:latin typeface="Arial" charset="0"/>
                  <a:ea typeface="ＭＳ Ｐゴシック" charset="0"/>
                  <a:cs typeface="Arial" charset="0"/>
                  <a:sym typeface="Arial" charset="0"/>
                </a:rPr>
                <a:t>Process group</a:t>
              </a:r>
            </a:p>
          </p:txBody>
        </p:sp>
        <p:sp>
          <p:nvSpPr>
            <p:cNvPr id="9266" name="Line 50"/>
            <p:cNvSpPr>
              <a:spLocks noChangeShapeType="1"/>
            </p:cNvSpPr>
            <p:nvPr/>
          </p:nvSpPr>
          <p:spPr bwMode="auto">
            <a:xfrm>
              <a:off x="1570" y="2699"/>
              <a:ext cx="279" cy="1"/>
            </a:xfrm>
            <a:prstGeom prst="line">
              <a:avLst/>
            </a:prstGeom>
            <a:noFill/>
            <a:ln w="12700">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grpSp>
      <p:sp>
        <p:nvSpPr>
          <p:cNvPr id="2" name="Slide Number Placeholder 1">
            <a:extLst>
              <a:ext uri="{FF2B5EF4-FFF2-40B4-BE49-F238E27FC236}">
                <a16:creationId xmlns:a16="http://schemas.microsoft.com/office/drawing/2014/main" id="{B0796982-7949-457F-818F-507FB00639BE}"/>
              </a:ext>
            </a:extLst>
          </p:cNvPr>
          <p:cNvSpPr>
            <a:spLocks noGrp="1"/>
          </p:cNvSpPr>
          <p:nvPr>
            <p:ph type="sldNum" sz="quarter" idx="12"/>
          </p:nvPr>
        </p:nvSpPr>
        <p:spPr/>
        <p:txBody>
          <a:bodyPr/>
          <a:lstStyle/>
          <a:p>
            <a:fld id="{87A86327-0721-5342-9587-EFE31BC8540E}" type="slidenum">
              <a:rPr lang="en-US" smtClean="0"/>
              <a:t>17</a:t>
            </a:fld>
            <a:endParaRPr lang="en-US"/>
          </a:p>
        </p:txBody>
      </p:sp>
    </p:spTree>
    <p:extLst>
      <p:ext uri="{BB962C8B-B14F-4D97-AF65-F5344CB8AC3E}">
        <p14:creationId xmlns:p14="http://schemas.microsoft.com/office/powerpoint/2010/main" val="527679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7417"/>
          </a:xfrm>
        </p:spPr>
        <p:txBody>
          <a:bodyPr/>
          <a:lstStyle/>
          <a:p>
            <a:r>
              <a:rPr lang="en-US" dirty="0"/>
              <a:t>Case Study: </a:t>
            </a:r>
            <a:r>
              <a:rPr lang="en-US" dirty="0" err="1"/>
              <a:t>JGroups</a:t>
            </a:r>
            <a:r>
              <a:rPr lang="en-US" dirty="0"/>
              <a:t> Toolkit</a:t>
            </a:r>
          </a:p>
        </p:txBody>
      </p:sp>
      <p:sp>
        <p:nvSpPr>
          <p:cNvPr id="3" name="Content Placeholder 2"/>
          <p:cNvSpPr>
            <a:spLocks noGrp="1"/>
          </p:cNvSpPr>
          <p:nvPr>
            <p:ph idx="1"/>
          </p:nvPr>
        </p:nvSpPr>
        <p:spPr>
          <a:xfrm>
            <a:off x="457200" y="1324302"/>
            <a:ext cx="8229600" cy="5139559"/>
          </a:xfrm>
        </p:spPr>
        <p:txBody>
          <a:bodyPr>
            <a:normAutofit fontScale="92500" lnSpcReduction="10000"/>
          </a:bodyPr>
          <a:lstStyle/>
          <a:p>
            <a:r>
              <a:rPr lang="en-US" dirty="0"/>
              <a:t>A toolkit for reliable group communication written in Java.</a:t>
            </a:r>
          </a:p>
          <a:p>
            <a:r>
              <a:rPr lang="en-US" dirty="0"/>
              <a:t>Processes are able to join and leave the group.</a:t>
            </a:r>
          </a:p>
          <a:p>
            <a:r>
              <a:rPr lang="en-US" dirty="0"/>
              <a:t>Send message to all members or a single member, and receive from the group.</a:t>
            </a:r>
          </a:p>
          <a:p>
            <a:r>
              <a:rPr lang="en-US" dirty="0"/>
              <a:t>It supports </a:t>
            </a:r>
            <a:r>
              <a:rPr lang="en-US" u="sng" dirty="0"/>
              <a:t>reliability</a:t>
            </a:r>
            <a:r>
              <a:rPr lang="en-US" dirty="0"/>
              <a:t> and </a:t>
            </a:r>
            <a:r>
              <a:rPr lang="en-US" u="sng" dirty="0"/>
              <a:t>order guarantees</a:t>
            </a:r>
            <a:r>
              <a:rPr lang="en-US" dirty="0"/>
              <a:t>.</a:t>
            </a:r>
          </a:p>
          <a:p>
            <a:endParaRPr lang="en-US" sz="800" dirty="0"/>
          </a:p>
          <a:p>
            <a:r>
              <a:rPr lang="en-US" dirty="0"/>
              <a:t>Components of </a:t>
            </a:r>
            <a:r>
              <a:rPr lang="en-US" dirty="0" err="1"/>
              <a:t>Jgroups</a:t>
            </a:r>
            <a:r>
              <a:rPr lang="en-US" dirty="0"/>
              <a:t> (Figure 6.4):</a:t>
            </a:r>
          </a:p>
          <a:p>
            <a:pPr lvl="1"/>
            <a:r>
              <a:rPr lang="en-US" b="1" dirty="0"/>
              <a:t>Channels</a:t>
            </a:r>
            <a:endParaRPr lang="en-US" dirty="0"/>
          </a:p>
          <a:p>
            <a:pPr lvl="1"/>
            <a:r>
              <a:rPr lang="en-US" b="1" dirty="0"/>
              <a:t>Building Blocks</a:t>
            </a:r>
            <a:endParaRPr lang="en-US" dirty="0"/>
          </a:p>
          <a:p>
            <a:pPr lvl="1"/>
            <a:r>
              <a:rPr lang="en-US" b="1" dirty="0"/>
              <a:t>Protocol stack</a:t>
            </a:r>
            <a:endParaRPr lang="en-US" dirty="0"/>
          </a:p>
        </p:txBody>
      </p:sp>
      <p:sp>
        <p:nvSpPr>
          <p:cNvPr id="4" name="Slide Number Placeholder 3">
            <a:extLst>
              <a:ext uri="{FF2B5EF4-FFF2-40B4-BE49-F238E27FC236}">
                <a16:creationId xmlns:a16="http://schemas.microsoft.com/office/drawing/2014/main" id="{6425BF28-C287-482D-882F-1FA18F2277E2}"/>
              </a:ext>
            </a:extLst>
          </p:cNvPr>
          <p:cNvSpPr>
            <a:spLocks noGrp="1"/>
          </p:cNvSpPr>
          <p:nvPr>
            <p:ph type="sldNum" sz="quarter" idx="12"/>
          </p:nvPr>
        </p:nvSpPr>
        <p:spPr/>
        <p:txBody>
          <a:bodyPr/>
          <a:lstStyle/>
          <a:p>
            <a:fld id="{87A86327-0721-5342-9587-EFE31BC8540E}" type="slidenum">
              <a:rPr lang="en-US" smtClean="0"/>
              <a:t>18</a:t>
            </a:fld>
            <a:endParaRPr lang="en-US"/>
          </a:p>
        </p:txBody>
      </p:sp>
    </p:spTree>
    <p:extLst>
      <p:ext uri="{BB962C8B-B14F-4D97-AF65-F5344CB8AC3E}">
        <p14:creationId xmlns:p14="http://schemas.microsoft.com/office/powerpoint/2010/main" val="2849887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93AC5A7A-4A95-974C-AF9E-784DB581558D}" type="slidenum">
              <a:rPr lang="en-US"/>
              <a:pPr/>
              <a:t>19</a:t>
            </a:fld>
            <a:endParaRPr lang="en-US"/>
          </a:p>
        </p:txBody>
      </p:sp>
      <p:sp>
        <p:nvSpPr>
          <p:cNvPr id="10243" name="Rectangle 3"/>
          <p:cNvSpPr>
            <a:spLocks noGrp="1" noChangeArrowheads="1"/>
          </p:cNvSpPr>
          <p:nvPr>
            <p:ph type="title"/>
          </p:nvPr>
        </p:nvSpPr>
        <p:spPr>
          <a:xfrm>
            <a:off x="4988372" y="390306"/>
            <a:ext cx="3647090" cy="1364922"/>
          </a:xfrm>
          <a:ln/>
        </p:spPr>
        <p:txBody>
          <a:bodyPr rIns="132080">
            <a:noAutofit/>
          </a:bodyPr>
          <a:lstStyle/>
          <a:p>
            <a:r>
              <a:rPr lang="en-US" sz="2800" b="1" dirty="0"/>
              <a:t>Figure 6.4	</a:t>
            </a:r>
            <a:br>
              <a:rPr lang="en-US" sz="2800" b="1" dirty="0"/>
            </a:br>
            <a:r>
              <a:rPr lang="en-US" sz="2800" b="1" dirty="0"/>
              <a:t>The architecture of </a:t>
            </a:r>
            <a:r>
              <a:rPr lang="en-US" sz="2800" b="1" dirty="0" err="1"/>
              <a:t>JGroups</a:t>
            </a:r>
            <a:endParaRPr lang="en-US" sz="2800" b="1" dirty="0"/>
          </a:p>
        </p:txBody>
      </p:sp>
      <p:pic>
        <p:nvPicPr>
          <p:cNvPr id="1024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8372" y="1882775"/>
            <a:ext cx="3938954" cy="4838700"/>
          </a:xfrm>
          <a:prstGeom prst="rect">
            <a:avLst/>
          </a:prstGeom>
          <a:noFill/>
          <a:ln>
            <a:solidFill>
              <a:schemeClr val="accent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round/>
                <a:headEnd/>
                <a:tailEnd/>
              </a14:hiddenLine>
            </a:ext>
          </a:extLst>
        </p:spPr>
      </p:pic>
      <p:sp>
        <p:nvSpPr>
          <p:cNvPr id="8" name="Content Placeholder 2">
            <a:extLst>
              <a:ext uri="{FF2B5EF4-FFF2-40B4-BE49-F238E27FC236}">
                <a16:creationId xmlns:a16="http://schemas.microsoft.com/office/drawing/2014/main" id="{64A95254-E4A2-4CD2-8A6D-36B136FB4FD2}"/>
              </a:ext>
            </a:extLst>
          </p:cNvPr>
          <p:cNvSpPr>
            <a:spLocks noGrp="1"/>
          </p:cNvSpPr>
          <p:nvPr>
            <p:ph idx="1"/>
          </p:nvPr>
        </p:nvSpPr>
        <p:spPr>
          <a:xfrm>
            <a:off x="457200" y="504493"/>
            <a:ext cx="4114800" cy="6074978"/>
          </a:xfrm>
        </p:spPr>
        <p:txBody>
          <a:bodyPr>
            <a:normAutofit fontScale="85000" lnSpcReduction="20000"/>
          </a:bodyPr>
          <a:lstStyle/>
          <a:p>
            <a:endParaRPr lang="en-US" sz="800" dirty="0"/>
          </a:p>
          <a:p>
            <a:r>
              <a:rPr lang="en-US" dirty="0"/>
              <a:t>Components of </a:t>
            </a:r>
            <a:r>
              <a:rPr lang="en-US" dirty="0" err="1"/>
              <a:t>JGroups</a:t>
            </a:r>
            <a:r>
              <a:rPr lang="en-US" dirty="0"/>
              <a:t>:</a:t>
            </a:r>
          </a:p>
          <a:p>
            <a:pPr lvl="1"/>
            <a:r>
              <a:rPr lang="en-US" b="1" dirty="0"/>
              <a:t>Channels</a:t>
            </a:r>
            <a:endParaRPr lang="en-US" dirty="0"/>
          </a:p>
          <a:p>
            <a:pPr lvl="2"/>
            <a:r>
              <a:rPr lang="en-US" sz="2600" dirty="0"/>
              <a:t>Represents the most primitive interface for application developers. </a:t>
            </a:r>
          </a:p>
          <a:p>
            <a:pPr lvl="2"/>
            <a:r>
              <a:rPr lang="en-US" sz="2600" dirty="0"/>
              <a:t>Offering core function for joining, leaving, sending and receiving.</a:t>
            </a:r>
            <a:endParaRPr lang="en-US" dirty="0"/>
          </a:p>
          <a:p>
            <a:pPr lvl="1"/>
            <a:r>
              <a:rPr lang="en-US" b="1" dirty="0"/>
              <a:t>Building Blocks</a:t>
            </a:r>
            <a:endParaRPr lang="en-US" dirty="0"/>
          </a:p>
          <a:p>
            <a:pPr lvl="2"/>
            <a:r>
              <a:rPr lang="en-US" sz="2600" dirty="0"/>
              <a:t>offers a high level abstractions, building on the underlying service offered by </a:t>
            </a:r>
            <a:r>
              <a:rPr lang="en-US" sz="2600" u="sng" dirty="0"/>
              <a:t>channels</a:t>
            </a:r>
            <a:r>
              <a:rPr lang="en-US" sz="2600" dirty="0"/>
              <a:t>.</a:t>
            </a:r>
            <a:endParaRPr lang="en-US" dirty="0"/>
          </a:p>
          <a:p>
            <a:pPr lvl="1"/>
            <a:r>
              <a:rPr lang="en-US" b="1" dirty="0"/>
              <a:t>Protocol stack</a:t>
            </a:r>
            <a:endParaRPr lang="en-US" dirty="0"/>
          </a:p>
          <a:p>
            <a:pPr lvl="2"/>
            <a:r>
              <a:rPr lang="en-US" sz="2600" dirty="0"/>
              <a:t>provides the underlying </a:t>
            </a:r>
            <a:r>
              <a:rPr lang="en-US" sz="2600" u="sng" dirty="0"/>
              <a:t>communication</a:t>
            </a:r>
            <a:r>
              <a:rPr lang="en-US" sz="2600" dirty="0"/>
              <a:t> protocol, constructed as a stack of composable protocol layers.</a:t>
            </a:r>
            <a:endParaRPr lang="en-US" dirty="0"/>
          </a:p>
        </p:txBody>
      </p:sp>
    </p:spTree>
    <p:extLst>
      <p:ext uri="{BB962C8B-B14F-4D97-AF65-F5344CB8AC3E}">
        <p14:creationId xmlns:p14="http://schemas.microsoft.com/office/powerpoint/2010/main" val="1192964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C1471-9DC0-4827-AF73-92A26BAD833A}"/>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C42B15D7-C565-4091-A2BA-4F9F148A5318}"/>
              </a:ext>
            </a:extLst>
          </p:cNvPr>
          <p:cNvSpPr>
            <a:spLocks noGrp="1"/>
          </p:cNvSpPr>
          <p:nvPr>
            <p:ph idx="1"/>
          </p:nvPr>
        </p:nvSpPr>
        <p:spPr/>
        <p:txBody>
          <a:bodyPr>
            <a:normAutofit/>
          </a:bodyPr>
          <a:lstStyle/>
          <a:p>
            <a:r>
              <a:rPr lang="en-US" dirty="0"/>
              <a:t>6.1 Introduction</a:t>
            </a:r>
          </a:p>
          <a:p>
            <a:r>
              <a:rPr lang="en-US" dirty="0"/>
              <a:t>6.2 Group communication</a:t>
            </a:r>
          </a:p>
          <a:p>
            <a:r>
              <a:rPr lang="en-US" dirty="0"/>
              <a:t>6.3 Publish-subscribe systems</a:t>
            </a:r>
          </a:p>
          <a:p>
            <a:r>
              <a:rPr lang="en-US" dirty="0"/>
              <a:t>6.4 Message queues</a:t>
            </a:r>
          </a:p>
          <a:p>
            <a:r>
              <a:rPr lang="en-US" dirty="0"/>
              <a:t>6.5 Shared memory approaches</a:t>
            </a:r>
          </a:p>
        </p:txBody>
      </p:sp>
      <p:sp>
        <p:nvSpPr>
          <p:cNvPr id="4" name="Slide Number Placeholder 3">
            <a:extLst>
              <a:ext uri="{FF2B5EF4-FFF2-40B4-BE49-F238E27FC236}">
                <a16:creationId xmlns:a16="http://schemas.microsoft.com/office/drawing/2014/main" id="{EF9DD3D1-EE14-4AB8-88AF-82F725497FCE}"/>
              </a:ext>
            </a:extLst>
          </p:cNvPr>
          <p:cNvSpPr>
            <a:spLocks noGrp="1"/>
          </p:cNvSpPr>
          <p:nvPr>
            <p:ph type="sldNum" sz="quarter" idx="12"/>
          </p:nvPr>
        </p:nvSpPr>
        <p:spPr/>
        <p:txBody>
          <a:bodyPr/>
          <a:lstStyle/>
          <a:p>
            <a:fld id="{87A86327-0721-5342-9587-EFE31BC8540E}" type="slidenum">
              <a:rPr lang="en-US" smtClean="0"/>
              <a:t>2</a:t>
            </a:fld>
            <a:endParaRPr lang="en-US"/>
          </a:p>
        </p:txBody>
      </p:sp>
    </p:spTree>
    <p:extLst>
      <p:ext uri="{BB962C8B-B14F-4D97-AF65-F5344CB8AC3E}">
        <p14:creationId xmlns:p14="http://schemas.microsoft.com/office/powerpoint/2010/main" val="3037545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55376"/>
          </a:xfrm>
        </p:spPr>
        <p:txBody>
          <a:bodyPr>
            <a:normAutofit fontScale="90000"/>
          </a:bodyPr>
          <a:lstStyle/>
          <a:p>
            <a:r>
              <a:rPr lang="en-US" dirty="0" err="1"/>
              <a:t>JGroups</a:t>
            </a:r>
            <a:r>
              <a:rPr lang="en-US" dirty="0"/>
              <a:t> Toolkit (cont.)</a:t>
            </a:r>
          </a:p>
        </p:txBody>
      </p:sp>
      <p:sp>
        <p:nvSpPr>
          <p:cNvPr id="3" name="Content Placeholder 2"/>
          <p:cNvSpPr>
            <a:spLocks noGrp="1"/>
          </p:cNvSpPr>
          <p:nvPr>
            <p:ph idx="1"/>
          </p:nvPr>
        </p:nvSpPr>
        <p:spPr>
          <a:xfrm>
            <a:off x="457200" y="1229710"/>
            <a:ext cx="8229600" cy="5126640"/>
          </a:xfrm>
        </p:spPr>
        <p:txBody>
          <a:bodyPr>
            <a:normAutofit fontScale="92500" lnSpcReduction="10000"/>
          </a:bodyPr>
          <a:lstStyle/>
          <a:p>
            <a:r>
              <a:rPr lang="en-US" sz="2400" b="1" dirty="0"/>
              <a:t>Channels</a:t>
            </a:r>
          </a:p>
          <a:p>
            <a:pPr lvl="1"/>
            <a:r>
              <a:rPr lang="en-US" sz="2400" dirty="0"/>
              <a:t>A process interacts with a group through a </a:t>
            </a:r>
            <a:r>
              <a:rPr lang="en-US" sz="2400" u="sng" dirty="0"/>
              <a:t>channel object</a:t>
            </a:r>
            <a:r>
              <a:rPr lang="en-US" sz="2400" dirty="0"/>
              <a:t>.</a:t>
            </a:r>
          </a:p>
          <a:p>
            <a:pPr lvl="1"/>
            <a:r>
              <a:rPr lang="en-US" sz="2400" dirty="0"/>
              <a:t>A </a:t>
            </a:r>
            <a:r>
              <a:rPr lang="en-US" sz="2400" b="1" dirty="0"/>
              <a:t>channel object</a:t>
            </a:r>
            <a:r>
              <a:rPr lang="en-US" sz="2400" dirty="0"/>
              <a:t> acts as a handle into the groups.</a:t>
            </a:r>
          </a:p>
          <a:p>
            <a:pPr lvl="2"/>
            <a:r>
              <a:rPr lang="en-US" sz="2000" dirty="0"/>
              <a:t>A group is represented as a </a:t>
            </a:r>
            <a:r>
              <a:rPr lang="en-US" sz="2000" i="1" dirty="0"/>
              <a:t>channel</a:t>
            </a:r>
            <a:r>
              <a:rPr lang="en-US" sz="2000" dirty="0"/>
              <a:t> in </a:t>
            </a:r>
            <a:r>
              <a:rPr lang="en-US" sz="2000" dirty="0" err="1"/>
              <a:t>JGroups</a:t>
            </a:r>
            <a:r>
              <a:rPr lang="en-US" sz="2000" dirty="0"/>
              <a:t>.</a:t>
            </a:r>
          </a:p>
          <a:p>
            <a:pPr lvl="1"/>
            <a:r>
              <a:rPr lang="en-US" sz="2400" dirty="0"/>
              <a:t>When created, the channel object is disconnected; a subsequent “connect” operation binds the handle to a particular named group.</a:t>
            </a:r>
          </a:p>
          <a:p>
            <a:pPr lvl="1"/>
            <a:r>
              <a:rPr lang="en-US" sz="2400" dirty="0"/>
              <a:t>To leave the group </a:t>
            </a:r>
            <a:r>
              <a:rPr lang="en-US" sz="2400" dirty="0">
                <a:sym typeface="Wingdings"/>
              </a:rPr>
              <a:t> “disconnect”</a:t>
            </a:r>
          </a:p>
          <a:p>
            <a:pPr lvl="1"/>
            <a:r>
              <a:rPr lang="en-US" sz="2400" dirty="0">
                <a:sym typeface="Wingdings"/>
              </a:rPr>
              <a:t>“close” renders the channel unusable.</a:t>
            </a:r>
          </a:p>
          <a:p>
            <a:pPr lvl="1"/>
            <a:r>
              <a:rPr lang="en-US" sz="2400" dirty="0">
                <a:sym typeface="Wingdings"/>
              </a:rPr>
              <a:t>channel can only be connected to one group at a time.</a:t>
            </a:r>
          </a:p>
          <a:p>
            <a:pPr lvl="1"/>
            <a:endParaRPr lang="en-US" sz="600" dirty="0">
              <a:sym typeface="Wingdings"/>
            </a:endParaRPr>
          </a:p>
          <a:p>
            <a:pPr lvl="1"/>
            <a:r>
              <a:rPr lang="en-US" sz="2400" dirty="0">
                <a:sym typeface="Wingdings"/>
              </a:rPr>
              <a:t>Other management operations:</a:t>
            </a:r>
          </a:p>
          <a:p>
            <a:pPr lvl="2"/>
            <a:r>
              <a:rPr lang="en-US" sz="1800" dirty="0" err="1">
                <a:sym typeface="Wingdings"/>
              </a:rPr>
              <a:t>getView</a:t>
            </a:r>
            <a:r>
              <a:rPr lang="en-US" sz="1800" dirty="0">
                <a:sym typeface="Wingdings"/>
              </a:rPr>
              <a:t>() returns the current view in terms of the current member list.</a:t>
            </a:r>
          </a:p>
          <a:p>
            <a:pPr lvl="2"/>
            <a:r>
              <a:rPr lang="en-US" sz="1800" dirty="0" err="1">
                <a:sym typeface="Wingdings"/>
              </a:rPr>
              <a:t>getState</a:t>
            </a:r>
            <a:r>
              <a:rPr lang="en-US" sz="1800" dirty="0">
                <a:sym typeface="Wingdings"/>
              </a:rPr>
              <a:t>() returns the historical application state associated with the group (for new members to catch up with previous events).</a:t>
            </a:r>
          </a:p>
        </p:txBody>
      </p:sp>
      <p:sp>
        <p:nvSpPr>
          <p:cNvPr id="4" name="Slide Number Placeholder 3">
            <a:extLst>
              <a:ext uri="{FF2B5EF4-FFF2-40B4-BE49-F238E27FC236}">
                <a16:creationId xmlns:a16="http://schemas.microsoft.com/office/drawing/2014/main" id="{6CD6A452-74E5-47BF-B856-FBB368C3B445}"/>
              </a:ext>
            </a:extLst>
          </p:cNvPr>
          <p:cNvSpPr>
            <a:spLocks noGrp="1"/>
          </p:cNvSpPr>
          <p:nvPr>
            <p:ph type="sldNum" sz="quarter" idx="12"/>
          </p:nvPr>
        </p:nvSpPr>
        <p:spPr/>
        <p:txBody>
          <a:bodyPr/>
          <a:lstStyle/>
          <a:p>
            <a:fld id="{87A86327-0721-5342-9587-EFE31BC8540E}" type="slidenum">
              <a:rPr lang="en-US" smtClean="0"/>
              <a:t>20</a:t>
            </a:fld>
            <a:endParaRPr lang="en-US"/>
          </a:p>
        </p:txBody>
      </p:sp>
    </p:spTree>
    <p:extLst>
      <p:ext uri="{BB962C8B-B14F-4D97-AF65-F5344CB8AC3E}">
        <p14:creationId xmlns:p14="http://schemas.microsoft.com/office/powerpoint/2010/main" val="29194538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050B8FCD-92A5-F149-890E-1D4176C892BE}" type="slidenum">
              <a:rPr lang="en-US"/>
              <a:pPr/>
              <a:t>21</a:t>
            </a:fld>
            <a:endParaRPr lang="en-US"/>
          </a:p>
        </p:txBody>
      </p:sp>
      <p:sp>
        <p:nvSpPr>
          <p:cNvPr id="11266" name="Line 2"/>
          <p:cNvSpPr>
            <a:spLocks noChangeShapeType="1"/>
          </p:cNvSpPr>
          <p:nvPr/>
        </p:nvSpPr>
        <p:spPr bwMode="auto">
          <a:xfrm>
            <a:off x="457200" y="1143000"/>
            <a:ext cx="8153400" cy="1588"/>
          </a:xfrm>
          <a:prstGeom prst="line">
            <a:avLst/>
          </a:prstGeom>
          <a:noFill/>
          <a:ln w="127000">
            <a:solidFill>
              <a:srgbClr val="FFCC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11267" name="Rectangle 3"/>
          <p:cNvSpPr>
            <a:spLocks noGrp="1" noChangeArrowheads="1"/>
          </p:cNvSpPr>
          <p:nvPr>
            <p:ph type="title"/>
          </p:nvPr>
        </p:nvSpPr>
        <p:spPr>
          <a:xfrm>
            <a:off x="457200" y="38965"/>
            <a:ext cx="8229600" cy="1143000"/>
          </a:xfrm>
          <a:ln/>
        </p:spPr>
        <p:txBody>
          <a:bodyPr rIns="132080">
            <a:normAutofit fontScale="90000"/>
          </a:bodyPr>
          <a:lstStyle/>
          <a:p>
            <a:r>
              <a:rPr lang="en-US" dirty="0"/>
              <a:t>Figure 6.5</a:t>
            </a:r>
            <a:br>
              <a:rPr lang="en-US" dirty="0"/>
            </a:br>
            <a:r>
              <a:rPr lang="en-US" dirty="0"/>
              <a:t>Java class </a:t>
            </a:r>
            <a:r>
              <a:rPr lang="en-US" i="1" dirty="0" err="1"/>
              <a:t>FireAlarmJG</a:t>
            </a:r>
            <a:endParaRPr lang="en-US" i="1" dirty="0"/>
          </a:p>
        </p:txBody>
      </p:sp>
      <p:sp>
        <p:nvSpPr>
          <p:cNvPr id="11268" name="Rectangle 4"/>
          <p:cNvSpPr>
            <a:spLocks/>
          </p:cNvSpPr>
          <p:nvPr/>
        </p:nvSpPr>
        <p:spPr bwMode="auto">
          <a:xfrm>
            <a:off x="1040524" y="1634012"/>
            <a:ext cx="7716615" cy="4588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lIns="0" tIns="0" rIns="0" bIns="0"/>
          <a:lstStyle/>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400" i="1" dirty="0">
                <a:solidFill>
                  <a:schemeClr val="tx1"/>
                </a:solidFill>
                <a:latin typeface="Times New Roman" charset="0"/>
                <a:ea typeface="ＭＳ Ｐゴシック" charset="0"/>
                <a:cs typeface="Times New Roman" charset="0"/>
                <a:sym typeface="Times New Roman" charset="0"/>
              </a:rPr>
              <a:t>import </a:t>
            </a:r>
            <a:r>
              <a:rPr lang="en-US" sz="2400" i="1" dirty="0" err="1">
                <a:solidFill>
                  <a:schemeClr val="tx1"/>
                </a:solidFill>
                <a:latin typeface="Times New Roman" charset="0"/>
                <a:ea typeface="ＭＳ Ｐゴシック" charset="0"/>
                <a:cs typeface="Times New Roman" charset="0"/>
                <a:sym typeface="Times New Roman" charset="0"/>
              </a:rPr>
              <a:t>org.jgroups.JChannel</a:t>
            </a:r>
            <a:r>
              <a:rPr lang="en-US" sz="2400" i="1" dirty="0">
                <a:solidFill>
                  <a:schemeClr val="tx1"/>
                </a:solidFill>
                <a:latin typeface="Times New Roman" charset="0"/>
                <a:ea typeface="ＭＳ Ｐゴシック" charset="0"/>
                <a:cs typeface="Times New Roman" charset="0"/>
                <a:sym typeface="Times New Roman" charset="0"/>
              </a:rPr>
              <a:t>;</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400" i="1" dirty="0">
                <a:solidFill>
                  <a:schemeClr val="tx1"/>
                </a:solidFill>
                <a:latin typeface="Times New Roman" charset="0"/>
                <a:ea typeface="ＭＳ Ｐゴシック" charset="0"/>
                <a:cs typeface="Times New Roman" charset="0"/>
                <a:sym typeface="Times New Roman" charset="0"/>
              </a:rPr>
              <a:t>public class </a:t>
            </a:r>
            <a:r>
              <a:rPr lang="en-US" sz="2400" i="1" dirty="0" err="1">
                <a:solidFill>
                  <a:schemeClr val="tx1"/>
                </a:solidFill>
                <a:latin typeface="Times New Roman" charset="0"/>
                <a:ea typeface="ＭＳ Ｐゴシック" charset="0"/>
                <a:cs typeface="Times New Roman" charset="0"/>
                <a:sym typeface="Times New Roman" charset="0"/>
              </a:rPr>
              <a:t>FireAlarmJG</a:t>
            </a:r>
            <a:r>
              <a:rPr lang="en-US" sz="2400" i="1" dirty="0">
                <a:solidFill>
                  <a:schemeClr val="tx1"/>
                </a:solidFill>
                <a:latin typeface="Times New Roman" charset="0"/>
                <a:ea typeface="ＭＳ Ｐゴシック" charset="0"/>
                <a:cs typeface="Times New Roman" charset="0"/>
                <a:sym typeface="Times New Roman" charset="0"/>
              </a:rPr>
              <a:t> { </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400" i="1" dirty="0">
                <a:solidFill>
                  <a:schemeClr val="tx1"/>
                </a:solidFill>
                <a:latin typeface="Times New Roman" charset="0"/>
                <a:ea typeface="ＭＳ Ｐゴシック" charset="0"/>
                <a:cs typeface="Times New Roman" charset="0"/>
                <a:sym typeface="Times New Roman" charset="0"/>
              </a:rPr>
              <a:t>public void raise() {</a:t>
            </a:r>
          </a:p>
          <a:p>
            <a:pPr marL="0" lvl="1">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400" i="1" dirty="0">
                <a:solidFill>
                  <a:schemeClr val="tx1"/>
                </a:solidFill>
                <a:latin typeface="Times New Roman" charset="0"/>
                <a:ea typeface="ＭＳ Ｐゴシック" charset="0"/>
                <a:cs typeface="Times New Roman" charset="0"/>
                <a:sym typeface="Times New Roman" charset="0"/>
              </a:rPr>
              <a:t>	try {</a:t>
            </a:r>
          </a:p>
          <a:p>
            <a:pPr marL="0" lvl="2">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400" i="1" dirty="0">
                <a:solidFill>
                  <a:schemeClr val="tx1"/>
                </a:solidFill>
                <a:latin typeface="Times New Roman" charset="0"/>
                <a:ea typeface="ＭＳ Ｐゴシック" charset="0"/>
                <a:cs typeface="Times New Roman" charset="0"/>
                <a:sym typeface="Times New Roman" charset="0"/>
              </a:rPr>
              <a:t>		</a:t>
            </a:r>
            <a:r>
              <a:rPr lang="en-US" sz="2400" i="1" dirty="0" err="1">
                <a:solidFill>
                  <a:schemeClr val="tx1"/>
                </a:solidFill>
                <a:latin typeface="Times New Roman" charset="0"/>
                <a:ea typeface="ＭＳ Ｐゴシック" charset="0"/>
                <a:cs typeface="Times New Roman" charset="0"/>
                <a:sym typeface="Times New Roman" charset="0"/>
              </a:rPr>
              <a:t>JChannel</a:t>
            </a:r>
            <a:r>
              <a:rPr lang="en-US" sz="2400" i="1" dirty="0">
                <a:solidFill>
                  <a:schemeClr val="tx1"/>
                </a:solidFill>
                <a:latin typeface="Times New Roman" charset="0"/>
                <a:ea typeface="ＭＳ Ｐゴシック" charset="0"/>
                <a:cs typeface="Times New Roman" charset="0"/>
                <a:sym typeface="Times New Roman" charset="0"/>
              </a:rPr>
              <a:t> channel = new </a:t>
            </a:r>
            <a:r>
              <a:rPr lang="en-US" sz="2400" i="1" dirty="0" err="1">
                <a:solidFill>
                  <a:schemeClr val="tx1"/>
                </a:solidFill>
                <a:latin typeface="Times New Roman" charset="0"/>
                <a:ea typeface="ＭＳ Ｐゴシック" charset="0"/>
                <a:cs typeface="Times New Roman" charset="0"/>
                <a:sym typeface="Times New Roman" charset="0"/>
              </a:rPr>
              <a:t>JChannel</a:t>
            </a:r>
            <a:r>
              <a:rPr lang="en-US" sz="2400" i="1" dirty="0">
                <a:solidFill>
                  <a:schemeClr val="tx1"/>
                </a:solidFill>
                <a:latin typeface="Times New Roman" charset="0"/>
                <a:ea typeface="ＭＳ Ｐゴシック" charset="0"/>
                <a:cs typeface="Times New Roman" charset="0"/>
                <a:sym typeface="Times New Roman" charset="0"/>
              </a:rPr>
              <a:t>();</a:t>
            </a:r>
          </a:p>
          <a:p>
            <a:pPr marL="0" lvl="2">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400" i="1" dirty="0">
                <a:solidFill>
                  <a:schemeClr val="tx1"/>
                </a:solidFill>
                <a:latin typeface="Times New Roman" charset="0"/>
                <a:ea typeface="ＭＳ Ｐゴシック" charset="0"/>
                <a:cs typeface="Times New Roman" charset="0"/>
                <a:sym typeface="Times New Roman" charset="0"/>
              </a:rPr>
              <a:t>	 	</a:t>
            </a:r>
            <a:r>
              <a:rPr lang="en-US" sz="2400" i="1" dirty="0" err="1">
                <a:solidFill>
                  <a:schemeClr val="tx1"/>
                </a:solidFill>
                <a:highlight>
                  <a:srgbClr val="FFFF00"/>
                </a:highlight>
                <a:latin typeface="Times New Roman" charset="0"/>
                <a:ea typeface="ＭＳ Ｐゴシック" charset="0"/>
                <a:cs typeface="Times New Roman" charset="0"/>
                <a:sym typeface="Times New Roman" charset="0"/>
              </a:rPr>
              <a:t>channel.connect</a:t>
            </a:r>
            <a:r>
              <a:rPr lang="en-US" sz="2400" i="1" dirty="0">
                <a:solidFill>
                  <a:schemeClr val="tx1"/>
                </a:solidFill>
                <a:highlight>
                  <a:srgbClr val="FFFF00"/>
                </a:highlight>
                <a:latin typeface="Times New Roman" charset="0"/>
                <a:ea typeface="ＭＳ Ｐゴシック" charset="0"/>
                <a:cs typeface="Times New Roman" charset="0"/>
                <a:sym typeface="Times New Roman" charset="0"/>
              </a:rPr>
              <a:t>("</a:t>
            </a:r>
            <a:r>
              <a:rPr lang="en-US" sz="2400" i="1" dirty="0" err="1">
                <a:solidFill>
                  <a:schemeClr val="tx1"/>
                </a:solidFill>
                <a:highlight>
                  <a:srgbClr val="FFFF00"/>
                </a:highlight>
                <a:latin typeface="Times New Roman" charset="0"/>
                <a:ea typeface="ＭＳ Ｐゴシック" charset="0"/>
                <a:cs typeface="Times New Roman" charset="0"/>
                <a:sym typeface="Times New Roman" charset="0"/>
              </a:rPr>
              <a:t>AlarmChannel</a:t>
            </a:r>
            <a:r>
              <a:rPr lang="en-US" sz="2400" i="1" dirty="0">
                <a:solidFill>
                  <a:schemeClr val="tx1"/>
                </a:solidFill>
                <a:highlight>
                  <a:srgbClr val="FFFF00"/>
                </a:highlight>
                <a:latin typeface="Times New Roman" charset="0"/>
                <a:ea typeface="ＭＳ Ｐゴシック" charset="0"/>
                <a:cs typeface="Times New Roman" charset="0"/>
                <a:sym typeface="Times New Roman" charset="0"/>
              </a:rPr>
              <a:t>"); </a:t>
            </a:r>
          </a:p>
          <a:p>
            <a:pPr marL="0" lvl="2">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400" i="1" dirty="0">
                <a:solidFill>
                  <a:schemeClr val="tx1"/>
                </a:solidFill>
                <a:latin typeface="Times New Roman" charset="0"/>
                <a:ea typeface="ＭＳ Ｐゴシック" charset="0"/>
                <a:cs typeface="Times New Roman" charset="0"/>
                <a:sym typeface="Times New Roman" charset="0"/>
              </a:rPr>
              <a:t>		Message msg = new Message(null, null, "Fire!"); 			</a:t>
            </a:r>
            <a:r>
              <a:rPr lang="en-US" sz="2400" i="1" dirty="0" err="1">
                <a:solidFill>
                  <a:schemeClr val="tx1"/>
                </a:solidFill>
                <a:latin typeface="Times New Roman" charset="0"/>
                <a:ea typeface="ＭＳ Ｐゴシック" charset="0"/>
                <a:cs typeface="Times New Roman" charset="0"/>
                <a:sym typeface="Times New Roman" charset="0"/>
              </a:rPr>
              <a:t>channel.send</a:t>
            </a:r>
            <a:r>
              <a:rPr lang="en-US" sz="2400" i="1" dirty="0">
                <a:solidFill>
                  <a:schemeClr val="tx1"/>
                </a:solidFill>
                <a:latin typeface="Times New Roman" charset="0"/>
                <a:ea typeface="ＭＳ Ｐゴシック" charset="0"/>
                <a:cs typeface="Times New Roman" charset="0"/>
                <a:sym typeface="Times New Roman" charset="0"/>
              </a:rPr>
              <a:t>(msg);</a:t>
            </a:r>
          </a:p>
          <a:p>
            <a:pPr marL="0" lvl="1">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400" i="1" dirty="0">
                <a:solidFill>
                  <a:schemeClr val="tx1"/>
                </a:solidFill>
                <a:latin typeface="Times New Roman" charset="0"/>
                <a:ea typeface="ＭＳ Ｐゴシック" charset="0"/>
                <a:cs typeface="Times New Roman" charset="0"/>
                <a:sym typeface="Times New Roman" charset="0"/>
              </a:rPr>
              <a:t>	} </a:t>
            </a:r>
          </a:p>
          <a:p>
            <a:pPr marL="0" lvl="1">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400" i="1" dirty="0">
                <a:solidFill>
                  <a:schemeClr val="tx1"/>
                </a:solidFill>
                <a:latin typeface="Times New Roman" charset="0"/>
                <a:ea typeface="ＭＳ Ｐゴシック" charset="0"/>
                <a:cs typeface="Times New Roman" charset="0"/>
                <a:sym typeface="Times New Roman" charset="0"/>
              </a:rPr>
              <a:t>	catch(Exception e) { </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400" i="1" dirty="0">
                <a:solidFill>
                  <a:schemeClr val="tx1"/>
                </a:solidFill>
                <a:latin typeface="Times New Roman" charset="0"/>
                <a:ea typeface="ＭＳ Ｐゴシック" charset="0"/>
                <a:cs typeface="Times New Roman" charset="0"/>
                <a:sym typeface="Times New Roman" charset="0"/>
              </a:rPr>
              <a:t>	}</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400" i="1" dirty="0">
                <a:solidFill>
                  <a:schemeClr val="tx1"/>
                </a:solidFill>
                <a:latin typeface="Times New Roman" charset="0"/>
                <a:ea typeface="ＭＳ Ｐゴシック" charset="0"/>
                <a:cs typeface="Times New Roman" charset="0"/>
                <a:sym typeface="Times New Roman" charset="0"/>
              </a:rPr>
              <a:t>}</a:t>
            </a:r>
          </a:p>
        </p:txBody>
      </p:sp>
      <p:sp>
        <p:nvSpPr>
          <p:cNvPr id="7" name="Rectangle 6">
            <a:extLst>
              <a:ext uri="{FF2B5EF4-FFF2-40B4-BE49-F238E27FC236}">
                <a16:creationId xmlns:a16="http://schemas.microsoft.com/office/drawing/2014/main" id="{9AD56AE8-705F-42C4-88BC-E1FADE39C5FC}"/>
              </a:ext>
            </a:extLst>
          </p:cNvPr>
          <p:cNvSpPr/>
          <p:nvPr/>
        </p:nvSpPr>
        <p:spPr>
          <a:xfrm>
            <a:off x="6172200" y="4826875"/>
            <a:ext cx="2558143" cy="707886"/>
          </a:xfrm>
          <a:prstGeom prst="rect">
            <a:avLst/>
          </a:prstGeom>
          <a:ln>
            <a:solidFill>
              <a:srgbClr val="1C1C1C"/>
            </a:solidFill>
          </a:ln>
        </p:spPr>
        <p:txBody>
          <a:bodyPr wrap="square">
            <a:spAutoFit/>
          </a:bodyPr>
          <a:lstStyle/>
          <a:p>
            <a:pPr marL="0" lvl="1"/>
            <a:r>
              <a:rPr lang="en-US" sz="2000" b="1" dirty="0">
                <a:sym typeface="Wingdings"/>
              </a:rPr>
              <a:t>Prepare a fire alarm message.</a:t>
            </a:r>
            <a:endParaRPr lang="en-US" sz="2000" dirty="0"/>
          </a:p>
        </p:txBody>
      </p:sp>
      <p:cxnSp>
        <p:nvCxnSpPr>
          <p:cNvPr id="8" name="Connector: Curved 7">
            <a:extLst>
              <a:ext uri="{FF2B5EF4-FFF2-40B4-BE49-F238E27FC236}">
                <a16:creationId xmlns:a16="http://schemas.microsoft.com/office/drawing/2014/main" id="{489B50C1-0717-42A8-BA02-7310B4A77924}"/>
              </a:ext>
            </a:extLst>
          </p:cNvPr>
          <p:cNvCxnSpPr/>
          <p:nvPr/>
        </p:nvCxnSpPr>
        <p:spPr>
          <a:xfrm rot="5400000" flipH="1" flipV="1">
            <a:off x="6495394" y="4374931"/>
            <a:ext cx="693683" cy="210206"/>
          </a:xfrm>
          <a:prstGeom prst="curvedConnector3">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9" name="Rectangle 8">
            <a:extLst>
              <a:ext uri="{FF2B5EF4-FFF2-40B4-BE49-F238E27FC236}">
                <a16:creationId xmlns:a16="http://schemas.microsoft.com/office/drawing/2014/main" id="{1121EC6B-DDFE-4C0F-AF96-A8A7D11BD5F9}"/>
              </a:ext>
            </a:extLst>
          </p:cNvPr>
          <p:cNvSpPr/>
          <p:nvPr/>
        </p:nvSpPr>
        <p:spPr>
          <a:xfrm>
            <a:off x="4203014" y="4991805"/>
            <a:ext cx="1788489" cy="1015663"/>
          </a:xfrm>
          <a:prstGeom prst="rect">
            <a:avLst/>
          </a:prstGeom>
          <a:ln>
            <a:solidFill>
              <a:srgbClr val="1C1C1C"/>
            </a:solidFill>
          </a:ln>
        </p:spPr>
        <p:txBody>
          <a:bodyPr wrap="square">
            <a:spAutoFit/>
          </a:bodyPr>
          <a:lstStyle/>
          <a:p>
            <a:pPr marL="0" lvl="1"/>
            <a:r>
              <a:rPr lang="en-US" sz="2000" b="1" dirty="0">
                <a:sym typeface="Wingdings"/>
              </a:rPr>
              <a:t>Send the alarm </a:t>
            </a:r>
            <a:r>
              <a:rPr lang="en-US" sz="2000" b="1" dirty="0" err="1">
                <a:sym typeface="Wingdings"/>
              </a:rPr>
              <a:t>mesg</a:t>
            </a:r>
            <a:r>
              <a:rPr lang="en-US" sz="2000" b="1" dirty="0">
                <a:sym typeface="Wingdings"/>
              </a:rPr>
              <a:t> to the channel.</a:t>
            </a:r>
            <a:endParaRPr lang="en-US" sz="2000" dirty="0"/>
          </a:p>
        </p:txBody>
      </p:sp>
      <p:cxnSp>
        <p:nvCxnSpPr>
          <p:cNvPr id="10" name="Connector: Curved 9">
            <a:extLst>
              <a:ext uri="{FF2B5EF4-FFF2-40B4-BE49-F238E27FC236}">
                <a16:creationId xmlns:a16="http://schemas.microsoft.com/office/drawing/2014/main" id="{E14BA607-2FE8-4CB3-8F7B-26862B49074A}"/>
              </a:ext>
            </a:extLst>
          </p:cNvPr>
          <p:cNvCxnSpPr>
            <a:cxnSpLocks/>
            <a:stCxn id="9" idx="0"/>
          </p:cNvCxnSpPr>
          <p:nvPr/>
        </p:nvCxnSpPr>
        <p:spPr>
          <a:xfrm rot="16200000" flipV="1">
            <a:off x="4156312" y="4050858"/>
            <a:ext cx="572865" cy="1309030"/>
          </a:xfrm>
          <a:prstGeom prst="curvedConnector2">
            <a:avLst/>
          </a:prstGeom>
          <a:ln w="38100">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01333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364BCE0B-B9FB-0A49-9E4C-510A26B4E94E}" type="slidenum">
              <a:rPr lang="en-US"/>
              <a:pPr/>
              <a:t>22</a:t>
            </a:fld>
            <a:endParaRPr lang="en-US"/>
          </a:p>
        </p:txBody>
      </p:sp>
      <p:sp>
        <p:nvSpPr>
          <p:cNvPr id="12290" name="Line 2"/>
          <p:cNvSpPr>
            <a:spLocks noChangeShapeType="1"/>
          </p:cNvSpPr>
          <p:nvPr/>
        </p:nvSpPr>
        <p:spPr bwMode="auto">
          <a:xfrm>
            <a:off x="457200" y="1143000"/>
            <a:ext cx="8153400" cy="1588"/>
          </a:xfrm>
          <a:prstGeom prst="line">
            <a:avLst/>
          </a:prstGeom>
          <a:noFill/>
          <a:ln w="127000">
            <a:solidFill>
              <a:srgbClr val="FFCC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12291" name="Rectangle 3"/>
          <p:cNvSpPr>
            <a:spLocks noGrp="1" noChangeArrowheads="1"/>
          </p:cNvSpPr>
          <p:nvPr>
            <p:ph type="title"/>
          </p:nvPr>
        </p:nvSpPr>
        <p:spPr>
          <a:xfrm>
            <a:off x="457200" y="95525"/>
            <a:ext cx="8229600" cy="1143000"/>
          </a:xfrm>
          <a:ln/>
        </p:spPr>
        <p:txBody>
          <a:bodyPr rIns="132080">
            <a:normAutofit fontScale="90000"/>
          </a:bodyPr>
          <a:lstStyle/>
          <a:p>
            <a:r>
              <a:rPr lang="en-US" dirty="0"/>
              <a:t>Figure 6.6</a:t>
            </a:r>
            <a:br>
              <a:rPr lang="en-US" dirty="0"/>
            </a:br>
            <a:r>
              <a:rPr lang="en-US" dirty="0"/>
              <a:t>Java class </a:t>
            </a:r>
            <a:r>
              <a:rPr lang="en-US" i="1" dirty="0" err="1"/>
              <a:t>FireAlarmConsumerJG</a:t>
            </a:r>
            <a:endParaRPr lang="en-US" i="1" dirty="0"/>
          </a:p>
        </p:txBody>
      </p:sp>
      <p:grpSp>
        <p:nvGrpSpPr>
          <p:cNvPr id="5" name="Group 4">
            <a:extLst>
              <a:ext uri="{FF2B5EF4-FFF2-40B4-BE49-F238E27FC236}">
                <a16:creationId xmlns:a16="http://schemas.microsoft.com/office/drawing/2014/main" id="{A9F28713-FC7C-475A-B0CB-34E3D9C60AFB}"/>
              </a:ext>
            </a:extLst>
          </p:cNvPr>
          <p:cNvGrpSpPr/>
          <p:nvPr/>
        </p:nvGrpSpPr>
        <p:grpSpPr>
          <a:xfrm>
            <a:off x="1051033" y="1582267"/>
            <a:ext cx="6906424" cy="4711700"/>
            <a:chOff x="1051033" y="1582267"/>
            <a:chExt cx="6906424" cy="4711700"/>
          </a:xfrm>
        </p:grpSpPr>
        <p:sp>
          <p:nvSpPr>
            <p:cNvPr id="12292" name="Rectangle 4"/>
            <p:cNvSpPr>
              <a:spLocks/>
            </p:cNvSpPr>
            <p:nvPr/>
          </p:nvSpPr>
          <p:spPr bwMode="auto">
            <a:xfrm>
              <a:off x="1051033" y="1582267"/>
              <a:ext cx="6906424" cy="4711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lIns="0" tIns="0" rIns="0" bIns="0"/>
            <a:lstStyle/>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import </a:t>
              </a:r>
              <a:r>
                <a:rPr lang="en-US" sz="2200" i="1" dirty="0" err="1">
                  <a:solidFill>
                    <a:schemeClr val="tx1"/>
                  </a:solidFill>
                  <a:latin typeface="Times New Roman" charset="0"/>
                  <a:ea typeface="ＭＳ Ｐゴシック" charset="0"/>
                  <a:cs typeface="Times New Roman" charset="0"/>
                  <a:sym typeface="Times New Roman" charset="0"/>
                </a:rPr>
                <a:t>org.jgroups.JChannel</a:t>
              </a:r>
              <a:r>
                <a:rPr lang="en-US" sz="2200" i="1" dirty="0">
                  <a:solidFill>
                    <a:schemeClr val="tx1"/>
                  </a:solidFill>
                  <a:latin typeface="Times New Roman" charset="0"/>
                  <a:ea typeface="ＭＳ Ｐゴシック" charset="0"/>
                  <a:cs typeface="Times New Roman" charset="0"/>
                  <a:sym typeface="Times New Roman" charset="0"/>
                </a:rPr>
                <a:t>;</a:t>
              </a:r>
            </a:p>
            <a:p>
              <a:pPr marL="0" lvl="3">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endParaRPr lang="en-US" sz="2200" i="1" dirty="0">
                <a:solidFill>
                  <a:schemeClr val="tx1"/>
                </a:solidFill>
                <a:latin typeface="Times New Roman" charset="0"/>
                <a:ea typeface="ＭＳ Ｐゴシック" charset="0"/>
                <a:cs typeface="Times New Roman" charset="0"/>
                <a:sym typeface="Times New Roman" charset="0"/>
              </a:endParaRPr>
            </a:p>
            <a:p>
              <a:pPr marL="0" lvl="3">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    public class </a:t>
              </a:r>
              <a:r>
                <a:rPr lang="en-US" sz="2200" i="1" dirty="0" err="1">
                  <a:solidFill>
                    <a:schemeClr val="tx1"/>
                  </a:solidFill>
                  <a:latin typeface="Times New Roman" charset="0"/>
                  <a:ea typeface="ＭＳ Ｐゴシック" charset="0"/>
                  <a:cs typeface="Times New Roman" charset="0"/>
                  <a:sym typeface="Times New Roman" charset="0"/>
                </a:rPr>
                <a:t>FireAlarmConsumerJG</a:t>
              </a:r>
              <a:r>
                <a:rPr lang="en-US" sz="2200" i="1" dirty="0">
                  <a:solidFill>
                    <a:schemeClr val="tx1"/>
                  </a:solidFill>
                  <a:latin typeface="Times New Roman" charset="0"/>
                  <a:ea typeface="ＭＳ Ｐゴシック" charset="0"/>
                  <a:cs typeface="Times New Roman" charset="0"/>
                  <a:sym typeface="Times New Roman" charset="0"/>
                </a:rPr>
                <a:t> { </a:t>
              </a:r>
            </a:p>
            <a:p>
              <a:pPr marL="0" lvl="4">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         public String await() {</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        try {</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                </a:t>
              </a:r>
              <a:r>
                <a:rPr lang="en-US" sz="2200" i="1" dirty="0" err="1">
                  <a:solidFill>
                    <a:schemeClr val="tx1"/>
                  </a:solidFill>
                  <a:latin typeface="Times New Roman" charset="0"/>
                  <a:ea typeface="ＭＳ Ｐゴシック" charset="0"/>
                  <a:cs typeface="Times New Roman" charset="0"/>
                  <a:sym typeface="Times New Roman" charset="0"/>
                </a:rPr>
                <a:t>JChannel</a:t>
              </a:r>
              <a:r>
                <a:rPr lang="en-US" sz="2200" i="1" dirty="0">
                  <a:solidFill>
                    <a:schemeClr val="tx1"/>
                  </a:solidFill>
                  <a:latin typeface="Times New Roman" charset="0"/>
                  <a:ea typeface="ＭＳ Ｐゴシック" charset="0"/>
                  <a:cs typeface="Times New Roman" charset="0"/>
                  <a:sym typeface="Times New Roman" charset="0"/>
                </a:rPr>
                <a:t> channel = new </a:t>
              </a:r>
              <a:r>
                <a:rPr lang="en-US" sz="2200" i="1" dirty="0" err="1">
                  <a:solidFill>
                    <a:schemeClr val="tx1"/>
                  </a:solidFill>
                  <a:latin typeface="Times New Roman" charset="0"/>
                  <a:ea typeface="ＭＳ Ｐゴシック" charset="0"/>
                  <a:cs typeface="Times New Roman" charset="0"/>
                  <a:sym typeface="Times New Roman" charset="0"/>
                </a:rPr>
                <a:t>JChannel</a:t>
              </a:r>
              <a:r>
                <a:rPr lang="en-US" sz="2200" i="1" dirty="0">
                  <a:solidFill>
                    <a:schemeClr val="tx1"/>
                  </a:solidFill>
                  <a:latin typeface="Times New Roman" charset="0"/>
                  <a:ea typeface="ＭＳ Ｐゴシック" charset="0"/>
                  <a:cs typeface="Times New Roman" charset="0"/>
                  <a:sym typeface="Times New Roman" charset="0"/>
                </a:rPr>
                <a:t>(); </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                </a:t>
              </a:r>
              <a:r>
                <a:rPr lang="en-US" sz="2200" i="1" dirty="0" err="1">
                  <a:solidFill>
                    <a:schemeClr val="tx1"/>
                  </a:solidFill>
                  <a:highlight>
                    <a:srgbClr val="FFFF00"/>
                  </a:highlight>
                  <a:latin typeface="Times New Roman" charset="0"/>
                  <a:ea typeface="ＭＳ Ｐゴシック" charset="0"/>
                  <a:cs typeface="Times New Roman" charset="0"/>
                  <a:sym typeface="Times New Roman" charset="0"/>
                </a:rPr>
                <a:t>channel.connect</a:t>
              </a:r>
              <a:r>
                <a:rPr lang="en-US" sz="2200" i="1" dirty="0">
                  <a:solidFill>
                    <a:schemeClr val="tx1"/>
                  </a:solidFill>
                  <a:highlight>
                    <a:srgbClr val="FFFF00"/>
                  </a:highlight>
                  <a:latin typeface="Times New Roman" charset="0"/>
                  <a:ea typeface="ＭＳ Ｐゴシック" charset="0"/>
                  <a:cs typeface="Times New Roman" charset="0"/>
                  <a:sym typeface="Times New Roman" charset="0"/>
                </a:rPr>
                <a:t>("</a:t>
              </a:r>
              <a:r>
                <a:rPr lang="en-US" sz="2200" i="1" dirty="0" err="1">
                  <a:solidFill>
                    <a:schemeClr val="tx1"/>
                  </a:solidFill>
                  <a:highlight>
                    <a:srgbClr val="FFFF00"/>
                  </a:highlight>
                  <a:latin typeface="Times New Roman" charset="0"/>
                  <a:ea typeface="ＭＳ Ｐゴシック" charset="0"/>
                  <a:cs typeface="Times New Roman" charset="0"/>
                  <a:sym typeface="Times New Roman" charset="0"/>
                </a:rPr>
                <a:t>AlarmChannel</a:t>
              </a:r>
              <a:r>
                <a:rPr lang="en-US" sz="2200" i="1" dirty="0">
                  <a:solidFill>
                    <a:schemeClr val="tx1"/>
                  </a:solidFill>
                  <a:highlight>
                    <a:srgbClr val="FFFF00"/>
                  </a:highlight>
                  <a:latin typeface="Times New Roman" charset="0"/>
                  <a:ea typeface="ＭＳ Ｐゴシック" charset="0"/>
                  <a:cs typeface="Times New Roman" charset="0"/>
                  <a:sym typeface="Times New Roman" charset="0"/>
                </a:rPr>
                <a:t>"); </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                Message msg = (Message) </a:t>
              </a:r>
              <a:r>
                <a:rPr lang="en-US" sz="2200" i="1" dirty="0" err="1">
                  <a:solidFill>
                    <a:schemeClr val="tx1"/>
                  </a:solidFill>
                  <a:latin typeface="Times New Roman" charset="0"/>
                  <a:ea typeface="ＭＳ Ｐゴシック" charset="0"/>
                  <a:cs typeface="Times New Roman" charset="0"/>
                  <a:sym typeface="Times New Roman" charset="0"/>
                </a:rPr>
                <a:t>channel.receive</a:t>
              </a:r>
              <a:r>
                <a:rPr lang="en-US" sz="2200" i="1" dirty="0">
                  <a:solidFill>
                    <a:schemeClr val="tx1"/>
                  </a:solidFill>
                  <a:latin typeface="Times New Roman" charset="0"/>
                  <a:ea typeface="ＭＳ Ｐゴシック" charset="0"/>
                  <a:cs typeface="Times New Roman" charset="0"/>
                  <a:sym typeface="Times New Roman" charset="0"/>
                </a:rPr>
                <a:t>(0); </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                return (String) </a:t>
              </a:r>
              <a:r>
                <a:rPr lang="en-US" sz="2200" i="1" dirty="0" err="1">
                  <a:solidFill>
                    <a:schemeClr val="tx1"/>
                  </a:solidFill>
                  <a:latin typeface="Times New Roman" charset="0"/>
                  <a:ea typeface="ＭＳ Ｐゴシック" charset="0"/>
                  <a:cs typeface="Times New Roman" charset="0"/>
                  <a:sym typeface="Times New Roman" charset="0"/>
                </a:rPr>
                <a:t>msg.GetObject</a:t>
              </a:r>
              <a:r>
                <a:rPr lang="en-US" sz="2200" i="1" dirty="0">
                  <a:solidFill>
                    <a:schemeClr val="tx1"/>
                  </a:solidFill>
                  <a:latin typeface="Times New Roman" charset="0"/>
                  <a:ea typeface="ＭＳ Ｐゴシック" charset="0"/>
                  <a:cs typeface="Times New Roman" charset="0"/>
                  <a:sym typeface="Times New Roman" charset="0"/>
                </a:rPr>
                <a:t>();</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        } catch(Exception e) {</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                return null;</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        }</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    }</a:t>
              </a: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 pos="3200400" algn="l"/>
                  <a:tab pos="3556000" algn="l"/>
                  <a:tab pos="3911600" algn="l"/>
                  <a:tab pos="4267200" algn="l"/>
                  <a:tab pos="355600" algn="l"/>
                  <a:tab pos="711200" algn="l"/>
                  <a:tab pos="1066800" algn="l"/>
                  <a:tab pos="1422400" algn="l"/>
                  <a:tab pos="1778000" algn="l"/>
                  <a:tab pos="2133600" algn="l"/>
                  <a:tab pos="2489200" algn="l"/>
                  <a:tab pos="2844800" algn="l"/>
                </a:tabLst>
              </a:pPr>
              <a:r>
                <a:rPr lang="en-US" sz="2200" i="1" dirty="0">
                  <a:solidFill>
                    <a:schemeClr val="tx1"/>
                  </a:solidFill>
                  <a:latin typeface="Times New Roman" charset="0"/>
                  <a:ea typeface="ＭＳ Ｐゴシック" charset="0"/>
                  <a:cs typeface="Times New Roman" charset="0"/>
                  <a:sym typeface="Times New Roman" charset="0"/>
                </a:rPr>
                <a:t>}</a:t>
              </a:r>
            </a:p>
          </p:txBody>
        </p:sp>
        <p:sp>
          <p:nvSpPr>
            <p:cNvPr id="2" name="Rectangle 1">
              <a:extLst>
                <a:ext uri="{FF2B5EF4-FFF2-40B4-BE49-F238E27FC236}">
                  <a16:creationId xmlns:a16="http://schemas.microsoft.com/office/drawing/2014/main" id="{27645A90-3DCB-4E94-9539-209F42ABCEBC}"/>
                </a:ext>
              </a:extLst>
            </p:cNvPr>
            <p:cNvSpPr/>
            <p:nvPr/>
          </p:nvSpPr>
          <p:spPr>
            <a:xfrm>
              <a:off x="4372303" y="5055476"/>
              <a:ext cx="3435265" cy="1015663"/>
            </a:xfrm>
            <a:prstGeom prst="rect">
              <a:avLst/>
            </a:prstGeom>
            <a:ln>
              <a:solidFill>
                <a:srgbClr val="1C1C1C"/>
              </a:solidFill>
            </a:ln>
          </p:spPr>
          <p:txBody>
            <a:bodyPr wrap="square">
              <a:spAutoFit/>
            </a:bodyPr>
            <a:lstStyle/>
            <a:p>
              <a:pPr marL="0" lvl="1"/>
              <a:r>
                <a:rPr lang="en-US" sz="2000" b="1" dirty="0">
                  <a:sym typeface="Wingdings"/>
                </a:rPr>
                <a:t>receive(0)</a:t>
              </a:r>
              <a:r>
                <a:rPr lang="en-US" sz="2000" dirty="0">
                  <a:sym typeface="Wingdings"/>
                </a:rPr>
                <a:t> is a blocking receive and returns the top element of the buffer.</a:t>
              </a:r>
              <a:endParaRPr lang="en-US" sz="2000" dirty="0"/>
            </a:p>
          </p:txBody>
        </p:sp>
        <p:cxnSp>
          <p:nvCxnSpPr>
            <p:cNvPr id="4" name="Connector: Curved 3">
              <a:extLst>
                <a:ext uri="{FF2B5EF4-FFF2-40B4-BE49-F238E27FC236}">
                  <a16:creationId xmlns:a16="http://schemas.microsoft.com/office/drawing/2014/main" id="{060C107F-5683-49BC-9A1B-BE78C0841CEF}"/>
                </a:ext>
              </a:extLst>
            </p:cNvPr>
            <p:cNvCxnSpPr>
              <a:cxnSpLocks/>
            </p:cNvCxnSpPr>
            <p:nvPr/>
          </p:nvCxnSpPr>
          <p:spPr>
            <a:xfrm rot="5400000" flipH="1" flipV="1">
              <a:off x="6038195" y="4556235"/>
              <a:ext cx="788277" cy="210208"/>
            </a:xfrm>
            <a:prstGeom prst="curvedConnector3">
              <a:avLst/>
            </a:prstGeom>
            <a:ln w="38100">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2724409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err="1"/>
              <a:t>JGroups</a:t>
            </a:r>
            <a:r>
              <a:rPr lang="en-US" dirty="0"/>
              <a:t> Toolkit (cont.)</a:t>
            </a:r>
          </a:p>
        </p:txBody>
      </p:sp>
      <p:sp>
        <p:nvSpPr>
          <p:cNvPr id="3" name="Content Placeholder 2"/>
          <p:cNvSpPr>
            <a:spLocks noGrp="1"/>
          </p:cNvSpPr>
          <p:nvPr>
            <p:ph idx="1"/>
          </p:nvPr>
        </p:nvSpPr>
        <p:spPr>
          <a:xfrm>
            <a:off x="457200" y="1295400"/>
            <a:ext cx="8229600" cy="5060950"/>
          </a:xfrm>
        </p:spPr>
        <p:txBody>
          <a:bodyPr>
            <a:normAutofit fontScale="85000" lnSpcReduction="20000"/>
          </a:bodyPr>
          <a:lstStyle/>
          <a:p>
            <a:r>
              <a:rPr lang="en-US" b="1" dirty="0"/>
              <a:t>Building Blocks</a:t>
            </a:r>
          </a:p>
          <a:p>
            <a:pPr lvl="1"/>
            <a:r>
              <a:rPr lang="en-US" dirty="0"/>
              <a:t>Channels are similar to sockets.</a:t>
            </a:r>
          </a:p>
          <a:p>
            <a:pPr lvl="1"/>
            <a:r>
              <a:rPr lang="en-US" dirty="0"/>
              <a:t>Building Blocks are more advanced communication paradigms than channels.</a:t>
            </a:r>
          </a:p>
          <a:p>
            <a:pPr lvl="1"/>
            <a:r>
              <a:rPr lang="en-US" dirty="0"/>
              <a:t>Example building blocks:</a:t>
            </a:r>
          </a:p>
          <a:p>
            <a:pPr lvl="2"/>
            <a:r>
              <a:rPr lang="en-US" sz="2600" dirty="0" err="1"/>
              <a:t>MessageDispatcher</a:t>
            </a:r>
            <a:endParaRPr lang="en-US" sz="2600" dirty="0"/>
          </a:p>
          <a:p>
            <a:pPr lvl="3"/>
            <a:r>
              <a:rPr lang="en-US" sz="2200" dirty="0"/>
              <a:t>Send to a group and wait/block for some replies</a:t>
            </a:r>
          </a:p>
          <a:p>
            <a:pPr lvl="3"/>
            <a:r>
              <a:rPr lang="en-US" sz="2200" dirty="0"/>
              <a:t>The </a:t>
            </a:r>
            <a:r>
              <a:rPr lang="en-US" sz="2200" u="sng" dirty="0" err="1"/>
              <a:t>castMessage</a:t>
            </a:r>
            <a:r>
              <a:rPr lang="en-US" sz="2200" u="sng" dirty="0"/>
              <a:t>()</a:t>
            </a:r>
            <a:r>
              <a:rPr lang="en-US" sz="2200" dirty="0"/>
              <a:t> method sends a message to a group and blocks until a specified number of replies are received.</a:t>
            </a:r>
          </a:p>
          <a:p>
            <a:pPr lvl="2"/>
            <a:r>
              <a:rPr lang="en-US" sz="2600" dirty="0" err="1"/>
              <a:t>RpcDispatcher</a:t>
            </a:r>
            <a:endParaRPr lang="en-US" sz="2600" dirty="0"/>
          </a:p>
          <a:p>
            <a:pPr lvl="3"/>
            <a:r>
              <a:rPr lang="en-US" sz="2200" dirty="0"/>
              <a:t>take a method with optional parameters and results and invoke it on all objects associated with the group. </a:t>
            </a:r>
          </a:p>
          <a:p>
            <a:pPr lvl="3"/>
            <a:r>
              <a:rPr lang="en-US" sz="2200" dirty="0"/>
              <a:t>Caller will block waiting for replies.</a:t>
            </a:r>
          </a:p>
          <a:p>
            <a:pPr lvl="2"/>
            <a:r>
              <a:rPr lang="en-US" sz="2600" dirty="0" err="1"/>
              <a:t>NotificationBus</a:t>
            </a:r>
            <a:r>
              <a:rPr lang="en-US" sz="2600" dirty="0"/>
              <a:t> </a:t>
            </a:r>
          </a:p>
          <a:p>
            <a:pPr lvl="3"/>
            <a:r>
              <a:rPr lang="en-US" sz="2200" dirty="0"/>
              <a:t>A </a:t>
            </a:r>
            <a:r>
              <a:rPr lang="en-US" sz="2200" u="sng" dirty="0"/>
              <a:t>distributed event bus</a:t>
            </a:r>
            <a:r>
              <a:rPr lang="en-US" sz="2200" dirty="0"/>
              <a:t>, where the event is any serializable Java object.</a:t>
            </a:r>
            <a:endParaRPr lang="en-US" dirty="0"/>
          </a:p>
        </p:txBody>
      </p:sp>
      <p:sp>
        <p:nvSpPr>
          <p:cNvPr id="4" name="Slide Number Placeholder 3">
            <a:extLst>
              <a:ext uri="{FF2B5EF4-FFF2-40B4-BE49-F238E27FC236}">
                <a16:creationId xmlns:a16="http://schemas.microsoft.com/office/drawing/2014/main" id="{1A14D38B-8C52-4FEC-A46D-BB895F9957D1}"/>
              </a:ext>
            </a:extLst>
          </p:cNvPr>
          <p:cNvSpPr>
            <a:spLocks noGrp="1"/>
          </p:cNvSpPr>
          <p:nvPr>
            <p:ph type="sldNum" sz="quarter" idx="12"/>
          </p:nvPr>
        </p:nvSpPr>
        <p:spPr/>
        <p:txBody>
          <a:bodyPr/>
          <a:lstStyle/>
          <a:p>
            <a:fld id="{87A86327-0721-5342-9587-EFE31BC8540E}" type="slidenum">
              <a:rPr lang="en-US" smtClean="0"/>
              <a:t>23</a:t>
            </a:fld>
            <a:endParaRPr lang="en-US"/>
          </a:p>
        </p:txBody>
      </p:sp>
    </p:spTree>
    <p:extLst>
      <p:ext uri="{BB962C8B-B14F-4D97-AF65-F5344CB8AC3E}">
        <p14:creationId xmlns:p14="http://schemas.microsoft.com/office/powerpoint/2010/main" val="10420178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6848"/>
          </a:xfrm>
        </p:spPr>
        <p:txBody>
          <a:bodyPr>
            <a:normAutofit fontScale="90000"/>
          </a:bodyPr>
          <a:lstStyle/>
          <a:p>
            <a:r>
              <a:rPr lang="en-US" dirty="0" err="1"/>
              <a:t>JGroups</a:t>
            </a:r>
            <a:r>
              <a:rPr lang="en-US" dirty="0"/>
              <a:t> Toolkit (cont.)</a:t>
            </a:r>
          </a:p>
        </p:txBody>
      </p:sp>
      <p:sp>
        <p:nvSpPr>
          <p:cNvPr id="3" name="Content Placeholder 2"/>
          <p:cNvSpPr>
            <a:spLocks noGrp="1"/>
          </p:cNvSpPr>
          <p:nvPr>
            <p:ph idx="1"/>
          </p:nvPr>
        </p:nvSpPr>
        <p:spPr>
          <a:xfrm>
            <a:off x="457200" y="1175658"/>
            <a:ext cx="8229600" cy="4950506"/>
          </a:xfrm>
        </p:spPr>
        <p:txBody>
          <a:bodyPr>
            <a:normAutofit/>
          </a:bodyPr>
          <a:lstStyle/>
          <a:p>
            <a:r>
              <a:rPr lang="en-US" dirty="0"/>
              <a:t>The </a:t>
            </a:r>
            <a:r>
              <a:rPr lang="en-US" b="1" dirty="0"/>
              <a:t>Protocol Stack</a:t>
            </a:r>
          </a:p>
          <a:p>
            <a:pPr lvl="1"/>
            <a:r>
              <a:rPr lang="en-US" dirty="0"/>
              <a:t>A </a:t>
            </a:r>
            <a:r>
              <a:rPr lang="en-US" u="sng" dirty="0"/>
              <a:t>bidirectional</a:t>
            </a:r>
            <a:r>
              <a:rPr lang="en-US" dirty="0"/>
              <a:t> stack of protocol layers</a:t>
            </a:r>
          </a:p>
          <a:p>
            <a:pPr lvl="1"/>
            <a:r>
              <a:rPr lang="en-US" dirty="0"/>
              <a:t>Each layer implements the up( ) and down() methods.</a:t>
            </a:r>
          </a:p>
          <a:p>
            <a:pPr lvl="1"/>
            <a:r>
              <a:rPr lang="en-US" dirty="0"/>
              <a:t>Protocol processing happens by passing events up and down the stack. </a:t>
            </a:r>
          </a:p>
          <a:p>
            <a:pPr lvl="1"/>
            <a:r>
              <a:rPr lang="en-US" dirty="0"/>
              <a:t>Events may be incoming or outgoing.</a:t>
            </a:r>
          </a:p>
          <a:p>
            <a:pPr lvl="1"/>
            <a:r>
              <a:rPr lang="en-US" dirty="0"/>
              <a:t>Each layer can carry out arbitrary processing on the message including modifying its contents.</a:t>
            </a:r>
          </a:p>
          <a:p>
            <a:pPr lvl="1"/>
            <a:endParaRPr lang="en-US" dirty="0"/>
          </a:p>
        </p:txBody>
      </p:sp>
      <p:sp>
        <p:nvSpPr>
          <p:cNvPr id="4" name="Slide Number Placeholder 3">
            <a:extLst>
              <a:ext uri="{FF2B5EF4-FFF2-40B4-BE49-F238E27FC236}">
                <a16:creationId xmlns:a16="http://schemas.microsoft.com/office/drawing/2014/main" id="{3735892F-1FD7-42E0-B735-B49F7F8754D7}"/>
              </a:ext>
            </a:extLst>
          </p:cNvPr>
          <p:cNvSpPr>
            <a:spLocks noGrp="1"/>
          </p:cNvSpPr>
          <p:nvPr>
            <p:ph type="sldNum" sz="quarter" idx="12"/>
          </p:nvPr>
        </p:nvSpPr>
        <p:spPr/>
        <p:txBody>
          <a:bodyPr/>
          <a:lstStyle/>
          <a:p>
            <a:fld id="{87A86327-0721-5342-9587-EFE31BC8540E}" type="slidenum">
              <a:rPr lang="en-US" smtClean="0"/>
              <a:t>24</a:t>
            </a:fld>
            <a:endParaRPr lang="en-US"/>
          </a:p>
        </p:txBody>
      </p:sp>
    </p:spTree>
    <p:extLst>
      <p:ext uri="{BB962C8B-B14F-4D97-AF65-F5344CB8AC3E}">
        <p14:creationId xmlns:p14="http://schemas.microsoft.com/office/powerpoint/2010/main" val="15254295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6848"/>
          </a:xfrm>
        </p:spPr>
        <p:txBody>
          <a:bodyPr>
            <a:normAutofit fontScale="90000"/>
          </a:bodyPr>
          <a:lstStyle/>
          <a:p>
            <a:r>
              <a:rPr lang="en-US" dirty="0" err="1"/>
              <a:t>JGroups</a:t>
            </a:r>
            <a:r>
              <a:rPr lang="en-US" dirty="0"/>
              <a:t> Toolkit (cont.)</a:t>
            </a:r>
          </a:p>
        </p:txBody>
      </p:sp>
      <p:sp>
        <p:nvSpPr>
          <p:cNvPr id="3" name="Content Placeholder 2"/>
          <p:cNvSpPr>
            <a:spLocks noGrp="1"/>
          </p:cNvSpPr>
          <p:nvPr>
            <p:ph idx="1"/>
          </p:nvPr>
        </p:nvSpPr>
        <p:spPr>
          <a:xfrm>
            <a:off x="250371" y="1175657"/>
            <a:ext cx="4713515" cy="5545818"/>
          </a:xfrm>
        </p:spPr>
        <p:txBody>
          <a:bodyPr>
            <a:normAutofit fontScale="92500" lnSpcReduction="10000"/>
          </a:bodyPr>
          <a:lstStyle/>
          <a:p>
            <a:r>
              <a:rPr lang="en-US" sz="2800" dirty="0"/>
              <a:t>Layers in the </a:t>
            </a:r>
            <a:r>
              <a:rPr lang="en-US" sz="2800" b="1" dirty="0"/>
              <a:t>Protocol Stack:</a:t>
            </a:r>
            <a:endParaRPr lang="en-US" sz="2400" b="1" dirty="0"/>
          </a:p>
          <a:p>
            <a:pPr lvl="1"/>
            <a:r>
              <a:rPr lang="en-US" sz="2000" b="1" dirty="0"/>
              <a:t>UDP</a:t>
            </a:r>
            <a:r>
              <a:rPr lang="en-US" sz="2000" dirty="0"/>
              <a:t>: </a:t>
            </a:r>
          </a:p>
          <a:p>
            <a:pPr lvl="2"/>
            <a:r>
              <a:rPr lang="en-US" sz="2000" dirty="0"/>
              <a:t>the most common transport layer in </a:t>
            </a:r>
            <a:r>
              <a:rPr lang="en-US" sz="2000" dirty="0" err="1"/>
              <a:t>JGroup</a:t>
            </a:r>
            <a:r>
              <a:rPr lang="en-US" sz="2000" dirty="0"/>
              <a:t>.</a:t>
            </a:r>
          </a:p>
          <a:p>
            <a:pPr lvl="2"/>
            <a:r>
              <a:rPr lang="en-US" sz="2000" dirty="0"/>
              <a:t>Utilizes IP multicasts for sending to all members in a group.</a:t>
            </a:r>
          </a:p>
          <a:p>
            <a:pPr lvl="2"/>
            <a:r>
              <a:rPr lang="en-US" sz="2000" dirty="0"/>
              <a:t>It assumes IP multicast is available.</a:t>
            </a:r>
          </a:p>
          <a:p>
            <a:pPr lvl="1"/>
            <a:r>
              <a:rPr lang="en-US" sz="2000" b="1" dirty="0"/>
              <a:t>FRAG</a:t>
            </a:r>
            <a:r>
              <a:rPr lang="en-US" sz="2000" dirty="0"/>
              <a:t>: implements packetization (max message size: 8192 by default).</a:t>
            </a:r>
          </a:p>
          <a:p>
            <a:pPr lvl="1"/>
            <a:r>
              <a:rPr lang="en-US" sz="2000" b="1" dirty="0"/>
              <a:t>MERGE</a:t>
            </a:r>
            <a:r>
              <a:rPr lang="en-US" sz="2000" dirty="0"/>
              <a:t>: protocol that deals with unexpected network partitioning and the subsequent merging of subgroups.</a:t>
            </a:r>
          </a:p>
          <a:p>
            <a:pPr lvl="1"/>
            <a:r>
              <a:rPr lang="en-US" sz="2000" b="1" dirty="0"/>
              <a:t>GMS</a:t>
            </a:r>
            <a:r>
              <a:rPr lang="en-US" sz="2000" dirty="0"/>
              <a:t> implements a group membership protocol to maintain consistent views of membership across the group.</a:t>
            </a:r>
          </a:p>
          <a:p>
            <a:pPr lvl="1"/>
            <a:r>
              <a:rPr lang="en-US" sz="2000" b="1" dirty="0"/>
              <a:t>CAUSAL</a:t>
            </a:r>
            <a:r>
              <a:rPr lang="en-US" sz="2000" dirty="0"/>
              <a:t> implements causal ordering.</a:t>
            </a:r>
          </a:p>
          <a:p>
            <a:pPr lvl="1"/>
            <a:r>
              <a:rPr lang="en-US" sz="2000" dirty="0"/>
              <a:t>…</a:t>
            </a:r>
          </a:p>
        </p:txBody>
      </p:sp>
      <p:sp>
        <p:nvSpPr>
          <p:cNvPr id="4" name="Slide Number Placeholder 3">
            <a:extLst>
              <a:ext uri="{FF2B5EF4-FFF2-40B4-BE49-F238E27FC236}">
                <a16:creationId xmlns:a16="http://schemas.microsoft.com/office/drawing/2014/main" id="{3735892F-1FD7-42E0-B735-B49F7F8754D7}"/>
              </a:ext>
            </a:extLst>
          </p:cNvPr>
          <p:cNvSpPr>
            <a:spLocks noGrp="1"/>
          </p:cNvSpPr>
          <p:nvPr>
            <p:ph type="sldNum" sz="quarter" idx="12"/>
          </p:nvPr>
        </p:nvSpPr>
        <p:spPr/>
        <p:txBody>
          <a:bodyPr/>
          <a:lstStyle/>
          <a:p>
            <a:fld id="{87A86327-0721-5342-9587-EFE31BC8540E}" type="slidenum">
              <a:rPr lang="en-US" smtClean="0"/>
              <a:t>25</a:t>
            </a:fld>
            <a:endParaRPr lang="en-US"/>
          </a:p>
        </p:txBody>
      </p:sp>
      <p:pic>
        <p:nvPicPr>
          <p:cNvPr id="5" name="Picture 4">
            <a:extLst>
              <a:ext uri="{FF2B5EF4-FFF2-40B4-BE49-F238E27FC236}">
                <a16:creationId xmlns:a16="http://schemas.microsoft.com/office/drawing/2014/main" id="{1AE3834E-AE05-41A4-A124-DFEF6F0D92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6343" y="1257302"/>
            <a:ext cx="3938954" cy="4838700"/>
          </a:xfrm>
          <a:prstGeom prst="rect">
            <a:avLst/>
          </a:prstGeom>
          <a:noFill/>
          <a:ln>
            <a:solidFill>
              <a:schemeClr val="accent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round/>
                <a:headEnd/>
                <a:tailEnd/>
              </a14:hiddenLine>
            </a:ext>
          </a:extLst>
        </p:spPr>
      </p:pic>
      <p:pic>
        <p:nvPicPr>
          <p:cNvPr id="6" name="Picture 4">
            <a:extLst>
              <a:ext uri="{FF2B5EF4-FFF2-40B4-BE49-F238E27FC236}">
                <a16:creationId xmlns:a16="http://schemas.microsoft.com/office/drawing/2014/main" id="{122B2733-4985-4FD1-AD32-4761B2058F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88372" y="1882775"/>
            <a:ext cx="3938954" cy="4838700"/>
          </a:xfrm>
          <a:prstGeom prst="rect">
            <a:avLst/>
          </a:prstGeom>
          <a:noFill/>
          <a:ln>
            <a:solidFill>
              <a:schemeClr val="accent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round/>
                <a:headEnd/>
                <a:tailEnd/>
              </a14:hiddenLine>
            </a:ext>
          </a:extLst>
        </p:spPr>
      </p:pic>
    </p:spTree>
    <p:extLst>
      <p:ext uri="{BB962C8B-B14F-4D97-AF65-F5344CB8AC3E}">
        <p14:creationId xmlns:p14="http://schemas.microsoft.com/office/powerpoint/2010/main" val="27261344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Publish-Subscribe Systems</a:t>
            </a:r>
          </a:p>
        </p:txBody>
      </p:sp>
      <p:sp>
        <p:nvSpPr>
          <p:cNvPr id="3" name="Content Placeholder 2"/>
          <p:cNvSpPr>
            <a:spLocks noGrp="1"/>
          </p:cNvSpPr>
          <p:nvPr>
            <p:ph idx="1"/>
          </p:nvPr>
        </p:nvSpPr>
        <p:spPr/>
        <p:txBody>
          <a:bodyPr>
            <a:normAutofit fontScale="85000" lnSpcReduction="20000"/>
          </a:bodyPr>
          <a:lstStyle/>
          <a:p>
            <a:r>
              <a:rPr lang="en-US" dirty="0"/>
              <a:t>Sometimes referred to as a </a:t>
            </a:r>
            <a:r>
              <a:rPr lang="en-US" u="sng" dirty="0"/>
              <a:t>distribute event-based system</a:t>
            </a:r>
            <a:endParaRPr lang="en-US" dirty="0"/>
          </a:p>
          <a:p>
            <a:pPr lvl="1"/>
            <a:r>
              <a:rPr lang="en-US" b="1" dirty="0"/>
              <a:t>Publishers</a:t>
            </a:r>
            <a:r>
              <a:rPr lang="en-US" dirty="0"/>
              <a:t> publish structured events to an </a:t>
            </a:r>
            <a:r>
              <a:rPr lang="en-US" u="sng" dirty="0"/>
              <a:t>event service</a:t>
            </a:r>
            <a:r>
              <a:rPr lang="en-US" dirty="0"/>
              <a:t>.</a:t>
            </a:r>
          </a:p>
          <a:p>
            <a:pPr lvl="1"/>
            <a:r>
              <a:rPr lang="en-US" b="1" dirty="0"/>
              <a:t>Subscribers</a:t>
            </a:r>
            <a:r>
              <a:rPr lang="en-US" dirty="0"/>
              <a:t> express interest in a particular event thru subscription.</a:t>
            </a:r>
          </a:p>
          <a:p>
            <a:endParaRPr lang="en-US" sz="1400" dirty="0"/>
          </a:p>
          <a:p>
            <a:r>
              <a:rPr lang="en-US" dirty="0"/>
              <a:t>Applications:</a:t>
            </a:r>
          </a:p>
          <a:p>
            <a:pPr lvl="1"/>
            <a:r>
              <a:rPr lang="en-US" dirty="0"/>
              <a:t>Financial Info. Systems</a:t>
            </a:r>
          </a:p>
          <a:p>
            <a:pPr lvl="1"/>
            <a:r>
              <a:rPr lang="en-US" dirty="0"/>
              <a:t>RSS Feeds (Really Simple Syndication)</a:t>
            </a:r>
          </a:p>
          <a:p>
            <a:pPr lvl="1"/>
            <a:r>
              <a:rPr lang="en-US" dirty="0"/>
              <a:t>cooperative working support</a:t>
            </a:r>
          </a:p>
          <a:p>
            <a:pPr lvl="1"/>
            <a:r>
              <a:rPr lang="en-US" dirty="0"/>
              <a:t>ubiquitous computing (location events)</a:t>
            </a:r>
          </a:p>
          <a:p>
            <a:pPr lvl="1"/>
            <a:r>
              <a:rPr lang="en-US" dirty="0"/>
              <a:t>applications that monitor the internet</a:t>
            </a:r>
          </a:p>
        </p:txBody>
      </p:sp>
      <p:sp>
        <p:nvSpPr>
          <p:cNvPr id="4" name="Slide Number Placeholder 3">
            <a:extLst>
              <a:ext uri="{FF2B5EF4-FFF2-40B4-BE49-F238E27FC236}">
                <a16:creationId xmlns:a16="http://schemas.microsoft.com/office/drawing/2014/main" id="{3B583CE8-1F95-470B-A26C-78164D58FA0A}"/>
              </a:ext>
            </a:extLst>
          </p:cNvPr>
          <p:cNvSpPr>
            <a:spLocks noGrp="1"/>
          </p:cNvSpPr>
          <p:nvPr>
            <p:ph type="sldNum" sz="quarter" idx="12"/>
          </p:nvPr>
        </p:nvSpPr>
        <p:spPr/>
        <p:txBody>
          <a:bodyPr/>
          <a:lstStyle/>
          <a:p>
            <a:fld id="{87A86327-0721-5342-9587-EFE31BC8540E}" type="slidenum">
              <a:rPr lang="en-US" smtClean="0"/>
              <a:t>26</a:t>
            </a:fld>
            <a:endParaRPr lang="en-US"/>
          </a:p>
        </p:txBody>
      </p:sp>
    </p:spTree>
    <p:extLst>
      <p:ext uri="{BB962C8B-B14F-4D97-AF65-F5344CB8AC3E}">
        <p14:creationId xmlns:p14="http://schemas.microsoft.com/office/powerpoint/2010/main" val="29030823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Message Queues</a:t>
            </a:r>
          </a:p>
        </p:txBody>
      </p:sp>
      <p:sp>
        <p:nvSpPr>
          <p:cNvPr id="3" name="Content Placeholder 2"/>
          <p:cNvSpPr>
            <a:spLocks noGrp="1"/>
          </p:cNvSpPr>
          <p:nvPr>
            <p:ph idx="1"/>
          </p:nvPr>
        </p:nvSpPr>
        <p:spPr/>
        <p:txBody>
          <a:bodyPr/>
          <a:lstStyle/>
          <a:p>
            <a:r>
              <a:rPr lang="en-US" dirty="0"/>
              <a:t>provide point-to-point service.</a:t>
            </a:r>
          </a:p>
          <a:p>
            <a:pPr lvl="1"/>
            <a:r>
              <a:rPr lang="en-US" dirty="0"/>
              <a:t>They’re called message oriented middleware</a:t>
            </a:r>
          </a:p>
          <a:p>
            <a:r>
              <a:rPr lang="en-US" dirty="0"/>
              <a:t>Examples</a:t>
            </a:r>
          </a:p>
          <a:p>
            <a:pPr lvl="1"/>
            <a:r>
              <a:rPr lang="en-US" dirty="0"/>
              <a:t>IBM </a:t>
            </a:r>
            <a:r>
              <a:rPr lang="en-US" dirty="0" err="1"/>
              <a:t>WebSphere</a:t>
            </a:r>
            <a:r>
              <a:rPr lang="en-US" dirty="0"/>
              <a:t> MQ</a:t>
            </a:r>
          </a:p>
          <a:p>
            <a:pPr lvl="1"/>
            <a:r>
              <a:rPr lang="en-US" dirty="0"/>
              <a:t>Microsoft’s MSMQ</a:t>
            </a:r>
          </a:p>
          <a:p>
            <a:pPr lvl="1"/>
            <a:r>
              <a:rPr lang="en-US" dirty="0"/>
              <a:t>Oracle’s Streams Advanced Queuing (QA)</a:t>
            </a:r>
          </a:p>
          <a:p>
            <a:r>
              <a:rPr lang="en-US" dirty="0"/>
              <a:t>Main purpose of these produces is Enterprise Application Integration (EAI).</a:t>
            </a:r>
          </a:p>
        </p:txBody>
      </p:sp>
      <p:sp>
        <p:nvSpPr>
          <p:cNvPr id="4" name="Slide Number Placeholder 3">
            <a:extLst>
              <a:ext uri="{FF2B5EF4-FFF2-40B4-BE49-F238E27FC236}">
                <a16:creationId xmlns:a16="http://schemas.microsoft.com/office/drawing/2014/main" id="{40B87317-3305-4AFC-8199-1805E208A251}"/>
              </a:ext>
            </a:extLst>
          </p:cNvPr>
          <p:cNvSpPr>
            <a:spLocks noGrp="1"/>
          </p:cNvSpPr>
          <p:nvPr>
            <p:ph type="sldNum" sz="quarter" idx="12"/>
          </p:nvPr>
        </p:nvSpPr>
        <p:spPr/>
        <p:txBody>
          <a:bodyPr/>
          <a:lstStyle/>
          <a:p>
            <a:fld id="{87A86327-0721-5342-9587-EFE31BC8540E}" type="slidenum">
              <a:rPr lang="en-US" smtClean="0"/>
              <a:t>27</a:t>
            </a:fld>
            <a:endParaRPr lang="en-US"/>
          </a:p>
        </p:txBody>
      </p:sp>
    </p:spTree>
    <p:extLst>
      <p:ext uri="{BB962C8B-B14F-4D97-AF65-F5344CB8AC3E}">
        <p14:creationId xmlns:p14="http://schemas.microsoft.com/office/powerpoint/2010/main" val="38359319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Distributed Shared Memory</a:t>
            </a:r>
            <a:endParaRPr lang="en-US" dirty="0"/>
          </a:p>
        </p:txBody>
      </p:sp>
      <p:sp>
        <p:nvSpPr>
          <p:cNvPr id="3" name="Content Placeholder 2"/>
          <p:cNvSpPr>
            <a:spLocks noGrp="1"/>
          </p:cNvSpPr>
          <p:nvPr>
            <p:ph idx="1"/>
          </p:nvPr>
        </p:nvSpPr>
        <p:spPr/>
        <p:txBody>
          <a:bodyPr/>
          <a:lstStyle/>
          <a:p>
            <a:r>
              <a:rPr lang="en-US" dirty="0"/>
              <a:t>Approaches:</a:t>
            </a:r>
          </a:p>
          <a:p>
            <a:pPr lvl="1"/>
            <a:r>
              <a:rPr lang="en-US" dirty="0"/>
              <a:t>Distributed Shared Memory (DSM)</a:t>
            </a:r>
          </a:p>
          <a:p>
            <a:pPr lvl="1"/>
            <a:r>
              <a:rPr lang="en-US" dirty="0"/>
              <a:t>Tuple Spaces</a:t>
            </a:r>
          </a:p>
          <a:p>
            <a:pPr marL="0" indent="0">
              <a:buNone/>
            </a:pPr>
            <a:endParaRPr lang="en-US" dirty="0"/>
          </a:p>
        </p:txBody>
      </p:sp>
      <p:sp>
        <p:nvSpPr>
          <p:cNvPr id="4" name="Slide Number Placeholder 3">
            <a:extLst>
              <a:ext uri="{FF2B5EF4-FFF2-40B4-BE49-F238E27FC236}">
                <a16:creationId xmlns:a16="http://schemas.microsoft.com/office/drawing/2014/main" id="{32C3D950-6D3E-4F07-8CEC-B4130C370265}"/>
              </a:ext>
            </a:extLst>
          </p:cNvPr>
          <p:cNvSpPr>
            <a:spLocks noGrp="1"/>
          </p:cNvSpPr>
          <p:nvPr>
            <p:ph type="sldNum" sz="quarter" idx="12"/>
          </p:nvPr>
        </p:nvSpPr>
        <p:spPr/>
        <p:txBody>
          <a:bodyPr/>
          <a:lstStyle/>
          <a:p>
            <a:fld id="{87A86327-0721-5342-9587-EFE31BC8540E}" type="slidenum">
              <a:rPr lang="en-US" smtClean="0"/>
              <a:t>28</a:t>
            </a:fld>
            <a:endParaRPr lang="en-US"/>
          </a:p>
        </p:txBody>
      </p:sp>
    </p:spTree>
    <p:extLst>
      <p:ext uri="{BB962C8B-B14F-4D97-AF65-F5344CB8AC3E}">
        <p14:creationId xmlns:p14="http://schemas.microsoft.com/office/powerpoint/2010/main" val="778694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a:t>
            </a:r>
          </a:p>
        </p:txBody>
      </p:sp>
      <p:sp>
        <p:nvSpPr>
          <p:cNvPr id="3" name="Content Placeholder 2"/>
          <p:cNvSpPr>
            <a:spLocks noGrp="1"/>
          </p:cNvSpPr>
          <p:nvPr>
            <p:ph idx="1"/>
          </p:nvPr>
        </p:nvSpPr>
        <p:spPr>
          <a:xfrm>
            <a:off x="457200" y="1417638"/>
            <a:ext cx="8229600" cy="4938712"/>
          </a:xfrm>
        </p:spPr>
        <p:txBody>
          <a:bodyPr>
            <a:normAutofit fontScale="92500" lnSpcReduction="10000"/>
          </a:bodyPr>
          <a:lstStyle/>
          <a:p>
            <a:r>
              <a:rPr lang="en-US" sz="2800" b="1" dirty="0"/>
              <a:t>Indirect Communication (IC)</a:t>
            </a:r>
            <a:r>
              <a:rPr lang="en-US" sz="2800" dirty="0"/>
              <a:t> is defined as</a:t>
            </a:r>
          </a:p>
          <a:p>
            <a:pPr lvl="1"/>
            <a:r>
              <a:rPr lang="en-US" sz="2400" dirty="0"/>
              <a:t>communication between entities in a distributed system through an </a:t>
            </a:r>
            <a:r>
              <a:rPr lang="en-US" sz="2400" u="sng" dirty="0"/>
              <a:t>intermediary</a:t>
            </a:r>
            <a:r>
              <a:rPr lang="en-US" sz="2400" dirty="0"/>
              <a:t> with </a:t>
            </a:r>
            <a:r>
              <a:rPr lang="en-US" sz="2400" u="sng" dirty="0"/>
              <a:t>no direct coupling</a:t>
            </a:r>
            <a:r>
              <a:rPr lang="en-US" sz="2400" dirty="0"/>
              <a:t> between the sender and the receiver(s)</a:t>
            </a:r>
          </a:p>
          <a:p>
            <a:pPr marL="457200" lvl="1" indent="0">
              <a:buNone/>
            </a:pPr>
            <a:r>
              <a:rPr lang="en-US" sz="2400" dirty="0"/>
              <a:t>	NOTE: one-to-one or one-to-many</a:t>
            </a:r>
          </a:p>
          <a:p>
            <a:r>
              <a:rPr lang="en-US" sz="2800" dirty="0"/>
              <a:t>Examples:</a:t>
            </a:r>
          </a:p>
          <a:p>
            <a:pPr lvl="1"/>
            <a:r>
              <a:rPr lang="en-US" sz="2400" dirty="0"/>
              <a:t>Group communication (where the sender is unaware of the identity of the recipients)</a:t>
            </a:r>
          </a:p>
          <a:p>
            <a:pPr lvl="1"/>
            <a:r>
              <a:rPr lang="en-US" sz="2400" dirty="0"/>
              <a:t>Publish-subscribe systems</a:t>
            </a:r>
          </a:p>
          <a:p>
            <a:pPr lvl="1"/>
            <a:r>
              <a:rPr lang="en-US" sz="2400" dirty="0"/>
              <a:t>Message queueing systems</a:t>
            </a:r>
          </a:p>
          <a:p>
            <a:pPr lvl="1"/>
            <a:r>
              <a:rPr lang="en-US" sz="2400" dirty="0"/>
              <a:t>Shared memory-based system (e.g., distributed shared memory, tuple space)</a:t>
            </a:r>
          </a:p>
          <a:p>
            <a:pPr marL="457200" lvl="1" indent="0">
              <a:buNone/>
            </a:pPr>
            <a:r>
              <a:rPr lang="en-US" sz="2400" b="1" dirty="0"/>
              <a:t>Q: What is the </a:t>
            </a:r>
            <a:r>
              <a:rPr lang="en-US" sz="2400" b="1" i="1" dirty="0"/>
              <a:t>intermediary</a:t>
            </a:r>
            <a:r>
              <a:rPr lang="en-US" sz="2400" b="1" dirty="0"/>
              <a:t> in each of the above examples?</a:t>
            </a:r>
          </a:p>
        </p:txBody>
      </p:sp>
      <p:sp>
        <p:nvSpPr>
          <p:cNvPr id="4" name="Slide Number Placeholder 3">
            <a:extLst>
              <a:ext uri="{FF2B5EF4-FFF2-40B4-BE49-F238E27FC236}">
                <a16:creationId xmlns:a16="http://schemas.microsoft.com/office/drawing/2014/main" id="{219BE3E2-7BAB-474E-A772-D45DDA3EED3F}"/>
              </a:ext>
            </a:extLst>
          </p:cNvPr>
          <p:cNvSpPr>
            <a:spLocks noGrp="1"/>
          </p:cNvSpPr>
          <p:nvPr>
            <p:ph type="sldNum" sz="quarter" idx="12"/>
          </p:nvPr>
        </p:nvSpPr>
        <p:spPr/>
        <p:txBody>
          <a:bodyPr/>
          <a:lstStyle/>
          <a:p>
            <a:fld id="{87A86327-0721-5342-9587-EFE31BC8540E}" type="slidenum">
              <a:rPr lang="en-US" smtClean="0"/>
              <a:t>3</a:t>
            </a:fld>
            <a:endParaRPr lang="en-US"/>
          </a:p>
        </p:txBody>
      </p:sp>
    </p:spTree>
    <p:extLst>
      <p:ext uri="{BB962C8B-B14F-4D97-AF65-F5344CB8AC3E}">
        <p14:creationId xmlns:p14="http://schemas.microsoft.com/office/powerpoint/2010/main" val="4112724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(cont.)</a:t>
            </a:r>
          </a:p>
        </p:txBody>
      </p:sp>
      <p:sp>
        <p:nvSpPr>
          <p:cNvPr id="3" name="Content Placeholder 2"/>
          <p:cNvSpPr>
            <a:spLocks noGrp="1"/>
          </p:cNvSpPr>
          <p:nvPr>
            <p:ph idx="1"/>
          </p:nvPr>
        </p:nvSpPr>
        <p:spPr>
          <a:xfrm>
            <a:off x="457200" y="1417638"/>
            <a:ext cx="8229600" cy="4938712"/>
          </a:xfrm>
        </p:spPr>
        <p:txBody>
          <a:bodyPr>
            <a:normAutofit lnSpcReduction="10000"/>
          </a:bodyPr>
          <a:lstStyle/>
          <a:p>
            <a:r>
              <a:rPr lang="en-US" sz="2800" b="1" dirty="0"/>
              <a:t>Direct coupling?</a:t>
            </a:r>
            <a:r>
              <a:rPr lang="en-US" sz="2800" dirty="0"/>
              <a:t> </a:t>
            </a:r>
          </a:p>
          <a:p>
            <a:pPr lvl="1"/>
            <a:r>
              <a:rPr lang="en-US" sz="2000" dirty="0"/>
              <a:t>A specific </a:t>
            </a:r>
            <a:r>
              <a:rPr lang="en-US" sz="2000" u="sng" dirty="0"/>
              <a:t>sender</a:t>
            </a:r>
            <a:r>
              <a:rPr lang="en-US" sz="2000" dirty="0"/>
              <a:t> communicating with a specific </a:t>
            </a:r>
            <a:r>
              <a:rPr lang="en-US" sz="2000" u="sng" dirty="0"/>
              <a:t>receiver</a:t>
            </a:r>
            <a:endParaRPr lang="en-US" sz="2000" dirty="0"/>
          </a:p>
          <a:p>
            <a:r>
              <a:rPr lang="en-US" sz="2800" dirty="0"/>
              <a:t>Examples (from previous chapters):</a:t>
            </a:r>
          </a:p>
          <a:p>
            <a:pPr lvl="1"/>
            <a:r>
              <a:rPr lang="en-US" sz="2400" dirty="0"/>
              <a:t>Request/Reply messaging in client-server communication</a:t>
            </a:r>
          </a:p>
          <a:p>
            <a:pPr lvl="1"/>
            <a:r>
              <a:rPr lang="en-US" sz="2400" dirty="0"/>
              <a:t>RPC, RMI, …</a:t>
            </a:r>
          </a:p>
          <a:p>
            <a:pPr marL="457200" lvl="1" indent="0">
              <a:buNone/>
            </a:pPr>
            <a:endParaRPr lang="en-US" sz="1100" b="1" dirty="0"/>
          </a:p>
          <a:p>
            <a:r>
              <a:rPr lang="en-US" sz="2800" b="1" dirty="0"/>
              <a:t>Q: Issues associated with </a:t>
            </a:r>
            <a:r>
              <a:rPr lang="en-US" sz="2800" b="1" i="1" dirty="0"/>
              <a:t>direct coupling</a:t>
            </a:r>
            <a:r>
              <a:rPr lang="en-US" sz="2800" b="1" dirty="0"/>
              <a:t>?</a:t>
            </a:r>
          </a:p>
          <a:p>
            <a:pPr lvl="1"/>
            <a:r>
              <a:rPr lang="en-US" sz="2400" dirty="0"/>
              <a:t>Failure processing when the receiver is not available or the message is lost</a:t>
            </a:r>
          </a:p>
          <a:p>
            <a:pPr marL="457200" lvl="1" indent="0">
              <a:buNone/>
            </a:pPr>
            <a:r>
              <a:rPr lang="en-US" sz="2400" dirty="0"/>
              <a:t>e.g., (in a simple client-server interaction) It is more difficult to replace a server with an alternative one or when the server has failed.</a:t>
            </a:r>
          </a:p>
        </p:txBody>
      </p:sp>
      <p:sp>
        <p:nvSpPr>
          <p:cNvPr id="4" name="Slide Number Placeholder 3">
            <a:extLst>
              <a:ext uri="{FF2B5EF4-FFF2-40B4-BE49-F238E27FC236}">
                <a16:creationId xmlns:a16="http://schemas.microsoft.com/office/drawing/2014/main" id="{219BE3E2-7BAB-474E-A772-D45DDA3EED3F}"/>
              </a:ext>
            </a:extLst>
          </p:cNvPr>
          <p:cNvSpPr>
            <a:spLocks noGrp="1"/>
          </p:cNvSpPr>
          <p:nvPr>
            <p:ph type="sldNum" sz="quarter" idx="12"/>
          </p:nvPr>
        </p:nvSpPr>
        <p:spPr/>
        <p:txBody>
          <a:bodyPr/>
          <a:lstStyle/>
          <a:p>
            <a:fld id="{87A86327-0721-5342-9587-EFE31BC8540E}" type="slidenum">
              <a:rPr lang="en-US" smtClean="0"/>
              <a:t>4</a:t>
            </a:fld>
            <a:endParaRPr lang="en-US"/>
          </a:p>
        </p:txBody>
      </p:sp>
    </p:spTree>
    <p:extLst>
      <p:ext uri="{BB962C8B-B14F-4D97-AF65-F5344CB8AC3E}">
        <p14:creationId xmlns:p14="http://schemas.microsoft.com/office/powerpoint/2010/main" val="2206812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43457"/>
          </a:xfrm>
        </p:spPr>
        <p:txBody>
          <a:bodyPr>
            <a:normAutofit fontScale="90000"/>
          </a:bodyPr>
          <a:lstStyle/>
          <a:p>
            <a:r>
              <a:rPr lang="en-US" dirty="0"/>
              <a:t>Introduction (cont.)</a:t>
            </a:r>
          </a:p>
        </p:txBody>
      </p:sp>
      <p:sp>
        <p:nvSpPr>
          <p:cNvPr id="3" name="Content Placeholder 2"/>
          <p:cNvSpPr>
            <a:spLocks noGrp="1"/>
          </p:cNvSpPr>
          <p:nvPr>
            <p:ph idx="1"/>
          </p:nvPr>
        </p:nvSpPr>
        <p:spPr>
          <a:xfrm>
            <a:off x="457200" y="1197204"/>
            <a:ext cx="8229600" cy="4928959"/>
          </a:xfrm>
        </p:spPr>
        <p:txBody>
          <a:bodyPr>
            <a:normAutofit/>
          </a:bodyPr>
          <a:lstStyle/>
          <a:p>
            <a:r>
              <a:rPr lang="en-US" sz="2800" dirty="0"/>
              <a:t>Two key properties stem from the use of </a:t>
            </a:r>
            <a:r>
              <a:rPr lang="en-US" sz="2800" i="1" dirty="0"/>
              <a:t>intermediary</a:t>
            </a:r>
            <a:r>
              <a:rPr lang="en-US" sz="2800" dirty="0"/>
              <a:t> in Indirect Communication:</a:t>
            </a:r>
          </a:p>
          <a:p>
            <a:pPr lvl="1">
              <a:buFont typeface="Wingdings" panose="05000000000000000000" pitchFamily="2" charset="2"/>
              <a:buChar char="§"/>
            </a:pPr>
            <a:r>
              <a:rPr lang="en-US" sz="2400" b="1" dirty="0"/>
              <a:t>Space uncoupling</a:t>
            </a:r>
            <a:r>
              <a:rPr lang="en-US" sz="2400" dirty="0"/>
              <a:t> – Sender doesn’t need to know the identity of the receiver(s) and vice versa. </a:t>
            </a:r>
          </a:p>
          <a:p>
            <a:pPr lvl="2">
              <a:buFont typeface="Wingdings" panose="05000000000000000000" pitchFamily="2" charset="2"/>
              <a:buChar char="ü"/>
            </a:pPr>
            <a:r>
              <a:rPr lang="en-US" sz="2000" dirty="0"/>
              <a:t>So the developer has many degrees of freedom in dealing with </a:t>
            </a:r>
            <a:r>
              <a:rPr lang="en-US" sz="2000" u="sng" dirty="0"/>
              <a:t>changes</a:t>
            </a:r>
            <a:r>
              <a:rPr lang="en-US" sz="2000" dirty="0"/>
              <a:t>.</a:t>
            </a:r>
          </a:p>
          <a:p>
            <a:pPr lvl="3">
              <a:buFont typeface="Wingdings" panose="05000000000000000000" pitchFamily="2" charset="2"/>
              <a:buChar char="q"/>
            </a:pPr>
            <a:r>
              <a:rPr lang="en-US" sz="1600" dirty="0"/>
              <a:t>Participants (senders or receivers) can be replaced, updated, replicated or migrated.</a:t>
            </a:r>
          </a:p>
          <a:p>
            <a:pPr lvl="1">
              <a:buFont typeface="Wingdings" panose="05000000000000000000" pitchFamily="2" charset="2"/>
              <a:buChar char="§"/>
            </a:pPr>
            <a:r>
              <a:rPr lang="en-US" sz="2400" b="1" dirty="0"/>
              <a:t>Time uncoupling</a:t>
            </a:r>
            <a:r>
              <a:rPr lang="en-US" sz="2400" dirty="0"/>
              <a:t> – Sender and receiver(s) can have independent lifetimes; they do not need to exist at the same time to communicate. </a:t>
            </a:r>
          </a:p>
          <a:p>
            <a:pPr lvl="2">
              <a:buFont typeface="Wingdings" panose="05000000000000000000" pitchFamily="2" charset="2"/>
              <a:buChar char="ü"/>
            </a:pPr>
            <a:r>
              <a:rPr lang="en-US" sz="2000" dirty="0"/>
              <a:t>very important in volatile environments where participants may come and go</a:t>
            </a:r>
          </a:p>
        </p:txBody>
      </p:sp>
      <p:sp>
        <p:nvSpPr>
          <p:cNvPr id="4" name="Slide Number Placeholder 3">
            <a:extLst>
              <a:ext uri="{FF2B5EF4-FFF2-40B4-BE49-F238E27FC236}">
                <a16:creationId xmlns:a16="http://schemas.microsoft.com/office/drawing/2014/main" id="{219BE3E2-7BAB-474E-A772-D45DDA3EED3F}"/>
              </a:ext>
            </a:extLst>
          </p:cNvPr>
          <p:cNvSpPr>
            <a:spLocks noGrp="1"/>
          </p:cNvSpPr>
          <p:nvPr>
            <p:ph type="sldNum" sz="quarter" idx="12"/>
          </p:nvPr>
        </p:nvSpPr>
        <p:spPr/>
        <p:txBody>
          <a:bodyPr/>
          <a:lstStyle/>
          <a:p>
            <a:fld id="{87A86327-0721-5342-9587-EFE31BC8540E}" type="slidenum">
              <a:rPr lang="en-US" smtClean="0"/>
              <a:t>5</a:t>
            </a:fld>
            <a:endParaRPr lang="en-US"/>
          </a:p>
        </p:txBody>
      </p:sp>
    </p:spTree>
    <p:extLst>
      <p:ext uri="{BB962C8B-B14F-4D97-AF65-F5344CB8AC3E}">
        <p14:creationId xmlns:p14="http://schemas.microsoft.com/office/powerpoint/2010/main" val="2602305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8E2AFF92-E871-704A-AC8C-6A7FB23F20C9}" type="slidenum">
              <a:rPr lang="en-US"/>
              <a:pPr/>
              <a:t>6</a:t>
            </a:fld>
            <a:endParaRPr lang="en-US"/>
          </a:p>
        </p:txBody>
      </p:sp>
      <p:sp>
        <p:nvSpPr>
          <p:cNvPr id="7170" name="Line 2"/>
          <p:cNvSpPr>
            <a:spLocks noChangeShapeType="1"/>
          </p:cNvSpPr>
          <p:nvPr/>
        </p:nvSpPr>
        <p:spPr bwMode="auto">
          <a:xfrm>
            <a:off x="457200" y="1143000"/>
            <a:ext cx="8153400" cy="1588"/>
          </a:xfrm>
          <a:prstGeom prst="line">
            <a:avLst/>
          </a:prstGeom>
          <a:noFill/>
          <a:ln w="127000">
            <a:solidFill>
              <a:srgbClr val="FFCC00"/>
            </a:solidFill>
            <a:round/>
            <a:headEnd/>
            <a:tailEnd/>
          </a:ln>
          <a:extLst>
            <a:ext uri="{909E8E84-426E-40dd-AFC4-6F175D3DCCD1}">
              <a14:hiddenFill xmlns:a14="http://schemas.microsoft.com/office/drawing/2010/main" xmlns="">
                <a:solidFill>
                  <a:srgbClr val="FFFFFF"/>
                </a:solidFill>
              </a14:hiddenFill>
            </a:ext>
          </a:extLst>
        </p:spPr>
        <p:txBody>
          <a:bodyPr lIns="0" tIns="0" rIns="0" bIns="0"/>
          <a:lstStyle/>
          <a:p>
            <a:endParaRPr lang="en-US"/>
          </a:p>
        </p:txBody>
      </p:sp>
      <p:sp>
        <p:nvSpPr>
          <p:cNvPr id="7171" name="Rectangle 3"/>
          <p:cNvSpPr>
            <a:spLocks noGrp="1" noChangeArrowheads="1"/>
          </p:cNvSpPr>
          <p:nvPr>
            <p:ph type="title"/>
          </p:nvPr>
        </p:nvSpPr>
        <p:spPr>
          <a:ln/>
        </p:spPr>
        <p:txBody>
          <a:bodyPr rIns="132080">
            <a:noAutofit/>
          </a:bodyPr>
          <a:lstStyle/>
          <a:p>
            <a:r>
              <a:rPr lang="en-US" sz="3200" dirty="0"/>
              <a:t>Figure 6.1	</a:t>
            </a:r>
            <a:br>
              <a:rPr lang="en-US" sz="3200" dirty="0"/>
            </a:br>
            <a:r>
              <a:rPr lang="en-US" sz="3200" dirty="0"/>
              <a:t>Space and time coupling in distributed systems</a:t>
            </a:r>
          </a:p>
        </p:txBody>
      </p:sp>
      <p:grpSp>
        <p:nvGrpSpPr>
          <p:cNvPr id="10" name="Group 9">
            <a:extLst>
              <a:ext uri="{FF2B5EF4-FFF2-40B4-BE49-F238E27FC236}">
                <a16:creationId xmlns:a16="http://schemas.microsoft.com/office/drawing/2014/main" id="{04172E46-5FB2-46FC-89C5-10A0758B4B9B}"/>
              </a:ext>
            </a:extLst>
          </p:cNvPr>
          <p:cNvGrpSpPr/>
          <p:nvPr/>
        </p:nvGrpSpPr>
        <p:grpSpPr>
          <a:xfrm>
            <a:off x="66675" y="1668972"/>
            <a:ext cx="9010650" cy="4406007"/>
            <a:chOff x="66675" y="1668972"/>
            <a:chExt cx="9010650" cy="4406007"/>
          </a:xfrm>
        </p:grpSpPr>
        <p:grpSp>
          <p:nvGrpSpPr>
            <p:cNvPr id="5" name="Group 4">
              <a:extLst>
                <a:ext uri="{FF2B5EF4-FFF2-40B4-BE49-F238E27FC236}">
                  <a16:creationId xmlns:a16="http://schemas.microsoft.com/office/drawing/2014/main" id="{EE61AC00-863B-4D80-A24F-F8614831732A}"/>
                </a:ext>
              </a:extLst>
            </p:cNvPr>
            <p:cNvGrpSpPr/>
            <p:nvPr/>
          </p:nvGrpSpPr>
          <p:grpSpPr>
            <a:xfrm>
              <a:off x="66675" y="1668972"/>
              <a:ext cx="9010650" cy="4276725"/>
              <a:chOff x="66675" y="1799601"/>
              <a:chExt cx="9010650" cy="4276725"/>
            </a:xfrm>
          </p:grpSpPr>
          <p:pic>
            <p:nvPicPr>
              <p:cNvPr id="3" name="Picture 2">
                <a:extLst>
                  <a:ext uri="{FF2B5EF4-FFF2-40B4-BE49-F238E27FC236}">
                    <a16:creationId xmlns:a16="http://schemas.microsoft.com/office/drawing/2014/main" id="{8D3490A9-5BFC-4971-B6BA-4140285C114D}"/>
                  </a:ext>
                </a:extLst>
              </p:cNvPr>
              <p:cNvPicPr>
                <a:picLocks noChangeAspect="1"/>
              </p:cNvPicPr>
              <p:nvPr/>
            </p:nvPicPr>
            <p:blipFill>
              <a:blip r:embed="rId3"/>
              <a:stretch>
                <a:fillRect/>
              </a:stretch>
            </p:blipFill>
            <p:spPr>
              <a:xfrm>
                <a:off x="66675" y="1799601"/>
                <a:ext cx="9010650" cy="4276725"/>
              </a:xfrm>
              <a:prstGeom prst="rect">
                <a:avLst/>
              </a:prstGeom>
            </p:spPr>
          </p:pic>
          <p:sp>
            <p:nvSpPr>
              <p:cNvPr id="4" name="Rectangle 3">
                <a:extLst>
                  <a:ext uri="{FF2B5EF4-FFF2-40B4-BE49-F238E27FC236}">
                    <a16:creationId xmlns:a16="http://schemas.microsoft.com/office/drawing/2014/main" id="{4575AB16-2A98-45BE-A943-9C4595A29B43}"/>
                  </a:ext>
                </a:extLst>
              </p:cNvPr>
              <p:cNvSpPr/>
              <p:nvPr/>
            </p:nvSpPr>
            <p:spPr>
              <a:xfrm>
                <a:off x="6360967" y="3740844"/>
                <a:ext cx="909223" cy="375552"/>
              </a:xfrm>
              <a:prstGeom prst="rect">
                <a:avLst/>
              </a:prstGeom>
            </p:spPr>
            <p:txBody>
              <a:bodyPr wrap="none">
                <a:spAutoFit/>
              </a:bodyPr>
              <a:lstStyle/>
              <a:p>
                <a:pPr>
                  <a:lnSpc>
                    <a:spcPct val="107000"/>
                  </a:lnSpc>
                </a:pPr>
                <a:r>
                  <a:rPr lang="en-US" b="1" dirty="0">
                    <a:latin typeface="Calibri" panose="020F0502020204030204" pitchFamily="34" charset="0"/>
                    <a:ea typeface="DengXian" panose="02010600030101010101" pitchFamily="2" charset="-122"/>
                    <a:cs typeface="Times New Roman" panose="02020603050405020304" pitchFamily="18" charset="0"/>
                  </a:rPr>
                  <a:t>Emails?</a:t>
                </a:r>
                <a:endParaRPr lang="en-US" sz="1200" dirty="0">
                  <a:effectLst/>
                  <a:latin typeface="Calibri" panose="020F0502020204030204" pitchFamily="34" charset="0"/>
                  <a:ea typeface="DengXian" panose="02010600030101010101" pitchFamily="2" charset="-122"/>
                  <a:cs typeface="Times New Roman" panose="02020603050405020304" pitchFamily="18" charset="0"/>
                </a:endParaRPr>
              </a:p>
            </p:txBody>
          </p:sp>
        </p:grpSp>
        <p:sp>
          <p:nvSpPr>
            <p:cNvPr id="8" name="Rectangle 7">
              <a:extLst>
                <a:ext uri="{FF2B5EF4-FFF2-40B4-BE49-F238E27FC236}">
                  <a16:creationId xmlns:a16="http://schemas.microsoft.com/office/drawing/2014/main" id="{1D293F2C-6CCC-40B6-8106-126C87C2662E}"/>
                </a:ext>
              </a:extLst>
            </p:cNvPr>
            <p:cNvSpPr/>
            <p:nvPr/>
          </p:nvSpPr>
          <p:spPr>
            <a:xfrm>
              <a:off x="3473543" y="5485184"/>
              <a:ext cx="2007729" cy="375552"/>
            </a:xfrm>
            <a:prstGeom prst="rect">
              <a:avLst/>
            </a:prstGeom>
          </p:spPr>
          <p:txBody>
            <a:bodyPr wrap="none">
              <a:spAutoFit/>
            </a:bodyPr>
            <a:lstStyle/>
            <a:p>
              <a:pPr>
                <a:lnSpc>
                  <a:spcPct val="107000"/>
                </a:lnSpc>
              </a:pPr>
              <a:r>
                <a:rPr lang="en-US" b="1" dirty="0">
                  <a:latin typeface="Calibri" panose="020F0502020204030204" pitchFamily="34" charset="0"/>
                  <a:ea typeface="DengXian" panose="02010600030101010101" pitchFamily="2" charset="-122"/>
                  <a:cs typeface="Times New Roman" panose="02020603050405020304" pitchFamily="18" charset="0"/>
                </a:rPr>
                <a:t>Publish/Subscribe?</a:t>
              </a:r>
              <a:endParaRPr lang="en-US" sz="12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9" name="Oval 8">
              <a:extLst>
                <a:ext uri="{FF2B5EF4-FFF2-40B4-BE49-F238E27FC236}">
                  <a16:creationId xmlns:a16="http://schemas.microsoft.com/office/drawing/2014/main" id="{4732E869-0AFD-49D8-BAFB-1026DFF17896}"/>
                </a:ext>
              </a:extLst>
            </p:cNvPr>
            <p:cNvSpPr/>
            <p:nvPr/>
          </p:nvSpPr>
          <p:spPr>
            <a:xfrm>
              <a:off x="3699640" y="4120055"/>
              <a:ext cx="5234152" cy="1954924"/>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10935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6564"/>
            <a:ext cx="8229600" cy="1143000"/>
          </a:xfrm>
        </p:spPr>
        <p:txBody>
          <a:bodyPr>
            <a:normAutofit fontScale="90000"/>
          </a:bodyPr>
          <a:lstStyle/>
          <a:p>
            <a:r>
              <a:rPr lang="en-US" dirty="0"/>
              <a:t>Relationship with Asynchronous Communication</a:t>
            </a:r>
          </a:p>
        </p:txBody>
      </p:sp>
      <p:sp>
        <p:nvSpPr>
          <p:cNvPr id="3" name="Content Placeholder 2"/>
          <p:cNvSpPr>
            <a:spLocks noGrp="1"/>
          </p:cNvSpPr>
          <p:nvPr>
            <p:ph idx="1"/>
          </p:nvPr>
        </p:nvSpPr>
        <p:spPr>
          <a:xfrm>
            <a:off x="457200" y="2127380"/>
            <a:ext cx="8229600" cy="4228970"/>
          </a:xfrm>
        </p:spPr>
        <p:txBody>
          <a:bodyPr>
            <a:normAutofit fontScale="77500" lnSpcReduction="20000"/>
          </a:bodyPr>
          <a:lstStyle/>
          <a:p>
            <a:r>
              <a:rPr lang="en-US" sz="2800" b="1" dirty="0"/>
              <a:t>Asynchronous Communication</a:t>
            </a:r>
            <a:r>
              <a:rPr lang="en-US" sz="2800" dirty="0"/>
              <a:t> – sender sends a message and </a:t>
            </a:r>
            <a:r>
              <a:rPr lang="en-US" sz="2800" u="sng" dirty="0"/>
              <a:t>continue without blocking</a:t>
            </a:r>
            <a:r>
              <a:rPr lang="en-US" sz="2800" dirty="0"/>
              <a:t>. </a:t>
            </a:r>
          </a:p>
          <a:p>
            <a:pPr marL="0" indent="0">
              <a:buNone/>
            </a:pPr>
            <a:endParaRPr lang="en-US" sz="1400" dirty="0"/>
          </a:p>
          <a:p>
            <a:r>
              <a:rPr lang="en-US" sz="2800" b="1" dirty="0"/>
              <a:t>Time uncoupling</a:t>
            </a:r>
            <a:r>
              <a:rPr lang="en-US" sz="2800" dirty="0"/>
              <a:t> – adds an extra dimension that the sender and the receiver can have independent existences </a:t>
            </a:r>
          </a:p>
          <a:p>
            <a:pPr marL="457200" lvl="1" indent="0">
              <a:buNone/>
            </a:pPr>
            <a:endParaRPr lang="en-US" sz="1100" b="1" dirty="0"/>
          </a:p>
          <a:p>
            <a:pPr marL="457200" lvl="1" indent="0">
              <a:buNone/>
            </a:pPr>
            <a:r>
              <a:rPr lang="en-US" b="1" dirty="0"/>
              <a:t>Q1. </a:t>
            </a:r>
            <a:r>
              <a:rPr lang="en-US" dirty="0"/>
              <a:t>Are there systems that are </a:t>
            </a:r>
            <a:r>
              <a:rPr lang="en-US" i="1" dirty="0"/>
              <a:t>synchronous </a:t>
            </a:r>
            <a:r>
              <a:rPr lang="en-US" dirty="0"/>
              <a:t>but </a:t>
            </a:r>
            <a:r>
              <a:rPr lang="en-US" i="1" dirty="0"/>
              <a:t>indirect communication</a:t>
            </a:r>
            <a:r>
              <a:rPr lang="en-US" dirty="0"/>
              <a:t>?</a:t>
            </a:r>
          </a:p>
          <a:p>
            <a:pPr marL="457200" lvl="1" indent="0">
              <a:buNone/>
            </a:pPr>
            <a:r>
              <a:rPr lang="en-US" b="1" dirty="0"/>
              <a:t>Ans: </a:t>
            </a:r>
            <a:r>
              <a:rPr lang="en-US" dirty="0" err="1"/>
              <a:t>MessageDispatcher</a:t>
            </a:r>
            <a:r>
              <a:rPr lang="en-US" dirty="0"/>
              <a:t> and </a:t>
            </a:r>
            <a:r>
              <a:rPr lang="en-US" dirty="0" err="1"/>
              <a:t>RpcDispatcher</a:t>
            </a:r>
            <a:r>
              <a:rPr lang="en-US" dirty="0"/>
              <a:t> operations in </a:t>
            </a:r>
            <a:r>
              <a:rPr lang="en-US" dirty="0" err="1"/>
              <a:t>JGroups</a:t>
            </a:r>
            <a:r>
              <a:rPr lang="en-US" dirty="0"/>
              <a:t>, discussed in Section 6.2.3.</a:t>
            </a:r>
          </a:p>
          <a:p>
            <a:pPr marL="457200" lvl="1" indent="0">
              <a:buNone/>
            </a:pPr>
            <a:endParaRPr lang="en-US" sz="1200" b="1" dirty="0"/>
          </a:p>
          <a:p>
            <a:pPr marL="457200" lvl="1" indent="0">
              <a:buNone/>
            </a:pPr>
            <a:r>
              <a:rPr lang="en-US" b="1" dirty="0"/>
              <a:t>Q2: </a:t>
            </a:r>
            <a:r>
              <a:rPr lang="en-US" dirty="0"/>
              <a:t>Does </a:t>
            </a:r>
            <a:r>
              <a:rPr lang="en-US" i="1" dirty="0"/>
              <a:t>time uncoupling </a:t>
            </a:r>
            <a:r>
              <a:rPr lang="en-US" dirty="0"/>
              <a:t>imply that the sender’s message is stored (waiting for the receiver(s) to retrieve)?</a:t>
            </a:r>
          </a:p>
          <a:p>
            <a:pPr marL="457200" lvl="1" indent="0">
              <a:buNone/>
            </a:pPr>
            <a:r>
              <a:rPr lang="en-US" b="1" dirty="0"/>
              <a:t>Ans: </a:t>
            </a:r>
            <a:r>
              <a:rPr lang="en-US" dirty="0"/>
              <a:t>Yes. </a:t>
            </a:r>
            <a:r>
              <a:rPr lang="en-US" i="1" dirty="0"/>
              <a:t>Persistency </a:t>
            </a:r>
            <a:r>
              <a:rPr lang="en-US" dirty="0"/>
              <a:t>is implied in time-uncoupled communication (page 231).</a:t>
            </a:r>
            <a:endParaRPr lang="en-US" b="1" dirty="0"/>
          </a:p>
        </p:txBody>
      </p:sp>
      <p:sp>
        <p:nvSpPr>
          <p:cNvPr id="4" name="Slide Number Placeholder 3">
            <a:extLst>
              <a:ext uri="{FF2B5EF4-FFF2-40B4-BE49-F238E27FC236}">
                <a16:creationId xmlns:a16="http://schemas.microsoft.com/office/drawing/2014/main" id="{E648D7A3-E064-4A12-A98F-A8EE223B8A47}"/>
              </a:ext>
            </a:extLst>
          </p:cNvPr>
          <p:cNvSpPr>
            <a:spLocks noGrp="1"/>
          </p:cNvSpPr>
          <p:nvPr>
            <p:ph type="sldNum" sz="quarter" idx="12"/>
          </p:nvPr>
        </p:nvSpPr>
        <p:spPr/>
        <p:txBody>
          <a:bodyPr/>
          <a:lstStyle/>
          <a:p>
            <a:fld id="{87A86327-0721-5342-9587-EFE31BC8540E}" type="slidenum">
              <a:rPr lang="en-US" smtClean="0"/>
              <a:t>7</a:t>
            </a:fld>
            <a:endParaRPr lang="en-US"/>
          </a:p>
        </p:txBody>
      </p:sp>
    </p:spTree>
    <p:extLst>
      <p:ext uri="{BB962C8B-B14F-4D97-AF65-F5344CB8AC3E}">
        <p14:creationId xmlns:p14="http://schemas.microsoft.com/office/powerpoint/2010/main" val="2346873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2D2EB-55A1-4C46-9232-6815173677AC}"/>
              </a:ext>
            </a:extLst>
          </p:cNvPr>
          <p:cNvSpPr>
            <a:spLocks noGrp="1"/>
          </p:cNvSpPr>
          <p:nvPr>
            <p:ph type="title"/>
          </p:nvPr>
        </p:nvSpPr>
        <p:spPr/>
        <p:txBody>
          <a:bodyPr/>
          <a:lstStyle/>
          <a:p>
            <a:r>
              <a:rPr lang="en-US" dirty="0"/>
              <a:t>Trade-offs analysis</a:t>
            </a:r>
          </a:p>
        </p:txBody>
      </p:sp>
      <p:sp>
        <p:nvSpPr>
          <p:cNvPr id="3" name="Content Placeholder 2">
            <a:extLst>
              <a:ext uri="{FF2B5EF4-FFF2-40B4-BE49-F238E27FC236}">
                <a16:creationId xmlns:a16="http://schemas.microsoft.com/office/drawing/2014/main" id="{DA27CCE8-FE95-4059-A129-50BD7FAFEBBF}"/>
              </a:ext>
            </a:extLst>
          </p:cNvPr>
          <p:cNvSpPr>
            <a:spLocks noGrp="1"/>
          </p:cNvSpPr>
          <p:nvPr>
            <p:ph idx="1"/>
          </p:nvPr>
        </p:nvSpPr>
        <p:spPr>
          <a:xfrm>
            <a:off x="457200" y="1600200"/>
            <a:ext cx="8229600" cy="4756150"/>
          </a:xfrm>
        </p:spPr>
        <p:txBody>
          <a:bodyPr>
            <a:normAutofit lnSpcReduction="10000"/>
          </a:bodyPr>
          <a:lstStyle/>
          <a:p>
            <a:pPr marL="0" indent="0">
              <a:buNone/>
            </a:pPr>
            <a:r>
              <a:rPr lang="en-US" b="1" dirty="0"/>
              <a:t>Q: What are the advantages and disadvantages of Indirect Communication?</a:t>
            </a:r>
          </a:p>
          <a:p>
            <a:r>
              <a:rPr lang="en-US" dirty="0"/>
              <a:t>Advantages? No time or space coupling</a:t>
            </a:r>
          </a:p>
          <a:p>
            <a:pPr lvl="1"/>
            <a:r>
              <a:rPr lang="en-US" dirty="0"/>
              <a:t>Easiness in sending a message</a:t>
            </a:r>
          </a:p>
          <a:p>
            <a:pPr lvl="1"/>
            <a:r>
              <a:rPr lang="en-US" dirty="0"/>
              <a:t>Flexibility in system design</a:t>
            </a:r>
          </a:p>
          <a:p>
            <a:pPr lvl="1"/>
            <a:r>
              <a:rPr lang="en-US" dirty="0"/>
              <a:t>Accommodating changes</a:t>
            </a:r>
          </a:p>
          <a:p>
            <a:r>
              <a:rPr lang="en-US" dirty="0"/>
              <a:t>Disadvantages? </a:t>
            </a:r>
          </a:p>
          <a:p>
            <a:pPr lvl="1"/>
            <a:r>
              <a:rPr lang="en-US" dirty="0"/>
              <a:t>management overhead</a:t>
            </a:r>
          </a:p>
          <a:p>
            <a:pPr lvl="1"/>
            <a:r>
              <a:rPr lang="en-US" dirty="0"/>
              <a:t>Performance overhead</a:t>
            </a:r>
          </a:p>
        </p:txBody>
      </p:sp>
      <p:sp>
        <p:nvSpPr>
          <p:cNvPr id="4" name="Slide Number Placeholder 3">
            <a:extLst>
              <a:ext uri="{FF2B5EF4-FFF2-40B4-BE49-F238E27FC236}">
                <a16:creationId xmlns:a16="http://schemas.microsoft.com/office/drawing/2014/main" id="{FFE5671E-4ADC-4939-8FC2-36649BBB2FBB}"/>
              </a:ext>
            </a:extLst>
          </p:cNvPr>
          <p:cNvSpPr>
            <a:spLocks noGrp="1"/>
          </p:cNvSpPr>
          <p:nvPr>
            <p:ph type="sldNum" sz="quarter" idx="12"/>
          </p:nvPr>
        </p:nvSpPr>
        <p:spPr/>
        <p:txBody>
          <a:bodyPr/>
          <a:lstStyle/>
          <a:p>
            <a:fld id="{87A86327-0721-5342-9587-EFE31BC8540E}" type="slidenum">
              <a:rPr lang="en-US" smtClean="0"/>
              <a:t>8</a:t>
            </a:fld>
            <a:endParaRPr lang="en-US"/>
          </a:p>
        </p:txBody>
      </p:sp>
    </p:spTree>
    <p:extLst>
      <p:ext uri="{BB962C8B-B14F-4D97-AF65-F5344CB8AC3E}">
        <p14:creationId xmlns:p14="http://schemas.microsoft.com/office/powerpoint/2010/main" val="3265404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4052"/>
          </a:xfrm>
        </p:spPr>
        <p:txBody>
          <a:bodyPr/>
          <a:lstStyle/>
          <a:p>
            <a:r>
              <a:rPr lang="en-US" b="1" dirty="0"/>
              <a:t>Group Communication</a:t>
            </a:r>
          </a:p>
        </p:txBody>
      </p:sp>
      <p:sp>
        <p:nvSpPr>
          <p:cNvPr id="3" name="Content Placeholder 2"/>
          <p:cNvSpPr>
            <a:spLocks noGrp="1"/>
          </p:cNvSpPr>
          <p:nvPr>
            <p:ph idx="1"/>
          </p:nvPr>
        </p:nvSpPr>
        <p:spPr>
          <a:xfrm>
            <a:off x="457200" y="1460938"/>
            <a:ext cx="8229600" cy="5002924"/>
          </a:xfrm>
        </p:spPr>
        <p:txBody>
          <a:bodyPr>
            <a:normAutofit fontScale="70000" lnSpcReduction="20000"/>
          </a:bodyPr>
          <a:lstStyle/>
          <a:p>
            <a:r>
              <a:rPr lang="en-US" dirty="0"/>
              <a:t>A message is sent to a group, then delivered to </a:t>
            </a:r>
            <a:r>
              <a:rPr lang="en-US" u="sng" dirty="0"/>
              <a:t>all</a:t>
            </a:r>
            <a:r>
              <a:rPr lang="en-US" dirty="0"/>
              <a:t> members in that group.</a:t>
            </a:r>
          </a:p>
          <a:p>
            <a:pPr lvl="1"/>
            <a:r>
              <a:rPr lang="en-US" dirty="0"/>
              <a:t>Group membership is dynamic.</a:t>
            </a:r>
          </a:p>
          <a:p>
            <a:pPr lvl="1"/>
            <a:r>
              <a:rPr lang="en-US" dirty="0"/>
              <a:t>When sending a message, the sender is not aware of the identities of the receivers.</a:t>
            </a:r>
          </a:p>
          <a:p>
            <a:pPr lvl="1"/>
            <a:r>
              <a:rPr lang="en-US" dirty="0"/>
              <a:t>an abstraction over </a:t>
            </a:r>
            <a:r>
              <a:rPr lang="en-US" u="sng" dirty="0"/>
              <a:t>multicast</a:t>
            </a:r>
            <a:r>
              <a:rPr lang="en-US" dirty="0"/>
              <a:t> communication and may be implemented over IP multicast</a:t>
            </a:r>
          </a:p>
          <a:p>
            <a:pPr lvl="1"/>
            <a:r>
              <a:rPr lang="en-US" dirty="0"/>
              <a:t>Adding </a:t>
            </a:r>
            <a:r>
              <a:rPr lang="en-US" u="sng" dirty="0"/>
              <a:t>reliability</a:t>
            </a:r>
            <a:r>
              <a:rPr lang="en-US" dirty="0"/>
              <a:t>, </a:t>
            </a:r>
            <a:r>
              <a:rPr lang="en-US" u="sng" dirty="0"/>
              <a:t>failures detection</a:t>
            </a:r>
            <a:r>
              <a:rPr lang="en-US" dirty="0"/>
              <a:t> and </a:t>
            </a:r>
            <a:r>
              <a:rPr lang="en-US" u="sng" dirty="0"/>
              <a:t>ordering guarantees</a:t>
            </a:r>
            <a:r>
              <a:rPr lang="en-US" dirty="0"/>
              <a:t> over IP multicast (c.f., TCP vs IP)</a:t>
            </a:r>
          </a:p>
          <a:p>
            <a:pPr marL="457200" lvl="1" indent="0">
              <a:buNone/>
            </a:pPr>
            <a:endParaRPr lang="en-US" sz="1600" dirty="0"/>
          </a:p>
          <a:p>
            <a:r>
              <a:rPr lang="en-US" dirty="0"/>
              <a:t>Key areas of application:</a:t>
            </a:r>
          </a:p>
          <a:p>
            <a:pPr lvl="1"/>
            <a:r>
              <a:rPr lang="en-US" dirty="0"/>
              <a:t>reliable dissemination of information to a large number of clients</a:t>
            </a:r>
          </a:p>
          <a:p>
            <a:pPr lvl="1"/>
            <a:r>
              <a:rPr lang="en-US" dirty="0"/>
              <a:t>support for collaborative application, e.g., multiuser games</a:t>
            </a:r>
          </a:p>
          <a:p>
            <a:pPr lvl="1"/>
            <a:r>
              <a:rPr lang="en-US" dirty="0"/>
              <a:t>support for a range of fault-tolerance strategies, e.g., in highly available (replicated) servers</a:t>
            </a:r>
          </a:p>
          <a:p>
            <a:pPr lvl="1"/>
            <a:r>
              <a:rPr lang="en-US" dirty="0"/>
              <a:t>support for system monitoring and management, e.g., load-balancing systems</a:t>
            </a:r>
          </a:p>
          <a:p>
            <a:pPr lvl="1"/>
            <a:endParaRPr lang="en-US" dirty="0"/>
          </a:p>
        </p:txBody>
      </p:sp>
      <p:sp>
        <p:nvSpPr>
          <p:cNvPr id="4" name="Slide Number Placeholder 3">
            <a:extLst>
              <a:ext uri="{FF2B5EF4-FFF2-40B4-BE49-F238E27FC236}">
                <a16:creationId xmlns:a16="http://schemas.microsoft.com/office/drawing/2014/main" id="{02E4692C-3CB7-4B0C-9AB7-C6289C9BE90B}"/>
              </a:ext>
            </a:extLst>
          </p:cNvPr>
          <p:cNvSpPr>
            <a:spLocks noGrp="1"/>
          </p:cNvSpPr>
          <p:nvPr>
            <p:ph type="sldNum" sz="quarter" idx="12"/>
          </p:nvPr>
        </p:nvSpPr>
        <p:spPr/>
        <p:txBody>
          <a:bodyPr/>
          <a:lstStyle/>
          <a:p>
            <a:fld id="{87A86327-0721-5342-9587-EFE31BC8540E}" type="slidenum">
              <a:rPr lang="en-US" smtClean="0"/>
              <a:t>9</a:t>
            </a:fld>
            <a:endParaRPr lang="en-US"/>
          </a:p>
        </p:txBody>
      </p:sp>
    </p:spTree>
    <p:extLst>
      <p:ext uri="{BB962C8B-B14F-4D97-AF65-F5344CB8AC3E}">
        <p14:creationId xmlns:p14="http://schemas.microsoft.com/office/powerpoint/2010/main" val="3699735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6EE9DD5FDEE04480CD22CB61371FAD" ma:contentTypeVersion="11" ma:contentTypeDescription="Create a new document." ma:contentTypeScope="" ma:versionID="fb40193bc0164747b2b2d3129b1bd8ee">
  <xsd:schema xmlns:xsd="http://www.w3.org/2001/XMLSchema" xmlns:xs="http://www.w3.org/2001/XMLSchema" xmlns:p="http://schemas.microsoft.com/office/2006/metadata/properties" xmlns:ns3="00a6824a-5175-474a-91df-dfffe83c6e6e" targetNamespace="http://schemas.microsoft.com/office/2006/metadata/properties" ma:root="true" ma:fieldsID="1d992295d4745f59ca61aef58980bdf3" ns3:_="">
    <xsd:import namespace="00a6824a-5175-474a-91df-dfffe83c6e6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a6824a-5175-474a-91df-dfffe83c6e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5417248-2CA5-4ADC-AECA-733E4E59C4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a6824a-5175-474a-91df-dfffe83c6e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359ED75-286C-4F51-9622-08C1A06C8422}">
  <ds:schemaRefs>
    <ds:schemaRef ds:uri="http://schemas.microsoft.com/sharepoint/v3/contenttype/forms"/>
  </ds:schemaRefs>
</ds:datastoreItem>
</file>

<file path=customXml/itemProps3.xml><?xml version="1.0" encoding="utf-8"?>
<ds:datastoreItem xmlns:ds="http://schemas.openxmlformats.org/officeDocument/2006/customXml" ds:itemID="{3E840CF9-EC34-4773-B171-A0AA57E00B9B}">
  <ds:schemaRefs>
    <ds:schemaRef ds:uri="http://purl.org/dc/terms/"/>
    <ds:schemaRef ds:uri="http://schemas.microsoft.com/office/2006/metadata/properties"/>
    <ds:schemaRef ds:uri="00a6824a-5175-474a-91df-dfffe83c6e6e"/>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1709</TotalTime>
  <Words>2363</Words>
  <Application>Microsoft Office PowerPoint</Application>
  <PresentationFormat>On-screen Show (4:3)</PresentationFormat>
  <Paragraphs>320</Paragraphs>
  <Slides>28</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DengXian</vt:lpstr>
      <vt:lpstr>ＭＳ Ｐゴシック</vt:lpstr>
      <vt:lpstr>Arial</vt:lpstr>
      <vt:lpstr>Arial Black</vt:lpstr>
      <vt:lpstr>Calibri</vt:lpstr>
      <vt:lpstr>Helvetica</vt:lpstr>
      <vt:lpstr>Times New Roman</vt:lpstr>
      <vt:lpstr>Wingdings</vt:lpstr>
      <vt:lpstr>Office Theme</vt:lpstr>
      <vt:lpstr> Slides for Chapter 6:   Indirect Communication</vt:lpstr>
      <vt:lpstr>Outline</vt:lpstr>
      <vt:lpstr>Introduction</vt:lpstr>
      <vt:lpstr>Introduction (cont.)</vt:lpstr>
      <vt:lpstr>Introduction (cont.)</vt:lpstr>
      <vt:lpstr>Figure 6.1  Space and time coupling in distributed systems</vt:lpstr>
      <vt:lpstr>Relationship with Asynchronous Communication</vt:lpstr>
      <vt:lpstr>Trade-offs analysis</vt:lpstr>
      <vt:lpstr>Group Communication</vt:lpstr>
      <vt:lpstr>Group Communication (cont.)</vt:lpstr>
      <vt:lpstr>Group Communication (cont.)</vt:lpstr>
      <vt:lpstr>Group Communication (cont.) </vt:lpstr>
      <vt:lpstr>Group Communication (cont.) </vt:lpstr>
      <vt:lpstr>Implementation Issues</vt:lpstr>
      <vt:lpstr>Implementation Issues</vt:lpstr>
      <vt:lpstr>Implementation Issues (cont.)</vt:lpstr>
      <vt:lpstr>Figure 6.3 The role of group membership management</vt:lpstr>
      <vt:lpstr>Case Study: JGroups Toolkit</vt:lpstr>
      <vt:lpstr>Figure 6.4  The architecture of JGroups</vt:lpstr>
      <vt:lpstr>JGroups Toolkit (cont.)</vt:lpstr>
      <vt:lpstr>Figure 6.5 Java class FireAlarmJG</vt:lpstr>
      <vt:lpstr>Figure 6.6 Java class FireAlarmConsumerJG</vt:lpstr>
      <vt:lpstr>JGroups Toolkit (cont.)</vt:lpstr>
      <vt:lpstr>JGroups Toolkit (cont.)</vt:lpstr>
      <vt:lpstr>JGroups Toolkit (cont.)</vt:lpstr>
      <vt:lpstr>Publish-Subscribe Systems</vt:lpstr>
      <vt:lpstr>Message Queues</vt:lpstr>
      <vt:lpstr>Distributed Shared Memory</vt:lpstr>
    </vt:vector>
  </TitlesOfParts>
  <Company>University of Houston Clear Lake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 for Chapter 6:   Indirect Communication</dc:title>
  <dc:creator>DCM SCE</dc:creator>
  <cp:lastModifiedBy>Yang, T. Andrew</cp:lastModifiedBy>
  <cp:revision>40</cp:revision>
  <dcterms:created xsi:type="dcterms:W3CDTF">2014-10-22T17:07:31Z</dcterms:created>
  <dcterms:modified xsi:type="dcterms:W3CDTF">2022-10-20T19:50:24Z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0x010100D06EE9DD5FDEE04480CD22CB61371FAD</vt:lpwstr>
  </property>
</Properties>
</file>