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9"/>
  </p:notesMasterIdLst>
  <p:sldIdLst>
    <p:sldId id="258" r:id="rId5"/>
    <p:sldId id="318" r:id="rId6"/>
    <p:sldId id="262" r:id="rId7"/>
    <p:sldId id="317" r:id="rId8"/>
    <p:sldId id="257" r:id="rId9"/>
    <p:sldId id="259" r:id="rId10"/>
    <p:sldId id="260" r:id="rId11"/>
    <p:sldId id="261" r:id="rId12"/>
    <p:sldId id="263" r:id="rId13"/>
    <p:sldId id="264" r:id="rId14"/>
    <p:sldId id="265" r:id="rId15"/>
    <p:sldId id="319" r:id="rId16"/>
    <p:sldId id="266" r:id="rId17"/>
    <p:sldId id="267" r:id="rId18"/>
    <p:sldId id="268" r:id="rId19"/>
    <p:sldId id="320" r:id="rId20"/>
    <p:sldId id="269" r:id="rId21"/>
    <p:sldId id="270" r:id="rId22"/>
    <p:sldId id="271" r:id="rId23"/>
    <p:sldId id="32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14" d="100"/>
          <a:sy n="114"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C2FF210B-43B1-4AF7-8B68-57554FBE1C98}"/>
    <pc:docChg chg="undo custSel addSld modSld">
      <pc:chgData name="Yang, T. Andrew" userId="eff186eb-56df-45f2-9ca9-ccec608ed918" providerId="ADAL" clId="{C2FF210B-43B1-4AF7-8B68-57554FBE1C98}" dt="2022-09-29T20:26:36.950" v="747" actId="20577"/>
      <pc:docMkLst>
        <pc:docMk/>
      </pc:docMkLst>
      <pc:sldChg chg="modSp">
        <pc:chgData name="Yang, T. Andrew" userId="eff186eb-56df-45f2-9ca9-ccec608ed918" providerId="ADAL" clId="{C2FF210B-43B1-4AF7-8B68-57554FBE1C98}" dt="2022-09-29T19:42:52.440" v="65" actId="113"/>
        <pc:sldMkLst>
          <pc:docMk/>
          <pc:sldMk cId="2308804063" sldId="271"/>
        </pc:sldMkLst>
        <pc:spChg chg="mod">
          <ac:chgData name="Yang, T. Andrew" userId="eff186eb-56df-45f2-9ca9-ccec608ed918" providerId="ADAL" clId="{C2FF210B-43B1-4AF7-8B68-57554FBE1C98}" dt="2022-09-29T19:42:52.440" v="65" actId="113"/>
          <ac:spMkLst>
            <pc:docMk/>
            <pc:sldMk cId="2308804063" sldId="271"/>
            <ac:spMk id="3" creationId="{00000000-0000-0000-0000-000000000000}"/>
          </ac:spMkLst>
        </pc:spChg>
      </pc:sldChg>
      <pc:sldChg chg="modSp">
        <pc:chgData name="Yang, T. Andrew" userId="eff186eb-56df-45f2-9ca9-ccec608ed918" providerId="ADAL" clId="{C2FF210B-43B1-4AF7-8B68-57554FBE1C98}" dt="2022-09-29T20:00:35.940" v="378" actId="20577"/>
        <pc:sldMkLst>
          <pc:docMk/>
          <pc:sldMk cId="3127918586" sldId="272"/>
        </pc:sldMkLst>
        <pc:spChg chg="mod">
          <ac:chgData name="Yang, T. Andrew" userId="eff186eb-56df-45f2-9ca9-ccec608ed918" providerId="ADAL" clId="{C2FF210B-43B1-4AF7-8B68-57554FBE1C98}" dt="2022-09-29T20:00:35.940" v="378" actId="20577"/>
          <ac:spMkLst>
            <pc:docMk/>
            <pc:sldMk cId="3127918586" sldId="272"/>
            <ac:spMk id="3" creationId="{00000000-0000-0000-0000-000000000000}"/>
          </ac:spMkLst>
        </pc:spChg>
      </pc:sldChg>
      <pc:sldChg chg="modSp">
        <pc:chgData name="Yang, T. Andrew" userId="eff186eb-56df-45f2-9ca9-ccec608ed918" providerId="ADAL" clId="{C2FF210B-43B1-4AF7-8B68-57554FBE1C98}" dt="2022-09-29T20:04:47.810" v="394" actId="15"/>
        <pc:sldMkLst>
          <pc:docMk/>
          <pc:sldMk cId="496732890" sldId="273"/>
        </pc:sldMkLst>
        <pc:spChg chg="mod">
          <ac:chgData name="Yang, T. Andrew" userId="eff186eb-56df-45f2-9ca9-ccec608ed918" providerId="ADAL" clId="{C2FF210B-43B1-4AF7-8B68-57554FBE1C98}" dt="2022-09-29T20:04:47.810" v="394" actId="15"/>
          <ac:spMkLst>
            <pc:docMk/>
            <pc:sldMk cId="496732890" sldId="273"/>
            <ac:spMk id="3" creationId="{00000000-0000-0000-0000-000000000000}"/>
          </ac:spMkLst>
        </pc:spChg>
      </pc:sldChg>
      <pc:sldChg chg="modSp">
        <pc:chgData name="Yang, T. Andrew" userId="eff186eb-56df-45f2-9ca9-ccec608ed918" providerId="ADAL" clId="{C2FF210B-43B1-4AF7-8B68-57554FBE1C98}" dt="2022-09-29T20:19:45.240" v="744" actId="20577"/>
        <pc:sldMkLst>
          <pc:docMk/>
          <pc:sldMk cId="3649830970" sldId="274"/>
        </pc:sldMkLst>
        <pc:spChg chg="mod">
          <ac:chgData name="Yang, T. Andrew" userId="eff186eb-56df-45f2-9ca9-ccec608ed918" providerId="ADAL" clId="{C2FF210B-43B1-4AF7-8B68-57554FBE1C98}" dt="2022-09-29T20:19:45.240" v="744" actId="20577"/>
          <ac:spMkLst>
            <pc:docMk/>
            <pc:sldMk cId="3649830970" sldId="274"/>
            <ac:spMk id="3" creationId="{00000000-0000-0000-0000-000000000000}"/>
          </ac:spMkLst>
        </pc:spChg>
      </pc:sldChg>
      <pc:sldChg chg="modSp">
        <pc:chgData name="Yang, T. Andrew" userId="eff186eb-56df-45f2-9ca9-ccec608ed918" providerId="ADAL" clId="{C2FF210B-43B1-4AF7-8B68-57554FBE1C98}" dt="2022-09-29T20:12:01.448" v="646" actId="113"/>
        <pc:sldMkLst>
          <pc:docMk/>
          <pc:sldMk cId="1180274041" sldId="275"/>
        </pc:sldMkLst>
        <pc:spChg chg="mod">
          <ac:chgData name="Yang, T. Andrew" userId="eff186eb-56df-45f2-9ca9-ccec608ed918" providerId="ADAL" clId="{C2FF210B-43B1-4AF7-8B68-57554FBE1C98}" dt="2022-09-29T20:12:01.448" v="646" actId="113"/>
          <ac:spMkLst>
            <pc:docMk/>
            <pc:sldMk cId="1180274041" sldId="275"/>
            <ac:spMk id="8195" creationId="{00000000-0000-0000-0000-000000000000}"/>
          </ac:spMkLst>
        </pc:spChg>
      </pc:sldChg>
      <pc:sldChg chg="delSp modSp">
        <pc:chgData name="Yang, T. Andrew" userId="eff186eb-56df-45f2-9ca9-ccec608ed918" providerId="ADAL" clId="{C2FF210B-43B1-4AF7-8B68-57554FBE1C98}" dt="2022-09-29T20:17:11.089" v="706" actId="27636"/>
        <pc:sldMkLst>
          <pc:docMk/>
          <pc:sldMk cId="818512084" sldId="276"/>
        </pc:sldMkLst>
        <pc:spChg chg="del">
          <ac:chgData name="Yang, T. Andrew" userId="eff186eb-56df-45f2-9ca9-ccec608ed918" providerId="ADAL" clId="{C2FF210B-43B1-4AF7-8B68-57554FBE1C98}" dt="2022-09-29T20:16:46.377" v="692" actId="478"/>
          <ac:spMkLst>
            <pc:docMk/>
            <pc:sldMk cId="818512084" sldId="276"/>
            <ac:spMk id="9217" creationId="{00000000-0000-0000-0000-000000000000}"/>
          </ac:spMkLst>
        </pc:spChg>
        <pc:spChg chg="mod">
          <ac:chgData name="Yang, T. Andrew" userId="eff186eb-56df-45f2-9ca9-ccec608ed918" providerId="ADAL" clId="{C2FF210B-43B1-4AF7-8B68-57554FBE1C98}" dt="2022-09-29T20:17:04.065" v="704" actId="1036"/>
          <ac:spMkLst>
            <pc:docMk/>
            <pc:sldMk cId="818512084" sldId="276"/>
            <ac:spMk id="9218" creationId="{00000000-0000-0000-0000-000000000000}"/>
          </ac:spMkLst>
        </pc:spChg>
        <pc:spChg chg="mod">
          <ac:chgData name="Yang, T. Andrew" userId="eff186eb-56df-45f2-9ca9-ccec608ed918" providerId="ADAL" clId="{C2FF210B-43B1-4AF7-8B68-57554FBE1C98}" dt="2022-09-29T20:17:11.089" v="706" actId="27636"/>
          <ac:spMkLst>
            <pc:docMk/>
            <pc:sldMk cId="818512084" sldId="276"/>
            <ac:spMk id="9219" creationId="{00000000-0000-0000-0000-000000000000}"/>
          </ac:spMkLst>
        </pc:spChg>
        <pc:spChg chg="mod">
          <ac:chgData name="Yang, T. Andrew" userId="eff186eb-56df-45f2-9ca9-ccec608ed918" providerId="ADAL" clId="{C2FF210B-43B1-4AF7-8B68-57554FBE1C98}" dt="2022-09-29T20:16:43.049" v="691" actId="1036"/>
          <ac:spMkLst>
            <pc:docMk/>
            <pc:sldMk cId="818512084" sldId="276"/>
            <ac:spMk id="9220" creationId="{00000000-0000-0000-0000-000000000000}"/>
          </ac:spMkLst>
        </pc:spChg>
      </pc:sldChg>
      <pc:sldChg chg="modSp">
        <pc:chgData name="Yang, T. Andrew" userId="eff186eb-56df-45f2-9ca9-ccec608ed918" providerId="ADAL" clId="{C2FF210B-43B1-4AF7-8B68-57554FBE1C98}" dt="2022-09-29T20:26:36.950" v="747" actId="20577"/>
        <pc:sldMkLst>
          <pc:docMk/>
          <pc:sldMk cId="1040902488" sldId="278"/>
        </pc:sldMkLst>
        <pc:spChg chg="mod">
          <ac:chgData name="Yang, T. Andrew" userId="eff186eb-56df-45f2-9ca9-ccec608ed918" providerId="ADAL" clId="{C2FF210B-43B1-4AF7-8B68-57554FBE1C98}" dt="2022-09-29T20:26:36.950" v="747" actId="20577"/>
          <ac:spMkLst>
            <pc:docMk/>
            <pc:sldMk cId="1040902488" sldId="278"/>
            <ac:spMk id="3" creationId="{00000000-0000-0000-0000-000000000000}"/>
          </ac:spMkLst>
        </pc:spChg>
      </pc:sldChg>
      <pc:sldChg chg="modSp add">
        <pc:chgData name="Yang, T. Andrew" userId="eff186eb-56df-45f2-9ca9-ccec608ed918" providerId="ADAL" clId="{C2FF210B-43B1-4AF7-8B68-57554FBE1C98}" dt="2022-09-29T19:53:19.944" v="117" actId="20577"/>
        <pc:sldMkLst>
          <pc:docMk/>
          <pc:sldMk cId="827237686" sldId="321"/>
        </pc:sldMkLst>
        <pc:spChg chg="mod">
          <ac:chgData name="Yang, T. Andrew" userId="eff186eb-56df-45f2-9ca9-ccec608ed918" providerId="ADAL" clId="{C2FF210B-43B1-4AF7-8B68-57554FBE1C98}" dt="2022-09-29T19:47:02.111" v="67"/>
          <ac:spMkLst>
            <pc:docMk/>
            <pc:sldMk cId="827237686" sldId="321"/>
            <ac:spMk id="2" creationId="{98A00203-8450-4AA9-83A7-CB6C2226F2FB}"/>
          </ac:spMkLst>
        </pc:spChg>
        <pc:spChg chg="mod">
          <ac:chgData name="Yang, T. Andrew" userId="eff186eb-56df-45f2-9ca9-ccec608ed918" providerId="ADAL" clId="{C2FF210B-43B1-4AF7-8B68-57554FBE1C98}" dt="2022-09-29T19:53:19.944" v="117" actId="20577"/>
          <ac:spMkLst>
            <pc:docMk/>
            <pc:sldMk cId="827237686" sldId="321"/>
            <ac:spMk id="3" creationId="{CACFFE5E-A28E-4A9A-8B7E-E54D120231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D8839-CC58-4FF8-908D-53898F646EFD}" type="datetimeFigureOut">
              <a:rPr lang="en-US" smtClean="0"/>
              <a:t>9/29/2022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EC229-6372-4D8C-85B2-5C146E7E5BB4}" type="slidenum">
              <a:rPr lang="en-US" smtClean="0"/>
              <a:t>‹#›</a:t>
            </a:fld>
            <a:endParaRPr lang="en-US"/>
          </a:p>
        </p:txBody>
      </p:sp>
    </p:spTree>
    <p:extLst>
      <p:ext uri="{BB962C8B-B14F-4D97-AF65-F5344CB8AC3E}">
        <p14:creationId xmlns:p14="http://schemas.microsoft.com/office/powerpoint/2010/main" val="265697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F66918-E752-4E08-BB8C-A5F5A00A6397}" type="datetime1">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98103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64946-1E9A-4E55-B494-A62D35619625}" type="datetime1">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890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65791-80FD-4A08-8449-07DC5658E91A}" type="datetime1">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20242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5B672-3C64-4693-BE58-5108781911F5}" type="datetime1">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309583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0BC4B-4A44-4EED-9615-5D82D793376B}" type="datetime1">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94008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91F57-42DC-425D-B380-F3925E0B8935}" type="datetime1">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96063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B4452A-13E5-48BD-875A-AD81C1AB1AF0}" type="datetime1">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35597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B5EB54-2F63-4144-A347-85D3FA2D6871}" type="datetime1">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83806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70D1B-BE0B-42E8-92FC-3F75E8AB4379}" type="datetime1">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88118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6AFC-2AF7-46D5-A3F7-933337A43D29}" type="datetime1">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00480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C98504-48B1-4298-82B4-54A15B904163}" type="datetime1">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7DA97-FB09-4E38-9EA4-521E51A03766}" type="datetime1">
              <a:rPr lang="en-US" smtClean="0"/>
              <a:t>9/29/2022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E3701-474C-CD4A-A6A3-B03FBD921A2A}" type="slidenum">
              <a:rPr lang="en-US" smtClean="0"/>
              <a:t>‹#›</a:t>
            </a:fld>
            <a:endParaRPr lang="en-US"/>
          </a:p>
        </p:txBody>
      </p:sp>
    </p:spTree>
    <p:extLst>
      <p:ext uri="{BB962C8B-B14F-4D97-AF65-F5344CB8AC3E}">
        <p14:creationId xmlns:p14="http://schemas.microsoft.com/office/powerpoint/2010/main" val="143382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cs.oracle.com/javase/7/docs/api/java/net/DatagramSocke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dk5.net/pers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457200" y="25908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074" name="Rectangle 2"/>
          <p:cNvSpPr>
            <a:spLocks/>
          </p:cNvSpPr>
          <p:nvPr/>
        </p:nvSpPr>
        <p:spPr bwMode="auto">
          <a:xfrm>
            <a:off x="2121877" y="3467100"/>
            <a:ext cx="6529754"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lnSpc>
                <a:spcPct val="110000"/>
              </a:lnSpc>
              <a:spcBef>
                <a:spcPts val="800"/>
              </a:spcBef>
            </a:pPr>
            <a:r>
              <a:rPr lang="en-US" sz="2200" i="1">
                <a:solidFill>
                  <a:srgbClr val="663300"/>
                </a:solidFill>
                <a:latin typeface="Arial" charset="0"/>
                <a:ea typeface="ＭＳ Ｐゴシック" charset="0"/>
                <a:cs typeface="Arial" charset="0"/>
                <a:sym typeface="Arial" charset="0"/>
              </a:rPr>
              <a:t>From</a:t>
            </a:r>
            <a:r>
              <a:rPr lang="en-US" sz="2200">
                <a:solidFill>
                  <a:srgbClr val="663300"/>
                </a:solidFill>
                <a:latin typeface="Arial Black" charset="0"/>
                <a:ea typeface="ＭＳ Ｐゴシック" charset="0"/>
                <a:cs typeface="Arial Black" charset="0"/>
                <a:sym typeface="Arial Black" charset="0"/>
              </a:rPr>
              <a:t> Coulouris, Dollimore, Kindberg and Blair</a:t>
            </a:r>
            <a:br>
              <a:rPr lang="en-US" sz="2200">
                <a:solidFill>
                  <a:srgbClr val="663300"/>
                </a:solidFill>
                <a:latin typeface="Arial Black" charset="0"/>
                <a:ea typeface="ＭＳ Ｐゴシック" charset="0"/>
                <a:cs typeface="Arial Black" charset="0"/>
                <a:sym typeface="Arial Black" charset="0"/>
              </a:rPr>
            </a:br>
            <a:r>
              <a:rPr lang="en-US" sz="2600">
                <a:solidFill>
                  <a:srgbClr val="663300"/>
                </a:solidFill>
                <a:latin typeface="Arial Black" charset="0"/>
                <a:ea typeface="ＭＳ Ｐゴシック" charset="0"/>
                <a:cs typeface="Arial Black" charset="0"/>
                <a:sym typeface="Arial Black" charset="0"/>
              </a:rPr>
              <a:t>Distributed Systems: </a:t>
            </a:r>
            <a:br>
              <a:rPr lang="en-US" sz="2600">
                <a:solidFill>
                  <a:srgbClr val="663300"/>
                </a:solidFill>
                <a:latin typeface="Arial Black" charset="0"/>
                <a:ea typeface="ＭＳ Ｐゴシック" charset="0"/>
                <a:cs typeface="Arial Black" charset="0"/>
                <a:sym typeface="Arial Black" charset="0"/>
              </a:rPr>
            </a:br>
            <a:r>
              <a:rPr lang="en-US" sz="2600">
                <a:solidFill>
                  <a:srgbClr val="663300"/>
                </a:solidFill>
                <a:latin typeface="Arial Black" charset="0"/>
                <a:ea typeface="ＭＳ Ｐゴシック" charset="0"/>
                <a:cs typeface="Arial Black" charset="0"/>
                <a:sym typeface="Arial Black" charset="0"/>
              </a:rPr>
              <a:t>		Concepts and Design</a:t>
            </a:r>
          </a:p>
          <a:p>
            <a:pPr marL="39688">
              <a:lnSpc>
                <a:spcPct val="110000"/>
              </a:lnSpc>
              <a:spcBef>
                <a:spcPts val="800"/>
              </a:spcBef>
            </a:pPr>
            <a:r>
              <a:rPr lang="en-US">
                <a:solidFill>
                  <a:srgbClr val="663300"/>
                </a:solidFill>
                <a:latin typeface="Arial" charset="0"/>
                <a:ea typeface="ＭＳ Ｐゴシック" charset="0"/>
                <a:cs typeface="Arial" charset="0"/>
                <a:sym typeface="Arial" charset="0"/>
              </a:rPr>
              <a:t>Edition 5, © Addison-Wesley 2012</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85" y="3619500"/>
            <a:ext cx="1289538"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3076" name="Rectangle 4"/>
          <p:cNvSpPr>
            <a:spLocks noGrp="1" noChangeArrowheads="1"/>
          </p:cNvSpPr>
          <p:nvPr>
            <p:ph type="title"/>
          </p:nvPr>
        </p:nvSpPr>
        <p:spPr>
          <a:ln/>
        </p:spPr>
        <p:txBody>
          <a:bodyPr rIns="132080">
            <a:normAutofit fontScale="90000"/>
          </a:bodyPr>
          <a:lstStyle/>
          <a:p>
            <a:pPr>
              <a:lnSpc>
                <a:spcPct val="110000"/>
              </a:lnSpc>
            </a:pPr>
            <a:br>
              <a:rPr lang="en-US"/>
            </a:br>
            <a:r>
              <a:rPr lang="en-US" sz="3200"/>
              <a:t>Slides for Chapter 4: </a:t>
            </a:r>
            <a:br>
              <a:rPr lang="en-US" sz="3200"/>
            </a:br>
            <a:r>
              <a:rPr lang="en-US" sz="3200"/>
              <a:t>Interprocess Communication</a:t>
            </a:r>
          </a:p>
        </p:txBody>
      </p:sp>
      <p:sp>
        <p:nvSpPr>
          <p:cNvPr id="2" name="Slide Number Placeholder 1">
            <a:extLst>
              <a:ext uri="{FF2B5EF4-FFF2-40B4-BE49-F238E27FC236}">
                <a16:creationId xmlns:a16="http://schemas.microsoft.com/office/drawing/2014/main" id="{DA83973C-C8E2-4CDE-8FDF-6BD44E813D2E}"/>
              </a:ext>
            </a:extLst>
          </p:cNvPr>
          <p:cNvSpPr>
            <a:spLocks noGrp="1"/>
          </p:cNvSpPr>
          <p:nvPr>
            <p:ph type="sldNum" sz="quarter" idx="12"/>
          </p:nvPr>
        </p:nvSpPr>
        <p:spPr/>
        <p:txBody>
          <a:bodyPr/>
          <a:lstStyle/>
          <a:p>
            <a:fld id="{2BDE3701-474C-CD4A-A6A3-B03FBD921A2A}" type="slidenum">
              <a:rPr lang="en-US" smtClean="0"/>
              <a:t>1</a:t>
            </a:fld>
            <a:endParaRPr lang="en-US"/>
          </a:p>
        </p:txBody>
      </p:sp>
    </p:spTree>
    <p:extLst>
      <p:ext uri="{BB962C8B-B14F-4D97-AF65-F5344CB8AC3E}">
        <p14:creationId xmlns:p14="http://schemas.microsoft.com/office/powerpoint/2010/main" val="144725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Sockets cont’d</a:t>
            </a:r>
          </a:p>
        </p:txBody>
      </p:sp>
      <p:sp>
        <p:nvSpPr>
          <p:cNvPr id="3" name="Content Placeholder 2"/>
          <p:cNvSpPr>
            <a:spLocks noGrp="1"/>
          </p:cNvSpPr>
          <p:nvPr>
            <p:ph idx="1"/>
          </p:nvPr>
        </p:nvSpPr>
        <p:spPr/>
        <p:txBody>
          <a:bodyPr>
            <a:normAutofit lnSpcReduction="10000"/>
          </a:bodyPr>
          <a:lstStyle/>
          <a:p>
            <a:r>
              <a:rPr lang="en-US" dirty="0"/>
              <a:t>Java API for Internet Addresses</a:t>
            </a:r>
          </a:p>
          <a:p>
            <a:pPr lvl="1"/>
            <a:r>
              <a:rPr lang="en-US" dirty="0"/>
              <a:t>class </a:t>
            </a:r>
            <a:r>
              <a:rPr lang="en-US" b="1" dirty="0" err="1"/>
              <a:t>InetAddress</a:t>
            </a:r>
            <a:r>
              <a:rPr lang="en-US" dirty="0"/>
              <a:t> </a:t>
            </a:r>
          </a:p>
          <a:p>
            <a:pPr lvl="1"/>
            <a:r>
              <a:rPr lang="en-US" dirty="0"/>
              <a:t>Use the DNS to get the corresponding internet address.</a:t>
            </a:r>
          </a:p>
          <a:p>
            <a:pPr marL="457200" lvl="1" indent="0">
              <a:buNone/>
            </a:pPr>
            <a:r>
              <a:rPr lang="en-US" sz="1800" b="1" i="1" dirty="0" err="1"/>
              <a:t>InetAddress</a:t>
            </a:r>
            <a:r>
              <a:rPr lang="en-US" sz="1800" b="1" i="1" dirty="0"/>
              <a:t> </a:t>
            </a:r>
            <a:r>
              <a:rPr lang="en-US" sz="1800" b="1" i="1" dirty="0" err="1"/>
              <a:t>aComputer</a:t>
            </a:r>
            <a:r>
              <a:rPr lang="en-US" sz="1800" b="1" i="1" dirty="0"/>
              <a:t> = </a:t>
            </a:r>
            <a:r>
              <a:rPr lang="en-US" sz="1800" b="1" i="1" dirty="0" err="1"/>
              <a:t>InetAddress.getByName</a:t>
            </a:r>
            <a:r>
              <a:rPr lang="en-US" sz="1800" b="1" i="1" dirty="0"/>
              <a:t>(“bruno.dcs.qmul.ac.uk”);</a:t>
            </a:r>
          </a:p>
          <a:p>
            <a:r>
              <a:rPr lang="en-US" dirty="0"/>
              <a:t>Benefits of using DNS (vs static IP)?</a:t>
            </a:r>
          </a:p>
          <a:p>
            <a:pPr lvl="1"/>
            <a:r>
              <a:rPr lang="en-US" dirty="0"/>
              <a:t>The interface for this class doesn’t depend on weather you have IPv4 (4 bytes) or IPv6 (16 bytes).</a:t>
            </a:r>
          </a:p>
          <a:p>
            <a:pPr lvl="1"/>
            <a:r>
              <a:rPr lang="en-US" dirty="0"/>
              <a:t>It supports dynamic IP addresses.</a:t>
            </a:r>
          </a:p>
          <a:p>
            <a:endParaRPr lang="en-US" dirty="0"/>
          </a:p>
        </p:txBody>
      </p:sp>
      <p:sp>
        <p:nvSpPr>
          <p:cNvPr id="4" name="Slide Number Placeholder 3">
            <a:extLst>
              <a:ext uri="{FF2B5EF4-FFF2-40B4-BE49-F238E27FC236}">
                <a16:creationId xmlns:a16="http://schemas.microsoft.com/office/drawing/2014/main" id="{868E33F8-7ED0-45B6-B7EF-1B7EBA52F036}"/>
              </a:ext>
            </a:extLst>
          </p:cNvPr>
          <p:cNvSpPr>
            <a:spLocks noGrp="1"/>
          </p:cNvSpPr>
          <p:nvPr>
            <p:ph type="sldNum" sz="quarter" idx="12"/>
          </p:nvPr>
        </p:nvSpPr>
        <p:spPr/>
        <p:txBody>
          <a:bodyPr/>
          <a:lstStyle/>
          <a:p>
            <a:fld id="{2BDE3701-474C-CD4A-A6A3-B03FBD921A2A}" type="slidenum">
              <a:rPr lang="en-US" smtClean="0"/>
              <a:t>10</a:t>
            </a:fld>
            <a:endParaRPr lang="en-US"/>
          </a:p>
        </p:txBody>
      </p:sp>
    </p:spTree>
    <p:extLst>
      <p:ext uri="{BB962C8B-B14F-4D97-AF65-F5344CB8AC3E}">
        <p14:creationId xmlns:p14="http://schemas.microsoft.com/office/powerpoint/2010/main" val="33114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019"/>
          </a:xfrm>
        </p:spPr>
        <p:txBody>
          <a:bodyPr/>
          <a:lstStyle/>
          <a:p>
            <a:r>
              <a:rPr lang="en-US" dirty="0"/>
              <a:t>UDP datagram communication</a:t>
            </a:r>
          </a:p>
        </p:txBody>
      </p:sp>
      <p:sp>
        <p:nvSpPr>
          <p:cNvPr id="3" name="Content Placeholder 2"/>
          <p:cNvSpPr>
            <a:spLocks noGrp="1"/>
          </p:cNvSpPr>
          <p:nvPr>
            <p:ph idx="1"/>
          </p:nvPr>
        </p:nvSpPr>
        <p:spPr>
          <a:xfrm>
            <a:off x="457200" y="1240972"/>
            <a:ext cx="8229600" cy="5127792"/>
          </a:xfrm>
        </p:spPr>
        <p:txBody>
          <a:bodyPr>
            <a:normAutofit/>
          </a:bodyPr>
          <a:lstStyle/>
          <a:p>
            <a:r>
              <a:rPr lang="en-US" dirty="0"/>
              <a:t>A message sent by a sender to a receiver is placed in the queue bound to the receiver’s (IP, port#).</a:t>
            </a:r>
          </a:p>
          <a:p>
            <a:r>
              <a:rPr lang="en-US" dirty="0"/>
              <a:t>The </a:t>
            </a:r>
            <a:r>
              <a:rPr lang="en-US" b="1" dirty="0"/>
              <a:t>receive</a:t>
            </a:r>
            <a:r>
              <a:rPr lang="en-US" dirty="0"/>
              <a:t> method returns the Internet address and port of the sender, in addition to the message, allowing the recipient to send a reply.</a:t>
            </a:r>
          </a:p>
          <a:p>
            <a:r>
              <a:rPr lang="en-US" dirty="0"/>
              <a:t>A message sent by UDP is transmitted without ACK (to the sending process) or retries.</a:t>
            </a:r>
          </a:p>
          <a:p>
            <a:pPr marL="0" indent="0">
              <a:buNone/>
            </a:pPr>
            <a:endParaRPr lang="en-US" dirty="0"/>
          </a:p>
        </p:txBody>
      </p:sp>
      <p:sp>
        <p:nvSpPr>
          <p:cNvPr id="4" name="Slide Number Placeholder 3">
            <a:extLst>
              <a:ext uri="{FF2B5EF4-FFF2-40B4-BE49-F238E27FC236}">
                <a16:creationId xmlns:a16="http://schemas.microsoft.com/office/drawing/2014/main" id="{7579E742-0607-4031-9494-F4776D4D5B11}"/>
              </a:ext>
            </a:extLst>
          </p:cNvPr>
          <p:cNvSpPr>
            <a:spLocks noGrp="1"/>
          </p:cNvSpPr>
          <p:nvPr>
            <p:ph type="sldNum" sz="quarter" idx="12"/>
          </p:nvPr>
        </p:nvSpPr>
        <p:spPr/>
        <p:txBody>
          <a:bodyPr/>
          <a:lstStyle/>
          <a:p>
            <a:fld id="{2BDE3701-474C-CD4A-A6A3-B03FBD921A2A}" type="slidenum">
              <a:rPr lang="en-US" smtClean="0"/>
              <a:t>11</a:t>
            </a:fld>
            <a:endParaRPr lang="en-US"/>
          </a:p>
        </p:txBody>
      </p:sp>
    </p:spTree>
    <p:extLst>
      <p:ext uri="{BB962C8B-B14F-4D97-AF65-F5344CB8AC3E}">
        <p14:creationId xmlns:p14="http://schemas.microsoft.com/office/powerpoint/2010/main" val="425252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093"/>
          </a:xfrm>
        </p:spPr>
        <p:txBody>
          <a:bodyPr>
            <a:normAutofit fontScale="90000"/>
          </a:bodyPr>
          <a:lstStyle/>
          <a:p>
            <a:r>
              <a:rPr lang="en-US" dirty="0"/>
              <a:t>UDP datagram communication</a:t>
            </a:r>
          </a:p>
        </p:txBody>
      </p:sp>
      <p:sp>
        <p:nvSpPr>
          <p:cNvPr id="3" name="Content Placeholder 2"/>
          <p:cNvSpPr>
            <a:spLocks noGrp="1"/>
          </p:cNvSpPr>
          <p:nvPr>
            <p:ph idx="1"/>
          </p:nvPr>
        </p:nvSpPr>
        <p:spPr>
          <a:xfrm>
            <a:off x="457200" y="1101011"/>
            <a:ext cx="8229600" cy="5346441"/>
          </a:xfrm>
        </p:spPr>
        <p:txBody>
          <a:bodyPr>
            <a:normAutofit fontScale="92500" lnSpcReduction="10000"/>
          </a:bodyPr>
          <a:lstStyle/>
          <a:p>
            <a:r>
              <a:rPr lang="en-US" sz="2800" b="1" dirty="0"/>
              <a:t>Issues</a:t>
            </a:r>
            <a:r>
              <a:rPr lang="en-US" sz="2800" dirty="0"/>
              <a:t> relating to datagram comm.:</a:t>
            </a:r>
          </a:p>
          <a:p>
            <a:pPr lvl="1"/>
            <a:r>
              <a:rPr lang="en-US" sz="2400" dirty="0"/>
              <a:t>If a failure occurs, the message may not arrive.</a:t>
            </a:r>
          </a:p>
          <a:p>
            <a:pPr lvl="1"/>
            <a:r>
              <a:rPr lang="en-US" sz="2400" dirty="0"/>
              <a:t>Message size: Receiver needs to specify an array of bytes of a particular size.</a:t>
            </a:r>
          </a:p>
          <a:p>
            <a:pPr lvl="2"/>
            <a:r>
              <a:rPr lang="en-US" sz="2000" dirty="0"/>
              <a:t>A message larger than the size of that array will be truncated.</a:t>
            </a:r>
          </a:p>
          <a:p>
            <a:pPr lvl="2"/>
            <a:r>
              <a:rPr lang="en-US" sz="2000" dirty="0"/>
              <a:t>To avoid truncation of a large message, </a:t>
            </a:r>
            <a:r>
              <a:rPr lang="en-US" sz="2000" u="sng" dirty="0"/>
              <a:t>fragmentation</a:t>
            </a:r>
            <a:r>
              <a:rPr lang="en-US" sz="2000" dirty="0"/>
              <a:t> may be needed.</a:t>
            </a:r>
          </a:p>
          <a:p>
            <a:pPr lvl="1"/>
            <a:r>
              <a:rPr lang="en-US" sz="2400" dirty="0"/>
              <a:t>Blocking: non-blocking </a:t>
            </a:r>
            <a:r>
              <a:rPr lang="en-US" sz="2400" i="1" dirty="0"/>
              <a:t>sends</a:t>
            </a:r>
            <a:r>
              <a:rPr lang="en-US" sz="2400" dirty="0"/>
              <a:t> + blocking </a:t>
            </a:r>
            <a:r>
              <a:rPr lang="en-US" sz="2400" i="1" dirty="0"/>
              <a:t>receives   (Meaning?)</a:t>
            </a:r>
          </a:p>
          <a:p>
            <a:pPr lvl="2"/>
            <a:r>
              <a:rPr lang="en-US" sz="2000" dirty="0"/>
              <a:t>The message is collected from the queue by an outstanding/future </a:t>
            </a:r>
            <a:r>
              <a:rPr lang="en-US" sz="2000" i="1" dirty="0"/>
              <a:t>receive</a:t>
            </a:r>
            <a:r>
              <a:rPr lang="en-US" sz="2000" dirty="0"/>
              <a:t>.</a:t>
            </a:r>
          </a:p>
          <a:p>
            <a:pPr lvl="1"/>
            <a:r>
              <a:rPr lang="en-US" sz="2400" dirty="0"/>
              <a:t>Timeouts: A </a:t>
            </a:r>
            <a:r>
              <a:rPr lang="en-US" sz="2400" i="1" dirty="0"/>
              <a:t>receive</a:t>
            </a:r>
            <a:r>
              <a:rPr lang="en-US" sz="2400" dirty="0"/>
              <a:t> that blocks forever is only suitable for use by a server waiting for requests.</a:t>
            </a:r>
          </a:p>
          <a:p>
            <a:pPr lvl="2"/>
            <a:r>
              <a:rPr lang="en-US" sz="2000" dirty="0"/>
              <a:t>Timeouts can be set on sockets.</a:t>
            </a:r>
          </a:p>
          <a:p>
            <a:pPr lvl="2"/>
            <a:r>
              <a:rPr lang="en-US" sz="2000" dirty="0"/>
              <a:t>Timeout values should be larger than the required transmission time.</a:t>
            </a:r>
          </a:p>
          <a:p>
            <a:pPr lvl="1"/>
            <a:r>
              <a:rPr lang="en-US" sz="2400" dirty="0"/>
              <a:t>Receive from any: The </a:t>
            </a:r>
            <a:r>
              <a:rPr lang="en-US" sz="2400" i="1" dirty="0"/>
              <a:t>receive </a:t>
            </a:r>
            <a:r>
              <a:rPr lang="en-US" sz="2400" dirty="0"/>
              <a:t>does not specify an origin for messages.</a:t>
            </a:r>
          </a:p>
        </p:txBody>
      </p:sp>
      <p:sp>
        <p:nvSpPr>
          <p:cNvPr id="4" name="Slide Number Placeholder 3">
            <a:extLst>
              <a:ext uri="{FF2B5EF4-FFF2-40B4-BE49-F238E27FC236}">
                <a16:creationId xmlns:a16="http://schemas.microsoft.com/office/drawing/2014/main" id="{7579E742-0607-4031-9494-F4776D4D5B11}"/>
              </a:ext>
            </a:extLst>
          </p:cNvPr>
          <p:cNvSpPr>
            <a:spLocks noGrp="1"/>
          </p:cNvSpPr>
          <p:nvPr>
            <p:ph type="sldNum" sz="quarter" idx="12"/>
          </p:nvPr>
        </p:nvSpPr>
        <p:spPr/>
        <p:txBody>
          <a:bodyPr/>
          <a:lstStyle/>
          <a:p>
            <a:fld id="{2BDE3701-474C-CD4A-A6A3-B03FBD921A2A}" type="slidenum">
              <a:rPr lang="en-US" smtClean="0"/>
              <a:t>12</a:t>
            </a:fld>
            <a:endParaRPr lang="en-US"/>
          </a:p>
        </p:txBody>
      </p:sp>
    </p:spTree>
    <p:extLst>
      <p:ext uri="{BB962C8B-B14F-4D97-AF65-F5344CB8AC3E}">
        <p14:creationId xmlns:p14="http://schemas.microsoft.com/office/powerpoint/2010/main" val="339260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8382"/>
          </a:xfrm>
        </p:spPr>
        <p:txBody>
          <a:bodyPr/>
          <a:lstStyle/>
          <a:p>
            <a:r>
              <a:rPr lang="en-US" dirty="0"/>
              <a:t>UDP datagram communication</a:t>
            </a:r>
          </a:p>
        </p:txBody>
      </p:sp>
      <p:sp>
        <p:nvSpPr>
          <p:cNvPr id="3" name="Content Placeholder 2"/>
          <p:cNvSpPr>
            <a:spLocks noGrp="1"/>
          </p:cNvSpPr>
          <p:nvPr>
            <p:ph idx="1"/>
          </p:nvPr>
        </p:nvSpPr>
        <p:spPr>
          <a:xfrm>
            <a:off x="457200" y="1222310"/>
            <a:ext cx="8229600" cy="5253135"/>
          </a:xfrm>
        </p:spPr>
        <p:txBody>
          <a:bodyPr>
            <a:normAutofit fontScale="92500" lnSpcReduction="20000"/>
          </a:bodyPr>
          <a:lstStyle/>
          <a:p>
            <a:r>
              <a:rPr lang="en-US" dirty="0"/>
              <a:t>Failure Model for UDP datagrams</a:t>
            </a:r>
          </a:p>
          <a:p>
            <a:pPr lvl="1"/>
            <a:r>
              <a:rPr lang="en-US" b="1" dirty="0"/>
              <a:t>Integrity</a:t>
            </a:r>
            <a:r>
              <a:rPr lang="en-US" dirty="0"/>
              <a:t>: Messages should not be corrupted or duplicated.</a:t>
            </a:r>
          </a:p>
          <a:p>
            <a:pPr lvl="2"/>
            <a:r>
              <a:rPr lang="en-US" dirty="0"/>
              <a:t>Use checksum/hashing to reduce the probability of corrupted messages.</a:t>
            </a:r>
          </a:p>
          <a:p>
            <a:pPr lvl="1"/>
            <a:r>
              <a:rPr lang="en-US" b="1" dirty="0"/>
              <a:t>Reliability</a:t>
            </a:r>
            <a:r>
              <a:rPr lang="en-US" dirty="0"/>
              <a:t>: guaranteed message delivery</a:t>
            </a:r>
            <a:endParaRPr lang="en-US" b="1" dirty="0"/>
          </a:p>
          <a:p>
            <a:pPr lvl="1"/>
            <a:r>
              <a:rPr lang="en-US" dirty="0"/>
              <a:t>UDP suffers from the following failures:</a:t>
            </a:r>
          </a:p>
          <a:p>
            <a:pPr lvl="2"/>
            <a:r>
              <a:rPr lang="en-US" u="sng" dirty="0"/>
              <a:t>Omission failures</a:t>
            </a:r>
            <a:r>
              <a:rPr lang="en-US" dirty="0"/>
              <a:t>: Messages may be dropped occasionally, either because of a checksum error or because no buffer space is available at the source or destination. </a:t>
            </a:r>
          </a:p>
          <a:p>
            <a:pPr lvl="2"/>
            <a:r>
              <a:rPr lang="en-US" u="sng" dirty="0"/>
              <a:t>Ordering</a:t>
            </a:r>
            <a:r>
              <a:rPr lang="en-US" dirty="0"/>
              <a:t> : messages delivered out of sender’s order.</a:t>
            </a:r>
          </a:p>
          <a:p>
            <a:pPr lvl="1"/>
            <a:r>
              <a:rPr lang="en-US" dirty="0"/>
              <a:t>Applications using UDP datagrams are left to provide their own checks to achieve the quality of reliable communication they require. e.g., Acknowledgements</a:t>
            </a:r>
          </a:p>
        </p:txBody>
      </p:sp>
      <p:sp>
        <p:nvSpPr>
          <p:cNvPr id="4" name="Slide Number Placeholder 3">
            <a:extLst>
              <a:ext uri="{FF2B5EF4-FFF2-40B4-BE49-F238E27FC236}">
                <a16:creationId xmlns:a16="http://schemas.microsoft.com/office/drawing/2014/main" id="{32F4FA89-5578-427E-9508-431B44C08888}"/>
              </a:ext>
            </a:extLst>
          </p:cNvPr>
          <p:cNvSpPr>
            <a:spLocks noGrp="1"/>
          </p:cNvSpPr>
          <p:nvPr>
            <p:ph type="sldNum" sz="quarter" idx="12"/>
          </p:nvPr>
        </p:nvSpPr>
        <p:spPr/>
        <p:txBody>
          <a:bodyPr/>
          <a:lstStyle/>
          <a:p>
            <a:fld id="{2BDE3701-474C-CD4A-A6A3-B03FBD921A2A}" type="slidenum">
              <a:rPr lang="en-US" smtClean="0"/>
              <a:t>13</a:t>
            </a:fld>
            <a:endParaRPr lang="en-US"/>
          </a:p>
        </p:txBody>
      </p:sp>
    </p:spTree>
    <p:extLst>
      <p:ext uri="{BB962C8B-B14F-4D97-AF65-F5344CB8AC3E}">
        <p14:creationId xmlns:p14="http://schemas.microsoft.com/office/powerpoint/2010/main" val="41093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datagram communication</a:t>
            </a:r>
          </a:p>
        </p:txBody>
      </p:sp>
      <p:sp>
        <p:nvSpPr>
          <p:cNvPr id="3" name="Content Placeholder 2"/>
          <p:cNvSpPr>
            <a:spLocks noGrp="1"/>
          </p:cNvSpPr>
          <p:nvPr>
            <p:ph idx="1"/>
          </p:nvPr>
        </p:nvSpPr>
        <p:spPr/>
        <p:txBody>
          <a:bodyPr>
            <a:normAutofit fontScale="92500" lnSpcReduction="10000"/>
          </a:bodyPr>
          <a:lstStyle/>
          <a:p>
            <a:r>
              <a:rPr lang="en-US" dirty="0"/>
              <a:t>Use of UDP</a:t>
            </a:r>
          </a:p>
          <a:p>
            <a:pPr lvl="1"/>
            <a:r>
              <a:rPr lang="en-US" dirty="0"/>
              <a:t>Sometimes occasional failures are acceptable in some services. </a:t>
            </a:r>
          </a:p>
          <a:p>
            <a:pPr lvl="2"/>
            <a:r>
              <a:rPr lang="en-US" dirty="0"/>
              <a:t>DNS</a:t>
            </a:r>
          </a:p>
          <a:p>
            <a:pPr lvl="2"/>
            <a:r>
              <a:rPr lang="en-US" dirty="0"/>
              <a:t>VoIP</a:t>
            </a:r>
          </a:p>
          <a:p>
            <a:pPr lvl="1"/>
            <a:r>
              <a:rPr lang="en-US" dirty="0"/>
              <a:t>UDP datagrams are attractive because they don’t suffer from overheads associated with guaranteed message delivery. </a:t>
            </a:r>
          </a:p>
          <a:p>
            <a:pPr lvl="2"/>
            <a:r>
              <a:rPr lang="en-US" dirty="0"/>
              <a:t>The main sources of </a:t>
            </a:r>
            <a:r>
              <a:rPr lang="en-US" b="1" dirty="0"/>
              <a:t>overheads</a:t>
            </a:r>
            <a:r>
              <a:rPr lang="en-US" dirty="0"/>
              <a:t> are:</a:t>
            </a:r>
          </a:p>
          <a:p>
            <a:pPr lvl="3"/>
            <a:r>
              <a:rPr lang="en-US" dirty="0"/>
              <a:t>need to store info at source and destination.</a:t>
            </a:r>
          </a:p>
          <a:p>
            <a:pPr lvl="3"/>
            <a:r>
              <a:rPr lang="en-US" dirty="0"/>
              <a:t>transmission of extra messages.</a:t>
            </a:r>
          </a:p>
          <a:p>
            <a:pPr lvl="3"/>
            <a:r>
              <a:rPr lang="en-US" dirty="0"/>
              <a:t>latency for the sender.</a:t>
            </a:r>
          </a:p>
        </p:txBody>
      </p:sp>
      <p:sp>
        <p:nvSpPr>
          <p:cNvPr id="4" name="Slide Number Placeholder 3">
            <a:extLst>
              <a:ext uri="{FF2B5EF4-FFF2-40B4-BE49-F238E27FC236}">
                <a16:creationId xmlns:a16="http://schemas.microsoft.com/office/drawing/2014/main" id="{37FD741D-09E6-490C-B480-F579564622CB}"/>
              </a:ext>
            </a:extLst>
          </p:cNvPr>
          <p:cNvSpPr>
            <a:spLocks noGrp="1"/>
          </p:cNvSpPr>
          <p:nvPr>
            <p:ph type="sldNum" sz="quarter" idx="12"/>
          </p:nvPr>
        </p:nvSpPr>
        <p:spPr/>
        <p:txBody>
          <a:bodyPr/>
          <a:lstStyle/>
          <a:p>
            <a:fld id="{2BDE3701-474C-CD4A-A6A3-B03FBD921A2A}" type="slidenum">
              <a:rPr lang="en-US" smtClean="0"/>
              <a:t>14</a:t>
            </a:fld>
            <a:endParaRPr lang="en-US"/>
          </a:p>
        </p:txBody>
      </p:sp>
    </p:spTree>
    <p:extLst>
      <p:ext uri="{BB962C8B-B14F-4D97-AF65-F5344CB8AC3E}">
        <p14:creationId xmlns:p14="http://schemas.microsoft.com/office/powerpoint/2010/main" val="54961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API form UDP datagrams</a:t>
            </a:r>
          </a:p>
        </p:txBody>
      </p:sp>
      <p:sp>
        <p:nvSpPr>
          <p:cNvPr id="3" name="Content Placeholder 2"/>
          <p:cNvSpPr>
            <a:spLocks noGrp="1"/>
          </p:cNvSpPr>
          <p:nvPr>
            <p:ph idx="1"/>
          </p:nvPr>
        </p:nvSpPr>
        <p:spPr>
          <a:xfrm>
            <a:off x="457200" y="1600200"/>
            <a:ext cx="8229600" cy="2105347"/>
          </a:xfrm>
        </p:spPr>
        <p:txBody>
          <a:bodyPr>
            <a:normAutofit fontScale="77500" lnSpcReduction="20000"/>
          </a:bodyPr>
          <a:lstStyle/>
          <a:p>
            <a:r>
              <a:rPr lang="en-US" dirty="0" err="1"/>
              <a:t>DatagramPacket</a:t>
            </a:r>
            <a:endParaRPr lang="en-US" dirty="0"/>
          </a:p>
          <a:p>
            <a:pPr lvl="1"/>
            <a:r>
              <a:rPr lang="en-US" dirty="0" err="1"/>
              <a:t>DatagramPacket</a:t>
            </a:r>
            <a:r>
              <a:rPr lang="en-US" dirty="0"/>
              <a:t> </a:t>
            </a:r>
            <a:r>
              <a:rPr lang="en-US" dirty="0" err="1"/>
              <a:t>dp</a:t>
            </a:r>
            <a:r>
              <a:rPr lang="en-US" dirty="0"/>
              <a:t> </a:t>
            </a:r>
            <a:r>
              <a:rPr lang="en-US" i="1" dirty="0">
                <a:ea typeface="ＭＳ Ｐゴシック" charset="0"/>
                <a:cs typeface="Times" charset="0"/>
              </a:rPr>
              <a:t>= </a:t>
            </a:r>
            <a:r>
              <a:rPr lang="en-US" b="1" i="1" dirty="0">
                <a:ea typeface="ＭＳ Ｐゴシック" charset="0"/>
                <a:cs typeface="Times" charset="0"/>
              </a:rPr>
              <a:t>new </a:t>
            </a:r>
            <a:r>
              <a:rPr lang="en-US" b="1" i="1" dirty="0" err="1">
                <a:ea typeface="ＭＳ Ｐゴシック" charset="0"/>
                <a:cs typeface="Times" charset="0"/>
              </a:rPr>
              <a:t>DatagramPacket</a:t>
            </a:r>
            <a:r>
              <a:rPr lang="en-US" b="1" i="1" dirty="0">
                <a:ea typeface="ＭＳ Ｐゴシック" charset="0"/>
                <a:cs typeface="Times" charset="0"/>
              </a:rPr>
              <a:t> </a:t>
            </a:r>
            <a:r>
              <a:rPr lang="en-US" i="1" dirty="0">
                <a:ea typeface="ＭＳ Ｐゴシック" charset="0"/>
                <a:cs typeface="Times" charset="0"/>
              </a:rPr>
              <a:t>(m,  </a:t>
            </a:r>
            <a:r>
              <a:rPr lang="en-US" i="1" dirty="0" err="1">
                <a:ea typeface="ＭＳ Ｐゴシック" charset="0"/>
                <a:cs typeface="Times" charset="0"/>
              </a:rPr>
              <a:t>m.length</a:t>
            </a:r>
            <a:r>
              <a:rPr lang="en-US" i="1" dirty="0">
                <a:ea typeface="ＭＳ Ｐゴシック" charset="0"/>
                <a:cs typeface="Times" charset="0"/>
              </a:rPr>
              <a:t>(), </a:t>
            </a:r>
            <a:r>
              <a:rPr lang="en-US" i="1" dirty="0" err="1">
                <a:ea typeface="ＭＳ Ｐゴシック" charset="0"/>
                <a:cs typeface="Times" charset="0"/>
              </a:rPr>
              <a:t>aHost</a:t>
            </a:r>
            <a:r>
              <a:rPr lang="en-US" i="1" dirty="0">
                <a:ea typeface="ＭＳ Ｐゴシック" charset="0"/>
                <a:cs typeface="Times" charset="0"/>
              </a:rPr>
              <a:t>, </a:t>
            </a:r>
            <a:r>
              <a:rPr lang="en-US" i="1" dirty="0" err="1">
                <a:ea typeface="ＭＳ Ｐゴシック" charset="0"/>
                <a:cs typeface="Times" charset="0"/>
              </a:rPr>
              <a:t>serverPort</a:t>
            </a:r>
            <a:r>
              <a:rPr lang="en-US" i="1" dirty="0">
                <a:ea typeface="ＭＳ Ｐゴシック" charset="0"/>
                <a:cs typeface="Times" charset="0"/>
              </a:rPr>
              <a:t>);</a:t>
            </a:r>
            <a:endParaRPr lang="en-US" dirty="0"/>
          </a:p>
          <a:p>
            <a:pPr lvl="1"/>
            <a:r>
              <a:rPr lang="en-US" dirty="0" err="1"/>
              <a:t>dp.getData</a:t>
            </a:r>
            <a:r>
              <a:rPr lang="en-US" dirty="0"/>
              <a:t>( )</a:t>
            </a:r>
          </a:p>
          <a:p>
            <a:pPr lvl="1"/>
            <a:r>
              <a:rPr lang="en-US" dirty="0" err="1"/>
              <a:t>dp.getPort</a:t>
            </a:r>
            <a:endParaRPr lang="en-US" dirty="0"/>
          </a:p>
          <a:p>
            <a:pPr lvl="1"/>
            <a:r>
              <a:rPr lang="en-US" dirty="0" err="1"/>
              <a:t>dp.getAddress</a:t>
            </a:r>
            <a:endParaRPr lang="en-US" dirty="0"/>
          </a:p>
          <a:p>
            <a:endParaRPr lang="en-US" dirty="0"/>
          </a:p>
        </p:txBody>
      </p:sp>
      <p:sp>
        <p:nvSpPr>
          <p:cNvPr id="4" name="Slide Number Placeholder 3">
            <a:extLst>
              <a:ext uri="{FF2B5EF4-FFF2-40B4-BE49-F238E27FC236}">
                <a16:creationId xmlns:a16="http://schemas.microsoft.com/office/drawing/2014/main" id="{A9578B66-1B91-47F8-A483-11959CFD64F2}"/>
              </a:ext>
            </a:extLst>
          </p:cNvPr>
          <p:cNvSpPr>
            <a:spLocks noGrp="1"/>
          </p:cNvSpPr>
          <p:nvPr>
            <p:ph type="sldNum" sz="quarter" idx="12"/>
          </p:nvPr>
        </p:nvSpPr>
        <p:spPr/>
        <p:txBody>
          <a:bodyPr/>
          <a:lstStyle/>
          <a:p>
            <a:fld id="{2BDE3701-474C-CD4A-A6A3-B03FBD921A2A}" type="slidenum">
              <a:rPr lang="en-US" smtClean="0"/>
              <a:t>15</a:t>
            </a:fld>
            <a:endParaRPr lang="en-US"/>
          </a:p>
        </p:txBody>
      </p:sp>
      <p:pic>
        <p:nvPicPr>
          <p:cNvPr id="5" name="Picture 4">
            <a:extLst>
              <a:ext uri="{FF2B5EF4-FFF2-40B4-BE49-F238E27FC236}">
                <a16:creationId xmlns:a16="http://schemas.microsoft.com/office/drawing/2014/main" id="{25734D1A-2722-4BA1-BD0F-938090BA1B0C}"/>
              </a:ext>
            </a:extLst>
          </p:cNvPr>
          <p:cNvPicPr>
            <a:picLocks noChangeAspect="1"/>
          </p:cNvPicPr>
          <p:nvPr/>
        </p:nvPicPr>
        <p:blipFill>
          <a:blip r:embed="rId2"/>
          <a:stretch>
            <a:fillRect/>
          </a:stretch>
        </p:blipFill>
        <p:spPr>
          <a:xfrm>
            <a:off x="567612" y="4030824"/>
            <a:ext cx="8382000" cy="2000250"/>
          </a:xfrm>
          <a:prstGeom prst="rect">
            <a:avLst/>
          </a:prstGeom>
        </p:spPr>
      </p:pic>
    </p:spTree>
    <p:extLst>
      <p:ext uri="{BB962C8B-B14F-4D97-AF65-F5344CB8AC3E}">
        <p14:creationId xmlns:p14="http://schemas.microsoft.com/office/powerpoint/2010/main" val="45406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API form UDP datagrams</a:t>
            </a:r>
          </a:p>
        </p:txBody>
      </p:sp>
      <p:sp>
        <p:nvSpPr>
          <p:cNvPr id="3" name="Content Placeholder 2"/>
          <p:cNvSpPr>
            <a:spLocks noGrp="1"/>
          </p:cNvSpPr>
          <p:nvPr>
            <p:ph idx="1"/>
          </p:nvPr>
        </p:nvSpPr>
        <p:spPr>
          <a:xfrm>
            <a:off x="457200" y="1600200"/>
            <a:ext cx="8229600" cy="4250094"/>
          </a:xfrm>
        </p:spPr>
        <p:txBody>
          <a:bodyPr>
            <a:normAutofit/>
          </a:bodyPr>
          <a:lstStyle/>
          <a:p>
            <a:r>
              <a:rPr lang="en-US" dirty="0" err="1"/>
              <a:t>DatagramSocket</a:t>
            </a:r>
            <a:r>
              <a:rPr lang="en-US" dirty="0"/>
              <a:t> </a:t>
            </a:r>
            <a:r>
              <a:rPr lang="en-US" dirty="0" err="1"/>
              <a:t>aSocket</a:t>
            </a:r>
            <a:endParaRPr lang="en-US" dirty="0"/>
          </a:p>
          <a:p>
            <a:r>
              <a:rPr lang="en-US" dirty="0"/>
              <a:t>Check the JAVA </a:t>
            </a:r>
            <a:r>
              <a:rPr lang="en-US" dirty="0" err="1"/>
              <a:t>api</a:t>
            </a:r>
            <a:r>
              <a:rPr lang="en-US" dirty="0"/>
              <a:t>, e.g., </a:t>
            </a:r>
            <a:r>
              <a:rPr lang="en-US" sz="2200" dirty="0">
                <a:hlinkClick r:id="rId2"/>
              </a:rPr>
              <a:t>https://docs.oracle.com/javase/7/docs/api/java/net/DatagramSocket.html</a:t>
            </a:r>
            <a:r>
              <a:rPr lang="en-US" sz="2200" dirty="0"/>
              <a:t> </a:t>
            </a:r>
            <a:endParaRPr lang="en-US" dirty="0"/>
          </a:p>
          <a:p>
            <a:pPr lvl="1"/>
            <a:r>
              <a:rPr lang="en-US" dirty="0" err="1"/>
              <a:t>aSocket</a:t>
            </a:r>
            <a:r>
              <a:rPr lang="en-US" dirty="0"/>
              <a:t> = </a:t>
            </a:r>
            <a:r>
              <a:rPr lang="en-US" b="1" dirty="0"/>
              <a:t>new </a:t>
            </a:r>
            <a:r>
              <a:rPr lang="en-US" b="1" dirty="0" err="1"/>
              <a:t>DatagramSocket</a:t>
            </a:r>
            <a:r>
              <a:rPr lang="en-US" b="1" dirty="0"/>
              <a:t>()</a:t>
            </a:r>
            <a:r>
              <a:rPr lang="en-US" dirty="0"/>
              <a:t>; </a:t>
            </a:r>
            <a:r>
              <a:rPr lang="en-US" sz="2200" dirty="0"/>
              <a:t>//Constructs a datagram socket and binds it to any available port on the local host machine.</a:t>
            </a:r>
          </a:p>
          <a:p>
            <a:pPr lvl="1"/>
            <a:r>
              <a:rPr lang="en-US" dirty="0" err="1"/>
              <a:t>aSocket.</a:t>
            </a:r>
            <a:r>
              <a:rPr lang="en-US" b="1" dirty="0" err="1"/>
              <a:t>send</a:t>
            </a:r>
            <a:r>
              <a:rPr lang="en-US" dirty="0"/>
              <a:t> (&lt;an object of </a:t>
            </a:r>
            <a:r>
              <a:rPr lang="en-US" dirty="0" err="1"/>
              <a:t>DatagramPacket</a:t>
            </a:r>
            <a:r>
              <a:rPr lang="en-US" dirty="0"/>
              <a:t>&gt;)</a:t>
            </a:r>
          </a:p>
          <a:p>
            <a:endParaRPr lang="en-US" dirty="0"/>
          </a:p>
        </p:txBody>
      </p:sp>
      <p:sp>
        <p:nvSpPr>
          <p:cNvPr id="4" name="Slide Number Placeholder 3">
            <a:extLst>
              <a:ext uri="{FF2B5EF4-FFF2-40B4-BE49-F238E27FC236}">
                <a16:creationId xmlns:a16="http://schemas.microsoft.com/office/drawing/2014/main" id="{A9578B66-1B91-47F8-A483-11959CFD64F2}"/>
              </a:ext>
            </a:extLst>
          </p:cNvPr>
          <p:cNvSpPr>
            <a:spLocks noGrp="1"/>
          </p:cNvSpPr>
          <p:nvPr>
            <p:ph type="sldNum" sz="quarter" idx="12"/>
          </p:nvPr>
        </p:nvSpPr>
        <p:spPr/>
        <p:txBody>
          <a:bodyPr/>
          <a:lstStyle/>
          <a:p>
            <a:fld id="{2BDE3701-474C-CD4A-A6A3-B03FBD921A2A}" type="slidenum">
              <a:rPr lang="en-US" smtClean="0"/>
              <a:t>16</a:t>
            </a:fld>
            <a:endParaRPr lang="en-US"/>
          </a:p>
        </p:txBody>
      </p:sp>
    </p:spTree>
    <p:extLst>
      <p:ext uri="{BB962C8B-B14F-4D97-AF65-F5344CB8AC3E}">
        <p14:creationId xmlns:p14="http://schemas.microsoft.com/office/powerpoint/2010/main" val="27435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614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147" name="Rectangle 3"/>
          <p:cNvSpPr>
            <a:spLocks noGrp="1" noChangeArrowheads="1"/>
          </p:cNvSpPr>
          <p:nvPr>
            <p:ph type="title"/>
          </p:nvPr>
        </p:nvSpPr>
        <p:spPr>
          <a:ln/>
        </p:spPr>
        <p:txBody>
          <a:bodyPr rIns="132080">
            <a:noAutofit/>
          </a:bodyPr>
          <a:lstStyle/>
          <a:p>
            <a:r>
              <a:rPr lang="en-US" sz="2400" dirty="0"/>
              <a:t>Figure 4.3</a:t>
            </a:r>
            <a:br>
              <a:rPr lang="en-US" sz="2400" dirty="0"/>
            </a:br>
            <a:r>
              <a:rPr lang="en-US" sz="2400" b="1" dirty="0"/>
              <a:t>UDP client </a:t>
            </a:r>
            <a:r>
              <a:rPr lang="en-US" sz="2400" dirty="0"/>
              <a:t>sends a message to the server and gets a reply</a:t>
            </a:r>
          </a:p>
        </p:txBody>
      </p:sp>
      <p:sp>
        <p:nvSpPr>
          <p:cNvPr id="6148" name="Rectangle 4"/>
          <p:cNvSpPr>
            <a:spLocks/>
          </p:cNvSpPr>
          <p:nvPr/>
        </p:nvSpPr>
        <p:spPr bwMode="auto">
          <a:xfrm>
            <a:off x="429358" y="1354138"/>
            <a:ext cx="8134350" cy="537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java.net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java.io</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public class </a:t>
            </a:r>
            <a:r>
              <a:rPr lang="en-US" sz="1600" i="1" dirty="0" err="1">
                <a:solidFill>
                  <a:schemeClr val="tx1"/>
                </a:solidFill>
                <a:ea typeface="ＭＳ Ｐゴシック" charset="0"/>
                <a:cs typeface="Times" charset="0"/>
              </a:rPr>
              <a:t>UDPClient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public static void main(String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give message contents and server hostname</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a:t>
            </a:r>
          </a:p>
          <a:p>
            <a:pPr marL="39688"/>
            <a:r>
              <a:rPr lang="en-US" sz="1600" i="1" dirty="0">
                <a:solidFill>
                  <a:schemeClr val="tx1"/>
                </a:solidFill>
                <a:ea typeface="ＭＳ Ｐゴシック" charset="0"/>
                <a:cs typeface="Times" charset="0"/>
              </a:rPr>
              <a:t>	  try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new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byte [] m =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[0].</a:t>
            </a:r>
            <a:r>
              <a:rPr lang="en-US" sz="1600" i="1" dirty="0" err="1">
                <a:solidFill>
                  <a:schemeClr val="tx1"/>
                </a:solidFill>
                <a:ea typeface="ＭＳ Ｐゴシック" charset="0"/>
                <a:cs typeface="Times" charset="0"/>
              </a:rPr>
              <a:t>getBytes</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InetAddress</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aHost</a:t>
            </a:r>
            <a:r>
              <a:rPr lang="en-US" sz="1600" i="1" dirty="0">
                <a:solidFill>
                  <a:schemeClr val="tx1"/>
                </a:solidFill>
                <a:ea typeface="ＭＳ Ｐゴシック" charset="0"/>
                <a:cs typeface="Times" charset="0"/>
              </a:rPr>
              <a:t> = </a:t>
            </a:r>
            <a:r>
              <a:rPr lang="en-US" sz="1600" i="1" dirty="0" err="1">
                <a:solidFill>
                  <a:schemeClr val="tx1"/>
                </a:solidFill>
                <a:ea typeface="ＭＳ Ｐゴシック" charset="0"/>
                <a:cs typeface="Times" charset="0"/>
              </a:rPr>
              <a:t>InetAddress.getByName</a:t>
            </a:r>
            <a:r>
              <a:rPr lang="en-US" sz="1600" i="1" dirty="0">
                <a:solidFill>
                  <a:schemeClr val="tx1"/>
                </a:solidFill>
                <a:ea typeface="ＭＳ Ｐゴシック" charset="0"/>
                <a:cs typeface="Times" charset="0"/>
              </a:rPr>
              <a:t>(</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[1]);</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int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 = 6789;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request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(m,  </a:t>
            </a:r>
            <a:r>
              <a:rPr lang="en-US" sz="1600" i="1" dirty="0" err="1">
                <a:solidFill>
                  <a:schemeClr val="tx1"/>
                </a:solidFill>
                <a:ea typeface="ＭＳ Ｐゴシック" charset="0"/>
                <a:cs typeface="Times" charset="0"/>
              </a:rPr>
              <a:t>m.length</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aHost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aSocket.send</a:t>
            </a:r>
            <a:r>
              <a:rPr lang="en-US" sz="1600" i="1" dirty="0">
                <a:solidFill>
                  <a:schemeClr val="tx1"/>
                </a:solidFill>
                <a:ea typeface="ＭＳ Ｐゴシック" charset="0"/>
                <a:cs typeface="Times" charset="0"/>
              </a:rPr>
              <a:t>(request);			                        </a:t>
            </a:r>
          </a:p>
          <a:p>
            <a:pPr marL="39688"/>
            <a:r>
              <a:rPr lang="en-US" sz="1600" i="1" dirty="0">
                <a:solidFill>
                  <a:schemeClr val="tx1"/>
                </a:solidFill>
                <a:ea typeface="ＭＳ Ｐゴシック" charset="0"/>
                <a:cs typeface="Times" charset="0"/>
              </a:rPr>
              <a:t>		byte[] buffer = new byte[1000];</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reply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(buffer, </a:t>
            </a:r>
            <a:r>
              <a:rPr lang="en-US" sz="1600" i="1" dirty="0" err="1">
                <a:solidFill>
                  <a:schemeClr val="tx1"/>
                </a:solidFill>
                <a:ea typeface="ＭＳ Ｐゴシック" charset="0"/>
                <a:cs typeface="Times" charset="0"/>
              </a:rPr>
              <a:t>buffer.length</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aSocket.receive</a:t>
            </a:r>
            <a:r>
              <a:rPr lang="en-US" sz="1600" i="1" dirty="0">
                <a:solidFill>
                  <a:schemeClr val="tx1"/>
                </a:solidFill>
                <a:ea typeface="ＭＳ Ｐゴシック" charset="0"/>
                <a:cs typeface="Times" charset="0"/>
              </a:rPr>
              <a:t>(reply);</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("Reply: " + new String(</a:t>
            </a:r>
            <a:r>
              <a:rPr lang="en-US" sz="1600" i="1" dirty="0" err="1">
                <a:solidFill>
                  <a:schemeClr val="tx1"/>
                </a:solidFill>
                <a:ea typeface="ＭＳ Ｐゴシック" charset="0"/>
                <a:cs typeface="Times" charset="0"/>
              </a:rPr>
              <a:t>reply.getData</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}catch (</a:t>
            </a:r>
            <a:r>
              <a:rPr lang="en-US" sz="1600" i="1" dirty="0" err="1">
                <a:solidFill>
                  <a:schemeClr val="tx1"/>
                </a:solidFill>
                <a:ea typeface="ＭＳ Ｐゴシック" charset="0"/>
                <a:cs typeface="Times" charset="0"/>
              </a:rPr>
              <a:t>SocketException</a:t>
            </a:r>
            <a:r>
              <a:rPr lang="en-US" sz="1600" i="1" dirty="0">
                <a:solidFill>
                  <a:schemeClr val="tx1"/>
                </a:solidFill>
                <a:ea typeface="ＭＳ Ｐゴシック" charset="0"/>
                <a:cs typeface="Times" charset="0"/>
              </a:rPr>
              <a:t> e){</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("Socket: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dirty="0">
                <a:solidFill>
                  <a:schemeClr val="tx1"/>
                </a:solidFill>
                <a:ea typeface="ＭＳ Ｐゴシック" charset="0"/>
                <a:cs typeface="Times" charset="0"/>
              </a:rPr>
              <a:t>	  </a:t>
            </a:r>
            <a:r>
              <a:rPr lang="en-US" sz="1600" i="1" dirty="0">
                <a:solidFill>
                  <a:schemeClr val="tx1"/>
                </a:solidFill>
                <a:ea typeface="ＭＳ Ｐゴシック" charset="0"/>
                <a:cs typeface="Times" charset="0"/>
              </a:rPr>
              <a:t>}catch (</a:t>
            </a:r>
            <a:r>
              <a:rPr lang="en-US" sz="1600" i="1" dirty="0" err="1">
                <a:solidFill>
                  <a:schemeClr val="tx1"/>
                </a:solidFill>
                <a:ea typeface="ＭＳ Ｐゴシック" charset="0"/>
                <a:cs typeface="Times" charset="0"/>
              </a:rPr>
              <a:t>IOException</a:t>
            </a:r>
            <a:r>
              <a:rPr lang="en-US" sz="1600" i="1" dirty="0">
                <a:solidFill>
                  <a:schemeClr val="tx1"/>
                </a:solidFill>
                <a:ea typeface="ＭＳ Ｐゴシック" charset="0"/>
                <a:cs typeface="Times" charset="0"/>
              </a:rPr>
              <a:t> e){</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("IO: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}finally {if(</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 </a:t>
            </a:r>
            <a:r>
              <a:rPr lang="en-US" sz="1600" i="1" dirty="0" err="1">
                <a:solidFill>
                  <a:schemeClr val="tx1"/>
                </a:solidFill>
                <a:ea typeface="ＭＳ Ｐゴシック" charset="0"/>
                <a:cs typeface="Times" charset="0"/>
              </a:rPr>
              <a:t>aSocket.close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 </a:t>
            </a:r>
          </a:p>
          <a:p>
            <a:pPr marL="39688"/>
            <a:r>
              <a:rPr lang="en-US" sz="1600" i="1" dirty="0">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356852E6-B789-4DCF-8A96-E9A788F1E05B}"/>
              </a:ext>
            </a:extLst>
          </p:cNvPr>
          <p:cNvSpPr>
            <a:spLocks noGrp="1"/>
          </p:cNvSpPr>
          <p:nvPr>
            <p:ph type="sldNum" sz="quarter" idx="12"/>
          </p:nvPr>
        </p:nvSpPr>
        <p:spPr/>
        <p:txBody>
          <a:bodyPr/>
          <a:lstStyle/>
          <a:p>
            <a:fld id="{2BDE3701-474C-CD4A-A6A3-B03FBD921A2A}" type="slidenum">
              <a:rPr lang="en-US" smtClean="0"/>
              <a:t>17</a:t>
            </a:fld>
            <a:endParaRPr lang="en-US"/>
          </a:p>
        </p:txBody>
      </p:sp>
    </p:spTree>
    <p:extLst>
      <p:ext uri="{BB962C8B-B14F-4D97-AF65-F5344CB8AC3E}">
        <p14:creationId xmlns:p14="http://schemas.microsoft.com/office/powerpoint/2010/main" val="98878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717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171" name="Rectangle 3"/>
          <p:cNvSpPr>
            <a:spLocks noGrp="1" noChangeArrowheads="1"/>
          </p:cNvSpPr>
          <p:nvPr>
            <p:ph type="title"/>
          </p:nvPr>
        </p:nvSpPr>
        <p:spPr>
          <a:ln/>
        </p:spPr>
        <p:txBody>
          <a:bodyPr rIns="132080">
            <a:noAutofit/>
          </a:bodyPr>
          <a:lstStyle/>
          <a:p>
            <a:r>
              <a:rPr lang="en-US" sz="2400" dirty="0"/>
              <a:t>Figure 4.4</a:t>
            </a:r>
            <a:br>
              <a:rPr lang="en-US" sz="2400" dirty="0"/>
            </a:br>
            <a:r>
              <a:rPr lang="en-US" sz="2400" b="1" dirty="0"/>
              <a:t>UDP server </a:t>
            </a:r>
            <a:r>
              <a:rPr lang="en-US" sz="2400" dirty="0"/>
              <a:t>repeatedly receives a request and sends it back to the client</a:t>
            </a:r>
          </a:p>
        </p:txBody>
      </p:sp>
      <p:sp>
        <p:nvSpPr>
          <p:cNvPr id="7172" name="Rectangle 4"/>
          <p:cNvSpPr>
            <a:spLocks/>
          </p:cNvSpPr>
          <p:nvPr/>
        </p:nvSpPr>
        <p:spPr bwMode="auto">
          <a:xfrm>
            <a:off x="681404" y="1374775"/>
            <a:ext cx="7338646"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java.net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java.io</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public class </a:t>
            </a:r>
            <a:r>
              <a:rPr lang="en-US" sz="1600" i="1" dirty="0" err="1">
                <a:solidFill>
                  <a:schemeClr val="tx1"/>
                </a:solidFill>
                <a:ea typeface="ＭＳ Ｐゴシック" charset="0"/>
                <a:cs typeface="Times" charset="0"/>
              </a:rPr>
              <a:t>UDPServer</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public static void main(String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a:t>
            </a:r>
          </a:p>
          <a:p>
            <a:pPr marL="39688"/>
            <a:r>
              <a:rPr lang="en-US" sz="1600" i="1" dirty="0">
                <a:solidFill>
                  <a:schemeClr val="tx1"/>
                </a:solidFill>
                <a:ea typeface="ＭＳ Ｐゴシック" charset="0"/>
                <a:cs typeface="Times" charset="0"/>
              </a:rPr>
              <a:t>	    try{</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new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(6789);</a:t>
            </a:r>
          </a:p>
          <a:p>
            <a:pPr marL="39688"/>
            <a:r>
              <a:rPr lang="en-US" sz="1600" i="1" dirty="0">
                <a:solidFill>
                  <a:schemeClr val="tx1"/>
                </a:solidFill>
                <a:ea typeface="ＭＳ Ｐゴシック" charset="0"/>
                <a:cs typeface="Times" charset="0"/>
              </a:rPr>
              <a:t>		byte[] buffer = new byte[1000];</a:t>
            </a:r>
          </a:p>
          <a:p>
            <a:pPr marL="39688"/>
            <a:r>
              <a:rPr lang="en-US" sz="1600" i="1" dirty="0">
                <a:solidFill>
                  <a:schemeClr val="tx1"/>
                </a:solidFill>
                <a:ea typeface="ＭＳ Ｐゴシック" charset="0"/>
                <a:cs typeface="Times" charset="0"/>
              </a:rPr>
              <a:t> 		while(true){</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request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(buffer, </a:t>
            </a:r>
            <a:r>
              <a:rPr lang="en-US" sz="1600" i="1" dirty="0" err="1">
                <a:solidFill>
                  <a:schemeClr val="tx1"/>
                </a:solidFill>
                <a:ea typeface="ＭＳ Ｐゴシック" charset="0"/>
                <a:cs typeface="Times" charset="0"/>
              </a:rPr>
              <a:t>buffer.length</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aSocket.receive</a:t>
            </a:r>
            <a:r>
              <a:rPr lang="en-US" sz="1600" i="1" dirty="0">
                <a:solidFill>
                  <a:schemeClr val="tx1"/>
                </a:solidFill>
                <a:ea typeface="ＭＳ Ｐゴシック" charset="0"/>
                <a:cs typeface="Times" charset="0"/>
              </a:rPr>
              <a:t>(request);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reply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a:t>
            </a:r>
            <a:r>
              <a:rPr lang="en-US" sz="1600" i="1" dirty="0" err="1">
                <a:solidFill>
                  <a:schemeClr val="tx1"/>
                </a:solidFill>
                <a:ea typeface="ＭＳ Ｐゴシック" charset="0"/>
                <a:cs typeface="Times" charset="0"/>
              </a:rPr>
              <a:t>request.getData</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request.getLength</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request.getAddress</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request.getPort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aSocket.send</a:t>
            </a:r>
            <a:r>
              <a:rPr lang="en-US" sz="1600" i="1" dirty="0">
                <a:solidFill>
                  <a:schemeClr val="tx1"/>
                </a:solidFill>
                <a:ea typeface="ＭＳ Ｐゴシック" charset="0"/>
                <a:cs typeface="Times" charset="0"/>
              </a:rPr>
              <a:t>(reply);</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}catch (</a:t>
            </a:r>
            <a:r>
              <a:rPr lang="en-US" sz="1600" i="1" dirty="0" err="1">
                <a:solidFill>
                  <a:schemeClr val="tx1"/>
                </a:solidFill>
                <a:ea typeface="ＭＳ Ｐゴシック" charset="0"/>
                <a:cs typeface="Times" charset="0"/>
              </a:rPr>
              <a:t>SocketException</a:t>
            </a:r>
            <a:r>
              <a:rPr lang="en-US" sz="1600" i="1" dirty="0">
                <a:solidFill>
                  <a:schemeClr val="tx1"/>
                </a:solidFill>
                <a:ea typeface="ＭＳ Ｐゴシック" charset="0"/>
                <a:cs typeface="Times" charset="0"/>
              </a:rPr>
              <a:t> e){</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("Socket: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}catch (</a:t>
            </a:r>
            <a:r>
              <a:rPr lang="en-US" sz="1600" i="1" dirty="0" err="1">
                <a:solidFill>
                  <a:schemeClr val="tx1"/>
                </a:solidFill>
                <a:ea typeface="ＭＳ Ｐゴシック" charset="0"/>
                <a:cs typeface="Times" charset="0"/>
              </a:rPr>
              <a:t>IOException</a:t>
            </a:r>
            <a:r>
              <a:rPr lang="en-US" sz="1600" i="1" dirty="0">
                <a:solidFill>
                  <a:schemeClr val="tx1"/>
                </a:solidFill>
                <a:ea typeface="ＭＳ Ｐゴシック" charset="0"/>
                <a:cs typeface="Times" charset="0"/>
              </a:rPr>
              <a:t> e) {</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("IO: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dirty="0">
                <a:solidFill>
                  <a:schemeClr val="tx1"/>
                </a:solidFill>
                <a:ea typeface="ＭＳ Ｐゴシック" charset="0"/>
                <a:cs typeface="Times" charset="0"/>
              </a:rPr>
              <a:t>	</a:t>
            </a:r>
            <a:r>
              <a:rPr lang="en-US" sz="1600" i="1" dirty="0">
                <a:solidFill>
                  <a:schemeClr val="tx1"/>
                </a:solidFill>
                <a:ea typeface="ＭＳ Ｐゴシック" charset="0"/>
                <a:cs typeface="Times" charset="0"/>
              </a:rPr>
              <a:t>}finally {if(</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 </a:t>
            </a:r>
            <a:r>
              <a:rPr lang="en-US" sz="1600" i="1" dirty="0" err="1">
                <a:solidFill>
                  <a:schemeClr val="tx1"/>
                </a:solidFill>
                <a:ea typeface="ＭＳ Ｐゴシック" charset="0"/>
                <a:cs typeface="Times" charset="0"/>
              </a:rPr>
              <a:t>aSocket.close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0E657429-6013-4E38-AF0D-7B08EEB4B1FC}"/>
              </a:ext>
            </a:extLst>
          </p:cNvPr>
          <p:cNvSpPr>
            <a:spLocks noGrp="1"/>
          </p:cNvSpPr>
          <p:nvPr>
            <p:ph type="sldNum" sz="quarter" idx="12"/>
          </p:nvPr>
        </p:nvSpPr>
        <p:spPr/>
        <p:txBody>
          <a:bodyPr/>
          <a:lstStyle/>
          <a:p>
            <a:fld id="{2BDE3701-474C-CD4A-A6A3-B03FBD921A2A}" type="slidenum">
              <a:rPr lang="en-US" smtClean="0"/>
              <a:t>18</a:t>
            </a:fld>
            <a:endParaRPr lang="en-US"/>
          </a:p>
        </p:txBody>
      </p:sp>
    </p:spTree>
    <p:extLst>
      <p:ext uri="{BB962C8B-B14F-4D97-AF65-F5344CB8AC3E}">
        <p14:creationId xmlns:p14="http://schemas.microsoft.com/office/powerpoint/2010/main" val="64097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stream communication</a:t>
            </a:r>
          </a:p>
        </p:txBody>
      </p:sp>
      <p:sp>
        <p:nvSpPr>
          <p:cNvPr id="3" name="Content Placeholder 2"/>
          <p:cNvSpPr>
            <a:spLocks noGrp="1"/>
          </p:cNvSpPr>
          <p:nvPr>
            <p:ph idx="1"/>
          </p:nvPr>
        </p:nvSpPr>
        <p:spPr/>
        <p:txBody>
          <a:bodyPr>
            <a:normAutofit fontScale="70000" lnSpcReduction="20000"/>
          </a:bodyPr>
          <a:lstStyle/>
          <a:p>
            <a:r>
              <a:rPr lang="en-US" dirty="0"/>
              <a:t>Provide a stream of bytes to which data maybe written or from which data may be read.</a:t>
            </a:r>
          </a:p>
          <a:p>
            <a:r>
              <a:rPr lang="en-US" dirty="0"/>
              <a:t>The characteristics of the network are hidden by the </a:t>
            </a:r>
            <a:r>
              <a:rPr lang="en-US" b="1" dirty="0"/>
              <a:t>stream</a:t>
            </a:r>
            <a:r>
              <a:rPr lang="en-US" dirty="0"/>
              <a:t> abstraction:</a:t>
            </a:r>
          </a:p>
          <a:p>
            <a:pPr lvl="1"/>
            <a:r>
              <a:rPr lang="en-US" u="sng" dirty="0"/>
              <a:t>Message size</a:t>
            </a:r>
            <a:r>
              <a:rPr lang="en-US" dirty="0"/>
              <a:t>: The application can choose how much data it writes to a stream or read from it. On arrival, data is handed to the application as requested.</a:t>
            </a:r>
          </a:p>
          <a:p>
            <a:pPr lvl="1"/>
            <a:r>
              <a:rPr lang="en-US" u="sng" dirty="0"/>
              <a:t>Lost Messages</a:t>
            </a:r>
            <a:r>
              <a:rPr lang="en-US" dirty="0"/>
              <a:t>: TCP uses the ACK scheme; if timeout, resend.</a:t>
            </a:r>
          </a:p>
          <a:p>
            <a:pPr lvl="1"/>
            <a:r>
              <a:rPr lang="en-US" u="sng" dirty="0"/>
              <a:t>Flow control</a:t>
            </a:r>
            <a:r>
              <a:rPr lang="en-US" dirty="0"/>
              <a:t>: TCP tries to match the speed of sender and receiver (requires the sender to block until the receiver has consumed)</a:t>
            </a:r>
          </a:p>
          <a:p>
            <a:pPr lvl="1"/>
            <a:r>
              <a:rPr lang="en-US" u="sng" dirty="0"/>
              <a:t>Message duplication and ordering</a:t>
            </a:r>
            <a:r>
              <a:rPr lang="en-US" dirty="0"/>
              <a:t>: A message ID is associated with each packet. Reject duplicates and reorder if necessary.</a:t>
            </a:r>
          </a:p>
          <a:p>
            <a:pPr lvl="1"/>
            <a:r>
              <a:rPr lang="en-US" u="sng" dirty="0"/>
              <a:t>Message Destinations</a:t>
            </a:r>
            <a:r>
              <a:rPr lang="en-US" dirty="0"/>
              <a:t>: Once communication is established between two processes, it is a matter or reading from and writing to the stream (without using IP, port#).</a:t>
            </a:r>
          </a:p>
          <a:p>
            <a:pPr lvl="2"/>
            <a:r>
              <a:rPr lang="en-US" b="1" dirty="0"/>
              <a:t>Connect</a:t>
            </a:r>
            <a:r>
              <a:rPr lang="en-US" dirty="0"/>
              <a:t> (used by clients) and </a:t>
            </a:r>
            <a:r>
              <a:rPr lang="en-US" b="1" dirty="0"/>
              <a:t>accept</a:t>
            </a:r>
            <a:r>
              <a:rPr lang="en-US" dirty="0"/>
              <a:t> (used by server) are used.</a:t>
            </a:r>
          </a:p>
        </p:txBody>
      </p:sp>
      <p:sp>
        <p:nvSpPr>
          <p:cNvPr id="4" name="Slide Number Placeholder 3">
            <a:extLst>
              <a:ext uri="{FF2B5EF4-FFF2-40B4-BE49-F238E27FC236}">
                <a16:creationId xmlns:a16="http://schemas.microsoft.com/office/drawing/2014/main" id="{D427BD59-5B1D-4BF4-B120-B9D7DFD37D9C}"/>
              </a:ext>
            </a:extLst>
          </p:cNvPr>
          <p:cNvSpPr>
            <a:spLocks noGrp="1"/>
          </p:cNvSpPr>
          <p:nvPr>
            <p:ph type="sldNum" sz="quarter" idx="12"/>
          </p:nvPr>
        </p:nvSpPr>
        <p:spPr/>
        <p:txBody>
          <a:bodyPr/>
          <a:lstStyle/>
          <a:p>
            <a:fld id="{2BDE3701-474C-CD4A-A6A3-B03FBD921A2A}" type="slidenum">
              <a:rPr lang="en-US" smtClean="0"/>
              <a:t>19</a:t>
            </a:fld>
            <a:endParaRPr lang="en-US"/>
          </a:p>
        </p:txBody>
      </p:sp>
    </p:spTree>
    <p:extLst>
      <p:ext uri="{BB962C8B-B14F-4D97-AF65-F5344CB8AC3E}">
        <p14:creationId xmlns:p14="http://schemas.microsoft.com/office/powerpoint/2010/main" val="230880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17DD-6B06-4BBC-9AC5-0677380C2199}"/>
              </a:ext>
            </a:extLst>
          </p:cNvPr>
          <p:cNvSpPr>
            <a:spLocks noGrp="1"/>
          </p:cNvSpPr>
          <p:nvPr>
            <p:ph type="title"/>
          </p:nvPr>
        </p:nvSpPr>
        <p:spPr/>
        <p:txBody>
          <a:bodyPr/>
          <a:lstStyle/>
          <a:p>
            <a:r>
              <a:rPr lang="en-US" dirty="0"/>
              <a:t>IPC</a:t>
            </a:r>
          </a:p>
        </p:txBody>
      </p:sp>
      <p:sp>
        <p:nvSpPr>
          <p:cNvPr id="3" name="Content Placeholder 2">
            <a:extLst>
              <a:ext uri="{FF2B5EF4-FFF2-40B4-BE49-F238E27FC236}">
                <a16:creationId xmlns:a16="http://schemas.microsoft.com/office/drawing/2014/main" id="{9F6980EE-9BA0-4894-81E1-25BE34C31409}"/>
              </a:ext>
            </a:extLst>
          </p:cNvPr>
          <p:cNvSpPr>
            <a:spLocks noGrp="1"/>
          </p:cNvSpPr>
          <p:nvPr>
            <p:ph idx="1"/>
          </p:nvPr>
        </p:nvSpPr>
        <p:spPr>
          <a:xfrm>
            <a:off x="457200" y="1600200"/>
            <a:ext cx="7861177" cy="4525963"/>
          </a:xfrm>
        </p:spPr>
        <p:txBody>
          <a:bodyPr>
            <a:normAutofit/>
          </a:bodyPr>
          <a:lstStyle/>
          <a:p>
            <a:r>
              <a:rPr lang="en-US" sz="2800" dirty="0"/>
              <a:t>IPC: Protocols for communication between </a:t>
            </a:r>
            <a:r>
              <a:rPr lang="en-US" sz="2800" u="sng" dirty="0"/>
              <a:t>processes</a:t>
            </a:r>
            <a:r>
              <a:rPr lang="en-US" sz="2800" dirty="0"/>
              <a:t> in a distributed system</a:t>
            </a:r>
          </a:p>
          <a:p>
            <a:pPr lvl="1"/>
            <a:r>
              <a:rPr lang="en-US" sz="2400" dirty="0"/>
              <a:t>Connectionless, e.g., UDP</a:t>
            </a:r>
          </a:p>
          <a:p>
            <a:pPr lvl="1"/>
            <a:r>
              <a:rPr lang="en-US" sz="2400" dirty="0"/>
              <a:t>Connection oriented, e.g., TCP</a:t>
            </a:r>
          </a:p>
          <a:p>
            <a:pPr lvl="1"/>
            <a:r>
              <a:rPr lang="en-US" sz="2400" dirty="0"/>
              <a:t>Higher-level communication services:</a:t>
            </a:r>
          </a:p>
          <a:p>
            <a:pPr lvl="2"/>
            <a:r>
              <a:rPr lang="en-US" sz="2000" dirty="0"/>
              <a:t>Ch 5. Remote invocation</a:t>
            </a:r>
          </a:p>
          <a:p>
            <a:pPr lvl="2"/>
            <a:r>
              <a:rPr lang="en-US" sz="2000" dirty="0"/>
              <a:t>Ch 6. Indirect communication</a:t>
            </a:r>
          </a:p>
        </p:txBody>
      </p:sp>
      <p:sp>
        <p:nvSpPr>
          <p:cNvPr id="4" name="Slide Number Placeholder 3">
            <a:extLst>
              <a:ext uri="{FF2B5EF4-FFF2-40B4-BE49-F238E27FC236}">
                <a16:creationId xmlns:a16="http://schemas.microsoft.com/office/drawing/2014/main" id="{1BFBE3DD-C475-4FA7-BCDE-34C33F5F84F5}"/>
              </a:ext>
            </a:extLst>
          </p:cNvPr>
          <p:cNvSpPr>
            <a:spLocks noGrp="1"/>
          </p:cNvSpPr>
          <p:nvPr>
            <p:ph type="sldNum" sz="quarter" idx="12"/>
          </p:nvPr>
        </p:nvSpPr>
        <p:spPr/>
        <p:txBody>
          <a:bodyPr/>
          <a:lstStyle/>
          <a:p>
            <a:fld id="{2BDE3701-474C-CD4A-A6A3-B03FBD921A2A}" type="slidenum">
              <a:rPr lang="en-US" smtClean="0"/>
              <a:t>2</a:t>
            </a:fld>
            <a:endParaRPr lang="en-US"/>
          </a:p>
        </p:txBody>
      </p:sp>
    </p:spTree>
    <p:extLst>
      <p:ext uri="{BB962C8B-B14F-4D97-AF65-F5344CB8AC3E}">
        <p14:creationId xmlns:p14="http://schemas.microsoft.com/office/powerpoint/2010/main" val="246906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0203-8450-4AA9-83A7-CB6C2226F2FB}"/>
              </a:ext>
            </a:extLst>
          </p:cNvPr>
          <p:cNvSpPr>
            <a:spLocks noGrp="1"/>
          </p:cNvSpPr>
          <p:nvPr>
            <p:ph type="title"/>
          </p:nvPr>
        </p:nvSpPr>
        <p:spPr/>
        <p:txBody>
          <a:bodyPr/>
          <a:lstStyle/>
          <a:p>
            <a:r>
              <a:rPr lang="en-US" dirty="0"/>
              <a:t>TCP stream communication</a:t>
            </a:r>
          </a:p>
        </p:txBody>
      </p:sp>
      <p:sp>
        <p:nvSpPr>
          <p:cNvPr id="3" name="Content Placeholder 2">
            <a:extLst>
              <a:ext uri="{FF2B5EF4-FFF2-40B4-BE49-F238E27FC236}">
                <a16:creationId xmlns:a16="http://schemas.microsoft.com/office/drawing/2014/main" id="{CACFFE5E-A28E-4A9A-8B7E-E54D120231F7}"/>
              </a:ext>
            </a:extLst>
          </p:cNvPr>
          <p:cNvSpPr>
            <a:spLocks noGrp="1"/>
          </p:cNvSpPr>
          <p:nvPr>
            <p:ph idx="1"/>
          </p:nvPr>
        </p:nvSpPr>
        <p:spPr/>
        <p:txBody>
          <a:bodyPr>
            <a:normAutofit/>
          </a:bodyPr>
          <a:lstStyle/>
          <a:p>
            <a:r>
              <a:rPr lang="en-US" sz="2000" dirty="0"/>
              <a:t>When the server </a:t>
            </a:r>
            <a:r>
              <a:rPr lang="en-US" sz="2000" b="1" dirty="0"/>
              <a:t>accepts</a:t>
            </a:r>
            <a:r>
              <a:rPr lang="en-US" sz="2000" dirty="0"/>
              <a:t> a connection, a new </a:t>
            </a:r>
            <a:r>
              <a:rPr lang="en-US" sz="2000" u="sng" dirty="0"/>
              <a:t>stream socket </a:t>
            </a:r>
            <a:r>
              <a:rPr lang="en-US" sz="2000" dirty="0"/>
              <a:t>is created for the server to communicate with a client, meanwhile retaining its </a:t>
            </a:r>
            <a:r>
              <a:rPr lang="en-US" sz="2000" u="sng" dirty="0"/>
              <a:t>socket at the server port</a:t>
            </a:r>
            <a:r>
              <a:rPr lang="en-US" sz="2000" dirty="0"/>
              <a:t> for listening for </a:t>
            </a:r>
            <a:r>
              <a:rPr lang="en-US" sz="2000" b="1" dirty="0"/>
              <a:t>connect</a:t>
            </a:r>
            <a:r>
              <a:rPr lang="en-US" sz="2000" dirty="0"/>
              <a:t> requests from other clients.</a:t>
            </a:r>
          </a:p>
          <a:p>
            <a:r>
              <a:rPr lang="en-US" sz="2000" dirty="0"/>
              <a:t>The pair of sockets in the client and server are connected by </a:t>
            </a:r>
            <a:r>
              <a:rPr lang="en-US" sz="2000" u="sng" dirty="0"/>
              <a:t>a pair of streams</a:t>
            </a:r>
            <a:r>
              <a:rPr lang="en-US" sz="2000" dirty="0"/>
              <a:t>, one in each direction.</a:t>
            </a:r>
          </a:p>
          <a:p>
            <a:pPr lvl="1"/>
            <a:r>
              <a:rPr lang="en-US" sz="1600" dirty="0"/>
              <a:t>Two-way communication: Each socket has an input stream and an output stream. </a:t>
            </a:r>
          </a:p>
          <a:p>
            <a:pPr lvl="1"/>
            <a:r>
              <a:rPr lang="en-US" sz="1600" dirty="0"/>
              <a:t>One of the pair of processes can send information to the other by writing to its output stream, and the other process obtains the information by reading from its input stream.</a:t>
            </a:r>
          </a:p>
          <a:p>
            <a:pPr lvl="1"/>
            <a:endParaRPr lang="en-US" sz="1600" dirty="0"/>
          </a:p>
          <a:p>
            <a:endParaRPr lang="en-US" sz="2000" dirty="0"/>
          </a:p>
        </p:txBody>
      </p:sp>
      <p:sp>
        <p:nvSpPr>
          <p:cNvPr id="4" name="Slide Number Placeholder 3">
            <a:extLst>
              <a:ext uri="{FF2B5EF4-FFF2-40B4-BE49-F238E27FC236}">
                <a16:creationId xmlns:a16="http://schemas.microsoft.com/office/drawing/2014/main" id="{D6C563AC-BA00-4A64-939F-A81EDF2EEE58}"/>
              </a:ext>
            </a:extLst>
          </p:cNvPr>
          <p:cNvSpPr>
            <a:spLocks noGrp="1"/>
          </p:cNvSpPr>
          <p:nvPr>
            <p:ph type="sldNum" sz="quarter" idx="12"/>
          </p:nvPr>
        </p:nvSpPr>
        <p:spPr/>
        <p:txBody>
          <a:bodyPr/>
          <a:lstStyle/>
          <a:p>
            <a:fld id="{2BDE3701-474C-CD4A-A6A3-B03FBD921A2A}" type="slidenum">
              <a:rPr lang="en-US" smtClean="0"/>
              <a:t>20</a:t>
            </a:fld>
            <a:endParaRPr lang="en-US"/>
          </a:p>
        </p:txBody>
      </p:sp>
    </p:spTree>
    <p:extLst>
      <p:ext uri="{BB962C8B-B14F-4D97-AF65-F5344CB8AC3E}">
        <p14:creationId xmlns:p14="http://schemas.microsoft.com/office/powerpoint/2010/main" val="82723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stream communication</a:t>
            </a:r>
          </a:p>
        </p:txBody>
      </p:sp>
      <p:sp>
        <p:nvSpPr>
          <p:cNvPr id="3" name="Content Placeholder 2"/>
          <p:cNvSpPr>
            <a:spLocks noGrp="1"/>
          </p:cNvSpPr>
          <p:nvPr>
            <p:ph idx="1"/>
          </p:nvPr>
        </p:nvSpPr>
        <p:spPr/>
        <p:txBody>
          <a:bodyPr>
            <a:normAutofit fontScale="85000" lnSpcReduction="20000"/>
          </a:bodyPr>
          <a:lstStyle/>
          <a:p>
            <a:r>
              <a:rPr lang="en-US" dirty="0"/>
              <a:t>Outstanding issues relating to stream communication:</a:t>
            </a:r>
          </a:p>
          <a:p>
            <a:pPr lvl="1"/>
            <a:r>
              <a:rPr lang="en-US" u="sng" dirty="0"/>
              <a:t>Matching data items</a:t>
            </a:r>
            <a:r>
              <a:rPr lang="en-US" dirty="0"/>
              <a:t>: The order of the data is important</a:t>
            </a:r>
          </a:p>
          <a:p>
            <a:pPr lvl="2"/>
            <a:r>
              <a:rPr lang="en-US" dirty="0"/>
              <a:t>If sent (double then integer), you must receive (double then integer).</a:t>
            </a:r>
          </a:p>
          <a:p>
            <a:pPr lvl="1"/>
            <a:r>
              <a:rPr lang="en-US" dirty="0"/>
              <a:t>Blocking: The data written to a stream is kept in a queue at the destination. </a:t>
            </a:r>
          </a:p>
          <a:p>
            <a:pPr lvl="2"/>
            <a:r>
              <a:rPr lang="en-US" dirty="0"/>
              <a:t>If the queue is almost full, the sender blocks to handle flow control. </a:t>
            </a:r>
          </a:p>
          <a:p>
            <a:pPr lvl="2"/>
            <a:r>
              <a:rPr lang="en-US" dirty="0"/>
              <a:t>If the queue is empty, the receiver may block until there’s data in the queue.</a:t>
            </a:r>
          </a:p>
          <a:p>
            <a:pPr lvl="1"/>
            <a:r>
              <a:rPr lang="en-US" dirty="0"/>
              <a:t>Threads: A new thread at the server side to handle a new client.</a:t>
            </a:r>
          </a:p>
          <a:p>
            <a:pPr lvl="2"/>
            <a:r>
              <a:rPr lang="en-US" dirty="0"/>
              <a:t>Benefits of </a:t>
            </a:r>
            <a:r>
              <a:rPr lang="en-US" i="1" dirty="0"/>
              <a:t>multi-threading</a:t>
            </a:r>
            <a:r>
              <a:rPr lang="en-US" dirty="0"/>
              <a:t> at the server side: The server thread can block when waiting for input, w/o delaying other clients.</a:t>
            </a:r>
          </a:p>
        </p:txBody>
      </p:sp>
      <p:sp>
        <p:nvSpPr>
          <p:cNvPr id="4" name="Slide Number Placeholder 3">
            <a:extLst>
              <a:ext uri="{FF2B5EF4-FFF2-40B4-BE49-F238E27FC236}">
                <a16:creationId xmlns:a16="http://schemas.microsoft.com/office/drawing/2014/main" id="{34AED5BB-4B0A-498E-91F7-C4875D0DDD50}"/>
              </a:ext>
            </a:extLst>
          </p:cNvPr>
          <p:cNvSpPr>
            <a:spLocks noGrp="1"/>
          </p:cNvSpPr>
          <p:nvPr>
            <p:ph type="sldNum" sz="quarter" idx="12"/>
          </p:nvPr>
        </p:nvSpPr>
        <p:spPr/>
        <p:txBody>
          <a:bodyPr/>
          <a:lstStyle/>
          <a:p>
            <a:fld id="{2BDE3701-474C-CD4A-A6A3-B03FBD921A2A}" type="slidenum">
              <a:rPr lang="en-US" smtClean="0"/>
              <a:t>21</a:t>
            </a:fld>
            <a:endParaRPr lang="en-US"/>
          </a:p>
        </p:txBody>
      </p:sp>
    </p:spTree>
    <p:extLst>
      <p:ext uri="{BB962C8B-B14F-4D97-AF65-F5344CB8AC3E}">
        <p14:creationId xmlns:p14="http://schemas.microsoft.com/office/powerpoint/2010/main" val="312791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stream communication</a:t>
            </a:r>
          </a:p>
        </p:txBody>
      </p:sp>
      <p:sp>
        <p:nvSpPr>
          <p:cNvPr id="3" name="Content Placeholder 2"/>
          <p:cNvSpPr>
            <a:spLocks noGrp="1"/>
          </p:cNvSpPr>
          <p:nvPr>
            <p:ph idx="1"/>
          </p:nvPr>
        </p:nvSpPr>
        <p:spPr/>
        <p:txBody>
          <a:bodyPr>
            <a:normAutofit fontScale="85000" lnSpcReduction="20000"/>
          </a:bodyPr>
          <a:lstStyle/>
          <a:p>
            <a:r>
              <a:rPr lang="en-US" dirty="0"/>
              <a:t>Failure Model</a:t>
            </a:r>
          </a:p>
          <a:p>
            <a:pPr lvl="1"/>
            <a:r>
              <a:rPr lang="en-US" dirty="0"/>
              <a:t>To satisfy the </a:t>
            </a:r>
            <a:r>
              <a:rPr lang="en-US" b="1" dirty="0"/>
              <a:t>integrity</a:t>
            </a:r>
            <a:r>
              <a:rPr lang="en-US" dirty="0"/>
              <a:t> property, TCP uses </a:t>
            </a:r>
            <a:r>
              <a:rPr lang="en-US" u="sng" dirty="0"/>
              <a:t>checksum</a:t>
            </a:r>
            <a:r>
              <a:rPr lang="en-US" dirty="0"/>
              <a:t> to reject corrupt packets, and </a:t>
            </a:r>
            <a:r>
              <a:rPr lang="en-US" u="sng" dirty="0"/>
              <a:t>sequence number</a:t>
            </a:r>
            <a:r>
              <a:rPr lang="en-US" dirty="0"/>
              <a:t> to reject duplicates.</a:t>
            </a:r>
          </a:p>
          <a:p>
            <a:pPr lvl="1"/>
            <a:r>
              <a:rPr lang="en-US" dirty="0"/>
              <a:t>For the sake of the </a:t>
            </a:r>
            <a:r>
              <a:rPr lang="en-US" b="1" dirty="0"/>
              <a:t>validity</a:t>
            </a:r>
            <a:r>
              <a:rPr lang="en-US" dirty="0"/>
              <a:t> property, TCP streams use </a:t>
            </a:r>
            <a:r>
              <a:rPr lang="en-US" u="sng" dirty="0"/>
              <a:t>timeouts</a:t>
            </a:r>
            <a:r>
              <a:rPr lang="en-US" dirty="0"/>
              <a:t> and </a:t>
            </a:r>
            <a:r>
              <a:rPr lang="en-US" u="sng" dirty="0"/>
              <a:t>retransmissions</a:t>
            </a:r>
            <a:r>
              <a:rPr lang="en-US" dirty="0"/>
              <a:t> to deal with lost packets.</a:t>
            </a:r>
          </a:p>
          <a:p>
            <a:pPr lvl="1"/>
            <a:r>
              <a:rPr lang="en-US" dirty="0"/>
              <a:t>TCP does </a:t>
            </a:r>
            <a:r>
              <a:rPr lang="en-US" u="sng" dirty="0"/>
              <a:t>not</a:t>
            </a:r>
            <a:r>
              <a:rPr lang="en-US" dirty="0"/>
              <a:t> provide </a:t>
            </a:r>
            <a:r>
              <a:rPr lang="en-US" u="sng" dirty="0"/>
              <a:t>reliable</a:t>
            </a:r>
            <a:r>
              <a:rPr lang="en-US" dirty="0"/>
              <a:t> communication, because it does not guarantee to deliver messages in the face of all possible difficulties.</a:t>
            </a:r>
          </a:p>
          <a:p>
            <a:pPr lvl="2"/>
            <a:r>
              <a:rPr lang="en-US" dirty="0"/>
              <a:t>If connection is broken, a process using it will be notified if it attempts to read or write. This has the following effect:</a:t>
            </a:r>
          </a:p>
          <a:p>
            <a:pPr lvl="3"/>
            <a:r>
              <a:rPr lang="en-US" dirty="0"/>
              <a:t>process using the connection cannot distinguish between network and process failure.</a:t>
            </a:r>
          </a:p>
          <a:p>
            <a:pPr lvl="3"/>
            <a:r>
              <a:rPr lang="en-US" dirty="0"/>
              <a:t>Sending processes cannot tell the sent message is received or not.</a:t>
            </a:r>
          </a:p>
        </p:txBody>
      </p:sp>
      <p:sp>
        <p:nvSpPr>
          <p:cNvPr id="4" name="Slide Number Placeholder 3">
            <a:extLst>
              <a:ext uri="{FF2B5EF4-FFF2-40B4-BE49-F238E27FC236}">
                <a16:creationId xmlns:a16="http://schemas.microsoft.com/office/drawing/2014/main" id="{BACB4652-6368-4C8A-B290-D6D2EA21C29F}"/>
              </a:ext>
            </a:extLst>
          </p:cNvPr>
          <p:cNvSpPr>
            <a:spLocks noGrp="1"/>
          </p:cNvSpPr>
          <p:nvPr>
            <p:ph type="sldNum" sz="quarter" idx="12"/>
          </p:nvPr>
        </p:nvSpPr>
        <p:spPr/>
        <p:txBody>
          <a:bodyPr/>
          <a:lstStyle/>
          <a:p>
            <a:fld id="{2BDE3701-474C-CD4A-A6A3-B03FBD921A2A}" type="slidenum">
              <a:rPr lang="en-US" smtClean="0"/>
              <a:t>22</a:t>
            </a:fld>
            <a:endParaRPr lang="en-US"/>
          </a:p>
        </p:txBody>
      </p:sp>
    </p:spTree>
    <p:extLst>
      <p:ext uri="{BB962C8B-B14F-4D97-AF65-F5344CB8AC3E}">
        <p14:creationId xmlns:p14="http://schemas.microsoft.com/office/powerpoint/2010/main" val="49673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API for TCP streams</a:t>
            </a:r>
          </a:p>
        </p:txBody>
      </p:sp>
      <p:sp>
        <p:nvSpPr>
          <p:cNvPr id="3" name="Content Placeholder 2"/>
          <p:cNvSpPr>
            <a:spLocks noGrp="1"/>
          </p:cNvSpPr>
          <p:nvPr>
            <p:ph idx="1"/>
          </p:nvPr>
        </p:nvSpPr>
        <p:spPr/>
        <p:txBody>
          <a:bodyPr>
            <a:normAutofit fontScale="77500" lnSpcReduction="20000"/>
          </a:bodyPr>
          <a:lstStyle/>
          <a:p>
            <a:r>
              <a:rPr lang="en-US" b="1" dirty="0" err="1"/>
              <a:t>ServerSocket</a:t>
            </a:r>
            <a:endParaRPr lang="en-US" dirty="0"/>
          </a:p>
          <a:p>
            <a:pPr lvl="1"/>
            <a:r>
              <a:rPr lang="en-US" dirty="0"/>
              <a:t>Used by a </a:t>
            </a:r>
            <a:r>
              <a:rPr lang="en-US" u="sng" dirty="0"/>
              <a:t>server</a:t>
            </a:r>
            <a:r>
              <a:rPr lang="en-US" dirty="0"/>
              <a:t> process to create a socket for listening clients’ requests</a:t>
            </a:r>
          </a:p>
          <a:p>
            <a:pPr lvl="1"/>
            <a:r>
              <a:rPr lang="en-US" dirty="0"/>
              <a:t>The result of executing </a:t>
            </a:r>
            <a:r>
              <a:rPr lang="en-US" b="1" dirty="0"/>
              <a:t>accept</a:t>
            </a:r>
            <a:r>
              <a:rPr lang="en-US" dirty="0"/>
              <a:t> on a </a:t>
            </a:r>
            <a:r>
              <a:rPr lang="en-US" dirty="0" err="1"/>
              <a:t>ServerSocket</a:t>
            </a:r>
            <a:r>
              <a:rPr lang="en-US" dirty="0"/>
              <a:t> is an instance of Socket – a socket to use by the server for communicating with the client.</a:t>
            </a:r>
          </a:p>
          <a:p>
            <a:r>
              <a:rPr lang="en-US" b="1" dirty="0"/>
              <a:t>Socket</a:t>
            </a:r>
          </a:p>
          <a:p>
            <a:pPr lvl="1"/>
            <a:r>
              <a:rPr lang="en-US" dirty="0"/>
              <a:t>Used by a pair of processes with a connection (the </a:t>
            </a:r>
            <a:r>
              <a:rPr lang="en-US" u="sng" dirty="0"/>
              <a:t>client</a:t>
            </a:r>
            <a:r>
              <a:rPr lang="en-US" dirty="0"/>
              <a:t> and the </a:t>
            </a:r>
            <a:r>
              <a:rPr lang="en-US" u="sng" dirty="0"/>
              <a:t>server</a:t>
            </a:r>
            <a:r>
              <a:rPr lang="en-US" dirty="0"/>
              <a:t>)</a:t>
            </a:r>
          </a:p>
          <a:p>
            <a:pPr lvl="1"/>
            <a:r>
              <a:rPr lang="en-US" dirty="0"/>
              <a:t>Each socket is not only associated with a </a:t>
            </a:r>
            <a:r>
              <a:rPr lang="en-US" u="sng" dirty="0"/>
              <a:t>local port</a:t>
            </a:r>
            <a:r>
              <a:rPr lang="en-US" dirty="0"/>
              <a:t> but also connects it to the specified remote computer and port number.</a:t>
            </a:r>
          </a:p>
          <a:p>
            <a:pPr lvl="1"/>
            <a:r>
              <a:rPr lang="en-US" dirty="0"/>
              <a:t>Each socket has two streams: </a:t>
            </a:r>
            <a:r>
              <a:rPr lang="en-US" i="1" dirty="0" err="1"/>
              <a:t>InputStream</a:t>
            </a:r>
            <a:r>
              <a:rPr lang="en-US" i="1" dirty="0"/>
              <a:t> </a:t>
            </a:r>
            <a:r>
              <a:rPr lang="en-US" dirty="0"/>
              <a:t>and </a:t>
            </a:r>
            <a:r>
              <a:rPr lang="en-US" i="1" dirty="0" err="1"/>
              <a:t>OutputStream</a:t>
            </a:r>
            <a:endParaRPr lang="en-US" dirty="0"/>
          </a:p>
          <a:p>
            <a:endParaRPr lang="en-US" b="1" dirty="0"/>
          </a:p>
        </p:txBody>
      </p:sp>
      <p:sp>
        <p:nvSpPr>
          <p:cNvPr id="4" name="Slide Number Placeholder 3">
            <a:extLst>
              <a:ext uri="{FF2B5EF4-FFF2-40B4-BE49-F238E27FC236}">
                <a16:creationId xmlns:a16="http://schemas.microsoft.com/office/drawing/2014/main" id="{778BFA49-A117-4742-83A6-FF2A2AD58307}"/>
              </a:ext>
            </a:extLst>
          </p:cNvPr>
          <p:cNvSpPr>
            <a:spLocks noGrp="1"/>
          </p:cNvSpPr>
          <p:nvPr>
            <p:ph type="sldNum" sz="quarter" idx="12"/>
          </p:nvPr>
        </p:nvSpPr>
        <p:spPr/>
        <p:txBody>
          <a:bodyPr/>
          <a:lstStyle/>
          <a:p>
            <a:fld id="{2BDE3701-474C-CD4A-A6A3-B03FBD921A2A}" type="slidenum">
              <a:rPr lang="en-US" smtClean="0"/>
              <a:t>23</a:t>
            </a:fld>
            <a:endParaRPr lang="en-US"/>
          </a:p>
        </p:txBody>
      </p:sp>
    </p:spTree>
    <p:extLst>
      <p:ext uri="{BB962C8B-B14F-4D97-AF65-F5344CB8AC3E}">
        <p14:creationId xmlns:p14="http://schemas.microsoft.com/office/powerpoint/2010/main" val="364983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8194"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195" name="Rectangle 3"/>
          <p:cNvSpPr>
            <a:spLocks noGrp="1" noChangeArrowheads="1"/>
          </p:cNvSpPr>
          <p:nvPr>
            <p:ph type="title"/>
          </p:nvPr>
        </p:nvSpPr>
        <p:spPr>
          <a:ln/>
        </p:spPr>
        <p:txBody>
          <a:bodyPr rIns="132080">
            <a:noAutofit/>
          </a:bodyPr>
          <a:lstStyle/>
          <a:p>
            <a:r>
              <a:rPr lang="en-US" sz="2400" dirty="0"/>
              <a:t>Figure 4.5</a:t>
            </a:r>
            <a:br>
              <a:rPr lang="en-US" sz="2400" dirty="0"/>
            </a:br>
            <a:r>
              <a:rPr lang="en-US" sz="2400" dirty="0"/>
              <a:t> TCP </a:t>
            </a:r>
            <a:r>
              <a:rPr lang="en-US" sz="2400" b="1" dirty="0"/>
              <a:t>client</a:t>
            </a:r>
            <a:r>
              <a:rPr lang="en-US" sz="2400" dirty="0"/>
              <a:t> makes connection to server, sends request and receives reply</a:t>
            </a:r>
          </a:p>
        </p:txBody>
      </p:sp>
      <p:sp>
        <p:nvSpPr>
          <p:cNvPr id="8196" name="Rectangle 4"/>
          <p:cNvSpPr>
            <a:spLocks/>
          </p:cNvSpPr>
          <p:nvPr/>
        </p:nvSpPr>
        <p:spPr bwMode="auto">
          <a:xfrm>
            <a:off x="914400" y="1349375"/>
            <a:ext cx="7948246"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r>
              <a:rPr lang="en-US" sz="1400" i="1" dirty="0">
                <a:solidFill>
                  <a:schemeClr val="tx1"/>
                </a:solidFill>
                <a:ea typeface="ＭＳ Ｐゴシック" charset="0"/>
                <a:cs typeface="Times" charset="0"/>
              </a:rPr>
              <a:t>import java.net.*;</a:t>
            </a:r>
          </a:p>
          <a:p>
            <a:pPr marL="39688"/>
            <a:r>
              <a:rPr lang="en-US" sz="1400" i="1" dirty="0">
                <a:solidFill>
                  <a:schemeClr val="tx1"/>
                </a:solidFill>
                <a:ea typeface="ＭＳ Ｐゴシック" charset="0"/>
                <a:cs typeface="Times" charset="0"/>
              </a:rPr>
              <a:t>import java.io.*;</a:t>
            </a:r>
          </a:p>
          <a:p>
            <a:pPr marL="39688"/>
            <a:r>
              <a:rPr lang="en-US" sz="1400" i="1" dirty="0">
                <a:solidFill>
                  <a:schemeClr val="tx1"/>
                </a:solidFill>
                <a:ea typeface="ＭＳ Ｐゴシック" charset="0"/>
                <a:cs typeface="Times" charset="0"/>
              </a:rPr>
              <a:t>public class </a:t>
            </a:r>
            <a:r>
              <a:rPr lang="en-US" sz="1400" i="1" dirty="0" err="1">
                <a:solidFill>
                  <a:schemeClr val="tx1"/>
                </a:solidFill>
                <a:ea typeface="ＭＳ Ｐゴシック" charset="0"/>
                <a:cs typeface="Times" charset="0"/>
              </a:rPr>
              <a:t>TCPClient</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public static void main (String </a:t>
            </a:r>
            <a:r>
              <a:rPr lang="en-US" sz="1400" i="1" dirty="0" err="1">
                <a:solidFill>
                  <a:schemeClr val="tx1"/>
                </a:solidFill>
                <a:ea typeface="ＭＳ Ｐゴシック" charset="0"/>
                <a:cs typeface="Times" charset="0"/>
              </a:rPr>
              <a:t>args</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 arguments supply message and hostname of destination</a:t>
            </a:r>
          </a:p>
          <a:p>
            <a:pPr marL="39688"/>
            <a:r>
              <a:rPr lang="en-US" sz="1400" i="1" dirty="0">
                <a:solidFill>
                  <a:schemeClr val="tx1"/>
                </a:solidFill>
                <a:ea typeface="ＭＳ Ｐゴシック" charset="0"/>
                <a:cs typeface="Times" charset="0"/>
              </a:rPr>
              <a:t>	Socket s = null;</a:t>
            </a:r>
          </a:p>
          <a:p>
            <a:pPr marL="39688"/>
            <a:r>
              <a:rPr lang="en-US" sz="1400" i="1" dirty="0">
                <a:solidFill>
                  <a:schemeClr val="tx1"/>
                </a:solidFill>
                <a:ea typeface="ＭＳ Ｐゴシック" charset="0"/>
                <a:cs typeface="Times" charset="0"/>
              </a:rPr>
              <a:t>	    try{</a:t>
            </a:r>
          </a:p>
          <a:p>
            <a:pPr marL="39688"/>
            <a:r>
              <a:rPr lang="en-US" sz="1400" i="1" dirty="0">
                <a:solidFill>
                  <a:schemeClr val="tx1"/>
                </a:solidFill>
                <a:ea typeface="ＭＳ Ｐゴシック" charset="0"/>
                <a:cs typeface="Times" charset="0"/>
              </a:rPr>
              <a:t>	    	int </a:t>
            </a:r>
            <a:r>
              <a:rPr lang="en-US" sz="1400" i="1" dirty="0" err="1">
                <a:solidFill>
                  <a:schemeClr val="tx1"/>
                </a:solidFill>
                <a:ea typeface="ＭＳ Ｐゴシック" charset="0"/>
                <a:cs typeface="Times" charset="0"/>
              </a:rPr>
              <a:t>serverPort</a:t>
            </a:r>
            <a:r>
              <a:rPr lang="en-US" sz="1400" i="1" dirty="0">
                <a:solidFill>
                  <a:schemeClr val="tx1"/>
                </a:solidFill>
                <a:ea typeface="ＭＳ Ｐゴシック" charset="0"/>
                <a:cs typeface="Times" charset="0"/>
              </a:rPr>
              <a:t> = 7896;</a:t>
            </a:r>
          </a:p>
          <a:p>
            <a:pPr marL="39688"/>
            <a:r>
              <a:rPr lang="en-US" sz="1400" i="1" dirty="0">
                <a:solidFill>
                  <a:schemeClr val="tx1"/>
                </a:solidFill>
                <a:ea typeface="ＭＳ Ｐゴシック" charset="0"/>
                <a:cs typeface="Times" charset="0"/>
              </a:rPr>
              <a:t>	   	s = new Socket(</a:t>
            </a:r>
            <a:r>
              <a:rPr lang="en-US" sz="1400" i="1" dirty="0" err="1">
                <a:solidFill>
                  <a:schemeClr val="tx1"/>
                </a:solidFill>
                <a:ea typeface="ＭＳ Ｐゴシック" charset="0"/>
                <a:cs typeface="Times" charset="0"/>
              </a:rPr>
              <a:t>args</a:t>
            </a:r>
            <a:r>
              <a:rPr lang="en-US" sz="1400" i="1" dirty="0">
                <a:solidFill>
                  <a:schemeClr val="tx1"/>
                </a:solidFill>
                <a:ea typeface="ＭＳ Ｐゴシック" charset="0"/>
                <a:cs typeface="Times" charset="0"/>
              </a:rPr>
              <a:t>[1], </a:t>
            </a:r>
            <a:r>
              <a:rPr lang="en-US" sz="1400" i="1" dirty="0" err="1">
                <a:solidFill>
                  <a:schemeClr val="tx1"/>
                </a:solidFill>
                <a:ea typeface="ＭＳ Ｐゴシック" charset="0"/>
                <a:cs typeface="Times" charset="0"/>
              </a:rPr>
              <a:t>serverPort</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DataInputStream</a:t>
            </a:r>
            <a:r>
              <a:rPr lang="en-US" sz="1400" i="1" dirty="0">
                <a:solidFill>
                  <a:schemeClr val="tx1"/>
                </a:solidFill>
                <a:ea typeface="ＭＳ Ｐゴシック" charset="0"/>
                <a:cs typeface="Times" charset="0"/>
              </a:rPr>
              <a:t> in = new </a:t>
            </a:r>
            <a:r>
              <a:rPr lang="en-US" sz="1400" i="1" dirty="0" err="1">
                <a:solidFill>
                  <a:schemeClr val="tx1"/>
                </a:solidFill>
                <a:ea typeface="ＭＳ Ｐゴシック" charset="0"/>
                <a:cs typeface="Times" charset="0"/>
              </a:rPr>
              <a:t>DataInputStream</a:t>
            </a:r>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s.getInputStream</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DataOutputStream</a:t>
            </a:r>
            <a:r>
              <a:rPr lang="en-US" sz="1400" i="1" dirty="0">
                <a:solidFill>
                  <a:schemeClr val="tx1"/>
                </a:solidFill>
                <a:ea typeface="ＭＳ Ｐゴシック" charset="0"/>
                <a:cs typeface="Times" charset="0"/>
              </a:rPr>
              <a:t> out =</a:t>
            </a:r>
          </a:p>
          <a:p>
            <a:pPr marL="39688"/>
            <a:r>
              <a:rPr lang="en-US" sz="1400" i="1" dirty="0">
                <a:solidFill>
                  <a:schemeClr val="tx1"/>
                </a:solidFill>
                <a:ea typeface="ＭＳ Ｐゴシック" charset="0"/>
                <a:cs typeface="Times" charset="0"/>
              </a:rPr>
              <a:t>			new </a:t>
            </a:r>
            <a:r>
              <a:rPr lang="en-US" sz="1400" i="1" dirty="0" err="1">
                <a:solidFill>
                  <a:schemeClr val="tx1"/>
                </a:solidFill>
                <a:ea typeface="ＭＳ Ｐゴシック" charset="0"/>
                <a:cs typeface="Times" charset="0"/>
              </a:rPr>
              <a:t>DataOutputStream</a:t>
            </a:r>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s.getOutputStream</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out.writeUTF</a:t>
            </a:r>
            <a:r>
              <a:rPr lang="en-US" sz="1400" i="1" dirty="0">
                <a:solidFill>
                  <a:schemeClr val="tx1"/>
                </a:solidFill>
                <a:ea typeface="ＭＳ Ｐゴシック" charset="0"/>
                <a:cs typeface="Times" charset="0"/>
              </a:rPr>
              <a:t>(</a:t>
            </a:r>
            <a:r>
              <a:rPr lang="en-US" sz="1400" i="1" dirty="0" err="1">
                <a:solidFill>
                  <a:schemeClr val="tx1"/>
                </a:solidFill>
                <a:ea typeface="ＭＳ Ｐゴシック" charset="0"/>
                <a:cs typeface="Times" charset="0"/>
              </a:rPr>
              <a:t>args</a:t>
            </a:r>
            <a:r>
              <a:rPr lang="en-US" sz="1400" i="1" dirty="0">
                <a:solidFill>
                  <a:schemeClr val="tx1"/>
                </a:solidFill>
                <a:ea typeface="ＭＳ Ｐゴシック" charset="0"/>
                <a:cs typeface="Times" charset="0"/>
              </a:rPr>
              <a:t>[0]);        	// UTF is a string encoding see Sn 4.3</a:t>
            </a:r>
          </a:p>
          <a:p>
            <a:pPr marL="39688"/>
            <a:r>
              <a:rPr lang="en-US" sz="1400" i="1" dirty="0">
                <a:solidFill>
                  <a:schemeClr val="tx1"/>
                </a:solidFill>
                <a:ea typeface="ＭＳ Ｐゴシック" charset="0"/>
                <a:cs typeface="Times" charset="0"/>
              </a:rPr>
              <a:t>		String data = </a:t>
            </a:r>
            <a:r>
              <a:rPr lang="en-US" sz="1400" i="1" dirty="0" err="1">
                <a:solidFill>
                  <a:schemeClr val="tx1"/>
                </a:solidFill>
                <a:ea typeface="ＭＳ Ｐゴシック" charset="0"/>
                <a:cs typeface="Times" charset="0"/>
              </a:rPr>
              <a:t>in.readUTF</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("Received: "+ data) ;      </a:t>
            </a:r>
          </a:p>
          <a:p>
            <a:pPr marL="39688"/>
            <a:r>
              <a:rPr lang="en-US" sz="1400" i="1" dirty="0">
                <a:solidFill>
                  <a:schemeClr val="tx1"/>
                </a:solidFill>
                <a:ea typeface="ＭＳ Ｐゴシック" charset="0"/>
                <a:cs typeface="Times" charset="0"/>
              </a:rPr>
              <a:t>       	    }catch (</a:t>
            </a:r>
            <a:r>
              <a:rPr lang="en-US" sz="1400" i="1" dirty="0" err="1">
                <a:solidFill>
                  <a:schemeClr val="tx1"/>
                </a:solidFill>
                <a:ea typeface="ＭＳ Ｐゴシック" charset="0"/>
                <a:cs typeface="Times" charset="0"/>
              </a:rPr>
              <a:t>UnknownHostException</a:t>
            </a:r>
            <a:r>
              <a:rPr lang="en-US" sz="1400" i="1" dirty="0">
                <a:solidFill>
                  <a:schemeClr val="tx1"/>
                </a:solidFill>
                <a:ea typeface="ＭＳ Ｐゴシック" charset="0"/>
                <a:cs typeface="Times" charset="0"/>
              </a:rPr>
              <a:t> e){</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("Sock:"+</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}catch (</a:t>
            </a:r>
            <a:r>
              <a:rPr lang="en-US" sz="1400" i="1" dirty="0" err="1">
                <a:solidFill>
                  <a:schemeClr val="tx1"/>
                </a:solidFill>
                <a:ea typeface="ＭＳ Ｐゴシック" charset="0"/>
                <a:cs typeface="Times" charset="0"/>
              </a:rPr>
              <a:t>EOFException</a:t>
            </a:r>
            <a:r>
              <a:rPr lang="en-US" sz="1400" i="1" dirty="0">
                <a:solidFill>
                  <a:schemeClr val="tx1"/>
                </a:solidFill>
                <a:ea typeface="ＭＳ Ｐゴシック" charset="0"/>
                <a:cs typeface="Times" charset="0"/>
              </a:rPr>
              <a:t> e){</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("EOF:"+</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}catch (</a:t>
            </a:r>
            <a:r>
              <a:rPr lang="en-US" sz="1400" i="1" dirty="0" err="1">
                <a:solidFill>
                  <a:schemeClr val="tx1"/>
                </a:solidFill>
                <a:ea typeface="ＭＳ Ｐゴシック" charset="0"/>
                <a:cs typeface="Times" charset="0"/>
              </a:rPr>
              <a:t>IOException</a:t>
            </a:r>
            <a:r>
              <a:rPr lang="en-US" sz="1400" i="1" dirty="0">
                <a:solidFill>
                  <a:schemeClr val="tx1"/>
                </a:solidFill>
                <a:ea typeface="ＭＳ Ｐゴシック" charset="0"/>
                <a:cs typeface="Times" charset="0"/>
              </a:rPr>
              <a:t> e){</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("IO:"+</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}finally {if(s!=null) try {</a:t>
            </a:r>
            <a:r>
              <a:rPr lang="en-US" sz="1400" i="1" dirty="0" err="1">
                <a:solidFill>
                  <a:schemeClr val="tx1"/>
                </a:solidFill>
                <a:ea typeface="ＭＳ Ｐゴシック" charset="0"/>
                <a:cs typeface="Times" charset="0"/>
              </a:rPr>
              <a:t>s.close</a:t>
            </a:r>
            <a:r>
              <a:rPr lang="en-US" sz="1400" i="1" dirty="0">
                <a:solidFill>
                  <a:schemeClr val="tx1"/>
                </a:solidFill>
                <a:ea typeface="ＭＳ Ｐゴシック" charset="0"/>
                <a:cs typeface="Times" charset="0"/>
              </a:rPr>
              <a:t>();}catch (</a:t>
            </a:r>
            <a:r>
              <a:rPr lang="en-US" sz="1400" i="1" dirty="0" err="1">
                <a:solidFill>
                  <a:schemeClr val="tx1"/>
                </a:solidFill>
                <a:ea typeface="ＭＳ Ｐゴシック" charset="0"/>
                <a:cs typeface="Times" charset="0"/>
              </a:rPr>
              <a:t>IOException</a:t>
            </a:r>
            <a:r>
              <a:rPr lang="en-US" sz="1400" i="1" dirty="0">
                <a:solidFill>
                  <a:schemeClr val="tx1"/>
                </a:solidFill>
                <a:ea typeface="ＭＳ Ｐゴシック" charset="0"/>
                <a:cs typeface="Times" charset="0"/>
              </a:rPr>
              <a:t> e){</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("close:"+</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00208957-83D3-45F4-8175-BAE3E26E9DEA}"/>
              </a:ext>
            </a:extLst>
          </p:cNvPr>
          <p:cNvSpPr>
            <a:spLocks noGrp="1"/>
          </p:cNvSpPr>
          <p:nvPr>
            <p:ph type="sldNum" sz="quarter" idx="12"/>
          </p:nvPr>
        </p:nvSpPr>
        <p:spPr/>
        <p:txBody>
          <a:bodyPr/>
          <a:lstStyle/>
          <a:p>
            <a:fld id="{2BDE3701-474C-CD4A-A6A3-B03FBD921A2A}" type="slidenum">
              <a:rPr lang="en-US" smtClean="0"/>
              <a:t>24</a:t>
            </a:fld>
            <a:endParaRPr lang="en-US"/>
          </a:p>
        </p:txBody>
      </p:sp>
    </p:spTree>
    <p:extLst>
      <p:ext uri="{BB962C8B-B14F-4D97-AF65-F5344CB8AC3E}">
        <p14:creationId xmlns:p14="http://schemas.microsoft.com/office/powerpoint/2010/main" val="118027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457200" y="1243668"/>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219" name="Rectangle 3"/>
          <p:cNvSpPr>
            <a:spLocks noGrp="1" noChangeArrowheads="1"/>
          </p:cNvSpPr>
          <p:nvPr>
            <p:ph type="title"/>
          </p:nvPr>
        </p:nvSpPr>
        <p:spPr>
          <a:xfrm>
            <a:off x="457200" y="274638"/>
            <a:ext cx="8229600" cy="1621274"/>
          </a:xfrm>
          <a:ln/>
        </p:spPr>
        <p:txBody>
          <a:bodyPr rIns="132080">
            <a:normAutofit/>
          </a:bodyPr>
          <a:lstStyle/>
          <a:p>
            <a:r>
              <a:rPr lang="en-US" dirty="0"/>
              <a:t>Figure 4.6 </a:t>
            </a:r>
            <a:br>
              <a:rPr lang="en-US" dirty="0"/>
            </a:br>
            <a:r>
              <a:rPr lang="en-US" sz="1800" dirty="0"/>
              <a:t>TCP </a:t>
            </a:r>
            <a:r>
              <a:rPr lang="en-US" sz="1800" b="1" dirty="0"/>
              <a:t>server</a:t>
            </a:r>
            <a:r>
              <a:rPr lang="en-US" sz="1800" dirty="0"/>
              <a:t> makes a connection for each client and then echoes the client</a:t>
            </a:r>
            <a:r>
              <a:rPr lang="ja-JP" altLang="en-US" sz="1800" dirty="0"/>
              <a:t>’</a:t>
            </a:r>
            <a:r>
              <a:rPr lang="en-US" sz="1800" dirty="0"/>
              <a:t>s  request</a:t>
            </a:r>
            <a:endParaRPr lang="en-US" dirty="0"/>
          </a:p>
        </p:txBody>
      </p:sp>
      <p:sp>
        <p:nvSpPr>
          <p:cNvPr id="9220" name="Rectangle 4"/>
          <p:cNvSpPr>
            <a:spLocks/>
          </p:cNvSpPr>
          <p:nvPr/>
        </p:nvSpPr>
        <p:spPr bwMode="auto">
          <a:xfrm>
            <a:off x="1207477" y="2013242"/>
            <a:ext cx="6355374" cy="391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1600" i="1" dirty="0">
                <a:solidFill>
                  <a:schemeClr val="tx1"/>
                </a:solidFill>
                <a:ea typeface="ＭＳ Ｐゴシック" charset="0"/>
                <a:cs typeface="Times" charset="0"/>
              </a:rPr>
              <a:t>import java.net.*;</a:t>
            </a:r>
          </a:p>
          <a:p>
            <a:pPr marL="39688"/>
            <a:r>
              <a:rPr lang="en-US" sz="1600" i="1" dirty="0">
                <a:solidFill>
                  <a:schemeClr val="tx1"/>
                </a:solidFill>
                <a:ea typeface="ＭＳ Ｐゴシック" charset="0"/>
                <a:cs typeface="Times" charset="0"/>
              </a:rPr>
              <a:t>import java.io.*;</a:t>
            </a:r>
          </a:p>
          <a:p>
            <a:pPr marL="39688"/>
            <a:r>
              <a:rPr lang="en-US" sz="1600" i="1" dirty="0">
                <a:solidFill>
                  <a:schemeClr val="tx1"/>
                </a:solidFill>
                <a:ea typeface="ＭＳ Ｐゴシック" charset="0"/>
                <a:cs typeface="Times" charset="0"/>
              </a:rPr>
              <a:t>public class </a:t>
            </a:r>
            <a:r>
              <a:rPr lang="en-US" sz="1600" i="1" dirty="0" err="1">
                <a:solidFill>
                  <a:schemeClr val="tx1"/>
                </a:solidFill>
                <a:ea typeface="ＭＳ Ｐゴシック" charset="0"/>
                <a:cs typeface="Times" charset="0"/>
              </a:rPr>
              <a:t>TCPServer</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public static void main (String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try{</a:t>
            </a:r>
          </a:p>
          <a:p>
            <a:pPr marL="39688"/>
            <a:r>
              <a:rPr lang="en-US" sz="1600" i="1" dirty="0">
                <a:solidFill>
                  <a:schemeClr val="tx1"/>
                </a:solidFill>
                <a:ea typeface="ＭＳ Ｐゴシック" charset="0"/>
                <a:cs typeface="Times" charset="0"/>
              </a:rPr>
              <a:t>		int </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 = 7896;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ServerSocket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listenSocket</a:t>
            </a:r>
            <a:r>
              <a:rPr lang="en-US" sz="1600" i="1" dirty="0">
                <a:solidFill>
                  <a:schemeClr val="tx1"/>
                </a:solidFill>
                <a:ea typeface="ＭＳ Ｐゴシック" charset="0"/>
                <a:cs typeface="Times" charset="0"/>
              </a:rPr>
              <a:t> = new </a:t>
            </a:r>
            <a:r>
              <a:rPr lang="en-US" sz="1600" i="1" dirty="0" err="1">
                <a:solidFill>
                  <a:schemeClr val="tx1"/>
                </a:solidFill>
                <a:ea typeface="ＭＳ Ｐゴシック" charset="0"/>
                <a:cs typeface="Times" charset="0"/>
              </a:rPr>
              <a:t>ServerSocket</a:t>
            </a:r>
            <a:r>
              <a:rPr lang="en-US" sz="1600" i="1" dirty="0">
                <a:solidFill>
                  <a:schemeClr val="tx1"/>
                </a:solidFill>
                <a:ea typeface="ＭＳ Ｐゴシック" charset="0"/>
                <a:cs typeface="Times" charset="0"/>
              </a:rPr>
              <a:t>(</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while(true) {</a:t>
            </a:r>
          </a:p>
          <a:p>
            <a:pPr marL="39688"/>
            <a:r>
              <a:rPr lang="en-US" sz="1600" i="1" dirty="0">
                <a:solidFill>
                  <a:schemeClr val="tx1"/>
                </a:solidFill>
                <a:ea typeface="ＭＳ Ｐゴシック" charset="0"/>
                <a:cs typeface="Times" charset="0"/>
              </a:rPr>
              <a:t>			Socket </a:t>
            </a:r>
            <a:r>
              <a:rPr lang="en-US" sz="1600" i="1" dirty="0" err="1">
                <a:solidFill>
                  <a:schemeClr val="tx1"/>
                </a:solidFill>
                <a:ea typeface="ＭＳ Ｐゴシック" charset="0"/>
                <a:cs typeface="Times" charset="0"/>
              </a:rPr>
              <a:t>clientSocket</a:t>
            </a:r>
            <a:r>
              <a:rPr lang="en-US" sz="1600" i="1" dirty="0">
                <a:solidFill>
                  <a:schemeClr val="tx1"/>
                </a:solidFill>
                <a:ea typeface="ＭＳ Ｐゴシック" charset="0"/>
                <a:cs typeface="Times" charset="0"/>
              </a:rPr>
              <a:t> = </a:t>
            </a:r>
            <a:r>
              <a:rPr lang="en-US" sz="1600" i="1" dirty="0" err="1">
                <a:solidFill>
                  <a:schemeClr val="tx1"/>
                </a:solidFill>
                <a:ea typeface="ＭＳ Ｐゴシック" charset="0"/>
                <a:cs typeface="Times" charset="0"/>
              </a:rPr>
              <a:t>listenSocket.accept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Connection c = new Connection(</a:t>
            </a:r>
            <a:r>
              <a:rPr lang="en-US" sz="1600" i="1" dirty="0" err="1">
                <a:solidFill>
                  <a:schemeClr val="tx1"/>
                </a:solidFill>
                <a:ea typeface="ＭＳ Ｐゴシック" charset="0"/>
                <a:cs typeface="Times" charset="0"/>
              </a:rPr>
              <a:t>clientSocket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 catch(</a:t>
            </a:r>
            <a:r>
              <a:rPr lang="en-US" sz="1600" i="1" dirty="0" err="1">
                <a:solidFill>
                  <a:schemeClr val="tx1"/>
                </a:solidFill>
                <a:ea typeface="ＭＳ Ｐゴシック" charset="0"/>
                <a:cs typeface="Times" charset="0"/>
              </a:rPr>
              <a:t>IOException</a:t>
            </a:r>
            <a:r>
              <a:rPr lang="en-US" sz="1600" i="1" dirty="0">
                <a:solidFill>
                  <a:schemeClr val="tx1"/>
                </a:solidFill>
                <a:ea typeface="ＭＳ Ｐゴシック" charset="0"/>
                <a:cs typeface="Times" charset="0"/>
              </a:rPr>
              <a:t> e) {</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("Listen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a:t>
            </a:r>
          </a:p>
          <a:p>
            <a:pPr marL="39688"/>
            <a:endParaRPr lang="en-US" sz="1600" i="1" dirty="0">
              <a:solidFill>
                <a:schemeClr val="tx1"/>
              </a:solidFill>
              <a:ea typeface="ＭＳ Ｐゴシック" charset="0"/>
              <a:cs typeface="Times" charset="0"/>
            </a:endParaRPr>
          </a:p>
          <a:p>
            <a:pPr marL="39688"/>
            <a:r>
              <a:rPr lang="en-US" sz="1600" i="1" dirty="0">
                <a:solidFill>
                  <a:schemeClr val="tx1"/>
                </a:solidFill>
                <a:ea typeface="ＭＳ Ｐゴシック" charset="0"/>
                <a:cs typeface="Times" charset="0"/>
              </a:rPr>
              <a:t>// this figure continues on the next slide</a:t>
            </a:r>
          </a:p>
        </p:txBody>
      </p:sp>
      <p:sp>
        <p:nvSpPr>
          <p:cNvPr id="2" name="Slide Number Placeholder 1">
            <a:extLst>
              <a:ext uri="{FF2B5EF4-FFF2-40B4-BE49-F238E27FC236}">
                <a16:creationId xmlns:a16="http://schemas.microsoft.com/office/drawing/2014/main" id="{B863EE7B-9B72-4DAF-A4DB-8BC165FFE378}"/>
              </a:ext>
            </a:extLst>
          </p:cNvPr>
          <p:cNvSpPr>
            <a:spLocks noGrp="1"/>
          </p:cNvSpPr>
          <p:nvPr>
            <p:ph type="sldNum" sz="quarter" idx="12"/>
          </p:nvPr>
        </p:nvSpPr>
        <p:spPr/>
        <p:txBody>
          <a:bodyPr/>
          <a:lstStyle/>
          <a:p>
            <a:fld id="{2BDE3701-474C-CD4A-A6A3-B03FBD921A2A}" type="slidenum">
              <a:rPr lang="en-US" smtClean="0"/>
              <a:t>25</a:t>
            </a:fld>
            <a:endParaRPr lang="en-US"/>
          </a:p>
        </p:txBody>
      </p:sp>
    </p:spTree>
    <p:extLst>
      <p:ext uri="{BB962C8B-B14F-4D97-AF65-F5344CB8AC3E}">
        <p14:creationId xmlns:p14="http://schemas.microsoft.com/office/powerpoint/2010/main" val="81851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024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0243" name="Rectangle 3"/>
          <p:cNvSpPr>
            <a:spLocks noGrp="1" noChangeArrowheads="1"/>
          </p:cNvSpPr>
          <p:nvPr>
            <p:ph type="title"/>
          </p:nvPr>
        </p:nvSpPr>
        <p:spPr>
          <a:ln/>
        </p:spPr>
        <p:txBody>
          <a:bodyPr rIns="132080"/>
          <a:lstStyle/>
          <a:p>
            <a:r>
              <a:rPr lang="en-US"/>
              <a:t>Figure 4.6 continued</a:t>
            </a:r>
          </a:p>
        </p:txBody>
      </p:sp>
      <p:sp>
        <p:nvSpPr>
          <p:cNvPr id="10244" name="Rectangle 4"/>
          <p:cNvSpPr>
            <a:spLocks/>
          </p:cNvSpPr>
          <p:nvPr/>
        </p:nvSpPr>
        <p:spPr bwMode="auto">
          <a:xfrm>
            <a:off x="1069731" y="1292225"/>
            <a:ext cx="6995746"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1600" i="1">
                <a:solidFill>
                  <a:schemeClr val="tx1"/>
                </a:solidFill>
                <a:ea typeface="ＭＳ Ｐゴシック" charset="0"/>
                <a:cs typeface="Times" charset="0"/>
              </a:rPr>
              <a:t>class Connection extends Thread {</a:t>
            </a:r>
          </a:p>
          <a:p>
            <a:pPr marL="39688"/>
            <a:r>
              <a:rPr lang="en-US" sz="1600" i="1">
                <a:solidFill>
                  <a:schemeClr val="tx1"/>
                </a:solidFill>
                <a:ea typeface="ＭＳ Ｐゴシック" charset="0"/>
                <a:cs typeface="Times" charset="0"/>
              </a:rPr>
              <a:t>	DataInputStream in;</a:t>
            </a:r>
          </a:p>
          <a:p>
            <a:pPr marL="39688"/>
            <a:r>
              <a:rPr lang="en-US" sz="1600" i="1">
                <a:solidFill>
                  <a:schemeClr val="tx1"/>
                </a:solidFill>
                <a:ea typeface="ＭＳ Ｐゴシック" charset="0"/>
                <a:cs typeface="Times" charset="0"/>
              </a:rPr>
              <a:t>	DataOutputStream out;</a:t>
            </a:r>
          </a:p>
          <a:p>
            <a:pPr marL="39688"/>
            <a:r>
              <a:rPr lang="en-US" sz="1600" i="1">
                <a:solidFill>
                  <a:schemeClr val="tx1"/>
                </a:solidFill>
                <a:ea typeface="ＭＳ Ｐゴシック" charset="0"/>
                <a:cs typeface="Times" charset="0"/>
              </a:rPr>
              <a:t>	Socket clientSocket;</a:t>
            </a:r>
          </a:p>
          <a:p>
            <a:pPr marL="39688"/>
            <a:r>
              <a:rPr lang="en-US" sz="1600" i="1">
                <a:solidFill>
                  <a:schemeClr val="tx1"/>
                </a:solidFill>
                <a:ea typeface="ＭＳ Ｐゴシック" charset="0"/>
                <a:cs typeface="Times" charset="0"/>
              </a:rPr>
              <a:t>	public Connection (Socket aClientSocket) {</a:t>
            </a:r>
          </a:p>
          <a:p>
            <a:pPr marL="39688"/>
            <a:r>
              <a:rPr lang="en-US" sz="1600" i="1">
                <a:solidFill>
                  <a:schemeClr val="tx1"/>
                </a:solidFill>
                <a:ea typeface="ＭＳ Ｐゴシック" charset="0"/>
                <a:cs typeface="Times" charset="0"/>
              </a:rPr>
              <a:t>	    try {</a:t>
            </a:r>
          </a:p>
          <a:p>
            <a:pPr marL="39688"/>
            <a:r>
              <a:rPr lang="en-US" sz="1600" i="1">
                <a:solidFill>
                  <a:schemeClr val="tx1"/>
                </a:solidFill>
                <a:ea typeface="ＭＳ Ｐゴシック" charset="0"/>
                <a:cs typeface="Times" charset="0"/>
              </a:rPr>
              <a:t>		clientSocket = aClientSocket;</a:t>
            </a:r>
          </a:p>
          <a:p>
            <a:pPr marL="39688"/>
            <a:r>
              <a:rPr lang="en-US" sz="1600" i="1">
                <a:solidFill>
                  <a:schemeClr val="tx1"/>
                </a:solidFill>
                <a:ea typeface="ＭＳ Ｐゴシック" charset="0"/>
                <a:cs typeface="Times" charset="0"/>
              </a:rPr>
              <a:t>		in = new DataInputStream( clientSocket.getInputStream());</a:t>
            </a:r>
          </a:p>
          <a:p>
            <a:pPr marL="39688"/>
            <a:r>
              <a:rPr lang="en-US" sz="1600" i="1">
                <a:solidFill>
                  <a:schemeClr val="tx1"/>
                </a:solidFill>
                <a:ea typeface="ＭＳ Ｐゴシック" charset="0"/>
                <a:cs typeface="Times" charset="0"/>
              </a:rPr>
              <a:t>		out =new DataOutputStream( clientSocket.getOutputStream());</a:t>
            </a:r>
          </a:p>
          <a:p>
            <a:pPr marL="39688"/>
            <a:r>
              <a:rPr lang="en-US" sz="1600" i="1">
                <a:solidFill>
                  <a:schemeClr val="tx1"/>
                </a:solidFill>
                <a:ea typeface="ＭＳ Ｐゴシック" charset="0"/>
                <a:cs typeface="Times" charset="0"/>
              </a:rPr>
              <a:t>		this.start();</a:t>
            </a:r>
          </a:p>
          <a:p>
            <a:pPr marL="39688"/>
            <a:r>
              <a:rPr lang="en-US" sz="1600" i="1">
                <a:solidFill>
                  <a:schemeClr val="tx1"/>
                </a:solidFill>
                <a:ea typeface="ＭＳ Ｐゴシック" charset="0"/>
                <a:cs typeface="Times" charset="0"/>
              </a:rPr>
              <a:t>	     } catch(IOException e)  {System.out.println("Connection:"+e.getMessage());}</a:t>
            </a:r>
          </a:p>
          <a:p>
            <a:pPr marL="39688"/>
            <a:r>
              <a:rPr lang="en-US" sz="1600" i="1">
                <a:solidFill>
                  <a:schemeClr val="tx1"/>
                </a:solidFill>
                <a:ea typeface="ＭＳ Ｐゴシック" charset="0"/>
                <a:cs typeface="Times" charset="0"/>
              </a:rPr>
              <a:t>	}</a:t>
            </a:r>
          </a:p>
          <a:p>
            <a:pPr marL="39688"/>
            <a:r>
              <a:rPr lang="en-US" sz="1600" i="1">
                <a:solidFill>
                  <a:schemeClr val="tx1"/>
                </a:solidFill>
                <a:ea typeface="ＭＳ Ｐゴシック" charset="0"/>
                <a:cs typeface="Times" charset="0"/>
              </a:rPr>
              <a:t>	public void run(){</a:t>
            </a:r>
          </a:p>
          <a:p>
            <a:pPr marL="39688"/>
            <a:r>
              <a:rPr lang="en-US" sz="1600" i="1">
                <a:solidFill>
                  <a:schemeClr val="tx1"/>
                </a:solidFill>
                <a:ea typeface="ＭＳ Ｐゴシック" charset="0"/>
                <a:cs typeface="Times" charset="0"/>
              </a:rPr>
              <a:t>	    try {			                 // an echo server</a:t>
            </a:r>
          </a:p>
          <a:p>
            <a:pPr marL="39688"/>
            <a:r>
              <a:rPr lang="en-US" sz="1600" i="1">
                <a:solidFill>
                  <a:schemeClr val="tx1"/>
                </a:solidFill>
                <a:ea typeface="ＭＳ Ｐゴシック" charset="0"/>
                <a:cs typeface="Times" charset="0"/>
              </a:rPr>
              <a:t>		String data = in.readUTF();	                 </a:t>
            </a:r>
          </a:p>
          <a:p>
            <a:pPr marL="39688"/>
            <a:r>
              <a:rPr lang="en-US" sz="1600" i="1">
                <a:solidFill>
                  <a:schemeClr val="tx1"/>
                </a:solidFill>
                <a:ea typeface="ＭＳ Ｐゴシック" charset="0"/>
                <a:cs typeface="Times" charset="0"/>
              </a:rPr>
              <a:t>		out.writeUTF(data);</a:t>
            </a:r>
          </a:p>
          <a:p>
            <a:pPr marL="39688"/>
            <a:r>
              <a:rPr lang="en-US" sz="1600" i="1">
                <a:solidFill>
                  <a:schemeClr val="tx1"/>
                </a:solidFill>
                <a:ea typeface="ＭＳ Ｐゴシック" charset="0"/>
                <a:cs typeface="Times" charset="0"/>
              </a:rPr>
              <a:t>	    } catch(EOFException e) {System.out.println("EOF:"+e.getMessage());</a:t>
            </a:r>
          </a:p>
          <a:p>
            <a:pPr marL="39688"/>
            <a:r>
              <a:rPr lang="en-US" sz="1600" i="1">
                <a:solidFill>
                  <a:schemeClr val="tx1"/>
                </a:solidFill>
                <a:ea typeface="ＭＳ Ｐゴシック" charset="0"/>
                <a:cs typeface="Times" charset="0"/>
              </a:rPr>
              <a:t>	    } catch(IOException e) {System.out.println("IO:"+e.getMessage());}</a:t>
            </a:r>
          </a:p>
          <a:p>
            <a:pPr marL="39688"/>
            <a:r>
              <a:rPr lang="en-US" sz="1600" i="1">
                <a:solidFill>
                  <a:schemeClr val="tx1"/>
                </a:solidFill>
                <a:ea typeface="ＭＳ Ｐゴシック" charset="0"/>
                <a:cs typeface="Times" charset="0"/>
              </a:rPr>
              <a:t>	    } finally{ try {clientSocket.close();}catch (IOException e){/*close failed*/}}</a:t>
            </a:r>
          </a:p>
          <a:p>
            <a:pPr marL="39688"/>
            <a:r>
              <a:rPr lang="en-US" sz="1600" i="1">
                <a:solidFill>
                  <a:schemeClr val="tx1"/>
                </a:solidFill>
                <a:ea typeface="ＭＳ Ｐゴシック" charset="0"/>
                <a:cs typeface="Times" charset="0"/>
              </a:rPr>
              <a:t>	}</a:t>
            </a:r>
          </a:p>
          <a:p>
            <a:pPr marL="39688"/>
            <a:r>
              <a:rPr lang="en-US" sz="1600" i="1">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ABB19A1D-34FF-4967-9745-C30FE8C047AF}"/>
              </a:ext>
            </a:extLst>
          </p:cNvPr>
          <p:cNvSpPr>
            <a:spLocks noGrp="1"/>
          </p:cNvSpPr>
          <p:nvPr>
            <p:ph type="sldNum" sz="quarter" idx="12"/>
          </p:nvPr>
        </p:nvSpPr>
        <p:spPr/>
        <p:txBody>
          <a:bodyPr/>
          <a:lstStyle/>
          <a:p>
            <a:fld id="{2BDE3701-474C-CD4A-A6A3-B03FBD921A2A}" type="slidenum">
              <a:rPr lang="en-US" smtClean="0"/>
              <a:t>26</a:t>
            </a:fld>
            <a:endParaRPr lang="en-US"/>
          </a:p>
        </p:txBody>
      </p:sp>
    </p:spTree>
    <p:extLst>
      <p:ext uri="{BB962C8B-B14F-4D97-AF65-F5344CB8AC3E}">
        <p14:creationId xmlns:p14="http://schemas.microsoft.com/office/powerpoint/2010/main" val="116617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Data Representation and </a:t>
            </a:r>
            <a:r>
              <a:rPr lang="en-US" dirty="0" err="1"/>
              <a:t>Marshalling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Programs have data structures, however information in messages is a sequence of bytes.</a:t>
            </a:r>
          </a:p>
          <a:p>
            <a:r>
              <a:rPr lang="en-US" dirty="0"/>
              <a:t>Even primitive data types like </a:t>
            </a:r>
            <a:r>
              <a:rPr lang="en-US"/>
              <a:t>integers and </a:t>
            </a:r>
            <a:r>
              <a:rPr lang="en-US" dirty="0"/>
              <a:t>floats are stored differently in different architectures</a:t>
            </a:r>
          </a:p>
          <a:p>
            <a:pPr lvl="1"/>
            <a:r>
              <a:rPr lang="en-US" dirty="0"/>
              <a:t>big-endian and little-endian orders.</a:t>
            </a:r>
          </a:p>
          <a:p>
            <a:r>
              <a:rPr lang="en-US" dirty="0"/>
              <a:t>Also the set of codes that are used to represent characters: ASCII, Unicode.</a:t>
            </a:r>
          </a:p>
          <a:p>
            <a:r>
              <a:rPr lang="en-US" dirty="0"/>
              <a:t>Two methods that allow computers to exchange information:</a:t>
            </a:r>
          </a:p>
          <a:p>
            <a:pPr lvl="1"/>
            <a:r>
              <a:rPr lang="en-US" dirty="0"/>
              <a:t>values are converted to an agreed upon external format before transmission.</a:t>
            </a:r>
          </a:p>
          <a:p>
            <a:pPr lvl="1"/>
            <a:r>
              <a:rPr lang="en-US" dirty="0"/>
              <a:t>Use the sender format, and let the receiver convert.</a:t>
            </a:r>
          </a:p>
          <a:p>
            <a:pPr lvl="1"/>
            <a:endParaRPr lang="en-US" dirty="0"/>
          </a:p>
        </p:txBody>
      </p:sp>
      <p:sp>
        <p:nvSpPr>
          <p:cNvPr id="4" name="Slide Number Placeholder 3">
            <a:extLst>
              <a:ext uri="{FF2B5EF4-FFF2-40B4-BE49-F238E27FC236}">
                <a16:creationId xmlns:a16="http://schemas.microsoft.com/office/drawing/2014/main" id="{52A8611D-A3BC-42CC-A196-1E9054B681A7}"/>
              </a:ext>
            </a:extLst>
          </p:cNvPr>
          <p:cNvSpPr>
            <a:spLocks noGrp="1"/>
          </p:cNvSpPr>
          <p:nvPr>
            <p:ph type="sldNum" sz="quarter" idx="12"/>
          </p:nvPr>
        </p:nvSpPr>
        <p:spPr/>
        <p:txBody>
          <a:bodyPr/>
          <a:lstStyle/>
          <a:p>
            <a:fld id="{2BDE3701-474C-CD4A-A6A3-B03FBD921A2A}" type="slidenum">
              <a:rPr lang="en-US" smtClean="0"/>
              <a:t>27</a:t>
            </a:fld>
            <a:endParaRPr lang="en-US"/>
          </a:p>
        </p:txBody>
      </p:sp>
    </p:spTree>
    <p:extLst>
      <p:ext uri="{BB962C8B-B14F-4D97-AF65-F5344CB8AC3E}">
        <p14:creationId xmlns:p14="http://schemas.microsoft.com/office/powerpoint/2010/main" val="1040902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Data Representation and </a:t>
            </a:r>
            <a:r>
              <a:rPr lang="en-US" dirty="0" err="1"/>
              <a:t>Marshalling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 use RPC or RMI, data has to be flattened and the individual primitive data types are represented in an agreed upon format.</a:t>
            </a:r>
          </a:p>
          <a:p>
            <a:pPr lvl="1"/>
            <a:r>
              <a:rPr lang="en-US" dirty="0"/>
              <a:t>So, </a:t>
            </a:r>
            <a:r>
              <a:rPr lang="en-US" u="sng" dirty="0"/>
              <a:t>external data representation </a:t>
            </a:r>
            <a:r>
              <a:rPr lang="en-US" dirty="0"/>
              <a:t>is an agreed upon standard for the representation of data structures and primitive values.</a:t>
            </a:r>
          </a:p>
          <a:p>
            <a:r>
              <a:rPr lang="en-US" u="sng" dirty="0" err="1"/>
              <a:t>Marshalling</a:t>
            </a:r>
            <a:r>
              <a:rPr lang="en-US" u="sng" dirty="0"/>
              <a:t>:</a:t>
            </a:r>
            <a:r>
              <a:rPr lang="en-US" dirty="0"/>
              <a:t> is the process of taking a collection of data items and assembling them into a form suitable for transmission in a message. </a:t>
            </a:r>
          </a:p>
          <a:p>
            <a:r>
              <a:rPr lang="en-US" u="sng" dirty="0" err="1"/>
              <a:t>Unmarshalling</a:t>
            </a:r>
            <a:r>
              <a:rPr lang="en-US" u="sng" dirty="0"/>
              <a:t>:</a:t>
            </a:r>
            <a:r>
              <a:rPr lang="en-US" dirty="0"/>
              <a:t> is the process of disassembling them on arrival to produce an equivalent collection of data items at the destination.</a:t>
            </a:r>
            <a:endParaRPr lang="en-US" u="sng" dirty="0"/>
          </a:p>
          <a:p>
            <a:endParaRPr lang="en-US" dirty="0"/>
          </a:p>
        </p:txBody>
      </p:sp>
      <p:sp>
        <p:nvSpPr>
          <p:cNvPr id="4" name="Slide Number Placeholder 3">
            <a:extLst>
              <a:ext uri="{FF2B5EF4-FFF2-40B4-BE49-F238E27FC236}">
                <a16:creationId xmlns:a16="http://schemas.microsoft.com/office/drawing/2014/main" id="{598A0D9C-D658-401B-BC0F-997370CFBCA2}"/>
              </a:ext>
            </a:extLst>
          </p:cNvPr>
          <p:cNvSpPr>
            <a:spLocks noGrp="1"/>
          </p:cNvSpPr>
          <p:nvPr>
            <p:ph type="sldNum" sz="quarter" idx="12"/>
          </p:nvPr>
        </p:nvSpPr>
        <p:spPr/>
        <p:txBody>
          <a:bodyPr/>
          <a:lstStyle/>
          <a:p>
            <a:fld id="{2BDE3701-474C-CD4A-A6A3-B03FBD921A2A}" type="slidenum">
              <a:rPr lang="en-US" smtClean="0"/>
              <a:t>28</a:t>
            </a:fld>
            <a:endParaRPr lang="en-US"/>
          </a:p>
        </p:txBody>
      </p:sp>
    </p:spTree>
    <p:extLst>
      <p:ext uri="{BB962C8B-B14F-4D97-AF65-F5344CB8AC3E}">
        <p14:creationId xmlns:p14="http://schemas.microsoft.com/office/powerpoint/2010/main" val="49987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Data Representation and </a:t>
            </a:r>
            <a:r>
              <a:rPr lang="en-US" dirty="0" err="1"/>
              <a:t>Marshalling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Three alternatives to external data representation and </a:t>
            </a:r>
            <a:r>
              <a:rPr lang="en-US" dirty="0" err="1"/>
              <a:t>marshalling</a:t>
            </a:r>
            <a:r>
              <a:rPr lang="en-US" dirty="0"/>
              <a:t>:</a:t>
            </a:r>
          </a:p>
          <a:p>
            <a:pPr lvl="1"/>
            <a:r>
              <a:rPr lang="en-US" u="sng" dirty="0"/>
              <a:t>CORBA’s common data representation </a:t>
            </a:r>
            <a:r>
              <a:rPr lang="en-US" dirty="0"/>
              <a:t>which is concerned with an external representation of the structured and primitive types that can be passed as the </a:t>
            </a:r>
            <a:r>
              <a:rPr lang="en-US" dirty="0" err="1"/>
              <a:t>args</a:t>
            </a:r>
            <a:r>
              <a:rPr lang="en-US" dirty="0"/>
              <a:t> or results of remote method invocation in CORBA.</a:t>
            </a:r>
          </a:p>
          <a:p>
            <a:pPr lvl="2"/>
            <a:r>
              <a:rPr lang="en-US" dirty="0" err="1"/>
              <a:t>Marshalling</a:t>
            </a:r>
            <a:r>
              <a:rPr lang="en-US" dirty="0"/>
              <a:t> is carried out at the middleware layer</a:t>
            </a:r>
          </a:p>
          <a:p>
            <a:pPr lvl="1"/>
            <a:r>
              <a:rPr lang="en-US" u="sng" dirty="0"/>
              <a:t>Java’s Object Serialization </a:t>
            </a:r>
            <a:r>
              <a:rPr lang="en-US" dirty="0"/>
              <a:t>which is concerned with flattening and external data representation of a single object or tree of objects.</a:t>
            </a:r>
          </a:p>
          <a:p>
            <a:pPr lvl="2"/>
            <a:r>
              <a:rPr lang="en-US" dirty="0" err="1"/>
              <a:t>Marshalling</a:t>
            </a:r>
            <a:r>
              <a:rPr lang="en-US" dirty="0"/>
              <a:t> is carried out at the middleware layer.</a:t>
            </a:r>
          </a:p>
          <a:p>
            <a:pPr lvl="1"/>
            <a:r>
              <a:rPr lang="en-US" u="sng" dirty="0"/>
              <a:t>XML (Extensible Markup Language)</a:t>
            </a:r>
            <a:r>
              <a:rPr lang="en-US" dirty="0"/>
              <a:t> which defines a textual format to represent data.</a:t>
            </a:r>
          </a:p>
          <a:p>
            <a:r>
              <a:rPr lang="en-US" dirty="0"/>
              <a:t>Two others:</a:t>
            </a:r>
          </a:p>
          <a:p>
            <a:pPr lvl="1"/>
            <a:r>
              <a:rPr lang="en-US" dirty="0"/>
              <a:t>Protocol buffer: Google uses it to capture representations of both stored and transmitted data.</a:t>
            </a:r>
          </a:p>
          <a:p>
            <a:pPr lvl="1"/>
            <a:r>
              <a:rPr lang="en-US" dirty="0"/>
              <a:t>JSON (JavaScript Object Notation)</a:t>
            </a:r>
          </a:p>
        </p:txBody>
      </p:sp>
      <p:sp>
        <p:nvSpPr>
          <p:cNvPr id="4" name="Slide Number Placeholder 3">
            <a:extLst>
              <a:ext uri="{FF2B5EF4-FFF2-40B4-BE49-F238E27FC236}">
                <a16:creationId xmlns:a16="http://schemas.microsoft.com/office/drawing/2014/main" id="{BE03592E-3B17-4B79-999F-21BE30EBC5BF}"/>
              </a:ext>
            </a:extLst>
          </p:cNvPr>
          <p:cNvSpPr>
            <a:spLocks noGrp="1"/>
          </p:cNvSpPr>
          <p:nvPr>
            <p:ph type="sldNum" sz="quarter" idx="12"/>
          </p:nvPr>
        </p:nvSpPr>
        <p:spPr/>
        <p:txBody>
          <a:bodyPr/>
          <a:lstStyle/>
          <a:p>
            <a:fld id="{2BDE3701-474C-CD4A-A6A3-B03FBD921A2A}" type="slidenum">
              <a:rPr lang="en-US" smtClean="0"/>
              <a:t>29</a:t>
            </a:fld>
            <a:endParaRPr lang="en-US"/>
          </a:p>
        </p:txBody>
      </p:sp>
    </p:spTree>
    <p:extLst>
      <p:ext uri="{BB962C8B-B14F-4D97-AF65-F5344CB8AC3E}">
        <p14:creationId xmlns:p14="http://schemas.microsoft.com/office/powerpoint/2010/main" val="277481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099" name="Rectangle 3"/>
          <p:cNvSpPr>
            <a:spLocks noGrp="1" noChangeArrowheads="1"/>
          </p:cNvSpPr>
          <p:nvPr>
            <p:ph type="title"/>
          </p:nvPr>
        </p:nvSpPr>
        <p:spPr>
          <a:ln/>
        </p:spPr>
        <p:txBody>
          <a:bodyPr rIns="132080">
            <a:normAutofit fontScale="90000"/>
          </a:bodyPr>
          <a:lstStyle/>
          <a:p>
            <a:r>
              <a:rPr lang="en-US"/>
              <a:t>Figure 4.1</a:t>
            </a:r>
            <a:br>
              <a:rPr lang="en-US"/>
            </a:br>
            <a:r>
              <a:rPr lang="en-US"/>
              <a:t>Middleware layers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 y="1612901"/>
            <a:ext cx="9085385" cy="362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2" name="Slide Number Placeholder 1">
            <a:extLst>
              <a:ext uri="{FF2B5EF4-FFF2-40B4-BE49-F238E27FC236}">
                <a16:creationId xmlns:a16="http://schemas.microsoft.com/office/drawing/2014/main" id="{E5CCDC83-EA8C-40C9-855E-9D5CE1C2DAB3}"/>
              </a:ext>
            </a:extLst>
          </p:cNvPr>
          <p:cNvSpPr>
            <a:spLocks noGrp="1"/>
          </p:cNvSpPr>
          <p:nvPr>
            <p:ph type="sldNum" sz="quarter" idx="12"/>
          </p:nvPr>
        </p:nvSpPr>
        <p:spPr/>
        <p:txBody>
          <a:bodyPr/>
          <a:lstStyle/>
          <a:p>
            <a:fld id="{2BDE3701-474C-CD4A-A6A3-B03FBD921A2A}" type="slidenum">
              <a:rPr lang="en-US" smtClean="0"/>
              <a:t>3</a:t>
            </a:fld>
            <a:endParaRPr lang="en-US"/>
          </a:p>
        </p:txBody>
      </p:sp>
      <p:grpSp>
        <p:nvGrpSpPr>
          <p:cNvPr id="9" name="Group 8">
            <a:extLst>
              <a:ext uri="{FF2B5EF4-FFF2-40B4-BE49-F238E27FC236}">
                <a16:creationId xmlns:a16="http://schemas.microsoft.com/office/drawing/2014/main" id="{21642E27-FACA-4F58-9419-E9CE6149AD35}"/>
              </a:ext>
            </a:extLst>
          </p:cNvPr>
          <p:cNvGrpSpPr/>
          <p:nvPr/>
        </p:nvGrpSpPr>
        <p:grpSpPr>
          <a:xfrm>
            <a:off x="5337110" y="4749283"/>
            <a:ext cx="2239348" cy="1358376"/>
            <a:chOff x="5337110" y="4749283"/>
            <a:chExt cx="2239348" cy="1358376"/>
          </a:xfrm>
        </p:grpSpPr>
        <p:sp>
          <p:nvSpPr>
            <p:cNvPr id="3" name="TextBox 2">
              <a:extLst>
                <a:ext uri="{FF2B5EF4-FFF2-40B4-BE49-F238E27FC236}">
                  <a16:creationId xmlns:a16="http://schemas.microsoft.com/office/drawing/2014/main" id="{4586183B-9296-4119-8D7E-88137C45CC41}"/>
                </a:ext>
              </a:extLst>
            </p:cNvPr>
            <p:cNvSpPr txBox="1"/>
            <p:nvPr/>
          </p:nvSpPr>
          <p:spPr>
            <a:xfrm>
              <a:off x="5337110" y="5738327"/>
              <a:ext cx="2239348" cy="369332"/>
            </a:xfrm>
            <a:prstGeom prst="rect">
              <a:avLst/>
            </a:prstGeom>
            <a:noFill/>
          </p:spPr>
          <p:txBody>
            <a:bodyPr wrap="square" rtlCol="0">
              <a:spAutoFit/>
            </a:bodyPr>
            <a:lstStyle/>
            <a:p>
              <a:r>
                <a:rPr lang="en-US" b="1" dirty="0"/>
                <a:t>Q: </a:t>
              </a:r>
              <a:r>
                <a:rPr lang="en-US" dirty="0"/>
                <a:t>What layer is this?</a:t>
              </a:r>
              <a:endParaRPr lang="en-US" b="1" dirty="0"/>
            </a:p>
          </p:txBody>
        </p:sp>
        <p:cxnSp>
          <p:nvCxnSpPr>
            <p:cNvPr id="5" name="Connector: Elbow 4">
              <a:extLst>
                <a:ext uri="{FF2B5EF4-FFF2-40B4-BE49-F238E27FC236}">
                  <a16:creationId xmlns:a16="http://schemas.microsoft.com/office/drawing/2014/main" id="{55A52667-B222-4BEC-8DA4-032445FE7E9D}"/>
                </a:ext>
              </a:extLst>
            </p:cNvPr>
            <p:cNvCxnSpPr>
              <a:cxnSpLocks/>
              <a:stCxn id="3" idx="3"/>
            </p:cNvCxnSpPr>
            <p:nvPr/>
          </p:nvCxnSpPr>
          <p:spPr>
            <a:xfrm flipH="1" flipV="1">
              <a:off x="7436498" y="4749283"/>
              <a:ext cx="139960" cy="1173710"/>
            </a:xfrm>
            <a:prstGeom prst="bentConnector4">
              <a:avLst>
                <a:gd name="adj1" fmla="val -163332"/>
                <a:gd name="adj2" fmla="val 101590"/>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6435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CORBA’s Common Data Representation (CDR)</a:t>
            </a:r>
          </a:p>
        </p:txBody>
      </p:sp>
      <p:sp>
        <p:nvSpPr>
          <p:cNvPr id="3" name="Content Placeholder 2"/>
          <p:cNvSpPr>
            <a:spLocks noGrp="1"/>
          </p:cNvSpPr>
          <p:nvPr>
            <p:ph idx="1"/>
          </p:nvPr>
        </p:nvSpPr>
        <p:spPr/>
        <p:txBody>
          <a:bodyPr/>
          <a:lstStyle/>
          <a:p>
            <a:r>
              <a:rPr lang="en-US" dirty="0"/>
              <a:t>CDR defines a representation for both big-endian and little-endian orderings. Values are transmitted in the sender’s ordering.</a:t>
            </a:r>
          </a:p>
          <a:p>
            <a:pPr lvl="1"/>
            <a:r>
              <a:rPr lang="en-US" dirty="0"/>
              <a:t>Floating points follow the IEEE standard (sign, exponent, and fractional part)</a:t>
            </a:r>
          </a:p>
          <a:p>
            <a:r>
              <a:rPr lang="en-US" dirty="0"/>
              <a:t>Constructed types: Add the primitive values that comprise the type to a sequence of bytes in a particular order.</a:t>
            </a:r>
          </a:p>
        </p:txBody>
      </p:sp>
      <p:sp>
        <p:nvSpPr>
          <p:cNvPr id="4" name="Slide Number Placeholder 3">
            <a:extLst>
              <a:ext uri="{FF2B5EF4-FFF2-40B4-BE49-F238E27FC236}">
                <a16:creationId xmlns:a16="http://schemas.microsoft.com/office/drawing/2014/main" id="{92970B0A-5CFD-41BB-8FB2-D36BDB6BEB60}"/>
              </a:ext>
            </a:extLst>
          </p:cNvPr>
          <p:cNvSpPr>
            <a:spLocks noGrp="1"/>
          </p:cNvSpPr>
          <p:nvPr>
            <p:ph type="sldNum" sz="quarter" idx="12"/>
          </p:nvPr>
        </p:nvSpPr>
        <p:spPr/>
        <p:txBody>
          <a:bodyPr/>
          <a:lstStyle/>
          <a:p>
            <a:fld id="{2BDE3701-474C-CD4A-A6A3-B03FBD921A2A}" type="slidenum">
              <a:rPr lang="en-US" smtClean="0"/>
              <a:t>30</a:t>
            </a:fld>
            <a:endParaRPr lang="en-US"/>
          </a:p>
        </p:txBody>
      </p:sp>
    </p:spTree>
    <p:extLst>
      <p:ext uri="{BB962C8B-B14F-4D97-AF65-F5344CB8AC3E}">
        <p14:creationId xmlns:p14="http://schemas.microsoft.com/office/powerpoint/2010/main" val="193563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126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1267" name="Rectangle 3"/>
          <p:cNvSpPr>
            <a:spLocks noGrp="1" noChangeArrowheads="1"/>
          </p:cNvSpPr>
          <p:nvPr>
            <p:ph type="title"/>
          </p:nvPr>
        </p:nvSpPr>
        <p:spPr>
          <a:ln/>
        </p:spPr>
        <p:txBody>
          <a:bodyPr rIns="132080">
            <a:normAutofit fontScale="90000"/>
          </a:bodyPr>
          <a:lstStyle/>
          <a:p>
            <a:r>
              <a:rPr lang="en-US"/>
              <a:t>Figure 4.7</a:t>
            </a:r>
            <a:br>
              <a:rPr lang="en-US"/>
            </a:br>
            <a:r>
              <a:rPr lang="en-US"/>
              <a:t>CORBA CDR for constructed types</a:t>
            </a:r>
          </a:p>
        </p:txBody>
      </p:sp>
      <p:grpSp>
        <p:nvGrpSpPr>
          <p:cNvPr id="11268" name="Group 4"/>
          <p:cNvGrpSpPr>
            <a:grpSpLocks/>
          </p:cNvGrpSpPr>
          <p:nvPr/>
        </p:nvGrpSpPr>
        <p:grpSpPr bwMode="auto">
          <a:xfrm>
            <a:off x="1252904" y="2633663"/>
            <a:ext cx="6468208" cy="2349500"/>
            <a:chOff x="0" y="0"/>
            <a:chExt cx="4414" cy="1480"/>
          </a:xfrm>
        </p:grpSpPr>
        <p:sp>
          <p:nvSpPr>
            <p:cNvPr id="11269" name="Rectangle 5"/>
            <p:cNvSpPr>
              <a:spLocks/>
            </p:cNvSpPr>
            <p:nvPr/>
          </p:nvSpPr>
          <p:spPr bwMode="auto">
            <a:xfrm>
              <a:off x="10" y="59"/>
              <a:ext cx="1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270" name="Rectangle 6"/>
            <p:cNvSpPr>
              <a:spLocks/>
            </p:cNvSpPr>
            <p:nvPr/>
          </p:nvSpPr>
          <p:spPr bwMode="auto">
            <a:xfrm>
              <a:off x="80" y="59"/>
              <a:ext cx="9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y</a:t>
              </a:r>
            </a:p>
          </p:txBody>
        </p:sp>
        <p:sp>
          <p:nvSpPr>
            <p:cNvPr id="11271" name="Rectangle 7"/>
            <p:cNvSpPr>
              <a:spLocks/>
            </p:cNvSpPr>
            <p:nvPr/>
          </p:nvSpPr>
          <p:spPr bwMode="auto">
            <a:xfrm>
              <a:off x="135" y="59"/>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p</a:t>
              </a:r>
            </a:p>
          </p:txBody>
        </p:sp>
        <p:sp>
          <p:nvSpPr>
            <p:cNvPr id="11272" name="Rectangle 8"/>
            <p:cNvSpPr>
              <a:spLocks/>
            </p:cNvSpPr>
            <p:nvPr/>
          </p:nvSpPr>
          <p:spPr bwMode="auto">
            <a:xfrm>
              <a:off x="198" y="59"/>
              <a:ext cx="10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73" name="Rectangle 9"/>
            <p:cNvSpPr>
              <a:spLocks/>
            </p:cNvSpPr>
            <p:nvPr/>
          </p:nvSpPr>
          <p:spPr bwMode="auto">
            <a:xfrm>
              <a:off x="1078" y="59"/>
              <a:ext cx="17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Re</a:t>
              </a:r>
            </a:p>
          </p:txBody>
        </p:sp>
        <p:sp>
          <p:nvSpPr>
            <p:cNvPr id="11274" name="Rectangle 10"/>
            <p:cNvSpPr>
              <a:spLocks/>
            </p:cNvSpPr>
            <p:nvPr/>
          </p:nvSpPr>
          <p:spPr bwMode="auto">
            <a:xfrm>
              <a:off x="1209" y="59"/>
              <a:ext cx="15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pr</a:t>
              </a:r>
            </a:p>
          </p:txBody>
        </p:sp>
        <p:sp>
          <p:nvSpPr>
            <p:cNvPr id="11275" name="Rectangle 11"/>
            <p:cNvSpPr>
              <a:spLocks/>
            </p:cNvSpPr>
            <p:nvPr/>
          </p:nvSpPr>
          <p:spPr bwMode="auto">
            <a:xfrm>
              <a:off x="1322" y="59"/>
              <a:ext cx="10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76" name="Rectangle 12"/>
            <p:cNvSpPr>
              <a:spLocks/>
            </p:cNvSpPr>
            <p:nvPr/>
          </p:nvSpPr>
          <p:spPr bwMode="auto">
            <a:xfrm>
              <a:off x="1377" y="59"/>
              <a:ext cx="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277" name="Rectangle 13"/>
            <p:cNvSpPr>
              <a:spLocks/>
            </p:cNvSpPr>
            <p:nvPr/>
          </p:nvSpPr>
          <p:spPr bwMode="auto">
            <a:xfrm>
              <a:off x="1425" y="59"/>
              <a:ext cx="10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78" name="Rectangle 14"/>
            <p:cNvSpPr>
              <a:spLocks/>
            </p:cNvSpPr>
            <p:nvPr/>
          </p:nvSpPr>
          <p:spPr bwMode="auto">
            <a:xfrm>
              <a:off x="1480" y="59"/>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279" name="Rectangle 15"/>
            <p:cNvSpPr>
              <a:spLocks/>
            </p:cNvSpPr>
            <p:nvPr/>
          </p:nvSpPr>
          <p:spPr bwMode="auto">
            <a:xfrm>
              <a:off x="1544" y="59"/>
              <a:ext cx="15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a:t>
              </a:r>
            </a:p>
          </p:txBody>
        </p:sp>
        <p:sp>
          <p:nvSpPr>
            <p:cNvPr id="11280" name="Rectangle 16"/>
            <p:cNvSpPr>
              <a:spLocks/>
            </p:cNvSpPr>
            <p:nvPr/>
          </p:nvSpPr>
          <p:spPr bwMode="auto">
            <a:xfrm>
              <a:off x="1638" y="59"/>
              <a:ext cx="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281" name="Rectangle 17"/>
            <p:cNvSpPr>
              <a:spLocks/>
            </p:cNvSpPr>
            <p:nvPr/>
          </p:nvSpPr>
          <p:spPr bwMode="auto">
            <a:xfrm>
              <a:off x="1675" y="59"/>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i</a:t>
              </a:r>
            </a:p>
          </p:txBody>
        </p:sp>
        <p:sp>
          <p:nvSpPr>
            <p:cNvPr id="11282" name="Rectangle 18"/>
            <p:cNvSpPr>
              <a:spLocks/>
            </p:cNvSpPr>
            <p:nvPr/>
          </p:nvSpPr>
          <p:spPr bwMode="auto">
            <a:xfrm>
              <a:off x="1708" y="59"/>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o</a:t>
              </a:r>
            </a:p>
          </p:txBody>
        </p:sp>
        <p:sp>
          <p:nvSpPr>
            <p:cNvPr id="11283" name="Rectangle 19"/>
            <p:cNvSpPr>
              <a:spLocks/>
            </p:cNvSpPr>
            <p:nvPr/>
          </p:nvSpPr>
          <p:spPr bwMode="auto">
            <a:xfrm>
              <a:off x="1772" y="59"/>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284" name="Rectangle 20"/>
            <p:cNvSpPr>
              <a:spLocks/>
            </p:cNvSpPr>
            <p:nvPr/>
          </p:nvSpPr>
          <p:spPr bwMode="auto">
            <a:xfrm>
              <a:off x="0" y="0"/>
              <a:ext cx="1068" cy="9"/>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285" name="Rectangle 21"/>
            <p:cNvSpPr>
              <a:spLocks/>
            </p:cNvSpPr>
            <p:nvPr/>
          </p:nvSpPr>
          <p:spPr bwMode="auto">
            <a:xfrm>
              <a:off x="1068" y="0"/>
              <a:ext cx="9" cy="9"/>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286" name="Rectangle 22"/>
            <p:cNvSpPr>
              <a:spLocks/>
            </p:cNvSpPr>
            <p:nvPr/>
          </p:nvSpPr>
          <p:spPr bwMode="auto">
            <a:xfrm>
              <a:off x="1077" y="0"/>
              <a:ext cx="3337" cy="9"/>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287" name="Rectangle 23"/>
            <p:cNvSpPr>
              <a:spLocks/>
            </p:cNvSpPr>
            <p:nvPr/>
          </p:nvSpPr>
          <p:spPr bwMode="auto">
            <a:xfrm>
              <a:off x="10" y="245"/>
              <a:ext cx="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288" name="Rectangle 24"/>
            <p:cNvSpPr>
              <a:spLocks/>
            </p:cNvSpPr>
            <p:nvPr/>
          </p:nvSpPr>
          <p:spPr bwMode="auto">
            <a:xfrm>
              <a:off x="58" y="245"/>
              <a:ext cx="10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89" name="Rectangle 25"/>
            <p:cNvSpPr>
              <a:spLocks/>
            </p:cNvSpPr>
            <p:nvPr/>
          </p:nvSpPr>
          <p:spPr bwMode="auto">
            <a:xfrm>
              <a:off x="113" y="245"/>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q</a:t>
              </a:r>
            </a:p>
          </p:txBody>
        </p:sp>
        <p:sp>
          <p:nvSpPr>
            <p:cNvPr id="11290" name="Rectangle 26"/>
            <p:cNvSpPr>
              <a:spLocks/>
            </p:cNvSpPr>
            <p:nvPr/>
          </p:nvSpPr>
          <p:spPr bwMode="auto">
            <a:xfrm>
              <a:off x="177" y="245"/>
              <a:ext cx="17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ue</a:t>
              </a:r>
            </a:p>
          </p:txBody>
        </p:sp>
        <p:sp>
          <p:nvSpPr>
            <p:cNvPr id="11291" name="Rectangle 27"/>
            <p:cNvSpPr>
              <a:spLocks/>
            </p:cNvSpPr>
            <p:nvPr/>
          </p:nvSpPr>
          <p:spPr bwMode="auto">
            <a:xfrm>
              <a:off x="293" y="245"/>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292" name="Rectangle 28"/>
            <p:cNvSpPr>
              <a:spLocks/>
            </p:cNvSpPr>
            <p:nvPr/>
          </p:nvSpPr>
          <p:spPr bwMode="auto">
            <a:xfrm>
              <a:off x="357" y="245"/>
              <a:ext cx="15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ce</a:t>
              </a:r>
            </a:p>
          </p:txBody>
        </p:sp>
        <p:sp>
          <p:nvSpPr>
            <p:cNvPr id="11293" name="Rectangle 29"/>
            <p:cNvSpPr>
              <a:spLocks/>
            </p:cNvSpPr>
            <p:nvPr/>
          </p:nvSpPr>
          <p:spPr bwMode="auto">
            <a:xfrm>
              <a:off x="1078" y="24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294" name="Rectangle 30"/>
            <p:cNvSpPr>
              <a:spLocks/>
            </p:cNvSpPr>
            <p:nvPr/>
          </p:nvSpPr>
          <p:spPr bwMode="auto">
            <a:xfrm>
              <a:off x="1112" y="24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295" name="Rectangle 31"/>
            <p:cNvSpPr>
              <a:spLocks/>
            </p:cNvSpPr>
            <p:nvPr/>
          </p:nvSpPr>
          <p:spPr bwMode="auto">
            <a:xfrm>
              <a:off x="1170"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296" name="Rectangle 32"/>
            <p:cNvSpPr>
              <a:spLocks/>
            </p:cNvSpPr>
            <p:nvPr/>
          </p:nvSpPr>
          <p:spPr bwMode="auto">
            <a:xfrm>
              <a:off x="1231" y="245"/>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297" name="Rectangle 33"/>
            <p:cNvSpPr>
              <a:spLocks/>
            </p:cNvSpPr>
            <p:nvPr/>
          </p:nvSpPr>
          <p:spPr bwMode="auto">
            <a:xfrm>
              <a:off x="1294" y="245"/>
              <a:ext cx="12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th</a:t>
              </a:r>
            </a:p>
          </p:txBody>
        </p:sp>
        <p:sp>
          <p:nvSpPr>
            <p:cNvPr id="11298" name="Rectangle 34"/>
            <p:cNvSpPr>
              <a:spLocks/>
            </p:cNvSpPr>
            <p:nvPr/>
          </p:nvSpPr>
          <p:spPr bwMode="auto">
            <a:xfrm>
              <a:off x="1389" y="245"/>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299" name="Rectangle 35"/>
            <p:cNvSpPr>
              <a:spLocks/>
            </p:cNvSpPr>
            <p:nvPr/>
          </p:nvSpPr>
          <p:spPr bwMode="auto">
            <a:xfrm>
              <a:off x="1422" y="245"/>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300" name="Rectangle 36"/>
            <p:cNvSpPr>
              <a:spLocks/>
            </p:cNvSpPr>
            <p:nvPr/>
          </p:nvSpPr>
          <p:spPr bwMode="auto">
            <a:xfrm>
              <a:off x="1462"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a:t>
              </a:r>
            </a:p>
          </p:txBody>
        </p:sp>
        <p:sp>
          <p:nvSpPr>
            <p:cNvPr id="11301" name="Rectangle 37"/>
            <p:cNvSpPr>
              <a:spLocks/>
            </p:cNvSpPr>
            <p:nvPr/>
          </p:nvSpPr>
          <p:spPr bwMode="auto">
            <a:xfrm>
              <a:off x="1526"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02" name="Rectangle 38"/>
            <p:cNvSpPr>
              <a:spLocks/>
            </p:cNvSpPr>
            <p:nvPr/>
          </p:nvSpPr>
          <p:spPr bwMode="auto">
            <a:xfrm>
              <a:off x="1587" y="245"/>
              <a:ext cx="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si</a:t>
              </a:r>
            </a:p>
          </p:txBody>
        </p:sp>
        <p:sp>
          <p:nvSpPr>
            <p:cNvPr id="11303" name="Rectangle 39"/>
            <p:cNvSpPr>
              <a:spLocks/>
            </p:cNvSpPr>
            <p:nvPr/>
          </p:nvSpPr>
          <p:spPr bwMode="auto">
            <a:xfrm>
              <a:off x="1672" y="245"/>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04" name="Rectangle 40"/>
            <p:cNvSpPr>
              <a:spLocks/>
            </p:cNvSpPr>
            <p:nvPr/>
          </p:nvSpPr>
          <p:spPr bwMode="auto">
            <a:xfrm>
              <a:off x="1733"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05" name="Rectangle 41"/>
            <p:cNvSpPr>
              <a:spLocks/>
            </p:cNvSpPr>
            <p:nvPr/>
          </p:nvSpPr>
          <p:spPr bwMode="auto">
            <a:xfrm>
              <a:off x="1797" y="245"/>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a:t>
              </a:r>
            </a:p>
          </p:txBody>
        </p:sp>
        <p:sp>
          <p:nvSpPr>
            <p:cNvPr id="11306" name="Rectangle 42"/>
            <p:cNvSpPr>
              <a:spLocks/>
            </p:cNvSpPr>
            <p:nvPr/>
          </p:nvSpPr>
          <p:spPr bwMode="auto">
            <a:xfrm>
              <a:off x="1912" y="245"/>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07" name="Rectangle 43"/>
            <p:cNvSpPr>
              <a:spLocks/>
            </p:cNvSpPr>
            <p:nvPr/>
          </p:nvSpPr>
          <p:spPr bwMode="auto">
            <a:xfrm>
              <a:off x="1946" y="24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308" name="Rectangle 44"/>
            <p:cNvSpPr>
              <a:spLocks/>
            </p:cNvSpPr>
            <p:nvPr/>
          </p:nvSpPr>
          <p:spPr bwMode="auto">
            <a:xfrm>
              <a:off x="1979"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309" name="Rectangle 45"/>
            <p:cNvSpPr>
              <a:spLocks/>
            </p:cNvSpPr>
            <p:nvPr/>
          </p:nvSpPr>
          <p:spPr bwMode="auto">
            <a:xfrm>
              <a:off x="2043"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10" name="Rectangle 46"/>
            <p:cNvSpPr>
              <a:spLocks/>
            </p:cNvSpPr>
            <p:nvPr/>
          </p:nvSpPr>
          <p:spPr bwMode="auto">
            <a:xfrm>
              <a:off x="2104" y="245"/>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11" name="Rectangle 47"/>
            <p:cNvSpPr>
              <a:spLocks/>
            </p:cNvSpPr>
            <p:nvPr/>
          </p:nvSpPr>
          <p:spPr bwMode="auto">
            <a:xfrm>
              <a:off x="2168" y="245"/>
              <a:ext cx="4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12" name="Rectangle 48"/>
            <p:cNvSpPr>
              <a:spLocks/>
            </p:cNvSpPr>
            <p:nvPr/>
          </p:nvSpPr>
          <p:spPr bwMode="auto">
            <a:xfrm>
              <a:off x="2238" y="245"/>
              <a:ext cx="11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fo</a:t>
              </a:r>
            </a:p>
          </p:txBody>
        </p:sp>
        <p:sp>
          <p:nvSpPr>
            <p:cNvPr id="11313" name="Rectangle 49"/>
            <p:cNvSpPr>
              <a:spLocks/>
            </p:cNvSpPr>
            <p:nvPr/>
          </p:nvSpPr>
          <p:spPr bwMode="auto">
            <a:xfrm>
              <a:off x="2345" y="245"/>
              <a:ext cx="6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ll</a:t>
              </a:r>
            </a:p>
          </p:txBody>
        </p:sp>
        <p:sp>
          <p:nvSpPr>
            <p:cNvPr id="11314" name="Rectangle 50"/>
            <p:cNvSpPr>
              <a:spLocks/>
            </p:cNvSpPr>
            <p:nvPr/>
          </p:nvSpPr>
          <p:spPr bwMode="auto">
            <a:xfrm>
              <a:off x="2412" y="245"/>
              <a:ext cx="17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ow</a:t>
              </a:r>
            </a:p>
          </p:txBody>
        </p:sp>
        <p:sp>
          <p:nvSpPr>
            <p:cNvPr id="11315" name="Rectangle 51"/>
            <p:cNvSpPr>
              <a:spLocks/>
            </p:cNvSpPr>
            <p:nvPr/>
          </p:nvSpPr>
          <p:spPr bwMode="auto">
            <a:xfrm>
              <a:off x="2567" y="245"/>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 </a:t>
              </a:r>
            </a:p>
          </p:txBody>
        </p:sp>
        <p:sp>
          <p:nvSpPr>
            <p:cNvPr id="11316" name="Rectangle 52"/>
            <p:cNvSpPr>
              <a:spLocks/>
            </p:cNvSpPr>
            <p:nvPr/>
          </p:nvSpPr>
          <p:spPr bwMode="auto">
            <a:xfrm>
              <a:off x="2713"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b</a:t>
              </a:r>
            </a:p>
          </p:txBody>
        </p:sp>
        <p:sp>
          <p:nvSpPr>
            <p:cNvPr id="11317" name="Rectangle 53"/>
            <p:cNvSpPr>
              <a:spLocks/>
            </p:cNvSpPr>
            <p:nvPr/>
          </p:nvSpPr>
          <p:spPr bwMode="auto">
            <a:xfrm>
              <a:off x="2777" y="245"/>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a:t>
              </a:r>
            </a:p>
          </p:txBody>
        </p:sp>
        <p:sp>
          <p:nvSpPr>
            <p:cNvPr id="11318" name="Rectangle 54"/>
            <p:cNvSpPr>
              <a:spLocks/>
            </p:cNvSpPr>
            <p:nvPr/>
          </p:nvSpPr>
          <p:spPr bwMode="auto">
            <a:xfrm>
              <a:off x="2838" y="245"/>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19" name="Rectangle 55"/>
            <p:cNvSpPr>
              <a:spLocks/>
            </p:cNvSpPr>
            <p:nvPr/>
          </p:nvSpPr>
          <p:spPr bwMode="auto">
            <a:xfrm>
              <a:off x="2871" y="245"/>
              <a:ext cx="1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el</a:t>
              </a:r>
            </a:p>
          </p:txBody>
        </p:sp>
        <p:sp>
          <p:nvSpPr>
            <p:cNvPr id="11320" name="Rectangle 56"/>
            <p:cNvSpPr>
              <a:spLocks/>
            </p:cNvSpPr>
            <p:nvPr/>
          </p:nvSpPr>
          <p:spPr bwMode="auto">
            <a:xfrm>
              <a:off x="2960" y="24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21" name="Rectangle 57"/>
            <p:cNvSpPr>
              <a:spLocks/>
            </p:cNvSpPr>
            <p:nvPr/>
          </p:nvSpPr>
          <p:spPr bwMode="auto">
            <a:xfrm>
              <a:off x="3018" y="245"/>
              <a:ext cx="11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a:t>
              </a:r>
            </a:p>
          </p:txBody>
        </p:sp>
        <p:sp>
          <p:nvSpPr>
            <p:cNvPr id="11322" name="Rectangle 58"/>
            <p:cNvSpPr>
              <a:spLocks/>
            </p:cNvSpPr>
            <p:nvPr/>
          </p:nvSpPr>
          <p:spPr bwMode="auto">
            <a:xfrm>
              <a:off x="3112" y="24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23" name="Rectangle 59"/>
            <p:cNvSpPr>
              <a:spLocks/>
            </p:cNvSpPr>
            <p:nvPr/>
          </p:nvSpPr>
          <p:spPr bwMode="auto">
            <a:xfrm>
              <a:off x="3170" y="245"/>
              <a:ext cx="12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nt</a:t>
              </a:r>
            </a:p>
          </p:txBody>
        </p:sp>
        <p:sp>
          <p:nvSpPr>
            <p:cNvPr id="11324" name="Rectangle 60"/>
            <p:cNvSpPr>
              <a:spLocks/>
            </p:cNvSpPr>
            <p:nvPr/>
          </p:nvSpPr>
          <p:spPr bwMode="auto">
            <a:xfrm>
              <a:off x="3264" y="245"/>
              <a:ext cx="5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a:t>
              </a:r>
            </a:p>
          </p:txBody>
        </p:sp>
        <p:sp>
          <p:nvSpPr>
            <p:cNvPr id="11325" name="Rectangle 61"/>
            <p:cNvSpPr>
              <a:spLocks/>
            </p:cNvSpPr>
            <p:nvPr/>
          </p:nvSpPr>
          <p:spPr bwMode="auto">
            <a:xfrm>
              <a:off x="3313" y="245"/>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26" name="Rectangle 62"/>
            <p:cNvSpPr>
              <a:spLocks/>
            </p:cNvSpPr>
            <p:nvPr/>
          </p:nvSpPr>
          <p:spPr bwMode="auto">
            <a:xfrm>
              <a:off x="3346" y="24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327" name="Rectangle 63"/>
            <p:cNvSpPr>
              <a:spLocks/>
            </p:cNvSpPr>
            <p:nvPr/>
          </p:nvSpPr>
          <p:spPr bwMode="auto">
            <a:xfrm>
              <a:off x="3380"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a:t>
              </a:r>
            </a:p>
          </p:txBody>
        </p:sp>
        <p:sp>
          <p:nvSpPr>
            <p:cNvPr id="11328" name="Rectangle 64"/>
            <p:cNvSpPr>
              <a:spLocks/>
            </p:cNvSpPr>
            <p:nvPr/>
          </p:nvSpPr>
          <p:spPr bwMode="auto">
            <a:xfrm>
              <a:off x="3474"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329" name="Rectangle 65"/>
            <p:cNvSpPr>
              <a:spLocks/>
            </p:cNvSpPr>
            <p:nvPr/>
          </p:nvSpPr>
          <p:spPr bwMode="auto">
            <a:xfrm>
              <a:off x="3535" y="245"/>
              <a:ext cx="4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30" name="Rectangle 66"/>
            <p:cNvSpPr>
              <a:spLocks/>
            </p:cNvSpPr>
            <p:nvPr/>
          </p:nvSpPr>
          <p:spPr bwMode="auto">
            <a:xfrm>
              <a:off x="3578" y="24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331" name="Rectangle 67"/>
            <p:cNvSpPr>
              <a:spLocks/>
            </p:cNvSpPr>
            <p:nvPr/>
          </p:nvSpPr>
          <p:spPr bwMode="auto">
            <a:xfrm>
              <a:off x="3639" y="24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32" name="Rectangle 68"/>
            <p:cNvSpPr>
              <a:spLocks/>
            </p:cNvSpPr>
            <p:nvPr/>
          </p:nvSpPr>
          <p:spPr bwMode="auto">
            <a:xfrm>
              <a:off x="3696" y="245"/>
              <a:ext cx="4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33" name="Rectangle 69"/>
            <p:cNvSpPr>
              <a:spLocks/>
            </p:cNvSpPr>
            <p:nvPr/>
          </p:nvSpPr>
          <p:spPr bwMode="auto">
            <a:xfrm>
              <a:off x="0" y="185"/>
              <a:ext cx="1068" cy="10"/>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334" name="Rectangle 70"/>
            <p:cNvSpPr>
              <a:spLocks/>
            </p:cNvSpPr>
            <p:nvPr/>
          </p:nvSpPr>
          <p:spPr bwMode="auto">
            <a:xfrm>
              <a:off x="1068" y="185"/>
              <a:ext cx="9" cy="10"/>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335" name="Rectangle 71"/>
            <p:cNvSpPr>
              <a:spLocks/>
            </p:cNvSpPr>
            <p:nvPr/>
          </p:nvSpPr>
          <p:spPr bwMode="auto">
            <a:xfrm>
              <a:off x="1077" y="185"/>
              <a:ext cx="3337" cy="10"/>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336" name="Rectangle 72"/>
            <p:cNvSpPr>
              <a:spLocks/>
            </p:cNvSpPr>
            <p:nvPr/>
          </p:nvSpPr>
          <p:spPr bwMode="auto">
            <a:xfrm>
              <a:off x="10" y="421"/>
              <a:ext cx="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337" name="Rectangle 73"/>
            <p:cNvSpPr>
              <a:spLocks/>
            </p:cNvSpPr>
            <p:nvPr/>
          </p:nvSpPr>
          <p:spPr bwMode="auto">
            <a:xfrm>
              <a:off x="58" y="421"/>
              <a:ext cx="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338" name="Rectangle 74"/>
            <p:cNvSpPr>
              <a:spLocks/>
            </p:cNvSpPr>
            <p:nvPr/>
          </p:nvSpPr>
          <p:spPr bwMode="auto">
            <a:xfrm>
              <a:off x="92" y="421"/>
              <a:ext cx="11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ri</a:t>
              </a:r>
            </a:p>
          </p:txBody>
        </p:sp>
        <p:sp>
          <p:nvSpPr>
            <p:cNvPr id="11339" name="Rectangle 75"/>
            <p:cNvSpPr>
              <a:spLocks/>
            </p:cNvSpPr>
            <p:nvPr/>
          </p:nvSpPr>
          <p:spPr bwMode="auto">
            <a:xfrm>
              <a:off x="177" y="421"/>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340" name="Rectangle 76"/>
            <p:cNvSpPr>
              <a:spLocks/>
            </p:cNvSpPr>
            <p:nvPr/>
          </p:nvSpPr>
          <p:spPr bwMode="auto">
            <a:xfrm>
              <a:off x="238" y="421"/>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g</a:t>
              </a:r>
            </a:p>
          </p:txBody>
        </p:sp>
        <p:sp>
          <p:nvSpPr>
            <p:cNvPr id="11341" name="Rectangle 77"/>
            <p:cNvSpPr>
              <a:spLocks/>
            </p:cNvSpPr>
            <p:nvPr/>
          </p:nvSpPr>
          <p:spPr bwMode="auto">
            <a:xfrm>
              <a:off x="1078" y="421"/>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342" name="Rectangle 78"/>
            <p:cNvSpPr>
              <a:spLocks/>
            </p:cNvSpPr>
            <p:nvPr/>
          </p:nvSpPr>
          <p:spPr bwMode="auto">
            <a:xfrm>
              <a:off x="1112" y="421"/>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43" name="Rectangle 79"/>
            <p:cNvSpPr>
              <a:spLocks/>
            </p:cNvSpPr>
            <p:nvPr/>
          </p:nvSpPr>
          <p:spPr bwMode="auto">
            <a:xfrm>
              <a:off x="1170"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44" name="Rectangle 80"/>
            <p:cNvSpPr>
              <a:spLocks/>
            </p:cNvSpPr>
            <p:nvPr/>
          </p:nvSpPr>
          <p:spPr bwMode="auto">
            <a:xfrm>
              <a:off x="1231" y="421"/>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45" name="Rectangle 81"/>
            <p:cNvSpPr>
              <a:spLocks/>
            </p:cNvSpPr>
            <p:nvPr/>
          </p:nvSpPr>
          <p:spPr bwMode="auto">
            <a:xfrm>
              <a:off x="1294" y="421"/>
              <a:ext cx="12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th</a:t>
              </a:r>
            </a:p>
          </p:txBody>
        </p:sp>
        <p:sp>
          <p:nvSpPr>
            <p:cNvPr id="11346" name="Rectangle 82"/>
            <p:cNvSpPr>
              <a:spLocks/>
            </p:cNvSpPr>
            <p:nvPr/>
          </p:nvSpPr>
          <p:spPr bwMode="auto">
            <a:xfrm>
              <a:off x="1389" y="421"/>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47" name="Rectangle 83"/>
            <p:cNvSpPr>
              <a:spLocks/>
            </p:cNvSpPr>
            <p:nvPr/>
          </p:nvSpPr>
          <p:spPr bwMode="auto">
            <a:xfrm>
              <a:off x="1422" y="421"/>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348" name="Rectangle 84"/>
            <p:cNvSpPr>
              <a:spLocks/>
            </p:cNvSpPr>
            <p:nvPr/>
          </p:nvSpPr>
          <p:spPr bwMode="auto">
            <a:xfrm>
              <a:off x="1462"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a:t>
              </a:r>
            </a:p>
          </p:txBody>
        </p:sp>
        <p:sp>
          <p:nvSpPr>
            <p:cNvPr id="11349" name="Rectangle 85"/>
            <p:cNvSpPr>
              <a:spLocks/>
            </p:cNvSpPr>
            <p:nvPr/>
          </p:nvSpPr>
          <p:spPr bwMode="auto">
            <a:xfrm>
              <a:off x="1526"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50" name="Rectangle 86"/>
            <p:cNvSpPr>
              <a:spLocks/>
            </p:cNvSpPr>
            <p:nvPr/>
          </p:nvSpPr>
          <p:spPr bwMode="auto">
            <a:xfrm>
              <a:off x="1587" y="421"/>
              <a:ext cx="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si</a:t>
              </a:r>
            </a:p>
          </p:txBody>
        </p:sp>
        <p:sp>
          <p:nvSpPr>
            <p:cNvPr id="11351" name="Rectangle 87"/>
            <p:cNvSpPr>
              <a:spLocks/>
            </p:cNvSpPr>
            <p:nvPr/>
          </p:nvSpPr>
          <p:spPr bwMode="auto">
            <a:xfrm>
              <a:off x="1672" y="421"/>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52" name="Rectangle 88"/>
            <p:cNvSpPr>
              <a:spLocks/>
            </p:cNvSpPr>
            <p:nvPr/>
          </p:nvSpPr>
          <p:spPr bwMode="auto">
            <a:xfrm>
              <a:off x="1733"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53" name="Rectangle 89"/>
            <p:cNvSpPr>
              <a:spLocks/>
            </p:cNvSpPr>
            <p:nvPr/>
          </p:nvSpPr>
          <p:spPr bwMode="auto">
            <a:xfrm>
              <a:off x="1797" y="421"/>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a:t>
              </a:r>
            </a:p>
          </p:txBody>
        </p:sp>
        <p:sp>
          <p:nvSpPr>
            <p:cNvPr id="11354" name="Rectangle 90"/>
            <p:cNvSpPr>
              <a:spLocks/>
            </p:cNvSpPr>
            <p:nvPr/>
          </p:nvSpPr>
          <p:spPr bwMode="auto">
            <a:xfrm>
              <a:off x="1912" y="421"/>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55" name="Rectangle 91"/>
            <p:cNvSpPr>
              <a:spLocks/>
            </p:cNvSpPr>
            <p:nvPr/>
          </p:nvSpPr>
          <p:spPr bwMode="auto">
            <a:xfrm>
              <a:off x="1946" y="421"/>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356" name="Rectangle 92"/>
            <p:cNvSpPr>
              <a:spLocks/>
            </p:cNvSpPr>
            <p:nvPr/>
          </p:nvSpPr>
          <p:spPr bwMode="auto">
            <a:xfrm>
              <a:off x="1979"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357" name="Rectangle 93"/>
            <p:cNvSpPr>
              <a:spLocks/>
            </p:cNvSpPr>
            <p:nvPr/>
          </p:nvSpPr>
          <p:spPr bwMode="auto">
            <a:xfrm>
              <a:off x="2043"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58" name="Rectangle 94"/>
            <p:cNvSpPr>
              <a:spLocks/>
            </p:cNvSpPr>
            <p:nvPr/>
          </p:nvSpPr>
          <p:spPr bwMode="auto">
            <a:xfrm>
              <a:off x="2104" y="421"/>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59" name="Rectangle 95"/>
            <p:cNvSpPr>
              <a:spLocks/>
            </p:cNvSpPr>
            <p:nvPr/>
          </p:nvSpPr>
          <p:spPr bwMode="auto">
            <a:xfrm>
              <a:off x="2168" y="421"/>
              <a:ext cx="4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60" name="Rectangle 96"/>
            <p:cNvSpPr>
              <a:spLocks/>
            </p:cNvSpPr>
            <p:nvPr/>
          </p:nvSpPr>
          <p:spPr bwMode="auto">
            <a:xfrm>
              <a:off x="2238" y="421"/>
              <a:ext cx="11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fo</a:t>
              </a:r>
            </a:p>
          </p:txBody>
        </p:sp>
        <p:sp>
          <p:nvSpPr>
            <p:cNvPr id="11361" name="Rectangle 97"/>
            <p:cNvSpPr>
              <a:spLocks/>
            </p:cNvSpPr>
            <p:nvPr/>
          </p:nvSpPr>
          <p:spPr bwMode="auto">
            <a:xfrm>
              <a:off x="2345" y="421"/>
              <a:ext cx="6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ll</a:t>
              </a:r>
            </a:p>
          </p:txBody>
        </p:sp>
        <p:sp>
          <p:nvSpPr>
            <p:cNvPr id="11362" name="Rectangle 98"/>
            <p:cNvSpPr>
              <a:spLocks/>
            </p:cNvSpPr>
            <p:nvPr/>
          </p:nvSpPr>
          <p:spPr bwMode="auto">
            <a:xfrm>
              <a:off x="2412" y="421"/>
              <a:ext cx="17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ow</a:t>
              </a:r>
            </a:p>
          </p:txBody>
        </p:sp>
        <p:sp>
          <p:nvSpPr>
            <p:cNvPr id="11363" name="Rectangle 99"/>
            <p:cNvSpPr>
              <a:spLocks/>
            </p:cNvSpPr>
            <p:nvPr/>
          </p:nvSpPr>
          <p:spPr bwMode="auto">
            <a:xfrm>
              <a:off x="2567" y="421"/>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 </a:t>
              </a:r>
            </a:p>
          </p:txBody>
        </p:sp>
        <p:sp>
          <p:nvSpPr>
            <p:cNvPr id="11364" name="Rectangle 100"/>
            <p:cNvSpPr>
              <a:spLocks/>
            </p:cNvSpPr>
            <p:nvPr/>
          </p:nvSpPr>
          <p:spPr bwMode="auto">
            <a:xfrm>
              <a:off x="2713"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b</a:t>
              </a:r>
            </a:p>
          </p:txBody>
        </p:sp>
        <p:sp>
          <p:nvSpPr>
            <p:cNvPr id="11365" name="Rectangle 101"/>
            <p:cNvSpPr>
              <a:spLocks/>
            </p:cNvSpPr>
            <p:nvPr/>
          </p:nvSpPr>
          <p:spPr bwMode="auto">
            <a:xfrm>
              <a:off x="2777" y="421"/>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a:t>
              </a:r>
            </a:p>
          </p:txBody>
        </p:sp>
        <p:sp>
          <p:nvSpPr>
            <p:cNvPr id="11366" name="Rectangle 102"/>
            <p:cNvSpPr>
              <a:spLocks/>
            </p:cNvSpPr>
            <p:nvPr/>
          </p:nvSpPr>
          <p:spPr bwMode="auto">
            <a:xfrm>
              <a:off x="2838" y="421"/>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67" name="Rectangle 103"/>
            <p:cNvSpPr>
              <a:spLocks/>
            </p:cNvSpPr>
            <p:nvPr/>
          </p:nvSpPr>
          <p:spPr bwMode="auto">
            <a:xfrm>
              <a:off x="2871" y="421"/>
              <a:ext cx="13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ch</a:t>
              </a:r>
            </a:p>
          </p:txBody>
        </p:sp>
        <p:sp>
          <p:nvSpPr>
            <p:cNvPr id="11368" name="Rectangle 104"/>
            <p:cNvSpPr>
              <a:spLocks/>
            </p:cNvSpPr>
            <p:nvPr/>
          </p:nvSpPr>
          <p:spPr bwMode="auto">
            <a:xfrm>
              <a:off x="2987" y="421"/>
              <a:ext cx="6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369" name="Rectangle 105"/>
            <p:cNvSpPr>
              <a:spLocks/>
            </p:cNvSpPr>
            <p:nvPr/>
          </p:nvSpPr>
          <p:spPr bwMode="auto">
            <a:xfrm>
              <a:off x="3045" y="421"/>
              <a:ext cx="11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a:t>
              </a:r>
            </a:p>
          </p:txBody>
        </p:sp>
        <p:sp>
          <p:nvSpPr>
            <p:cNvPr id="11370" name="Rectangle 106"/>
            <p:cNvSpPr>
              <a:spLocks/>
            </p:cNvSpPr>
            <p:nvPr/>
          </p:nvSpPr>
          <p:spPr bwMode="auto">
            <a:xfrm>
              <a:off x="3139" y="421"/>
              <a:ext cx="6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371" name="Rectangle 107"/>
            <p:cNvSpPr>
              <a:spLocks/>
            </p:cNvSpPr>
            <p:nvPr/>
          </p:nvSpPr>
          <p:spPr bwMode="auto">
            <a:xfrm>
              <a:off x="3197" y="421"/>
              <a:ext cx="11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te</a:t>
              </a:r>
            </a:p>
          </p:txBody>
        </p:sp>
        <p:sp>
          <p:nvSpPr>
            <p:cNvPr id="11372" name="Rectangle 108"/>
            <p:cNvSpPr>
              <a:spLocks/>
            </p:cNvSpPr>
            <p:nvPr/>
          </p:nvSpPr>
          <p:spPr bwMode="auto">
            <a:xfrm>
              <a:off x="3285" y="421"/>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rs </a:t>
              </a:r>
            </a:p>
          </p:txBody>
        </p:sp>
        <p:sp>
          <p:nvSpPr>
            <p:cNvPr id="11373" name="Rectangle 109"/>
            <p:cNvSpPr>
              <a:spLocks/>
            </p:cNvSpPr>
            <p:nvPr/>
          </p:nvSpPr>
          <p:spPr bwMode="auto">
            <a:xfrm>
              <a:off x="3407" y="421"/>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374" name="Rectangle 110"/>
            <p:cNvSpPr>
              <a:spLocks/>
            </p:cNvSpPr>
            <p:nvPr/>
          </p:nvSpPr>
          <p:spPr bwMode="auto">
            <a:xfrm>
              <a:off x="3441" y="421"/>
              <a:ext cx="17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o</a:t>
              </a:r>
            </a:p>
          </p:txBody>
        </p:sp>
        <p:sp>
          <p:nvSpPr>
            <p:cNvPr id="11375" name="Rectangle 111"/>
            <p:cNvSpPr>
              <a:spLocks/>
            </p:cNvSpPr>
            <p:nvPr/>
          </p:nvSpPr>
          <p:spPr bwMode="auto">
            <a:xfrm>
              <a:off x="3599" y="421"/>
              <a:ext cx="4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76" name="Rectangle 112"/>
            <p:cNvSpPr>
              <a:spLocks/>
            </p:cNvSpPr>
            <p:nvPr/>
          </p:nvSpPr>
          <p:spPr bwMode="auto">
            <a:xfrm>
              <a:off x="3639"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377" name="Rectangle 113"/>
            <p:cNvSpPr>
              <a:spLocks/>
            </p:cNvSpPr>
            <p:nvPr/>
          </p:nvSpPr>
          <p:spPr bwMode="auto">
            <a:xfrm>
              <a:off x="3703" y="421"/>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78" name="Rectangle 114"/>
            <p:cNvSpPr>
              <a:spLocks/>
            </p:cNvSpPr>
            <p:nvPr/>
          </p:nvSpPr>
          <p:spPr bwMode="auto">
            <a:xfrm>
              <a:off x="3757" y="421"/>
              <a:ext cx="4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79" name="Rectangle 115"/>
            <p:cNvSpPr>
              <a:spLocks/>
            </p:cNvSpPr>
            <p:nvPr/>
          </p:nvSpPr>
          <p:spPr bwMode="auto">
            <a:xfrm>
              <a:off x="3800" y="421"/>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80" name="Rectangle 116"/>
            <p:cNvSpPr>
              <a:spLocks/>
            </p:cNvSpPr>
            <p:nvPr/>
          </p:nvSpPr>
          <p:spPr bwMode="auto">
            <a:xfrm>
              <a:off x="3830" y="421"/>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381" name="Rectangle 117"/>
            <p:cNvSpPr>
              <a:spLocks/>
            </p:cNvSpPr>
            <p:nvPr/>
          </p:nvSpPr>
          <p:spPr bwMode="auto">
            <a:xfrm>
              <a:off x="3873" y="421"/>
              <a:ext cx="12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a:t>
              </a:r>
            </a:p>
          </p:txBody>
        </p:sp>
        <p:sp>
          <p:nvSpPr>
            <p:cNvPr id="11382" name="Rectangle 118"/>
            <p:cNvSpPr>
              <a:spLocks/>
            </p:cNvSpPr>
            <p:nvPr/>
          </p:nvSpPr>
          <p:spPr bwMode="auto">
            <a:xfrm>
              <a:off x="3983" y="42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83" name="Rectangle 119"/>
            <p:cNvSpPr>
              <a:spLocks/>
            </p:cNvSpPr>
            <p:nvPr/>
          </p:nvSpPr>
          <p:spPr bwMode="auto">
            <a:xfrm>
              <a:off x="4047" y="421"/>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al</a:t>
              </a:r>
            </a:p>
          </p:txBody>
        </p:sp>
        <p:sp>
          <p:nvSpPr>
            <p:cNvPr id="11384" name="Rectangle 120"/>
            <p:cNvSpPr>
              <a:spLocks/>
            </p:cNvSpPr>
            <p:nvPr/>
          </p:nvSpPr>
          <p:spPr bwMode="auto">
            <a:xfrm>
              <a:off x="4165" y="421"/>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so</a:t>
              </a:r>
            </a:p>
          </p:txBody>
        </p:sp>
        <p:sp>
          <p:nvSpPr>
            <p:cNvPr id="11385" name="Rectangle 121"/>
            <p:cNvSpPr>
              <a:spLocks/>
            </p:cNvSpPr>
            <p:nvPr/>
          </p:nvSpPr>
          <p:spPr bwMode="auto">
            <a:xfrm>
              <a:off x="1078" y="597"/>
              <a:ext cx="12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a:t>
              </a:r>
            </a:p>
          </p:txBody>
        </p:sp>
        <p:sp>
          <p:nvSpPr>
            <p:cNvPr id="11386" name="Rectangle 122"/>
            <p:cNvSpPr>
              <a:spLocks/>
            </p:cNvSpPr>
            <p:nvPr/>
          </p:nvSpPr>
          <p:spPr bwMode="auto">
            <a:xfrm>
              <a:off x="1188" y="597"/>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87" name="Rectangle 123"/>
            <p:cNvSpPr>
              <a:spLocks/>
            </p:cNvSpPr>
            <p:nvPr/>
          </p:nvSpPr>
          <p:spPr bwMode="auto">
            <a:xfrm>
              <a:off x="1252" y="597"/>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88" name="Rectangle 124"/>
            <p:cNvSpPr>
              <a:spLocks/>
            </p:cNvSpPr>
            <p:nvPr/>
          </p:nvSpPr>
          <p:spPr bwMode="auto">
            <a:xfrm>
              <a:off x="1282" y="597"/>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a:t>
              </a:r>
            </a:p>
          </p:txBody>
        </p:sp>
        <p:sp>
          <p:nvSpPr>
            <p:cNvPr id="11389" name="Rectangle 125"/>
            <p:cNvSpPr>
              <a:spLocks/>
            </p:cNvSpPr>
            <p:nvPr/>
          </p:nvSpPr>
          <p:spPr bwMode="auto">
            <a:xfrm>
              <a:off x="1346" y="597"/>
              <a:ext cx="14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av</a:t>
              </a:r>
            </a:p>
          </p:txBody>
        </p:sp>
        <p:sp>
          <p:nvSpPr>
            <p:cNvPr id="11390" name="Rectangle 126"/>
            <p:cNvSpPr>
              <a:spLocks/>
            </p:cNvSpPr>
            <p:nvPr/>
          </p:nvSpPr>
          <p:spPr bwMode="auto">
            <a:xfrm>
              <a:off x="1462" y="597"/>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391" name="Rectangle 127"/>
            <p:cNvSpPr>
              <a:spLocks/>
            </p:cNvSpPr>
            <p:nvPr/>
          </p:nvSpPr>
          <p:spPr bwMode="auto">
            <a:xfrm>
              <a:off x="1550" y="597"/>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w</a:t>
              </a:r>
            </a:p>
          </p:txBody>
        </p:sp>
        <p:sp>
          <p:nvSpPr>
            <p:cNvPr id="11392" name="Rectangle 128"/>
            <p:cNvSpPr>
              <a:spLocks/>
            </p:cNvSpPr>
            <p:nvPr/>
          </p:nvSpPr>
          <p:spPr bwMode="auto">
            <a:xfrm>
              <a:off x="1638" y="597"/>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393" name="Rectangle 129"/>
            <p:cNvSpPr>
              <a:spLocks/>
            </p:cNvSpPr>
            <p:nvPr/>
          </p:nvSpPr>
          <p:spPr bwMode="auto">
            <a:xfrm>
              <a:off x="1675" y="597"/>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394" name="Rectangle 130"/>
            <p:cNvSpPr>
              <a:spLocks/>
            </p:cNvSpPr>
            <p:nvPr/>
          </p:nvSpPr>
          <p:spPr bwMode="auto">
            <a:xfrm>
              <a:off x="1791" y="597"/>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95" name="Rectangle 131"/>
            <p:cNvSpPr>
              <a:spLocks/>
            </p:cNvSpPr>
            <p:nvPr/>
          </p:nvSpPr>
          <p:spPr bwMode="auto">
            <a:xfrm>
              <a:off x="1824" y="597"/>
              <a:ext cx="13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ch</a:t>
              </a:r>
            </a:p>
          </p:txBody>
        </p:sp>
        <p:sp>
          <p:nvSpPr>
            <p:cNvPr id="11396" name="Rectangle 132"/>
            <p:cNvSpPr>
              <a:spLocks/>
            </p:cNvSpPr>
            <p:nvPr/>
          </p:nvSpPr>
          <p:spPr bwMode="auto">
            <a:xfrm>
              <a:off x="1940" y="597"/>
              <a:ext cx="6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397" name="Rectangle 133"/>
            <p:cNvSpPr>
              <a:spLocks/>
            </p:cNvSpPr>
            <p:nvPr/>
          </p:nvSpPr>
          <p:spPr bwMode="auto">
            <a:xfrm>
              <a:off x="1998" y="597"/>
              <a:ext cx="11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a:t>
              </a:r>
            </a:p>
          </p:txBody>
        </p:sp>
        <p:sp>
          <p:nvSpPr>
            <p:cNvPr id="11398" name="Rectangle 134"/>
            <p:cNvSpPr>
              <a:spLocks/>
            </p:cNvSpPr>
            <p:nvPr/>
          </p:nvSpPr>
          <p:spPr bwMode="auto">
            <a:xfrm>
              <a:off x="2092" y="597"/>
              <a:ext cx="6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399" name="Rectangle 135"/>
            <p:cNvSpPr>
              <a:spLocks/>
            </p:cNvSpPr>
            <p:nvPr/>
          </p:nvSpPr>
          <p:spPr bwMode="auto">
            <a:xfrm>
              <a:off x="2150" y="597"/>
              <a:ext cx="11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te</a:t>
              </a:r>
            </a:p>
          </p:txBody>
        </p:sp>
        <p:sp>
          <p:nvSpPr>
            <p:cNvPr id="11400" name="Rectangle 136"/>
            <p:cNvSpPr>
              <a:spLocks/>
            </p:cNvSpPr>
            <p:nvPr/>
          </p:nvSpPr>
          <p:spPr bwMode="auto">
            <a:xfrm>
              <a:off x="2238" y="597"/>
              <a:ext cx="14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rs)</a:t>
              </a:r>
            </a:p>
          </p:txBody>
        </p:sp>
        <p:sp>
          <p:nvSpPr>
            <p:cNvPr id="11401" name="Rectangle 137"/>
            <p:cNvSpPr>
              <a:spLocks/>
            </p:cNvSpPr>
            <p:nvPr/>
          </p:nvSpPr>
          <p:spPr bwMode="auto">
            <a:xfrm>
              <a:off x="10" y="773"/>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a</a:t>
              </a:r>
            </a:p>
          </p:txBody>
        </p:sp>
        <p:sp>
          <p:nvSpPr>
            <p:cNvPr id="11402" name="Rectangle 138"/>
            <p:cNvSpPr>
              <a:spLocks/>
            </p:cNvSpPr>
            <p:nvPr/>
          </p:nvSpPr>
          <p:spPr bwMode="auto">
            <a:xfrm>
              <a:off x="74" y="773"/>
              <a:ext cx="8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a:t>
              </a:r>
            </a:p>
          </p:txBody>
        </p:sp>
        <p:sp>
          <p:nvSpPr>
            <p:cNvPr id="11403" name="Rectangle 139"/>
            <p:cNvSpPr>
              <a:spLocks/>
            </p:cNvSpPr>
            <p:nvPr/>
          </p:nvSpPr>
          <p:spPr bwMode="auto">
            <a:xfrm>
              <a:off x="119" y="773"/>
              <a:ext cx="15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ra</a:t>
              </a:r>
            </a:p>
          </p:txBody>
        </p:sp>
        <p:sp>
          <p:nvSpPr>
            <p:cNvPr id="11404" name="Rectangle 140"/>
            <p:cNvSpPr>
              <a:spLocks/>
            </p:cNvSpPr>
            <p:nvPr/>
          </p:nvSpPr>
          <p:spPr bwMode="auto">
            <a:xfrm>
              <a:off x="232" y="773"/>
              <a:ext cx="9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y</a:t>
              </a:r>
            </a:p>
          </p:txBody>
        </p:sp>
        <p:sp>
          <p:nvSpPr>
            <p:cNvPr id="11405" name="Rectangle 141"/>
            <p:cNvSpPr>
              <a:spLocks/>
            </p:cNvSpPr>
            <p:nvPr/>
          </p:nvSpPr>
          <p:spPr bwMode="auto">
            <a:xfrm>
              <a:off x="1078" y="773"/>
              <a:ext cx="6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406" name="Rectangle 142"/>
            <p:cNvSpPr>
              <a:spLocks/>
            </p:cNvSpPr>
            <p:nvPr/>
          </p:nvSpPr>
          <p:spPr bwMode="auto">
            <a:xfrm>
              <a:off x="1133" y="773"/>
              <a:ext cx="9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rr</a:t>
              </a:r>
            </a:p>
          </p:txBody>
        </p:sp>
        <p:sp>
          <p:nvSpPr>
            <p:cNvPr id="11407" name="Rectangle 143"/>
            <p:cNvSpPr>
              <a:spLocks/>
            </p:cNvSpPr>
            <p:nvPr/>
          </p:nvSpPr>
          <p:spPr bwMode="auto">
            <a:xfrm>
              <a:off x="1218" y="773"/>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ay </a:t>
              </a:r>
            </a:p>
          </p:txBody>
        </p:sp>
        <p:sp>
          <p:nvSpPr>
            <p:cNvPr id="11408" name="Rectangle 144"/>
            <p:cNvSpPr>
              <a:spLocks/>
            </p:cNvSpPr>
            <p:nvPr/>
          </p:nvSpPr>
          <p:spPr bwMode="auto">
            <a:xfrm>
              <a:off x="1364" y="773"/>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09" name="Rectangle 145"/>
            <p:cNvSpPr>
              <a:spLocks/>
            </p:cNvSpPr>
            <p:nvPr/>
          </p:nvSpPr>
          <p:spPr bwMode="auto">
            <a:xfrm>
              <a:off x="1422" y="773"/>
              <a:ext cx="1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le</a:t>
              </a:r>
            </a:p>
          </p:txBody>
        </p:sp>
        <p:sp>
          <p:nvSpPr>
            <p:cNvPr id="11410" name="Rectangle 146"/>
            <p:cNvSpPr>
              <a:spLocks/>
            </p:cNvSpPr>
            <p:nvPr/>
          </p:nvSpPr>
          <p:spPr bwMode="auto">
            <a:xfrm>
              <a:off x="1511" y="773"/>
              <a:ext cx="11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a:t>
              </a:r>
            </a:p>
          </p:txBody>
        </p:sp>
        <p:sp>
          <p:nvSpPr>
            <p:cNvPr id="11411" name="Rectangle 147"/>
            <p:cNvSpPr>
              <a:spLocks/>
            </p:cNvSpPr>
            <p:nvPr/>
          </p:nvSpPr>
          <p:spPr bwMode="auto">
            <a:xfrm>
              <a:off x="1608" y="773"/>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12" name="Rectangle 148"/>
            <p:cNvSpPr>
              <a:spLocks/>
            </p:cNvSpPr>
            <p:nvPr/>
          </p:nvSpPr>
          <p:spPr bwMode="auto">
            <a:xfrm>
              <a:off x="1663" y="773"/>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13" name="Rectangle 149"/>
            <p:cNvSpPr>
              <a:spLocks/>
            </p:cNvSpPr>
            <p:nvPr/>
          </p:nvSpPr>
          <p:spPr bwMode="auto">
            <a:xfrm>
              <a:off x="1727" y="773"/>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14" name="Rectangle 150"/>
            <p:cNvSpPr>
              <a:spLocks/>
            </p:cNvSpPr>
            <p:nvPr/>
          </p:nvSpPr>
          <p:spPr bwMode="auto">
            <a:xfrm>
              <a:off x="1760" y="773"/>
              <a:ext cx="11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 i</a:t>
              </a:r>
            </a:p>
          </p:txBody>
        </p:sp>
        <p:sp>
          <p:nvSpPr>
            <p:cNvPr id="11415" name="Rectangle 151"/>
            <p:cNvSpPr>
              <a:spLocks/>
            </p:cNvSpPr>
            <p:nvPr/>
          </p:nvSpPr>
          <p:spPr bwMode="auto">
            <a:xfrm>
              <a:off x="1876" y="773"/>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16" name="Rectangle 152"/>
            <p:cNvSpPr>
              <a:spLocks/>
            </p:cNvSpPr>
            <p:nvPr/>
          </p:nvSpPr>
          <p:spPr bwMode="auto">
            <a:xfrm>
              <a:off x="1937" y="773"/>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17" name="Rectangle 153"/>
            <p:cNvSpPr>
              <a:spLocks/>
            </p:cNvSpPr>
            <p:nvPr/>
          </p:nvSpPr>
          <p:spPr bwMode="auto">
            <a:xfrm>
              <a:off x="1970" y="773"/>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18" name="Rectangle 154"/>
            <p:cNvSpPr>
              <a:spLocks/>
            </p:cNvSpPr>
            <p:nvPr/>
          </p:nvSpPr>
          <p:spPr bwMode="auto">
            <a:xfrm>
              <a:off x="2031" y="773"/>
              <a:ext cx="4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419" name="Rectangle 155"/>
            <p:cNvSpPr>
              <a:spLocks/>
            </p:cNvSpPr>
            <p:nvPr/>
          </p:nvSpPr>
          <p:spPr bwMode="auto">
            <a:xfrm>
              <a:off x="2074" y="773"/>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420" name="Rectangle 156"/>
            <p:cNvSpPr>
              <a:spLocks/>
            </p:cNvSpPr>
            <p:nvPr/>
          </p:nvSpPr>
          <p:spPr bwMode="auto">
            <a:xfrm>
              <a:off x="2190" y="773"/>
              <a:ext cx="1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 (</a:t>
              </a:r>
            </a:p>
          </p:txBody>
        </p:sp>
        <p:sp>
          <p:nvSpPr>
            <p:cNvPr id="11421" name="Rectangle 157"/>
            <p:cNvSpPr>
              <a:spLocks/>
            </p:cNvSpPr>
            <p:nvPr/>
          </p:nvSpPr>
          <p:spPr bwMode="auto">
            <a:xfrm>
              <a:off x="2305" y="773"/>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22" name="Rectangle 158"/>
            <p:cNvSpPr>
              <a:spLocks/>
            </p:cNvSpPr>
            <p:nvPr/>
          </p:nvSpPr>
          <p:spPr bwMode="auto">
            <a:xfrm>
              <a:off x="2366" y="773"/>
              <a:ext cx="13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 l</a:t>
              </a:r>
            </a:p>
          </p:txBody>
        </p:sp>
        <p:sp>
          <p:nvSpPr>
            <p:cNvPr id="11423" name="Rectangle 159"/>
            <p:cNvSpPr>
              <a:spLocks/>
            </p:cNvSpPr>
            <p:nvPr/>
          </p:nvSpPr>
          <p:spPr bwMode="auto">
            <a:xfrm>
              <a:off x="2497" y="773"/>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en</a:t>
              </a:r>
            </a:p>
          </p:txBody>
        </p:sp>
        <p:sp>
          <p:nvSpPr>
            <p:cNvPr id="11424" name="Rectangle 160"/>
            <p:cNvSpPr>
              <a:spLocks/>
            </p:cNvSpPr>
            <p:nvPr/>
          </p:nvSpPr>
          <p:spPr bwMode="auto">
            <a:xfrm>
              <a:off x="2613" y="773"/>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425" name="Rectangle 161"/>
            <p:cNvSpPr>
              <a:spLocks/>
            </p:cNvSpPr>
            <p:nvPr/>
          </p:nvSpPr>
          <p:spPr bwMode="auto">
            <a:xfrm>
              <a:off x="2677" y="773"/>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26" name="Rectangle 162"/>
            <p:cNvSpPr>
              <a:spLocks/>
            </p:cNvSpPr>
            <p:nvPr/>
          </p:nvSpPr>
          <p:spPr bwMode="auto">
            <a:xfrm>
              <a:off x="2710" y="773"/>
              <a:ext cx="16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 s</a:t>
              </a:r>
            </a:p>
          </p:txBody>
        </p:sp>
        <p:sp>
          <p:nvSpPr>
            <p:cNvPr id="11427" name="Rectangle 163"/>
            <p:cNvSpPr>
              <a:spLocks/>
            </p:cNvSpPr>
            <p:nvPr/>
          </p:nvSpPr>
          <p:spPr bwMode="auto">
            <a:xfrm>
              <a:off x="2853" y="773"/>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p</a:t>
              </a:r>
            </a:p>
          </p:txBody>
        </p:sp>
        <p:sp>
          <p:nvSpPr>
            <p:cNvPr id="11428" name="Rectangle 164"/>
            <p:cNvSpPr>
              <a:spLocks/>
            </p:cNvSpPr>
            <p:nvPr/>
          </p:nvSpPr>
          <p:spPr bwMode="auto">
            <a:xfrm>
              <a:off x="2914" y="773"/>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29" name="Rectangle 165"/>
            <p:cNvSpPr>
              <a:spLocks/>
            </p:cNvSpPr>
            <p:nvPr/>
          </p:nvSpPr>
          <p:spPr bwMode="auto">
            <a:xfrm>
              <a:off x="2972" y="773"/>
              <a:ext cx="9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ci</a:t>
              </a:r>
            </a:p>
          </p:txBody>
        </p:sp>
        <p:sp>
          <p:nvSpPr>
            <p:cNvPr id="11430" name="Rectangle 166"/>
            <p:cNvSpPr>
              <a:spLocks/>
            </p:cNvSpPr>
            <p:nvPr/>
          </p:nvSpPr>
          <p:spPr bwMode="auto">
            <a:xfrm>
              <a:off x="3060" y="773"/>
              <a:ext cx="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431" name="Rectangle 167"/>
            <p:cNvSpPr>
              <a:spLocks/>
            </p:cNvSpPr>
            <p:nvPr/>
          </p:nvSpPr>
          <p:spPr bwMode="auto">
            <a:xfrm>
              <a:off x="3103" y="773"/>
              <a:ext cx="1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ie</a:t>
              </a:r>
            </a:p>
          </p:txBody>
        </p:sp>
        <p:sp>
          <p:nvSpPr>
            <p:cNvPr id="11432" name="Rectangle 168"/>
            <p:cNvSpPr>
              <a:spLocks/>
            </p:cNvSpPr>
            <p:nvPr/>
          </p:nvSpPr>
          <p:spPr bwMode="auto">
            <a:xfrm>
              <a:off x="3191" y="773"/>
              <a:ext cx="17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b</a:t>
              </a:r>
            </a:p>
          </p:txBody>
        </p:sp>
        <p:sp>
          <p:nvSpPr>
            <p:cNvPr id="11433" name="Rectangle 169"/>
            <p:cNvSpPr>
              <a:spLocks/>
            </p:cNvSpPr>
            <p:nvPr/>
          </p:nvSpPr>
          <p:spPr bwMode="auto">
            <a:xfrm>
              <a:off x="3349" y="773"/>
              <a:ext cx="19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eca</a:t>
              </a:r>
            </a:p>
          </p:txBody>
        </p:sp>
        <p:sp>
          <p:nvSpPr>
            <p:cNvPr id="11434" name="Rectangle 170"/>
            <p:cNvSpPr>
              <a:spLocks/>
            </p:cNvSpPr>
            <p:nvPr/>
          </p:nvSpPr>
          <p:spPr bwMode="auto">
            <a:xfrm>
              <a:off x="3514" y="773"/>
              <a:ext cx="12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us</a:t>
              </a:r>
            </a:p>
          </p:txBody>
        </p:sp>
        <p:sp>
          <p:nvSpPr>
            <p:cNvPr id="11435" name="Rectangle 171"/>
            <p:cNvSpPr>
              <a:spLocks/>
            </p:cNvSpPr>
            <p:nvPr/>
          </p:nvSpPr>
          <p:spPr bwMode="auto">
            <a:xfrm>
              <a:off x="3626" y="773"/>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436" name="Rectangle 172"/>
            <p:cNvSpPr>
              <a:spLocks/>
            </p:cNvSpPr>
            <p:nvPr/>
          </p:nvSpPr>
          <p:spPr bwMode="auto">
            <a:xfrm>
              <a:off x="3712" y="773"/>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37" name="Rectangle 173"/>
            <p:cNvSpPr>
              <a:spLocks/>
            </p:cNvSpPr>
            <p:nvPr/>
          </p:nvSpPr>
          <p:spPr bwMode="auto">
            <a:xfrm>
              <a:off x="3748" y="773"/>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 </a:t>
              </a:r>
            </a:p>
          </p:txBody>
        </p:sp>
        <p:sp>
          <p:nvSpPr>
            <p:cNvPr id="11438" name="Rectangle 174"/>
            <p:cNvSpPr>
              <a:spLocks/>
            </p:cNvSpPr>
            <p:nvPr/>
          </p:nvSpPr>
          <p:spPr bwMode="auto">
            <a:xfrm>
              <a:off x="3812" y="773"/>
              <a:ext cx="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is </a:t>
              </a:r>
            </a:p>
          </p:txBody>
        </p:sp>
        <p:sp>
          <p:nvSpPr>
            <p:cNvPr id="11439" name="Rectangle 175"/>
            <p:cNvSpPr>
              <a:spLocks/>
            </p:cNvSpPr>
            <p:nvPr/>
          </p:nvSpPr>
          <p:spPr bwMode="auto">
            <a:xfrm>
              <a:off x="3928" y="773"/>
              <a:ext cx="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440" name="Rectangle 176"/>
            <p:cNvSpPr>
              <a:spLocks/>
            </p:cNvSpPr>
            <p:nvPr/>
          </p:nvSpPr>
          <p:spPr bwMode="auto">
            <a:xfrm>
              <a:off x="3967" y="773"/>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41" name="Rectangle 177"/>
            <p:cNvSpPr>
              <a:spLocks/>
            </p:cNvSpPr>
            <p:nvPr/>
          </p:nvSpPr>
          <p:spPr bwMode="auto">
            <a:xfrm>
              <a:off x="4004" y="773"/>
              <a:ext cx="6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x</a:t>
              </a:r>
            </a:p>
          </p:txBody>
        </p:sp>
        <p:sp>
          <p:nvSpPr>
            <p:cNvPr id="11442" name="Rectangle 178"/>
            <p:cNvSpPr>
              <a:spLocks/>
            </p:cNvSpPr>
            <p:nvPr/>
          </p:nvSpPr>
          <p:spPr bwMode="auto">
            <a:xfrm>
              <a:off x="4065" y="773"/>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43" name="Rectangle 179"/>
            <p:cNvSpPr>
              <a:spLocks/>
            </p:cNvSpPr>
            <p:nvPr/>
          </p:nvSpPr>
          <p:spPr bwMode="auto">
            <a:xfrm>
              <a:off x="4123" y="773"/>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444" name="Rectangle 180"/>
            <p:cNvSpPr>
              <a:spLocks/>
            </p:cNvSpPr>
            <p:nvPr/>
          </p:nvSpPr>
          <p:spPr bwMode="auto">
            <a:xfrm>
              <a:off x="4184" y="773"/>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445" name="Rectangle 181"/>
            <p:cNvSpPr>
              <a:spLocks/>
            </p:cNvSpPr>
            <p:nvPr/>
          </p:nvSpPr>
          <p:spPr bwMode="auto">
            <a:xfrm>
              <a:off x="10" y="949"/>
              <a:ext cx="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446" name="Rectangle 182"/>
            <p:cNvSpPr>
              <a:spLocks/>
            </p:cNvSpPr>
            <p:nvPr/>
          </p:nvSpPr>
          <p:spPr bwMode="auto">
            <a:xfrm>
              <a:off x="58" y="949"/>
              <a:ext cx="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447" name="Rectangle 183"/>
            <p:cNvSpPr>
              <a:spLocks/>
            </p:cNvSpPr>
            <p:nvPr/>
          </p:nvSpPr>
          <p:spPr bwMode="auto">
            <a:xfrm>
              <a:off x="92" y="949"/>
              <a:ext cx="15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ru</a:t>
              </a:r>
            </a:p>
          </p:txBody>
        </p:sp>
        <p:sp>
          <p:nvSpPr>
            <p:cNvPr id="11448" name="Rectangle 184"/>
            <p:cNvSpPr>
              <a:spLocks/>
            </p:cNvSpPr>
            <p:nvPr/>
          </p:nvSpPr>
          <p:spPr bwMode="auto">
            <a:xfrm>
              <a:off x="205" y="949"/>
              <a:ext cx="13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ct</a:t>
              </a:r>
            </a:p>
          </p:txBody>
        </p:sp>
        <p:sp>
          <p:nvSpPr>
            <p:cNvPr id="11449" name="Rectangle 185"/>
            <p:cNvSpPr>
              <a:spLocks/>
            </p:cNvSpPr>
            <p:nvPr/>
          </p:nvSpPr>
          <p:spPr bwMode="auto">
            <a:xfrm>
              <a:off x="1078" y="949"/>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50" name="Rectangle 186"/>
            <p:cNvSpPr>
              <a:spLocks/>
            </p:cNvSpPr>
            <p:nvPr/>
          </p:nvSpPr>
          <p:spPr bwMode="auto">
            <a:xfrm>
              <a:off x="1112" y="949"/>
              <a:ext cx="15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t</a:t>
              </a:r>
            </a:p>
          </p:txBody>
        </p:sp>
        <p:sp>
          <p:nvSpPr>
            <p:cNvPr id="11451" name="Rectangle 187"/>
            <p:cNvSpPr>
              <a:spLocks/>
            </p:cNvSpPr>
            <p:nvPr/>
          </p:nvSpPr>
          <p:spPr bwMode="auto">
            <a:xfrm>
              <a:off x="1243" y="949"/>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he </a:t>
              </a:r>
            </a:p>
          </p:txBody>
        </p:sp>
        <p:sp>
          <p:nvSpPr>
            <p:cNvPr id="11452" name="Rectangle 188"/>
            <p:cNvSpPr>
              <a:spLocks/>
            </p:cNvSpPr>
            <p:nvPr/>
          </p:nvSpPr>
          <p:spPr bwMode="auto">
            <a:xfrm>
              <a:off x="1389" y="949"/>
              <a:ext cx="1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or</a:t>
              </a:r>
            </a:p>
          </p:txBody>
        </p:sp>
        <p:sp>
          <p:nvSpPr>
            <p:cNvPr id="11453" name="Rectangle 189"/>
            <p:cNvSpPr>
              <a:spLocks/>
            </p:cNvSpPr>
            <p:nvPr/>
          </p:nvSpPr>
          <p:spPr bwMode="auto">
            <a:xfrm>
              <a:off x="1495" y="949"/>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454" name="Rectangle 190"/>
            <p:cNvSpPr>
              <a:spLocks/>
            </p:cNvSpPr>
            <p:nvPr/>
          </p:nvSpPr>
          <p:spPr bwMode="auto">
            <a:xfrm>
              <a:off x="1611" y="949"/>
              <a:ext cx="15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 o</a:t>
              </a:r>
            </a:p>
          </p:txBody>
        </p:sp>
        <p:sp>
          <p:nvSpPr>
            <p:cNvPr id="11455" name="Rectangle 191"/>
            <p:cNvSpPr>
              <a:spLocks/>
            </p:cNvSpPr>
            <p:nvPr/>
          </p:nvSpPr>
          <p:spPr bwMode="auto">
            <a:xfrm>
              <a:off x="1748" y="949"/>
              <a:ext cx="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456" name="Rectangle 192"/>
            <p:cNvSpPr>
              <a:spLocks/>
            </p:cNvSpPr>
            <p:nvPr/>
          </p:nvSpPr>
          <p:spPr bwMode="auto">
            <a:xfrm>
              <a:off x="1788" y="949"/>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57" name="Rectangle 193"/>
            <p:cNvSpPr>
              <a:spLocks/>
            </p:cNvSpPr>
            <p:nvPr/>
          </p:nvSpPr>
          <p:spPr bwMode="auto">
            <a:xfrm>
              <a:off x="1821" y="949"/>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458" name="Rectangle 194"/>
            <p:cNvSpPr>
              <a:spLocks/>
            </p:cNvSpPr>
            <p:nvPr/>
          </p:nvSpPr>
          <p:spPr bwMode="auto">
            <a:xfrm>
              <a:off x="1937" y="949"/>
              <a:ext cx="6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459" name="Rectangle 195"/>
            <p:cNvSpPr>
              <a:spLocks/>
            </p:cNvSpPr>
            <p:nvPr/>
          </p:nvSpPr>
          <p:spPr bwMode="auto">
            <a:xfrm>
              <a:off x="1995" y="949"/>
              <a:ext cx="9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a:t>
              </a:r>
            </a:p>
          </p:txBody>
        </p:sp>
        <p:sp>
          <p:nvSpPr>
            <p:cNvPr id="11460" name="Rectangle 196"/>
            <p:cNvSpPr>
              <a:spLocks/>
            </p:cNvSpPr>
            <p:nvPr/>
          </p:nvSpPr>
          <p:spPr bwMode="auto">
            <a:xfrm>
              <a:off x="2083" y="949"/>
              <a:ext cx="4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461" name="Rectangle 197"/>
            <p:cNvSpPr>
              <a:spLocks/>
            </p:cNvSpPr>
            <p:nvPr/>
          </p:nvSpPr>
          <p:spPr bwMode="auto">
            <a:xfrm>
              <a:off x="2126" y="949"/>
              <a:ext cx="11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a:t>
              </a:r>
            </a:p>
          </p:txBody>
        </p:sp>
        <p:sp>
          <p:nvSpPr>
            <p:cNvPr id="11462" name="Rectangle 198"/>
            <p:cNvSpPr>
              <a:spLocks/>
            </p:cNvSpPr>
            <p:nvPr/>
          </p:nvSpPr>
          <p:spPr bwMode="auto">
            <a:xfrm>
              <a:off x="2214" y="949"/>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63" name="Rectangle 199"/>
            <p:cNvSpPr>
              <a:spLocks/>
            </p:cNvSpPr>
            <p:nvPr/>
          </p:nvSpPr>
          <p:spPr bwMode="auto">
            <a:xfrm>
              <a:off x="2250" y="949"/>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64" name="Rectangle 200"/>
            <p:cNvSpPr>
              <a:spLocks/>
            </p:cNvSpPr>
            <p:nvPr/>
          </p:nvSpPr>
          <p:spPr bwMode="auto">
            <a:xfrm>
              <a:off x="2311" y="949"/>
              <a:ext cx="17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o</a:t>
              </a:r>
            </a:p>
          </p:txBody>
        </p:sp>
        <p:sp>
          <p:nvSpPr>
            <p:cNvPr id="11465" name="Rectangle 201"/>
            <p:cNvSpPr>
              <a:spLocks/>
            </p:cNvSpPr>
            <p:nvPr/>
          </p:nvSpPr>
          <p:spPr bwMode="auto">
            <a:xfrm>
              <a:off x="2470" y="949"/>
              <a:ext cx="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 </a:t>
              </a:r>
            </a:p>
          </p:txBody>
        </p:sp>
        <p:sp>
          <p:nvSpPr>
            <p:cNvPr id="11466" name="Rectangle 202"/>
            <p:cNvSpPr>
              <a:spLocks/>
            </p:cNvSpPr>
            <p:nvPr/>
          </p:nvSpPr>
          <p:spPr bwMode="auto">
            <a:xfrm>
              <a:off x="2540" y="949"/>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67" name="Rectangle 203"/>
            <p:cNvSpPr>
              <a:spLocks/>
            </p:cNvSpPr>
            <p:nvPr/>
          </p:nvSpPr>
          <p:spPr bwMode="auto">
            <a:xfrm>
              <a:off x="2576" y="949"/>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he</a:t>
              </a:r>
            </a:p>
          </p:txBody>
        </p:sp>
        <p:sp>
          <p:nvSpPr>
            <p:cNvPr id="11468" name="Rectangle 204"/>
            <p:cNvSpPr>
              <a:spLocks/>
            </p:cNvSpPr>
            <p:nvPr/>
          </p:nvSpPr>
          <p:spPr bwMode="auto">
            <a:xfrm>
              <a:off x="2692" y="949"/>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69" name="Rectangle 205"/>
            <p:cNvSpPr>
              <a:spLocks/>
            </p:cNvSpPr>
            <p:nvPr/>
          </p:nvSpPr>
          <p:spPr bwMode="auto">
            <a:xfrm>
              <a:off x="2725" y="949"/>
              <a:ext cx="13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co</a:t>
              </a:r>
            </a:p>
          </p:txBody>
        </p:sp>
        <p:sp>
          <p:nvSpPr>
            <p:cNvPr id="11470" name="Rectangle 206"/>
            <p:cNvSpPr>
              <a:spLocks/>
            </p:cNvSpPr>
            <p:nvPr/>
          </p:nvSpPr>
          <p:spPr bwMode="auto">
            <a:xfrm>
              <a:off x="2841" y="949"/>
              <a:ext cx="1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mp</a:t>
              </a:r>
            </a:p>
          </p:txBody>
        </p:sp>
        <p:sp>
          <p:nvSpPr>
            <p:cNvPr id="11471" name="Rectangle 207"/>
            <p:cNvSpPr>
              <a:spLocks/>
            </p:cNvSpPr>
            <p:nvPr/>
          </p:nvSpPr>
          <p:spPr bwMode="auto">
            <a:xfrm>
              <a:off x="3002" y="949"/>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72" name="Rectangle 208"/>
            <p:cNvSpPr>
              <a:spLocks/>
            </p:cNvSpPr>
            <p:nvPr/>
          </p:nvSpPr>
          <p:spPr bwMode="auto">
            <a:xfrm>
              <a:off x="3063" y="949"/>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73" name="Rectangle 209"/>
            <p:cNvSpPr>
              <a:spLocks/>
            </p:cNvSpPr>
            <p:nvPr/>
          </p:nvSpPr>
          <p:spPr bwMode="auto">
            <a:xfrm>
              <a:off x="3127" y="949"/>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74" name="Rectangle 210"/>
            <p:cNvSpPr>
              <a:spLocks/>
            </p:cNvSpPr>
            <p:nvPr/>
          </p:nvSpPr>
          <p:spPr bwMode="auto">
            <a:xfrm>
              <a:off x="3182" y="949"/>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75" name="Rectangle 211"/>
            <p:cNvSpPr>
              <a:spLocks/>
            </p:cNvSpPr>
            <p:nvPr/>
          </p:nvSpPr>
          <p:spPr bwMode="auto">
            <a:xfrm>
              <a:off x="3246" y="949"/>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76" name="Rectangle 212"/>
            <p:cNvSpPr>
              <a:spLocks/>
            </p:cNvSpPr>
            <p:nvPr/>
          </p:nvSpPr>
          <p:spPr bwMode="auto">
            <a:xfrm>
              <a:off x="3279" y="949"/>
              <a:ext cx="5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a:t>
              </a:r>
            </a:p>
          </p:txBody>
        </p:sp>
        <p:sp>
          <p:nvSpPr>
            <p:cNvPr id="11477" name="Rectangle 213"/>
            <p:cNvSpPr>
              <a:spLocks/>
            </p:cNvSpPr>
            <p:nvPr/>
          </p:nvSpPr>
          <p:spPr bwMode="auto">
            <a:xfrm>
              <a:off x="10" y="1125"/>
              <a:ext cx="10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478" name="Rectangle 214"/>
            <p:cNvSpPr>
              <a:spLocks/>
            </p:cNvSpPr>
            <p:nvPr/>
          </p:nvSpPr>
          <p:spPr bwMode="auto">
            <a:xfrm>
              <a:off x="65" y="1125"/>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479" name="Rectangle 215"/>
            <p:cNvSpPr>
              <a:spLocks/>
            </p:cNvSpPr>
            <p:nvPr/>
          </p:nvSpPr>
          <p:spPr bwMode="auto">
            <a:xfrm>
              <a:off x="128" y="1125"/>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u</a:t>
              </a:r>
            </a:p>
          </p:txBody>
        </p:sp>
        <p:sp>
          <p:nvSpPr>
            <p:cNvPr id="11480" name="Rectangle 216"/>
            <p:cNvSpPr>
              <a:spLocks/>
            </p:cNvSpPr>
            <p:nvPr/>
          </p:nvSpPr>
          <p:spPr bwMode="auto">
            <a:xfrm>
              <a:off x="189" y="1125"/>
              <a:ext cx="1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m</a:t>
              </a:r>
            </a:p>
          </p:txBody>
        </p:sp>
        <p:sp>
          <p:nvSpPr>
            <p:cNvPr id="11481" name="Rectangle 217"/>
            <p:cNvSpPr>
              <a:spLocks/>
            </p:cNvSpPr>
            <p:nvPr/>
          </p:nvSpPr>
          <p:spPr bwMode="auto">
            <a:xfrm>
              <a:off x="281" y="1125"/>
              <a:ext cx="10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482" name="Rectangle 218"/>
            <p:cNvSpPr>
              <a:spLocks/>
            </p:cNvSpPr>
            <p:nvPr/>
          </p:nvSpPr>
          <p:spPr bwMode="auto">
            <a:xfrm>
              <a:off x="335" y="1125"/>
              <a:ext cx="8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a:t>
              </a:r>
            </a:p>
          </p:txBody>
        </p:sp>
        <p:sp>
          <p:nvSpPr>
            <p:cNvPr id="11483" name="Rectangle 219"/>
            <p:cNvSpPr>
              <a:spLocks/>
            </p:cNvSpPr>
            <p:nvPr/>
          </p:nvSpPr>
          <p:spPr bwMode="auto">
            <a:xfrm>
              <a:off x="384" y="1125"/>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a</a:t>
              </a:r>
            </a:p>
          </p:txBody>
        </p:sp>
        <p:sp>
          <p:nvSpPr>
            <p:cNvPr id="11484" name="Rectangle 220"/>
            <p:cNvSpPr>
              <a:spLocks/>
            </p:cNvSpPr>
            <p:nvPr/>
          </p:nvSpPr>
          <p:spPr bwMode="auto">
            <a:xfrm>
              <a:off x="445" y="1125"/>
              <a:ext cx="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485" name="Rectangle 221"/>
            <p:cNvSpPr>
              <a:spLocks/>
            </p:cNvSpPr>
            <p:nvPr/>
          </p:nvSpPr>
          <p:spPr bwMode="auto">
            <a:xfrm>
              <a:off x="482" y="1125"/>
              <a:ext cx="10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486" name="Rectangle 222"/>
            <p:cNvSpPr>
              <a:spLocks/>
            </p:cNvSpPr>
            <p:nvPr/>
          </p:nvSpPr>
          <p:spPr bwMode="auto">
            <a:xfrm>
              <a:off x="536" y="1125"/>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d</a:t>
              </a:r>
            </a:p>
          </p:txBody>
        </p:sp>
        <p:sp>
          <p:nvSpPr>
            <p:cNvPr id="11487" name="Rectangle 223"/>
            <p:cNvSpPr>
              <a:spLocks/>
            </p:cNvSpPr>
            <p:nvPr/>
          </p:nvSpPr>
          <p:spPr bwMode="auto">
            <a:xfrm>
              <a:off x="1078"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a:t>
              </a:r>
            </a:p>
          </p:txBody>
        </p:sp>
        <p:sp>
          <p:nvSpPr>
            <p:cNvPr id="11488" name="Rectangle 224"/>
            <p:cNvSpPr>
              <a:spLocks/>
            </p:cNvSpPr>
            <p:nvPr/>
          </p:nvSpPr>
          <p:spPr bwMode="auto">
            <a:xfrm>
              <a:off x="1142"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89" name="Rectangle 225"/>
            <p:cNvSpPr>
              <a:spLocks/>
            </p:cNvSpPr>
            <p:nvPr/>
          </p:nvSpPr>
          <p:spPr bwMode="auto">
            <a:xfrm>
              <a:off x="1203" y="1125"/>
              <a:ext cx="5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a:t>
              </a:r>
            </a:p>
          </p:txBody>
        </p:sp>
        <p:sp>
          <p:nvSpPr>
            <p:cNvPr id="11490" name="Rectangle 226"/>
            <p:cNvSpPr>
              <a:spLocks/>
            </p:cNvSpPr>
            <p:nvPr/>
          </p:nvSpPr>
          <p:spPr bwMode="auto">
            <a:xfrm>
              <a:off x="1252" y="112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91" name="Rectangle 227"/>
            <p:cNvSpPr>
              <a:spLocks/>
            </p:cNvSpPr>
            <p:nvPr/>
          </p:nvSpPr>
          <p:spPr bwMode="auto">
            <a:xfrm>
              <a:off x="1285" y="1125"/>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492" name="Rectangle 228"/>
            <p:cNvSpPr>
              <a:spLocks/>
            </p:cNvSpPr>
            <p:nvPr/>
          </p:nvSpPr>
          <p:spPr bwMode="auto">
            <a:xfrm>
              <a:off x="1349"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93" name="Rectangle 229"/>
            <p:cNvSpPr>
              <a:spLocks/>
            </p:cNvSpPr>
            <p:nvPr/>
          </p:nvSpPr>
          <p:spPr bwMode="auto">
            <a:xfrm>
              <a:off x="1410" y="112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94" name="Rectangle 230"/>
            <p:cNvSpPr>
              <a:spLocks/>
            </p:cNvSpPr>
            <p:nvPr/>
          </p:nvSpPr>
          <p:spPr bwMode="auto">
            <a:xfrm>
              <a:off x="1468"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495" name="Rectangle 231"/>
            <p:cNvSpPr>
              <a:spLocks/>
            </p:cNvSpPr>
            <p:nvPr/>
          </p:nvSpPr>
          <p:spPr bwMode="auto">
            <a:xfrm>
              <a:off x="1529" y="1125"/>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96" name="Rectangle 232"/>
            <p:cNvSpPr>
              <a:spLocks/>
            </p:cNvSpPr>
            <p:nvPr/>
          </p:nvSpPr>
          <p:spPr bwMode="auto">
            <a:xfrm>
              <a:off x="1559" y="112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497" name="Rectangle 233"/>
            <p:cNvSpPr>
              <a:spLocks/>
            </p:cNvSpPr>
            <p:nvPr/>
          </p:nvSpPr>
          <p:spPr bwMode="auto">
            <a:xfrm>
              <a:off x="1596"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98" name="Rectangle 234"/>
            <p:cNvSpPr>
              <a:spLocks/>
            </p:cNvSpPr>
            <p:nvPr/>
          </p:nvSpPr>
          <p:spPr bwMode="auto">
            <a:xfrm>
              <a:off x="1657"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99" name="Rectangle 235"/>
            <p:cNvSpPr>
              <a:spLocks/>
            </p:cNvSpPr>
            <p:nvPr/>
          </p:nvSpPr>
          <p:spPr bwMode="auto">
            <a:xfrm>
              <a:off x="1721" y="1125"/>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 </a:t>
              </a:r>
            </a:p>
          </p:txBody>
        </p:sp>
        <p:sp>
          <p:nvSpPr>
            <p:cNvPr id="11500" name="Rectangle 236"/>
            <p:cNvSpPr>
              <a:spLocks/>
            </p:cNvSpPr>
            <p:nvPr/>
          </p:nvSpPr>
          <p:spPr bwMode="auto">
            <a:xfrm>
              <a:off x="1812" y="1125"/>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501" name="Rectangle 237"/>
            <p:cNvSpPr>
              <a:spLocks/>
            </p:cNvSpPr>
            <p:nvPr/>
          </p:nvSpPr>
          <p:spPr bwMode="auto">
            <a:xfrm>
              <a:off x="1855" y="1125"/>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502" name="Rectangle 238"/>
            <p:cNvSpPr>
              <a:spLocks/>
            </p:cNvSpPr>
            <p:nvPr/>
          </p:nvSpPr>
          <p:spPr bwMode="auto">
            <a:xfrm>
              <a:off x="1888"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a:t>
              </a:r>
            </a:p>
          </p:txBody>
        </p:sp>
        <p:sp>
          <p:nvSpPr>
            <p:cNvPr id="11503" name="Rectangle 239"/>
            <p:cNvSpPr>
              <a:spLocks/>
            </p:cNvSpPr>
            <p:nvPr/>
          </p:nvSpPr>
          <p:spPr bwMode="auto">
            <a:xfrm>
              <a:off x="1952" y="112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504" name="Rectangle 240"/>
            <p:cNvSpPr>
              <a:spLocks/>
            </p:cNvSpPr>
            <p:nvPr/>
          </p:nvSpPr>
          <p:spPr bwMode="auto">
            <a:xfrm>
              <a:off x="2037" y="112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v</a:t>
              </a:r>
            </a:p>
          </p:txBody>
        </p:sp>
        <p:sp>
          <p:nvSpPr>
            <p:cNvPr id="11505" name="Rectangle 241"/>
            <p:cNvSpPr>
              <a:spLocks/>
            </p:cNvSpPr>
            <p:nvPr/>
          </p:nvSpPr>
          <p:spPr bwMode="auto">
            <a:xfrm>
              <a:off x="2101" y="1125"/>
              <a:ext cx="6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506" name="Rectangle 242"/>
            <p:cNvSpPr>
              <a:spLocks/>
            </p:cNvSpPr>
            <p:nvPr/>
          </p:nvSpPr>
          <p:spPr bwMode="auto">
            <a:xfrm>
              <a:off x="2156" y="112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07" name="Rectangle 243"/>
            <p:cNvSpPr>
              <a:spLocks/>
            </p:cNvSpPr>
            <p:nvPr/>
          </p:nvSpPr>
          <p:spPr bwMode="auto">
            <a:xfrm>
              <a:off x="2193" y="1125"/>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ue</a:t>
              </a:r>
            </a:p>
          </p:txBody>
        </p:sp>
        <p:sp>
          <p:nvSpPr>
            <p:cNvPr id="11508" name="Rectangle 244"/>
            <p:cNvSpPr>
              <a:spLocks/>
            </p:cNvSpPr>
            <p:nvPr/>
          </p:nvSpPr>
          <p:spPr bwMode="auto">
            <a:xfrm>
              <a:off x="2308" y="1125"/>
              <a:ext cx="15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 a</a:t>
              </a:r>
            </a:p>
          </p:txBody>
        </p:sp>
        <p:sp>
          <p:nvSpPr>
            <p:cNvPr id="11509" name="Rectangle 245"/>
            <p:cNvSpPr>
              <a:spLocks/>
            </p:cNvSpPr>
            <p:nvPr/>
          </p:nvSpPr>
          <p:spPr bwMode="auto">
            <a:xfrm>
              <a:off x="2445" y="1125"/>
              <a:ext cx="1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re</a:t>
              </a:r>
            </a:p>
          </p:txBody>
        </p:sp>
        <p:sp>
          <p:nvSpPr>
            <p:cNvPr id="11510" name="Rectangle 246"/>
            <p:cNvSpPr>
              <a:spLocks/>
            </p:cNvSpPr>
            <p:nvPr/>
          </p:nvSpPr>
          <p:spPr bwMode="auto">
            <a:xfrm>
              <a:off x="2540" y="1125"/>
              <a:ext cx="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s</a:t>
              </a:r>
            </a:p>
          </p:txBody>
        </p:sp>
        <p:sp>
          <p:nvSpPr>
            <p:cNvPr id="11511" name="Rectangle 247"/>
            <p:cNvSpPr>
              <a:spLocks/>
            </p:cNvSpPr>
            <p:nvPr/>
          </p:nvSpPr>
          <p:spPr bwMode="auto">
            <a:xfrm>
              <a:off x="2622" y="1125"/>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pe</a:t>
              </a:r>
            </a:p>
          </p:txBody>
        </p:sp>
        <p:sp>
          <p:nvSpPr>
            <p:cNvPr id="11512" name="Rectangle 248"/>
            <p:cNvSpPr>
              <a:spLocks/>
            </p:cNvSpPr>
            <p:nvPr/>
          </p:nvSpPr>
          <p:spPr bwMode="auto">
            <a:xfrm>
              <a:off x="2737" y="1125"/>
              <a:ext cx="6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513" name="Rectangle 249"/>
            <p:cNvSpPr>
              <a:spLocks/>
            </p:cNvSpPr>
            <p:nvPr/>
          </p:nvSpPr>
          <p:spPr bwMode="auto">
            <a:xfrm>
              <a:off x="2795" y="112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514" name="Rectangle 250"/>
            <p:cNvSpPr>
              <a:spLocks/>
            </p:cNvSpPr>
            <p:nvPr/>
          </p:nvSpPr>
          <p:spPr bwMode="auto">
            <a:xfrm>
              <a:off x="2829" y="1125"/>
              <a:ext cx="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515" name="Rectangle 251"/>
            <p:cNvSpPr>
              <a:spLocks/>
            </p:cNvSpPr>
            <p:nvPr/>
          </p:nvSpPr>
          <p:spPr bwMode="auto">
            <a:xfrm>
              <a:off x="2871" y="1125"/>
              <a:ext cx="1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ie</a:t>
              </a:r>
            </a:p>
          </p:txBody>
        </p:sp>
        <p:sp>
          <p:nvSpPr>
            <p:cNvPr id="11516" name="Rectangle 252"/>
            <p:cNvSpPr>
              <a:spLocks/>
            </p:cNvSpPr>
            <p:nvPr/>
          </p:nvSpPr>
          <p:spPr bwMode="auto">
            <a:xfrm>
              <a:off x="2960"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a:t>
              </a:r>
            </a:p>
          </p:txBody>
        </p:sp>
        <p:sp>
          <p:nvSpPr>
            <p:cNvPr id="11517" name="Rectangle 253"/>
            <p:cNvSpPr>
              <a:spLocks/>
            </p:cNvSpPr>
            <p:nvPr/>
          </p:nvSpPr>
          <p:spPr bwMode="auto">
            <a:xfrm>
              <a:off x="3054"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b</a:t>
              </a:r>
            </a:p>
          </p:txBody>
        </p:sp>
        <p:sp>
          <p:nvSpPr>
            <p:cNvPr id="11518" name="Rectangle 254"/>
            <p:cNvSpPr>
              <a:spLocks/>
            </p:cNvSpPr>
            <p:nvPr/>
          </p:nvSpPr>
          <p:spPr bwMode="auto">
            <a:xfrm>
              <a:off x="3115" y="1125"/>
              <a:ext cx="14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 t</a:t>
              </a:r>
            </a:p>
          </p:txBody>
        </p:sp>
        <p:sp>
          <p:nvSpPr>
            <p:cNvPr id="11519" name="Rectangle 255"/>
            <p:cNvSpPr>
              <a:spLocks/>
            </p:cNvSpPr>
            <p:nvPr/>
          </p:nvSpPr>
          <p:spPr bwMode="auto">
            <a:xfrm>
              <a:off x="3246" y="1125"/>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he</a:t>
              </a:r>
            </a:p>
          </p:txBody>
        </p:sp>
        <p:sp>
          <p:nvSpPr>
            <p:cNvPr id="11520" name="Rectangle 256"/>
            <p:cNvSpPr>
              <a:spLocks/>
            </p:cNvSpPr>
            <p:nvPr/>
          </p:nvSpPr>
          <p:spPr bwMode="auto">
            <a:xfrm>
              <a:off x="3362" y="1125"/>
              <a:ext cx="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521" name="Rectangle 257"/>
            <p:cNvSpPr>
              <a:spLocks/>
            </p:cNvSpPr>
            <p:nvPr/>
          </p:nvSpPr>
          <p:spPr bwMode="auto">
            <a:xfrm>
              <a:off x="3395"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522" name="Rectangle 258"/>
            <p:cNvSpPr>
              <a:spLocks/>
            </p:cNvSpPr>
            <p:nvPr/>
          </p:nvSpPr>
          <p:spPr bwMode="auto">
            <a:xfrm>
              <a:off x="3456" y="1125"/>
              <a:ext cx="4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523" name="Rectangle 259"/>
            <p:cNvSpPr>
              <a:spLocks/>
            </p:cNvSpPr>
            <p:nvPr/>
          </p:nvSpPr>
          <p:spPr bwMode="auto">
            <a:xfrm>
              <a:off x="3499" y="1125"/>
              <a:ext cx="1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524" name="Rectangle 260"/>
            <p:cNvSpPr>
              <a:spLocks/>
            </p:cNvSpPr>
            <p:nvPr/>
          </p:nvSpPr>
          <p:spPr bwMode="auto">
            <a:xfrm>
              <a:off x="3614" y="1125"/>
              <a:ext cx="15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 d</a:t>
              </a:r>
            </a:p>
          </p:txBody>
        </p:sp>
        <p:sp>
          <p:nvSpPr>
            <p:cNvPr id="11525" name="Rectangle 261"/>
            <p:cNvSpPr>
              <a:spLocks/>
            </p:cNvSpPr>
            <p:nvPr/>
          </p:nvSpPr>
          <p:spPr bwMode="auto">
            <a:xfrm>
              <a:off x="3751" y="1125"/>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ec</a:t>
              </a:r>
            </a:p>
          </p:txBody>
        </p:sp>
        <p:sp>
          <p:nvSpPr>
            <p:cNvPr id="11526" name="Rectangle 262"/>
            <p:cNvSpPr>
              <a:spLocks/>
            </p:cNvSpPr>
            <p:nvPr/>
          </p:nvSpPr>
          <p:spPr bwMode="auto">
            <a:xfrm>
              <a:off x="3861" y="1125"/>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27" name="Rectangle 263"/>
            <p:cNvSpPr>
              <a:spLocks/>
            </p:cNvSpPr>
            <p:nvPr/>
          </p:nvSpPr>
          <p:spPr bwMode="auto">
            <a:xfrm>
              <a:off x="3897" y="1125"/>
              <a:ext cx="11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ar</a:t>
              </a:r>
            </a:p>
          </p:txBody>
        </p:sp>
        <p:sp>
          <p:nvSpPr>
            <p:cNvPr id="11528" name="Rectangle 264"/>
            <p:cNvSpPr>
              <a:spLocks/>
            </p:cNvSpPr>
            <p:nvPr/>
          </p:nvSpPr>
          <p:spPr bwMode="auto">
            <a:xfrm>
              <a:off x="3992" y="1125"/>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529" name="Rectangle 265"/>
            <p:cNvSpPr>
              <a:spLocks/>
            </p:cNvSpPr>
            <p:nvPr/>
          </p:nvSpPr>
          <p:spPr bwMode="auto">
            <a:xfrm>
              <a:off x="4050" y="1125"/>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530" name="Rectangle 266"/>
            <p:cNvSpPr>
              <a:spLocks/>
            </p:cNvSpPr>
            <p:nvPr/>
          </p:nvSpPr>
          <p:spPr bwMode="auto">
            <a:xfrm>
              <a:off x="4110" y="1125"/>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531" name="Rectangle 267"/>
            <p:cNvSpPr>
              <a:spLocks/>
            </p:cNvSpPr>
            <p:nvPr/>
          </p:nvSpPr>
          <p:spPr bwMode="auto">
            <a:xfrm>
              <a:off x="10" y="1301"/>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u</a:t>
              </a:r>
            </a:p>
          </p:txBody>
        </p:sp>
        <p:sp>
          <p:nvSpPr>
            <p:cNvPr id="11532" name="Rectangle 268"/>
            <p:cNvSpPr>
              <a:spLocks/>
            </p:cNvSpPr>
            <p:nvPr/>
          </p:nvSpPr>
          <p:spPr bwMode="auto">
            <a:xfrm>
              <a:off x="74" y="1301"/>
              <a:ext cx="13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ni</a:t>
              </a:r>
            </a:p>
          </p:txBody>
        </p:sp>
        <p:sp>
          <p:nvSpPr>
            <p:cNvPr id="11533" name="Rectangle 269"/>
            <p:cNvSpPr>
              <a:spLocks/>
            </p:cNvSpPr>
            <p:nvPr/>
          </p:nvSpPr>
          <p:spPr bwMode="auto">
            <a:xfrm>
              <a:off x="168" y="1301"/>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o</a:t>
              </a:r>
            </a:p>
          </p:txBody>
        </p:sp>
        <p:sp>
          <p:nvSpPr>
            <p:cNvPr id="11534" name="Rectangle 270"/>
            <p:cNvSpPr>
              <a:spLocks/>
            </p:cNvSpPr>
            <p:nvPr/>
          </p:nvSpPr>
          <p:spPr bwMode="auto">
            <a:xfrm>
              <a:off x="232" y="1301"/>
              <a:ext cx="10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535" name="Rectangle 271"/>
            <p:cNvSpPr>
              <a:spLocks/>
            </p:cNvSpPr>
            <p:nvPr/>
          </p:nvSpPr>
          <p:spPr bwMode="auto">
            <a:xfrm>
              <a:off x="1078" y="1301"/>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536" name="Rectangle 272"/>
            <p:cNvSpPr>
              <a:spLocks/>
            </p:cNvSpPr>
            <p:nvPr/>
          </p:nvSpPr>
          <p:spPr bwMode="auto">
            <a:xfrm>
              <a:off x="1112" y="1301"/>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a:t>
              </a:r>
            </a:p>
          </p:txBody>
        </p:sp>
        <p:sp>
          <p:nvSpPr>
            <p:cNvPr id="11537" name="Rectangle 273"/>
            <p:cNvSpPr>
              <a:spLocks/>
            </p:cNvSpPr>
            <p:nvPr/>
          </p:nvSpPr>
          <p:spPr bwMode="auto">
            <a:xfrm>
              <a:off x="1176" y="130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p</a:t>
              </a:r>
            </a:p>
          </p:txBody>
        </p:sp>
        <p:sp>
          <p:nvSpPr>
            <p:cNvPr id="11538" name="Rectangle 274"/>
            <p:cNvSpPr>
              <a:spLocks/>
            </p:cNvSpPr>
            <p:nvPr/>
          </p:nvSpPr>
          <p:spPr bwMode="auto">
            <a:xfrm>
              <a:off x="1237" y="1301"/>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539" name="Rectangle 275"/>
            <p:cNvSpPr>
              <a:spLocks/>
            </p:cNvSpPr>
            <p:nvPr/>
          </p:nvSpPr>
          <p:spPr bwMode="auto">
            <a:xfrm>
              <a:off x="1325" y="1301"/>
              <a:ext cx="11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a:t>
              </a:r>
            </a:p>
          </p:txBody>
        </p:sp>
        <p:sp>
          <p:nvSpPr>
            <p:cNvPr id="11540" name="Rectangle 276"/>
            <p:cNvSpPr>
              <a:spLocks/>
            </p:cNvSpPr>
            <p:nvPr/>
          </p:nvSpPr>
          <p:spPr bwMode="auto">
            <a:xfrm>
              <a:off x="1413" y="1301"/>
              <a:ext cx="139"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 f</a:t>
              </a:r>
            </a:p>
          </p:txBody>
        </p:sp>
        <p:sp>
          <p:nvSpPr>
            <p:cNvPr id="11541" name="Rectangle 277"/>
            <p:cNvSpPr>
              <a:spLocks/>
            </p:cNvSpPr>
            <p:nvPr/>
          </p:nvSpPr>
          <p:spPr bwMode="auto">
            <a:xfrm>
              <a:off x="1550" y="130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542" name="Rectangle 278"/>
            <p:cNvSpPr>
              <a:spLocks/>
            </p:cNvSpPr>
            <p:nvPr/>
          </p:nvSpPr>
          <p:spPr bwMode="auto">
            <a:xfrm>
              <a:off x="1611" y="1301"/>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43" name="Rectangle 279"/>
            <p:cNvSpPr>
              <a:spLocks/>
            </p:cNvSpPr>
            <p:nvPr/>
          </p:nvSpPr>
          <p:spPr bwMode="auto">
            <a:xfrm>
              <a:off x="1648" y="1301"/>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44" name="Rectangle 280"/>
            <p:cNvSpPr>
              <a:spLocks/>
            </p:cNvSpPr>
            <p:nvPr/>
          </p:nvSpPr>
          <p:spPr bwMode="auto">
            <a:xfrm>
              <a:off x="1681" y="130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545" name="Rectangle 281"/>
            <p:cNvSpPr>
              <a:spLocks/>
            </p:cNvSpPr>
            <p:nvPr/>
          </p:nvSpPr>
          <p:spPr bwMode="auto">
            <a:xfrm>
              <a:off x="1745" y="1301"/>
              <a:ext cx="1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we</a:t>
              </a:r>
            </a:p>
          </p:txBody>
        </p:sp>
        <p:sp>
          <p:nvSpPr>
            <p:cNvPr id="11546" name="Rectangle 282"/>
            <p:cNvSpPr>
              <a:spLocks/>
            </p:cNvSpPr>
            <p:nvPr/>
          </p:nvSpPr>
          <p:spPr bwMode="auto">
            <a:xfrm>
              <a:off x="1888" y="1301"/>
              <a:ext cx="17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b</a:t>
              </a:r>
            </a:p>
          </p:txBody>
        </p:sp>
        <p:sp>
          <p:nvSpPr>
            <p:cNvPr id="11547" name="Rectangle 283"/>
            <p:cNvSpPr>
              <a:spLocks/>
            </p:cNvSpPr>
            <p:nvPr/>
          </p:nvSpPr>
          <p:spPr bwMode="auto">
            <a:xfrm>
              <a:off x="2046" y="1301"/>
              <a:ext cx="6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 </a:t>
              </a:r>
            </a:p>
          </p:txBody>
        </p:sp>
        <p:sp>
          <p:nvSpPr>
            <p:cNvPr id="11548" name="Rectangle 284"/>
            <p:cNvSpPr>
              <a:spLocks/>
            </p:cNvSpPr>
            <p:nvPr/>
          </p:nvSpPr>
          <p:spPr bwMode="auto">
            <a:xfrm>
              <a:off x="2138" y="1301"/>
              <a:ext cx="4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549" name="Rectangle 285"/>
            <p:cNvSpPr>
              <a:spLocks/>
            </p:cNvSpPr>
            <p:nvPr/>
          </p:nvSpPr>
          <p:spPr bwMode="auto">
            <a:xfrm>
              <a:off x="2174" y="1301"/>
              <a:ext cx="7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a:t>
              </a:r>
            </a:p>
          </p:txBody>
        </p:sp>
        <p:sp>
          <p:nvSpPr>
            <p:cNvPr id="11550" name="Rectangle 286"/>
            <p:cNvSpPr>
              <a:spLocks/>
            </p:cNvSpPr>
            <p:nvPr/>
          </p:nvSpPr>
          <p:spPr bwMode="auto">
            <a:xfrm>
              <a:off x="2235" y="1301"/>
              <a:ext cx="15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s</a:t>
              </a:r>
            </a:p>
          </p:txBody>
        </p:sp>
        <p:sp>
          <p:nvSpPr>
            <p:cNvPr id="11551" name="Rectangle 287"/>
            <p:cNvSpPr>
              <a:spLocks/>
            </p:cNvSpPr>
            <p:nvPr/>
          </p:nvSpPr>
          <p:spPr bwMode="auto">
            <a:xfrm>
              <a:off x="2372" y="1301"/>
              <a:ext cx="1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el</a:t>
              </a:r>
            </a:p>
          </p:txBody>
        </p:sp>
        <p:sp>
          <p:nvSpPr>
            <p:cNvPr id="11552" name="Rectangle 288"/>
            <p:cNvSpPr>
              <a:spLocks/>
            </p:cNvSpPr>
            <p:nvPr/>
          </p:nvSpPr>
          <p:spPr bwMode="auto">
            <a:xfrm>
              <a:off x="2460" y="1301"/>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553" name="Rectangle 289"/>
            <p:cNvSpPr>
              <a:spLocks/>
            </p:cNvSpPr>
            <p:nvPr/>
          </p:nvSpPr>
          <p:spPr bwMode="auto">
            <a:xfrm>
              <a:off x="2518" y="1301"/>
              <a:ext cx="17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cte</a:t>
              </a:r>
            </a:p>
          </p:txBody>
        </p:sp>
        <p:sp>
          <p:nvSpPr>
            <p:cNvPr id="11554" name="Rectangle 290"/>
            <p:cNvSpPr>
              <a:spLocks/>
            </p:cNvSpPr>
            <p:nvPr/>
          </p:nvSpPr>
          <p:spPr bwMode="auto">
            <a:xfrm>
              <a:off x="2661" y="1301"/>
              <a:ext cx="21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m</a:t>
              </a:r>
            </a:p>
          </p:txBody>
        </p:sp>
        <p:sp>
          <p:nvSpPr>
            <p:cNvPr id="11555" name="Rectangle 291"/>
            <p:cNvSpPr>
              <a:spLocks/>
            </p:cNvSpPr>
            <p:nvPr/>
          </p:nvSpPr>
          <p:spPr bwMode="auto">
            <a:xfrm>
              <a:off x="2853" y="1301"/>
              <a:ext cx="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556" name="Rectangle 292"/>
            <p:cNvSpPr>
              <a:spLocks/>
            </p:cNvSpPr>
            <p:nvPr/>
          </p:nvSpPr>
          <p:spPr bwMode="auto">
            <a:xfrm>
              <a:off x="2908" y="1301"/>
              <a:ext cx="1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mb</a:t>
              </a:r>
            </a:p>
          </p:txBody>
        </p:sp>
        <p:sp>
          <p:nvSpPr>
            <p:cNvPr id="11557" name="Rectangle 293"/>
            <p:cNvSpPr>
              <a:spLocks/>
            </p:cNvSpPr>
            <p:nvPr/>
          </p:nvSpPr>
          <p:spPr bwMode="auto">
            <a:xfrm>
              <a:off x="3069" y="1301"/>
              <a:ext cx="1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er</a:t>
              </a:r>
            </a:p>
          </p:txBody>
        </p:sp>
        <p:sp>
          <p:nvSpPr>
            <p:cNvPr id="11558" name="Rectangle 294"/>
            <p:cNvSpPr>
              <a:spLocks/>
            </p:cNvSpPr>
            <p:nvPr/>
          </p:nvSpPr>
          <p:spPr bwMode="auto">
            <a:xfrm>
              <a:off x="0" y="1470"/>
              <a:ext cx="1068" cy="10"/>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559" name="Rectangle 295"/>
            <p:cNvSpPr>
              <a:spLocks/>
            </p:cNvSpPr>
            <p:nvPr/>
          </p:nvSpPr>
          <p:spPr bwMode="auto">
            <a:xfrm>
              <a:off x="1068" y="1426"/>
              <a:ext cx="9" cy="10"/>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560" name="Rectangle 296"/>
            <p:cNvSpPr>
              <a:spLocks/>
            </p:cNvSpPr>
            <p:nvPr/>
          </p:nvSpPr>
          <p:spPr bwMode="auto">
            <a:xfrm>
              <a:off x="1077" y="1470"/>
              <a:ext cx="3337" cy="10"/>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sp>
        <p:nvSpPr>
          <p:cNvPr id="2" name="Slide Number Placeholder 1">
            <a:extLst>
              <a:ext uri="{FF2B5EF4-FFF2-40B4-BE49-F238E27FC236}">
                <a16:creationId xmlns:a16="http://schemas.microsoft.com/office/drawing/2014/main" id="{88E3AD83-0DB5-4A17-9AB3-652E2C561723}"/>
              </a:ext>
            </a:extLst>
          </p:cNvPr>
          <p:cNvSpPr>
            <a:spLocks noGrp="1"/>
          </p:cNvSpPr>
          <p:nvPr>
            <p:ph type="sldNum" sz="quarter" idx="12"/>
          </p:nvPr>
        </p:nvSpPr>
        <p:spPr/>
        <p:txBody>
          <a:bodyPr/>
          <a:lstStyle/>
          <a:p>
            <a:fld id="{2BDE3701-474C-CD4A-A6A3-B03FBD921A2A}" type="slidenum">
              <a:rPr lang="en-US" smtClean="0"/>
              <a:t>31</a:t>
            </a:fld>
            <a:endParaRPr lang="en-US"/>
          </a:p>
        </p:txBody>
      </p:sp>
    </p:spTree>
    <p:extLst>
      <p:ext uri="{BB962C8B-B14F-4D97-AF65-F5344CB8AC3E}">
        <p14:creationId xmlns:p14="http://schemas.microsoft.com/office/powerpoint/2010/main" val="136115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229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291" name="Rectangle 3"/>
          <p:cNvSpPr>
            <a:spLocks noGrp="1" noChangeArrowheads="1"/>
          </p:cNvSpPr>
          <p:nvPr>
            <p:ph type="title"/>
          </p:nvPr>
        </p:nvSpPr>
        <p:spPr>
          <a:ln/>
        </p:spPr>
        <p:txBody>
          <a:bodyPr rIns="132080">
            <a:normAutofit fontScale="90000"/>
          </a:bodyPr>
          <a:lstStyle/>
          <a:p>
            <a:r>
              <a:rPr lang="en-US"/>
              <a:t>Figure 4.8</a:t>
            </a:r>
            <a:br>
              <a:rPr lang="en-US"/>
            </a:br>
            <a:r>
              <a:rPr lang="en-US"/>
              <a:t>CORBA CDR message</a:t>
            </a:r>
          </a:p>
        </p:txBody>
      </p:sp>
      <p:sp>
        <p:nvSpPr>
          <p:cNvPr id="12292" name="Rectangle 4"/>
          <p:cNvSpPr>
            <a:spLocks/>
          </p:cNvSpPr>
          <p:nvPr/>
        </p:nvSpPr>
        <p:spPr bwMode="auto">
          <a:xfrm>
            <a:off x="1269023" y="5080000"/>
            <a:ext cx="7526215" cy="280988"/>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nvGrpSpPr>
          <p:cNvPr id="12293" name="Group 5"/>
          <p:cNvGrpSpPr>
            <a:grpSpLocks/>
          </p:cNvGrpSpPr>
          <p:nvPr/>
        </p:nvGrpSpPr>
        <p:grpSpPr bwMode="auto">
          <a:xfrm>
            <a:off x="1288073" y="1552575"/>
            <a:ext cx="7892563" cy="3983039"/>
            <a:chOff x="0" y="0"/>
            <a:chExt cx="5386" cy="2509"/>
          </a:xfrm>
        </p:grpSpPr>
        <p:sp>
          <p:nvSpPr>
            <p:cNvPr id="12294" name="Rectangle 6"/>
            <p:cNvSpPr>
              <a:spLocks/>
            </p:cNvSpPr>
            <p:nvPr/>
          </p:nvSpPr>
          <p:spPr bwMode="auto">
            <a:xfrm>
              <a:off x="0" y="2199"/>
              <a:ext cx="538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600" dirty="0">
                  <a:solidFill>
                    <a:schemeClr val="tx1"/>
                  </a:solidFill>
                  <a:latin typeface="Arial" charset="0"/>
                  <a:ea typeface="ＭＳ Ｐゴシック" charset="0"/>
                  <a:cs typeface="Arial" charset="0"/>
                  <a:sym typeface="Arial" charset="0"/>
                </a:rPr>
                <a:t>The flattened form represents a Person </a:t>
              </a:r>
              <a:r>
                <a:rPr lang="en-US" sz="1600" dirty="0" err="1">
                  <a:solidFill>
                    <a:schemeClr val="tx1"/>
                  </a:solidFill>
                  <a:latin typeface="Arial" charset="0"/>
                  <a:ea typeface="ＭＳ Ｐゴシック" charset="0"/>
                  <a:cs typeface="Arial" charset="0"/>
                  <a:sym typeface="Arial" charset="0"/>
                </a:rPr>
                <a:t>struct</a:t>
              </a:r>
              <a:r>
                <a:rPr lang="en-US" sz="1600" dirty="0">
                  <a:solidFill>
                    <a:schemeClr val="tx1"/>
                  </a:solidFill>
                  <a:latin typeface="Arial" charset="0"/>
                  <a:ea typeface="ＭＳ Ｐゴシック" charset="0"/>
                  <a:cs typeface="Arial" charset="0"/>
                  <a:sym typeface="Arial" charset="0"/>
                </a:rPr>
                <a:t>  with the values: {‘smith’, ‘London’, 1948}</a:t>
              </a:r>
            </a:p>
            <a:p>
              <a:r>
                <a:rPr lang="en-US" sz="1600" dirty="0">
                  <a:latin typeface="Arial" charset="0"/>
                  <a:ea typeface="ＭＳ Ｐゴシック" charset="0"/>
                  <a:cs typeface="Arial" charset="0"/>
                  <a:sym typeface="Arial" charset="0"/>
                </a:rPr>
                <a:t>Unsigned Longs that occupy 4 bytes start at an index that is a multiple of 4.</a:t>
              </a:r>
              <a:r>
                <a:rPr lang="en-US" sz="1600" dirty="0">
                  <a:solidFill>
                    <a:schemeClr val="tx1"/>
                  </a:solidFill>
                  <a:latin typeface="Arial" charset="0"/>
                  <a:ea typeface="ＭＳ Ｐゴシック" charset="0"/>
                  <a:cs typeface="Arial" charset="0"/>
                  <a:sym typeface="Arial" charset="0"/>
                </a:rPr>
                <a:t> </a:t>
              </a:r>
            </a:p>
          </p:txBody>
        </p:sp>
        <p:sp>
          <p:nvSpPr>
            <p:cNvPr id="12297" name="Rectangle 9"/>
            <p:cNvSpPr>
              <a:spLocks/>
            </p:cNvSpPr>
            <p:nvPr/>
          </p:nvSpPr>
          <p:spPr bwMode="auto">
            <a:xfrm>
              <a:off x="370" y="362"/>
              <a:ext cx="2569" cy="1550"/>
            </a:xfrm>
            <a:prstGeom prst="rect">
              <a:avLst/>
            </a:prstGeom>
            <a:noFill/>
            <a:ln w="349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298" name="Rectangle 10"/>
            <p:cNvSpPr>
              <a:spLocks/>
            </p:cNvSpPr>
            <p:nvPr/>
          </p:nvSpPr>
          <p:spPr bwMode="auto">
            <a:xfrm>
              <a:off x="481" y="428"/>
              <a:ext cx="25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0–3</a:t>
              </a:r>
            </a:p>
          </p:txBody>
        </p:sp>
        <p:sp>
          <p:nvSpPr>
            <p:cNvPr id="12299" name="Rectangle 11"/>
            <p:cNvSpPr>
              <a:spLocks/>
            </p:cNvSpPr>
            <p:nvPr/>
          </p:nvSpPr>
          <p:spPr bwMode="auto">
            <a:xfrm>
              <a:off x="481" y="635"/>
              <a:ext cx="25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4–7</a:t>
              </a:r>
            </a:p>
          </p:txBody>
        </p:sp>
        <p:sp>
          <p:nvSpPr>
            <p:cNvPr id="12300" name="Rectangle 12"/>
            <p:cNvSpPr>
              <a:spLocks/>
            </p:cNvSpPr>
            <p:nvPr/>
          </p:nvSpPr>
          <p:spPr bwMode="auto">
            <a:xfrm>
              <a:off x="481" y="841"/>
              <a:ext cx="336"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8–11</a:t>
              </a:r>
            </a:p>
          </p:txBody>
        </p:sp>
        <p:sp>
          <p:nvSpPr>
            <p:cNvPr id="12301" name="Rectangle 13"/>
            <p:cNvSpPr>
              <a:spLocks/>
            </p:cNvSpPr>
            <p:nvPr/>
          </p:nvSpPr>
          <p:spPr bwMode="auto">
            <a:xfrm>
              <a:off x="481" y="1048"/>
              <a:ext cx="42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12–15</a:t>
              </a:r>
            </a:p>
          </p:txBody>
        </p:sp>
        <p:sp>
          <p:nvSpPr>
            <p:cNvPr id="12302" name="Rectangle 14"/>
            <p:cNvSpPr>
              <a:spLocks/>
            </p:cNvSpPr>
            <p:nvPr/>
          </p:nvSpPr>
          <p:spPr bwMode="auto">
            <a:xfrm>
              <a:off x="481" y="1284"/>
              <a:ext cx="42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16–19</a:t>
              </a:r>
            </a:p>
          </p:txBody>
        </p:sp>
        <p:sp>
          <p:nvSpPr>
            <p:cNvPr id="12303" name="Rectangle 15"/>
            <p:cNvSpPr>
              <a:spLocks/>
            </p:cNvSpPr>
            <p:nvPr/>
          </p:nvSpPr>
          <p:spPr bwMode="auto">
            <a:xfrm>
              <a:off x="481" y="1505"/>
              <a:ext cx="38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20-23</a:t>
              </a:r>
            </a:p>
          </p:txBody>
        </p:sp>
        <p:sp>
          <p:nvSpPr>
            <p:cNvPr id="12304" name="Rectangle 16"/>
            <p:cNvSpPr>
              <a:spLocks/>
            </p:cNvSpPr>
            <p:nvPr/>
          </p:nvSpPr>
          <p:spPr bwMode="auto">
            <a:xfrm>
              <a:off x="481" y="1727"/>
              <a:ext cx="42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24–27</a:t>
              </a:r>
            </a:p>
          </p:txBody>
        </p:sp>
        <p:sp>
          <p:nvSpPr>
            <p:cNvPr id="12305" name="Rectangle 17"/>
            <p:cNvSpPr>
              <a:spLocks/>
            </p:cNvSpPr>
            <p:nvPr/>
          </p:nvSpPr>
          <p:spPr bwMode="auto">
            <a:xfrm>
              <a:off x="1917" y="398"/>
              <a:ext cx="10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5</a:t>
              </a:r>
            </a:p>
          </p:txBody>
        </p:sp>
        <p:sp>
          <p:nvSpPr>
            <p:cNvPr id="12306" name="Rectangle 18"/>
            <p:cNvSpPr>
              <a:spLocks/>
            </p:cNvSpPr>
            <p:nvPr/>
          </p:nvSpPr>
          <p:spPr bwMode="auto">
            <a:xfrm>
              <a:off x="1917" y="620"/>
              <a:ext cx="599"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"Smit"</a:t>
              </a:r>
            </a:p>
          </p:txBody>
        </p:sp>
        <p:sp>
          <p:nvSpPr>
            <p:cNvPr id="12307" name="Rectangle 19"/>
            <p:cNvSpPr>
              <a:spLocks/>
            </p:cNvSpPr>
            <p:nvPr/>
          </p:nvSpPr>
          <p:spPr bwMode="auto">
            <a:xfrm>
              <a:off x="1917" y="826"/>
              <a:ext cx="599"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"h___"</a:t>
              </a:r>
            </a:p>
          </p:txBody>
        </p:sp>
        <p:sp>
          <p:nvSpPr>
            <p:cNvPr id="12308" name="Rectangle 20"/>
            <p:cNvSpPr>
              <a:spLocks/>
            </p:cNvSpPr>
            <p:nvPr/>
          </p:nvSpPr>
          <p:spPr bwMode="auto">
            <a:xfrm>
              <a:off x="1917" y="1048"/>
              <a:ext cx="20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 6</a:t>
              </a:r>
            </a:p>
          </p:txBody>
        </p:sp>
        <p:sp>
          <p:nvSpPr>
            <p:cNvPr id="12309" name="Rectangle 21"/>
            <p:cNvSpPr>
              <a:spLocks/>
            </p:cNvSpPr>
            <p:nvPr/>
          </p:nvSpPr>
          <p:spPr bwMode="auto">
            <a:xfrm>
              <a:off x="1917" y="1255"/>
              <a:ext cx="599"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"Lond"</a:t>
              </a:r>
            </a:p>
          </p:txBody>
        </p:sp>
        <p:sp>
          <p:nvSpPr>
            <p:cNvPr id="12310" name="Rectangle 22"/>
            <p:cNvSpPr>
              <a:spLocks/>
            </p:cNvSpPr>
            <p:nvPr/>
          </p:nvSpPr>
          <p:spPr bwMode="auto">
            <a:xfrm>
              <a:off x="1917" y="1476"/>
              <a:ext cx="599"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"on__"</a:t>
              </a:r>
            </a:p>
          </p:txBody>
        </p:sp>
        <p:sp>
          <p:nvSpPr>
            <p:cNvPr id="12311" name="Rectangle 23"/>
            <p:cNvSpPr>
              <a:spLocks/>
            </p:cNvSpPr>
            <p:nvPr/>
          </p:nvSpPr>
          <p:spPr bwMode="auto">
            <a:xfrm>
              <a:off x="1917" y="1697"/>
              <a:ext cx="399"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1984</a:t>
              </a:r>
            </a:p>
          </p:txBody>
        </p:sp>
        <p:sp>
          <p:nvSpPr>
            <p:cNvPr id="12312" name="Rectangle 24"/>
            <p:cNvSpPr>
              <a:spLocks/>
            </p:cNvSpPr>
            <p:nvPr/>
          </p:nvSpPr>
          <p:spPr bwMode="auto">
            <a:xfrm>
              <a:off x="471" y="15"/>
              <a:ext cx="562"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index in </a:t>
              </a:r>
            </a:p>
          </p:txBody>
        </p:sp>
        <p:sp>
          <p:nvSpPr>
            <p:cNvPr id="12313" name="Rectangle 25"/>
            <p:cNvSpPr>
              <a:spLocks/>
            </p:cNvSpPr>
            <p:nvPr/>
          </p:nvSpPr>
          <p:spPr bwMode="auto">
            <a:xfrm>
              <a:off x="471" y="177"/>
              <a:ext cx="124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sequence of bytes</a:t>
              </a:r>
            </a:p>
          </p:txBody>
        </p:sp>
        <p:sp>
          <p:nvSpPr>
            <p:cNvPr id="12314" name="Rectangle 26"/>
            <p:cNvSpPr>
              <a:spLocks/>
            </p:cNvSpPr>
            <p:nvPr/>
          </p:nvSpPr>
          <p:spPr bwMode="auto">
            <a:xfrm>
              <a:off x="2111" y="177"/>
              <a:ext cx="49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4 bytes</a:t>
              </a:r>
            </a:p>
          </p:txBody>
        </p:sp>
        <p:sp>
          <p:nvSpPr>
            <p:cNvPr id="12315" name="Freeform 27"/>
            <p:cNvSpPr>
              <a:spLocks/>
            </p:cNvSpPr>
            <p:nvPr/>
          </p:nvSpPr>
          <p:spPr bwMode="auto">
            <a:xfrm>
              <a:off x="1728" y="214"/>
              <a:ext cx="89" cy="59"/>
            </a:xfrm>
            <a:custGeom>
              <a:avLst/>
              <a:gdLst>
                <a:gd name="T0" fmla="*/ 21600 w 21600"/>
                <a:gd name="T1" fmla="*/ 10983 h 21600"/>
                <a:gd name="T2" fmla="*/ 21600 w 21600"/>
                <a:gd name="T3" fmla="*/ 21600 h 21600"/>
                <a:gd name="T4" fmla="*/ 0 w 21600"/>
                <a:gd name="T5" fmla="*/ 10983 h 21600"/>
                <a:gd name="T6" fmla="*/ 21600 w 21600"/>
                <a:gd name="T7" fmla="*/ 0 h 21600"/>
                <a:gd name="T8" fmla="*/ 21600 w 21600"/>
                <a:gd name="T9" fmla="*/ 10983 h 21600"/>
                <a:gd name="T10" fmla="*/ 21600 w 21600"/>
                <a:gd name="T11" fmla="*/ 10983 h 21600"/>
              </a:gdLst>
              <a:ahLst/>
              <a:cxnLst>
                <a:cxn ang="0">
                  <a:pos x="T0" y="T1"/>
                </a:cxn>
                <a:cxn ang="0">
                  <a:pos x="T2" y="T3"/>
                </a:cxn>
                <a:cxn ang="0">
                  <a:pos x="T4" y="T5"/>
                </a:cxn>
                <a:cxn ang="0">
                  <a:pos x="T6" y="T7"/>
                </a:cxn>
                <a:cxn ang="0">
                  <a:pos x="T8" y="T9"/>
                </a:cxn>
                <a:cxn ang="0">
                  <a:pos x="T10" y="T11"/>
                </a:cxn>
              </a:cxnLst>
              <a:rect l="0" t="0" r="r" b="b"/>
              <a:pathLst>
                <a:path w="21600" h="21600">
                  <a:moveTo>
                    <a:pt x="21600" y="10983"/>
                  </a:moveTo>
                  <a:lnTo>
                    <a:pt x="21600" y="21600"/>
                  </a:lnTo>
                  <a:lnTo>
                    <a:pt x="0" y="10983"/>
                  </a:lnTo>
                  <a:lnTo>
                    <a:pt x="21600" y="0"/>
                  </a:lnTo>
                  <a:lnTo>
                    <a:pt x="21600" y="10983"/>
                  </a:lnTo>
                  <a:close/>
                  <a:moveTo>
                    <a:pt x="21600" y="10983"/>
                  </a:moveTo>
                </a:path>
              </a:pathLst>
            </a:custGeom>
            <a:solidFill>
              <a:srgbClr val="000000"/>
            </a:solidFill>
            <a:ln w="34925" cap="flat">
              <a:solidFill>
                <a:schemeClr val="tx1"/>
              </a:solidFill>
              <a:prstDash val="solid"/>
              <a:round/>
              <a:headEnd type="none" w="med" len="med"/>
              <a:tailEnd type="none" w="med" len="med"/>
            </a:ln>
          </p:spPr>
          <p:txBody>
            <a:bodyPr lIns="0" tIns="0" rIns="0" bIns="0"/>
            <a:lstStyle/>
            <a:p>
              <a:endParaRPr lang="en-US"/>
            </a:p>
          </p:txBody>
        </p:sp>
        <p:sp>
          <p:nvSpPr>
            <p:cNvPr id="12316" name="Line 28"/>
            <p:cNvSpPr>
              <a:spLocks noChangeShapeType="1"/>
            </p:cNvSpPr>
            <p:nvPr/>
          </p:nvSpPr>
          <p:spPr bwMode="auto">
            <a:xfrm flipH="1">
              <a:off x="1832" y="244"/>
              <a:ext cx="103"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17" name="Freeform 29"/>
            <p:cNvSpPr>
              <a:spLocks/>
            </p:cNvSpPr>
            <p:nvPr/>
          </p:nvSpPr>
          <p:spPr bwMode="auto">
            <a:xfrm>
              <a:off x="2776" y="229"/>
              <a:ext cx="89" cy="59"/>
            </a:xfrm>
            <a:custGeom>
              <a:avLst/>
              <a:gdLst>
                <a:gd name="T0" fmla="*/ 0 w 21600"/>
                <a:gd name="T1" fmla="*/ 10983 h 21600"/>
                <a:gd name="T2" fmla="*/ 0 w 21600"/>
                <a:gd name="T3" fmla="*/ 0 h 21600"/>
                <a:gd name="T4" fmla="*/ 21600 w 21600"/>
                <a:gd name="T5" fmla="*/ 10983 h 21600"/>
                <a:gd name="T6" fmla="*/ 0 w 21600"/>
                <a:gd name="T7" fmla="*/ 21600 h 21600"/>
                <a:gd name="T8" fmla="*/ 0 w 21600"/>
                <a:gd name="T9" fmla="*/ 10983 h 21600"/>
                <a:gd name="T10" fmla="*/ 0 w 21600"/>
                <a:gd name="T11" fmla="*/ 10983 h 21600"/>
              </a:gdLst>
              <a:ahLst/>
              <a:cxnLst>
                <a:cxn ang="0">
                  <a:pos x="T0" y="T1"/>
                </a:cxn>
                <a:cxn ang="0">
                  <a:pos x="T2" y="T3"/>
                </a:cxn>
                <a:cxn ang="0">
                  <a:pos x="T4" y="T5"/>
                </a:cxn>
                <a:cxn ang="0">
                  <a:pos x="T6" y="T7"/>
                </a:cxn>
                <a:cxn ang="0">
                  <a:pos x="T8" y="T9"/>
                </a:cxn>
                <a:cxn ang="0">
                  <a:pos x="T10" y="T11"/>
                </a:cxn>
              </a:cxnLst>
              <a:rect l="0" t="0" r="r" b="b"/>
              <a:pathLst>
                <a:path w="21600" h="21600">
                  <a:moveTo>
                    <a:pt x="0" y="10983"/>
                  </a:moveTo>
                  <a:lnTo>
                    <a:pt x="0" y="0"/>
                  </a:lnTo>
                  <a:lnTo>
                    <a:pt x="21600" y="10983"/>
                  </a:lnTo>
                  <a:lnTo>
                    <a:pt x="0" y="21600"/>
                  </a:lnTo>
                  <a:lnTo>
                    <a:pt x="0" y="10983"/>
                  </a:lnTo>
                  <a:close/>
                  <a:moveTo>
                    <a:pt x="0" y="10983"/>
                  </a:moveTo>
                </a:path>
              </a:pathLst>
            </a:custGeom>
            <a:solidFill>
              <a:srgbClr val="000000"/>
            </a:solidFill>
            <a:ln w="34925" cap="flat">
              <a:solidFill>
                <a:schemeClr val="tx1"/>
              </a:solidFill>
              <a:prstDash val="solid"/>
              <a:round/>
              <a:headEnd type="none" w="med" len="med"/>
              <a:tailEnd type="none" w="med" len="med"/>
            </a:ln>
          </p:spPr>
          <p:txBody>
            <a:bodyPr lIns="0" tIns="0" rIns="0" bIns="0"/>
            <a:lstStyle/>
            <a:p>
              <a:endParaRPr lang="en-US"/>
            </a:p>
          </p:txBody>
        </p:sp>
        <p:sp>
          <p:nvSpPr>
            <p:cNvPr id="12318" name="Line 30"/>
            <p:cNvSpPr>
              <a:spLocks noChangeShapeType="1"/>
            </p:cNvSpPr>
            <p:nvPr/>
          </p:nvSpPr>
          <p:spPr bwMode="auto">
            <a:xfrm>
              <a:off x="2629" y="259"/>
              <a:ext cx="133"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19" name="Rectangle 31"/>
            <p:cNvSpPr>
              <a:spLocks/>
            </p:cNvSpPr>
            <p:nvPr/>
          </p:nvSpPr>
          <p:spPr bwMode="auto">
            <a:xfrm>
              <a:off x="3098" y="0"/>
              <a:ext cx="41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notes </a:t>
              </a:r>
            </a:p>
          </p:txBody>
        </p:sp>
        <p:sp>
          <p:nvSpPr>
            <p:cNvPr id="12320" name="Rectangle 32"/>
            <p:cNvSpPr>
              <a:spLocks/>
            </p:cNvSpPr>
            <p:nvPr/>
          </p:nvSpPr>
          <p:spPr bwMode="auto">
            <a:xfrm>
              <a:off x="3098" y="147"/>
              <a:ext cx="124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on representation</a:t>
              </a:r>
            </a:p>
          </p:txBody>
        </p:sp>
        <p:sp>
          <p:nvSpPr>
            <p:cNvPr id="12321" name="Rectangle 33"/>
            <p:cNvSpPr>
              <a:spLocks/>
            </p:cNvSpPr>
            <p:nvPr/>
          </p:nvSpPr>
          <p:spPr bwMode="auto">
            <a:xfrm>
              <a:off x="3079" y="384"/>
              <a:ext cx="106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length of string</a:t>
              </a:r>
            </a:p>
          </p:txBody>
        </p:sp>
        <p:sp>
          <p:nvSpPr>
            <p:cNvPr id="12322" name="Rectangle 34"/>
            <p:cNvSpPr>
              <a:spLocks/>
            </p:cNvSpPr>
            <p:nvPr/>
          </p:nvSpPr>
          <p:spPr bwMode="auto">
            <a:xfrm>
              <a:off x="3079" y="649"/>
              <a:ext cx="595"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ja-JP" altLang="en-US" sz="1900" i="1">
                  <a:solidFill>
                    <a:schemeClr val="tx1"/>
                  </a:solidFill>
                  <a:latin typeface="Arial"/>
                  <a:ea typeface="ＭＳ Ｐゴシック" charset="0"/>
                  <a:cs typeface="Times" charset="0"/>
                </a:rPr>
                <a:t>‘</a:t>
              </a:r>
              <a:r>
                <a:rPr lang="en-US" sz="1900" i="1">
                  <a:solidFill>
                    <a:schemeClr val="tx1"/>
                  </a:solidFill>
                  <a:ea typeface="ＭＳ Ｐゴシック" charset="0"/>
                  <a:cs typeface="Times" charset="0"/>
                </a:rPr>
                <a:t>Smith</a:t>
              </a:r>
              <a:r>
                <a:rPr lang="ja-JP" altLang="en-US" sz="1900" i="1">
                  <a:solidFill>
                    <a:schemeClr val="tx1"/>
                  </a:solidFill>
                  <a:latin typeface="Arial"/>
                  <a:ea typeface="ＭＳ Ｐゴシック" charset="0"/>
                  <a:cs typeface="Times" charset="0"/>
                </a:rPr>
                <a:t>’</a:t>
              </a:r>
              <a:endParaRPr lang="en-US" sz="1900" i="1">
                <a:solidFill>
                  <a:schemeClr val="tx1"/>
                </a:solidFill>
                <a:ea typeface="ＭＳ Ｐゴシック" charset="0"/>
                <a:cs typeface="Times" charset="0"/>
              </a:endParaRPr>
            </a:p>
          </p:txBody>
        </p:sp>
        <p:sp>
          <p:nvSpPr>
            <p:cNvPr id="12323" name="Rectangle 35"/>
            <p:cNvSpPr>
              <a:spLocks/>
            </p:cNvSpPr>
            <p:nvPr/>
          </p:nvSpPr>
          <p:spPr bwMode="auto">
            <a:xfrm>
              <a:off x="3079" y="1077"/>
              <a:ext cx="106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length of string</a:t>
              </a:r>
            </a:p>
          </p:txBody>
        </p:sp>
        <p:sp>
          <p:nvSpPr>
            <p:cNvPr id="12324" name="Rectangle 36"/>
            <p:cNvSpPr>
              <a:spLocks/>
            </p:cNvSpPr>
            <p:nvPr/>
          </p:nvSpPr>
          <p:spPr bwMode="auto">
            <a:xfrm>
              <a:off x="3079" y="1299"/>
              <a:ext cx="706"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ja-JP" altLang="en-US" sz="1900" i="1">
                  <a:solidFill>
                    <a:schemeClr val="tx1"/>
                  </a:solidFill>
                  <a:latin typeface="Arial"/>
                  <a:ea typeface="ＭＳ Ｐゴシック" charset="0"/>
                  <a:cs typeface="Times" charset="0"/>
                </a:rPr>
                <a:t>‘</a:t>
              </a:r>
              <a:r>
                <a:rPr lang="en-US" sz="1900" i="1">
                  <a:solidFill>
                    <a:schemeClr val="tx1"/>
                  </a:solidFill>
                  <a:ea typeface="ＭＳ Ｐゴシック" charset="0"/>
                  <a:cs typeface="Times" charset="0"/>
                </a:rPr>
                <a:t>London</a:t>
              </a:r>
              <a:r>
                <a:rPr lang="ja-JP" altLang="en-US" sz="1900" i="1">
                  <a:solidFill>
                    <a:schemeClr val="tx1"/>
                  </a:solidFill>
                  <a:latin typeface="Arial"/>
                  <a:ea typeface="ＭＳ Ｐゴシック" charset="0"/>
                  <a:cs typeface="Times" charset="0"/>
                </a:rPr>
                <a:t>’</a:t>
              </a:r>
              <a:endParaRPr lang="en-US" sz="1900" i="1">
                <a:solidFill>
                  <a:schemeClr val="tx1"/>
                </a:solidFill>
                <a:ea typeface="ＭＳ Ｐゴシック" charset="0"/>
                <a:cs typeface="Times" charset="0"/>
              </a:endParaRPr>
            </a:p>
          </p:txBody>
        </p:sp>
        <p:sp>
          <p:nvSpPr>
            <p:cNvPr id="12325" name="Rectangle 37"/>
            <p:cNvSpPr>
              <a:spLocks/>
            </p:cNvSpPr>
            <p:nvPr/>
          </p:nvSpPr>
          <p:spPr bwMode="auto">
            <a:xfrm>
              <a:off x="3079" y="1727"/>
              <a:ext cx="982"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unsigned long</a:t>
              </a:r>
            </a:p>
          </p:txBody>
        </p:sp>
        <p:sp>
          <p:nvSpPr>
            <p:cNvPr id="12326" name="Line 38"/>
            <p:cNvSpPr>
              <a:spLocks noChangeShapeType="1"/>
            </p:cNvSpPr>
            <p:nvPr/>
          </p:nvSpPr>
          <p:spPr bwMode="auto">
            <a:xfrm>
              <a:off x="370" y="598"/>
              <a:ext cx="2539"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27" name="Line 39"/>
            <p:cNvSpPr>
              <a:spLocks noChangeShapeType="1"/>
            </p:cNvSpPr>
            <p:nvPr/>
          </p:nvSpPr>
          <p:spPr bwMode="auto">
            <a:xfrm>
              <a:off x="370" y="805"/>
              <a:ext cx="2539"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28" name="Line 40"/>
            <p:cNvSpPr>
              <a:spLocks noChangeShapeType="1"/>
            </p:cNvSpPr>
            <p:nvPr/>
          </p:nvSpPr>
          <p:spPr bwMode="auto">
            <a:xfrm>
              <a:off x="400" y="1012"/>
              <a:ext cx="2539"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29" name="Line 41"/>
            <p:cNvSpPr>
              <a:spLocks noChangeShapeType="1"/>
            </p:cNvSpPr>
            <p:nvPr/>
          </p:nvSpPr>
          <p:spPr bwMode="auto">
            <a:xfrm>
              <a:off x="400" y="1248"/>
              <a:ext cx="2539"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30" name="Line 42"/>
            <p:cNvSpPr>
              <a:spLocks noChangeShapeType="1"/>
            </p:cNvSpPr>
            <p:nvPr/>
          </p:nvSpPr>
          <p:spPr bwMode="auto">
            <a:xfrm>
              <a:off x="400" y="1454"/>
              <a:ext cx="2539"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31" name="Line 43"/>
            <p:cNvSpPr>
              <a:spLocks noChangeShapeType="1"/>
            </p:cNvSpPr>
            <p:nvPr/>
          </p:nvSpPr>
          <p:spPr bwMode="auto">
            <a:xfrm>
              <a:off x="385" y="1661"/>
              <a:ext cx="2539" cy="1"/>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332" name="Line 44"/>
            <p:cNvSpPr>
              <a:spLocks noChangeShapeType="1"/>
            </p:cNvSpPr>
            <p:nvPr/>
          </p:nvSpPr>
          <p:spPr bwMode="auto">
            <a:xfrm>
              <a:off x="1669" y="377"/>
              <a:ext cx="1" cy="1520"/>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2" name="Slide Number Placeholder 1">
            <a:extLst>
              <a:ext uri="{FF2B5EF4-FFF2-40B4-BE49-F238E27FC236}">
                <a16:creationId xmlns:a16="http://schemas.microsoft.com/office/drawing/2014/main" id="{9AB46822-277E-44C0-8191-291440B58483}"/>
              </a:ext>
            </a:extLst>
          </p:cNvPr>
          <p:cNvSpPr>
            <a:spLocks noGrp="1"/>
          </p:cNvSpPr>
          <p:nvPr>
            <p:ph type="sldNum" sz="quarter" idx="12"/>
          </p:nvPr>
        </p:nvSpPr>
        <p:spPr/>
        <p:txBody>
          <a:bodyPr/>
          <a:lstStyle/>
          <a:p>
            <a:fld id="{2BDE3701-474C-CD4A-A6A3-B03FBD921A2A}" type="slidenum">
              <a:rPr lang="en-US" smtClean="0"/>
              <a:t>32</a:t>
            </a:fld>
            <a:endParaRPr lang="en-US"/>
          </a:p>
        </p:txBody>
      </p:sp>
    </p:spTree>
    <p:extLst>
      <p:ext uri="{BB962C8B-B14F-4D97-AF65-F5344CB8AC3E}">
        <p14:creationId xmlns:p14="http://schemas.microsoft.com/office/powerpoint/2010/main" val="293420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CORBA’s Common Data Representation (CDR)</a:t>
            </a:r>
          </a:p>
        </p:txBody>
      </p:sp>
      <p:sp>
        <p:nvSpPr>
          <p:cNvPr id="3" name="Content Placeholder 2"/>
          <p:cNvSpPr>
            <a:spLocks noGrp="1"/>
          </p:cNvSpPr>
          <p:nvPr>
            <p:ph idx="1"/>
          </p:nvPr>
        </p:nvSpPr>
        <p:spPr/>
        <p:txBody>
          <a:bodyPr/>
          <a:lstStyle/>
          <a:p>
            <a:r>
              <a:rPr lang="en-US" dirty="0"/>
              <a:t>Other examples of ext. data rep. is Sun XDR standard (1995). </a:t>
            </a:r>
          </a:p>
          <a:p>
            <a:pPr lvl="1"/>
            <a:r>
              <a:rPr lang="en-US" dirty="0"/>
              <a:t>Developed by sun to exchange message in NFS.</a:t>
            </a:r>
          </a:p>
          <a:p>
            <a:r>
              <a:rPr lang="en-US" dirty="0"/>
              <a:t>The type of data is not given with the data rep. in either CORBA CDR or Sun XDR. </a:t>
            </a:r>
          </a:p>
        </p:txBody>
      </p:sp>
      <p:sp>
        <p:nvSpPr>
          <p:cNvPr id="4" name="Slide Number Placeholder 3">
            <a:extLst>
              <a:ext uri="{FF2B5EF4-FFF2-40B4-BE49-F238E27FC236}">
                <a16:creationId xmlns:a16="http://schemas.microsoft.com/office/drawing/2014/main" id="{EAAC8A90-277D-49BF-B8D0-B2693B1318E0}"/>
              </a:ext>
            </a:extLst>
          </p:cNvPr>
          <p:cNvSpPr>
            <a:spLocks noGrp="1"/>
          </p:cNvSpPr>
          <p:nvPr>
            <p:ph type="sldNum" sz="quarter" idx="12"/>
          </p:nvPr>
        </p:nvSpPr>
        <p:spPr/>
        <p:txBody>
          <a:bodyPr/>
          <a:lstStyle/>
          <a:p>
            <a:fld id="{2BDE3701-474C-CD4A-A6A3-B03FBD921A2A}" type="slidenum">
              <a:rPr lang="en-US" smtClean="0"/>
              <a:t>33</a:t>
            </a:fld>
            <a:endParaRPr lang="en-US"/>
          </a:p>
        </p:txBody>
      </p:sp>
    </p:spTree>
    <p:extLst>
      <p:ext uri="{BB962C8B-B14F-4D97-AF65-F5344CB8AC3E}">
        <p14:creationId xmlns:p14="http://schemas.microsoft.com/office/powerpoint/2010/main" val="4051437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Marshalling</a:t>
            </a:r>
            <a:r>
              <a:rPr lang="en-US" dirty="0"/>
              <a:t> in CORBA</a:t>
            </a:r>
          </a:p>
        </p:txBody>
      </p:sp>
      <p:sp>
        <p:nvSpPr>
          <p:cNvPr id="3" name="Content Placeholder 2"/>
          <p:cNvSpPr>
            <a:spLocks noGrp="1"/>
          </p:cNvSpPr>
          <p:nvPr>
            <p:ph idx="1"/>
          </p:nvPr>
        </p:nvSpPr>
        <p:spPr/>
        <p:txBody>
          <a:bodyPr>
            <a:normAutofit fontScale="77500" lnSpcReduction="20000"/>
          </a:bodyPr>
          <a:lstStyle/>
          <a:p>
            <a:r>
              <a:rPr lang="en-US" dirty="0" err="1"/>
              <a:t>Marshalling</a:t>
            </a:r>
            <a:r>
              <a:rPr lang="en-US" dirty="0"/>
              <a:t> can be generated automatically from the specification of the types of data items to be transmitted in the message. </a:t>
            </a:r>
          </a:p>
          <a:p>
            <a:pPr lvl="1"/>
            <a:r>
              <a:rPr lang="en-US" dirty="0"/>
              <a:t>Types of data structures and basic items are described in the CORBA IDL.</a:t>
            </a:r>
          </a:p>
          <a:p>
            <a:pPr marL="457200" lvl="1" indent="0">
              <a:buNone/>
            </a:pPr>
            <a:r>
              <a:rPr lang="en-US" dirty="0" err="1"/>
              <a:t>struct</a:t>
            </a:r>
            <a:r>
              <a:rPr lang="en-US" dirty="0"/>
              <a:t> Person {</a:t>
            </a:r>
          </a:p>
          <a:p>
            <a:pPr marL="457200" lvl="1" indent="0">
              <a:buNone/>
            </a:pPr>
            <a:r>
              <a:rPr lang="en-US" dirty="0"/>
              <a:t>	string name;</a:t>
            </a:r>
          </a:p>
          <a:p>
            <a:pPr marL="457200" lvl="1" indent="0">
              <a:buNone/>
            </a:pPr>
            <a:r>
              <a:rPr lang="en-US" dirty="0"/>
              <a:t>	string place;</a:t>
            </a:r>
          </a:p>
          <a:p>
            <a:pPr marL="457200" lvl="1" indent="0">
              <a:buNone/>
            </a:pPr>
            <a:r>
              <a:rPr lang="en-US" dirty="0"/>
              <a:t>	unsigned long year;</a:t>
            </a:r>
          </a:p>
          <a:p>
            <a:pPr marL="457200" lvl="1" indent="0">
              <a:buNone/>
            </a:pPr>
            <a:r>
              <a:rPr lang="en-US" dirty="0"/>
              <a:t>}</a:t>
            </a:r>
          </a:p>
          <a:p>
            <a:pPr lvl="1"/>
            <a:r>
              <a:rPr lang="en-US" dirty="0"/>
              <a:t>CORBA Interface compiler generated appropriate </a:t>
            </a:r>
            <a:r>
              <a:rPr lang="en-US" dirty="0" err="1"/>
              <a:t>marshalling</a:t>
            </a:r>
            <a:r>
              <a:rPr lang="en-US" dirty="0"/>
              <a:t> and </a:t>
            </a:r>
            <a:r>
              <a:rPr lang="en-US" dirty="0" err="1"/>
              <a:t>unmarshalling</a:t>
            </a:r>
            <a:r>
              <a:rPr lang="en-US" dirty="0"/>
              <a:t> operations for the </a:t>
            </a:r>
            <a:r>
              <a:rPr lang="en-US" dirty="0" err="1"/>
              <a:t>args</a:t>
            </a:r>
            <a:r>
              <a:rPr lang="en-US" dirty="0"/>
              <a:t> and results of remote methods from the definition of the types.</a:t>
            </a:r>
          </a:p>
        </p:txBody>
      </p:sp>
      <p:sp>
        <p:nvSpPr>
          <p:cNvPr id="4" name="Slide Number Placeholder 3">
            <a:extLst>
              <a:ext uri="{FF2B5EF4-FFF2-40B4-BE49-F238E27FC236}">
                <a16:creationId xmlns:a16="http://schemas.microsoft.com/office/drawing/2014/main" id="{4AD54909-0D47-43EA-80AD-0ECC3C4834FE}"/>
              </a:ext>
            </a:extLst>
          </p:cNvPr>
          <p:cNvSpPr>
            <a:spLocks noGrp="1"/>
          </p:cNvSpPr>
          <p:nvPr>
            <p:ph type="sldNum" sz="quarter" idx="12"/>
          </p:nvPr>
        </p:nvSpPr>
        <p:spPr/>
        <p:txBody>
          <a:bodyPr/>
          <a:lstStyle/>
          <a:p>
            <a:fld id="{2BDE3701-474C-CD4A-A6A3-B03FBD921A2A}" type="slidenum">
              <a:rPr lang="en-US" smtClean="0"/>
              <a:t>34</a:t>
            </a:fld>
            <a:endParaRPr lang="en-US"/>
          </a:p>
        </p:txBody>
      </p:sp>
    </p:spTree>
    <p:extLst>
      <p:ext uri="{BB962C8B-B14F-4D97-AF65-F5344CB8AC3E}">
        <p14:creationId xmlns:p14="http://schemas.microsoft.com/office/powerpoint/2010/main" val="859549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Object Serialization</a:t>
            </a:r>
          </a:p>
        </p:txBody>
      </p:sp>
      <p:sp>
        <p:nvSpPr>
          <p:cNvPr id="3" name="Content Placeholder 2"/>
          <p:cNvSpPr>
            <a:spLocks noGrp="1"/>
          </p:cNvSpPr>
          <p:nvPr>
            <p:ph idx="1"/>
          </p:nvPr>
        </p:nvSpPr>
        <p:spPr/>
        <p:txBody>
          <a:bodyPr>
            <a:normAutofit fontScale="70000" lnSpcReduction="20000"/>
          </a:bodyPr>
          <a:lstStyle/>
          <a:p>
            <a:r>
              <a:rPr lang="en-US" dirty="0"/>
              <a:t>This is a Java class equivalent to the Person </a:t>
            </a:r>
            <a:r>
              <a:rPr lang="en-US" dirty="0" err="1"/>
              <a:t>struct</a:t>
            </a:r>
            <a:r>
              <a:rPr lang="en-US" dirty="0"/>
              <a:t> in CORBA IDL.</a:t>
            </a:r>
          </a:p>
          <a:p>
            <a:pPr marL="0" indent="0">
              <a:buNone/>
            </a:pPr>
            <a:r>
              <a:rPr lang="en-US" dirty="0"/>
              <a:t>public class Person implements </a:t>
            </a:r>
            <a:r>
              <a:rPr lang="en-US" dirty="0" err="1"/>
              <a:t>Serializable</a:t>
            </a:r>
            <a:r>
              <a:rPr lang="en-US" dirty="0"/>
              <a:t> {</a:t>
            </a:r>
          </a:p>
          <a:p>
            <a:pPr marL="0" indent="0">
              <a:buNone/>
            </a:pPr>
            <a:r>
              <a:rPr lang="en-US" dirty="0"/>
              <a:t>	private String name;</a:t>
            </a:r>
          </a:p>
          <a:p>
            <a:pPr marL="0" indent="0">
              <a:buNone/>
            </a:pPr>
            <a:r>
              <a:rPr lang="en-US" dirty="0"/>
              <a:t>	private String place;</a:t>
            </a:r>
          </a:p>
          <a:p>
            <a:pPr marL="0" indent="0">
              <a:buNone/>
            </a:pPr>
            <a:r>
              <a:rPr lang="en-US" dirty="0"/>
              <a:t>	private </a:t>
            </a:r>
            <a:r>
              <a:rPr lang="en-US" dirty="0" err="1"/>
              <a:t>int</a:t>
            </a:r>
            <a:r>
              <a:rPr lang="en-US" dirty="0"/>
              <a:t> year;</a:t>
            </a:r>
          </a:p>
          <a:p>
            <a:pPr marL="0" indent="0">
              <a:buNone/>
            </a:pPr>
            <a:r>
              <a:rPr lang="en-US" dirty="0"/>
              <a:t>	public Person(String </a:t>
            </a:r>
            <a:r>
              <a:rPr lang="en-US" dirty="0" err="1"/>
              <a:t>aName</a:t>
            </a:r>
            <a:r>
              <a:rPr lang="en-US" dirty="0"/>
              <a:t>, String </a:t>
            </a:r>
            <a:r>
              <a:rPr lang="en-US" dirty="0" err="1"/>
              <a:t>aPlace</a:t>
            </a:r>
            <a:r>
              <a:rPr lang="en-US" dirty="0"/>
              <a:t>, </a:t>
            </a:r>
            <a:r>
              <a:rPr lang="en-US" dirty="0" err="1"/>
              <a:t>int</a:t>
            </a:r>
            <a:r>
              <a:rPr lang="en-US" dirty="0"/>
              <a:t> </a:t>
            </a:r>
            <a:r>
              <a:rPr lang="en-US" dirty="0" err="1"/>
              <a:t>aYear</a:t>
            </a:r>
            <a:r>
              <a:rPr lang="en-US" dirty="0"/>
              <a:t>){</a:t>
            </a:r>
          </a:p>
          <a:p>
            <a:pPr marL="0" indent="0">
              <a:buNone/>
            </a:pPr>
            <a:r>
              <a:rPr lang="en-US" dirty="0"/>
              <a:t>		name = </a:t>
            </a:r>
            <a:r>
              <a:rPr lang="en-US" dirty="0" err="1"/>
              <a:t>aName</a:t>
            </a:r>
            <a:r>
              <a:rPr lang="en-US" dirty="0"/>
              <a:t>;</a:t>
            </a:r>
          </a:p>
          <a:p>
            <a:pPr marL="0" indent="0">
              <a:buNone/>
            </a:pPr>
            <a:r>
              <a:rPr lang="en-US" dirty="0"/>
              <a:t>		place = </a:t>
            </a:r>
            <a:r>
              <a:rPr lang="en-US" dirty="0" err="1"/>
              <a:t>aPlace</a:t>
            </a:r>
            <a:r>
              <a:rPr lang="en-US" dirty="0"/>
              <a:t>;</a:t>
            </a:r>
          </a:p>
          <a:p>
            <a:pPr marL="0" indent="0">
              <a:buNone/>
            </a:pPr>
            <a:r>
              <a:rPr lang="en-US" dirty="0"/>
              <a:t>		year = </a:t>
            </a:r>
            <a:r>
              <a:rPr lang="en-US" dirty="0" err="1"/>
              <a:t>aYear</a:t>
            </a:r>
            <a:r>
              <a:rPr lang="en-US" dirty="0"/>
              <a:t>;</a:t>
            </a:r>
          </a:p>
          <a:p>
            <a:pPr marL="0" indent="0">
              <a:buNone/>
            </a:pPr>
            <a:r>
              <a:rPr lang="en-US" dirty="0"/>
              <a:t>	}</a:t>
            </a:r>
          </a:p>
          <a:p>
            <a:pPr marL="0" indent="0">
              <a:buNone/>
            </a:pPr>
            <a:r>
              <a:rPr lang="en-US" dirty="0"/>
              <a:t>	// methods</a:t>
            </a:r>
          </a:p>
          <a:p>
            <a:pPr marL="0" indent="0">
              <a:buNone/>
            </a:pPr>
            <a:r>
              <a:rPr lang="en-US" dirty="0"/>
              <a:t>}</a:t>
            </a:r>
          </a:p>
        </p:txBody>
      </p:sp>
      <p:sp>
        <p:nvSpPr>
          <p:cNvPr id="4" name="Slide Number Placeholder 3">
            <a:extLst>
              <a:ext uri="{FF2B5EF4-FFF2-40B4-BE49-F238E27FC236}">
                <a16:creationId xmlns:a16="http://schemas.microsoft.com/office/drawing/2014/main" id="{A89F75BD-B1A8-4B8C-AA06-B685F6AA0ECD}"/>
              </a:ext>
            </a:extLst>
          </p:cNvPr>
          <p:cNvSpPr>
            <a:spLocks noGrp="1"/>
          </p:cNvSpPr>
          <p:nvPr>
            <p:ph type="sldNum" sz="quarter" idx="12"/>
          </p:nvPr>
        </p:nvSpPr>
        <p:spPr/>
        <p:txBody>
          <a:bodyPr/>
          <a:lstStyle/>
          <a:p>
            <a:fld id="{2BDE3701-474C-CD4A-A6A3-B03FBD921A2A}" type="slidenum">
              <a:rPr lang="en-US" smtClean="0"/>
              <a:t>35</a:t>
            </a:fld>
            <a:endParaRPr lang="en-US"/>
          </a:p>
        </p:txBody>
      </p:sp>
    </p:spTree>
    <p:extLst>
      <p:ext uri="{BB962C8B-B14F-4D97-AF65-F5344CB8AC3E}">
        <p14:creationId xmlns:p14="http://schemas.microsoft.com/office/powerpoint/2010/main" val="3468537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Object Serialization</a:t>
            </a:r>
          </a:p>
        </p:txBody>
      </p:sp>
      <p:sp>
        <p:nvSpPr>
          <p:cNvPr id="3" name="Content Placeholder 2"/>
          <p:cNvSpPr>
            <a:spLocks noGrp="1"/>
          </p:cNvSpPr>
          <p:nvPr>
            <p:ph idx="1"/>
          </p:nvPr>
        </p:nvSpPr>
        <p:spPr/>
        <p:txBody>
          <a:bodyPr>
            <a:normAutofit fontScale="77500" lnSpcReduction="20000"/>
          </a:bodyPr>
          <a:lstStyle/>
          <a:p>
            <a:r>
              <a:rPr lang="en-US" dirty="0"/>
              <a:t>Implement the interface </a:t>
            </a:r>
            <a:r>
              <a:rPr lang="en-US" dirty="0" err="1"/>
              <a:t>Serializable</a:t>
            </a:r>
            <a:r>
              <a:rPr lang="en-US" dirty="0"/>
              <a:t> that has no methods.</a:t>
            </a:r>
          </a:p>
          <a:p>
            <a:r>
              <a:rPr lang="en-US" dirty="0"/>
              <a:t>Basically flatten the object.</a:t>
            </a:r>
          </a:p>
          <a:p>
            <a:r>
              <a:rPr lang="en-US" dirty="0"/>
              <a:t>Information about the class is included in the serialization.</a:t>
            </a:r>
          </a:p>
          <a:p>
            <a:r>
              <a:rPr lang="en-US" dirty="0"/>
              <a:t>Objects that have references will appear in the serialization as </a:t>
            </a:r>
            <a:r>
              <a:rPr lang="en-US" u="sng" dirty="0"/>
              <a:t>handles</a:t>
            </a:r>
            <a:r>
              <a:rPr lang="en-US" dirty="0"/>
              <a:t>. In this case the references are also serialized with the object.</a:t>
            </a:r>
          </a:p>
          <a:p>
            <a:r>
              <a:rPr lang="en-US" dirty="0"/>
              <a:t>Serialization and deserialization are carried out automatically by the middleware.</a:t>
            </a:r>
          </a:p>
          <a:p>
            <a:r>
              <a:rPr lang="en-US" dirty="0"/>
              <a:t>Objects you don’t want to be serialized such as files and sockets should be declared as </a:t>
            </a:r>
            <a:r>
              <a:rPr lang="en-US" u="sng" dirty="0"/>
              <a:t>transient</a:t>
            </a:r>
            <a:r>
              <a:rPr lang="en-US" dirty="0"/>
              <a:t>.</a:t>
            </a:r>
          </a:p>
          <a:p>
            <a:r>
              <a:rPr lang="en-US" u="sng" dirty="0"/>
              <a:t>Reflection</a:t>
            </a:r>
            <a:r>
              <a:rPr lang="en-US" dirty="0"/>
              <a:t>: is the ability to enquire about properties of a class such as the name and the type of the class. Java supports this in object serialization.</a:t>
            </a:r>
          </a:p>
        </p:txBody>
      </p:sp>
      <p:sp>
        <p:nvSpPr>
          <p:cNvPr id="4" name="Slide Number Placeholder 3">
            <a:extLst>
              <a:ext uri="{FF2B5EF4-FFF2-40B4-BE49-F238E27FC236}">
                <a16:creationId xmlns:a16="http://schemas.microsoft.com/office/drawing/2014/main" id="{9F6E2AFB-524B-40B1-831B-6AAF3CCF379A}"/>
              </a:ext>
            </a:extLst>
          </p:cNvPr>
          <p:cNvSpPr>
            <a:spLocks noGrp="1"/>
          </p:cNvSpPr>
          <p:nvPr>
            <p:ph type="sldNum" sz="quarter" idx="12"/>
          </p:nvPr>
        </p:nvSpPr>
        <p:spPr/>
        <p:txBody>
          <a:bodyPr/>
          <a:lstStyle/>
          <a:p>
            <a:fld id="{2BDE3701-474C-CD4A-A6A3-B03FBD921A2A}" type="slidenum">
              <a:rPr lang="en-US" smtClean="0"/>
              <a:t>36</a:t>
            </a:fld>
            <a:endParaRPr lang="en-US"/>
          </a:p>
        </p:txBody>
      </p:sp>
    </p:spTree>
    <p:extLst>
      <p:ext uri="{BB962C8B-B14F-4D97-AF65-F5344CB8AC3E}">
        <p14:creationId xmlns:p14="http://schemas.microsoft.com/office/powerpoint/2010/main" val="3518190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3314"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315" name="Rectangle 3"/>
          <p:cNvSpPr>
            <a:spLocks noGrp="1" noChangeArrowheads="1"/>
          </p:cNvSpPr>
          <p:nvPr>
            <p:ph type="title"/>
          </p:nvPr>
        </p:nvSpPr>
        <p:spPr>
          <a:ln/>
        </p:spPr>
        <p:txBody>
          <a:bodyPr rIns="132080">
            <a:normAutofit fontScale="90000"/>
          </a:bodyPr>
          <a:lstStyle/>
          <a:p>
            <a:r>
              <a:rPr lang="en-US"/>
              <a:t>Figure 4.9</a:t>
            </a:r>
            <a:br>
              <a:rPr lang="en-US"/>
            </a:br>
            <a:r>
              <a:rPr lang="en-US"/>
              <a:t>Indication of Java serialized form</a:t>
            </a:r>
          </a:p>
        </p:txBody>
      </p:sp>
      <p:grpSp>
        <p:nvGrpSpPr>
          <p:cNvPr id="13316" name="Group 4"/>
          <p:cNvGrpSpPr>
            <a:grpSpLocks/>
          </p:cNvGrpSpPr>
          <p:nvPr/>
        </p:nvGrpSpPr>
        <p:grpSpPr bwMode="auto">
          <a:xfrm>
            <a:off x="485043" y="2320925"/>
            <a:ext cx="8707315" cy="2743200"/>
            <a:chOff x="0" y="0"/>
            <a:chExt cx="5942" cy="1728"/>
          </a:xfrm>
        </p:grpSpPr>
        <p:sp>
          <p:nvSpPr>
            <p:cNvPr id="13317" name="Rectangle 5"/>
            <p:cNvSpPr>
              <a:spLocks/>
            </p:cNvSpPr>
            <p:nvPr/>
          </p:nvSpPr>
          <p:spPr bwMode="auto">
            <a:xfrm>
              <a:off x="581" y="1331"/>
              <a:ext cx="4825" cy="125"/>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3318" name="Rectangle 6"/>
            <p:cNvSpPr>
              <a:spLocks/>
            </p:cNvSpPr>
            <p:nvPr/>
          </p:nvSpPr>
          <p:spPr bwMode="auto">
            <a:xfrm>
              <a:off x="0" y="1340"/>
              <a:ext cx="4446"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dirty="0">
                  <a:solidFill>
                    <a:schemeClr val="tx1"/>
                  </a:solidFill>
                  <a:latin typeface="Arial" charset="0"/>
                  <a:ea typeface="ＭＳ Ｐゴシック" charset="0"/>
                  <a:cs typeface="Arial" charset="0"/>
                  <a:sym typeface="Arial" charset="0"/>
                </a:rPr>
                <a:t>The true serialized form contains additional type markers; </a:t>
              </a:r>
            </a:p>
            <a:p>
              <a:r>
                <a:rPr lang="en-US" sz="2000" dirty="0">
                  <a:solidFill>
                    <a:schemeClr val="tx1"/>
                  </a:solidFill>
                  <a:latin typeface="Arial" charset="0"/>
                  <a:ea typeface="ＭＳ Ｐゴシック" charset="0"/>
                  <a:cs typeface="Arial" charset="0"/>
                  <a:sym typeface="Arial" charset="0"/>
                </a:rPr>
                <a:t>h0 and h1 are handles</a:t>
              </a:r>
            </a:p>
          </p:txBody>
        </p:sp>
        <p:sp>
          <p:nvSpPr>
            <p:cNvPr id="13319" name="Rectangle 7"/>
            <p:cNvSpPr>
              <a:spLocks/>
            </p:cNvSpPr>
            <p:nvPr/>
          </p:nvSpPr>
          <p:spPr bwMode="auto">
            <a:xfrm>
              <a:off x="21" y="242"/>
              <a:ext cx="3797" cy="949"/>
            </a:xfrm>
            <a:prstGeom prst="rect">
              <a:avLst/>
            </a:prstGeom>
            <a:noFill/>
            <a:ln w="36513">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320" name="Line 8"/>
            <p:cNvSpPr>
              <a:spLocks noChangeShapeType="1"/>
            </p:cNvSpPr>
            <p:nvPr/>
          </p:nvSpPr>
          <p:spPr bwMode="auto">
            <a:xfrm>
              <a:off x="21" y="491"/>
              <a:ext cx="3782" cy="1"/>
            </a:xfrm>
            <a:prstGeom prst="line">
              <a:avLst/>
            </a:prstGeom>
            <a:noFill/>
            <a:ln w="36513">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321" name="Line 9"/>
            <p:cNvSpPr>
              <a:spLocks noChangeShapeType="1"/>
            </p:cNvSpPr>
            <p:nvPr/>
          </p:nvSpPr>
          <p:spPr bwMode="auto">
            <a:xfrm>
              <a:off x="21" y="927"/>
              <a:ext cx="3782" cy="1"/>
            </a:xfrm>
            <a:prstGeom prst="line">
              <a:avLst/>
            </a:prstGeom>
            <a:noFill/>
            <a:ln w="36513">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322" name="Line 10"/>
            <p:cNvSpPr>
              <a:spLocks noChangeShapeType="1"/>
            </p:cNvSpPr>
            <p:nvPr/>
          </p:nvSpPr>
          <p:spPr bwMode="auto">
            <a:xfrm>
              <a:off x="581" y="242"/>
              <a:ext cx="1" cy="934"/>
            </a:xfrm>
            <a:prstGeom prst="line">
              <a:avLst/>
            </a:prstGeom>
            <a:noFill/>
            <a:ln w="36513">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323" name="Line 11"/>
            <p:cNvSpPr>
              <a:spLocks noChangeShapeType="1"/>
            </p:cNvSpPr>
            <p:nvPr/>
          </p:nvSpPr>
          <p:spPr bwMode="auto">
            <a:xfrm>
              <a:off x="2667" y="242"/>
              <a:ext cx="1" cy="934"/>
            </a:xfrm>
            <a:prstGeom prst="line">
              <a:avLst/>
            </a:prstGeom>
            <a:noFill/>
            <a:ln w="36513">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324" name="Line 12"/>
            <p:cNvSpPr>
              <a:spLocks noChangeShapeType="1"/>
            </p:cNvSpPr>
            <p:nvPr/>
          </p:nvSpPr>
          <p:spPr bwMode="auto">
            <a:xfrm>
              <a:off x="1515" y="491"/>
              <a:ext cx="1" cy="685"/>
            </a:xfrm>
            <a:prstGeom prst="line">
              <a:avLst/>
            </a:prstGeom>
            <a:noFill/>
            <a:ln w="36513">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325" name="Rectangle 13"/>
            <p:cNvSpPr>
              <a:spLocks/>
            </p:cNvSpPr>
            <p:nvPr/>
          </p:nvSpPr>
          <p:spPr bwMode="auto">
            <a:xfrm>
              <a:off x="1310" y="31"/>
              <a:ext cx="120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Serialized values</a:t>
              </a:r>
            </a:p>
          </p:txBody>
        </p:sp>
        <p:sp>
          <p:nvSpPr>
            <p:cNvPr id="13326" name="Rectangle 14"/>
            <p:cNvSpPr>
              <a:spLocks/>
            </p:cNvSpPr>
            <p:nvPr/>
          </p:nvSpPr>
          <p:spPr bwMode="auto">
            <a:xfrm>
              <a:off x="116" y="265"/>
              <a:ext cx="49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Person</a:t>
              </a:r>
            </a:p>
          </p:txBody>
        </p:sp>
        <p:sp>
          <p:nvSpPr>
            <p:cNvPr id="13327" name="Rectangle 15"/>
            <p:cNvSpPr>
              <a:spLocks/>
            </p:cNvSpPr>
            <p:nvPr/>
          </p:nvSpPr>
          <p:spPr bwMode="auto">
            <a:xfrm>
              <a:off x="116" y="623"/>
              <a:ext cx="89"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3</a:t>
              </a:r>
            </a:p>
          </p:txBody>
        </p:sp>
        <p:sp>
          <p:nvSpPr>
            <p:cNvPr id="13328" name="Rectangle 16"/>
            <p:cNvSpPr>
              <a:spLocks/>
            </p:cNvSpPr>
            <p:nvPr/>
          </p:nvSpPr>
          <p:spPr bwMode="auto">
            <a:xfrm>
              <a:off x="116" y="965"/>
              <a:ext cx="35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1984</a:t>
              </a:r>
            </a:p>
          </p:txBody>
        </p:sp>
        <p:sp>
          <p:nvSpPr>
            <p:cNvPr id="13329" name="Rectangle 17"/>
            <p:cNvSpPr>
              <a:spLocks/>
            </p:cNvSpPr>
            <p:nvPr/>
          </p:nvSpPr>
          <p:spPr bwMode="auto">
            <a:xfrm>
              <a:off x="1019" y="280"/>
              <a:ext cx="1663"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 8-byte version number</a:t>
              </a:r>
            </a:p>
          </p:txBody>
        </p:sp>
        <p:sp>
          <p:nvSpPr>
            <p:cNvPr id="13330" name="Rectangle 18"/>
            <p:cNvSpPr>
              <a:spLocks/>
            </p:cNvSpPr>
            <p:nvPr/>
          </p:nvSpPr>
          <p:spPr bwMode="auto">
            <a:xfrm>
              <a:off x="832" y="607"/>
              <a:ext cx="543"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int year</a:t>
              </a:r>
            </a:p>
          </p:txBody>
        </p:sp>
        <p:sp>
          <p:nvSpPr>
            <p:cNvPr id="13331" name="Rectangle 19"/>
            <p:cNvSpPr>
              <a:spLocks/>
            </p:cNvSpPr>
            <p:nvPr/>
          </p:nvSpPr>
          <p:spPr bwMode="auto">
            <a:xfrm>
              <a:off x="832" y="965"/>
              <a:ext cx="539"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5 Smith</a:t>
              </a:r>
            </a:p>
          </p:txBody>
        </p:sp>
        <p:sp>
          <p:nvSpPr>
            <p:cNvPr id="13332" name="Rectangle 20"/>
            <p:cNvSpPr>
              <a:spLocks/>
            </p:cNvSpPr>
            <p:nvPr/>
          </p:nvSpPr>
          <p:spPr bwMode="auto">
            <a:xfrm>
              <a:off x="1652" y="529"/>
              <a:ext cx="109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java.lang.String</a:t>
              </a:r>
            </a:p>
          </p:txBody>
        </p:sp>
        <p:sp>
          <p:nvSpPr>
            <p:cNvPr id="13333" name="Rectangle 21"/>
            <p:cNvSpPr>
              <a:spLocks/>
            </p:cNvSpPr>
            <p:nvPr/>
          </p:nvSpPr>
          <p:spPr bwMode="auto">
            <a:xfrm>
              <a:off x="1652" y="685"/>
              <a:ext cx="45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name:</a:t>
              </a:r>
            </a:p>
          </p:txBody>
        </p:sp>
        <p:sp>
          <p:nvSpPr>
            <p:cNvPr id="13334" name="Rectangle 22"/>
            <p:cNvSpPr>
              <a:spLocks/>
            </p:cNvSpPr>
            <p:nvPr/>
          </p:nvSpPr>
          <p:spPr bwMode="auto">
            <a:xfrm>
              <a:off x="1652" y="965"/>
              <a:ext cx="66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6 London</a:t>
              </a:r>
            </a:p>
          </p:txBody>
        </p:sp>
        <p:sp>
          <p:nvSpPr>
            <p:cNvPr id="13335" name="Rectangle 23"/>
            <p:cNvSpPr>
              <a:spLocks/>
            </p:cNvSpPr>
            <p:nvPr/>
          </p:nvSpPr>
          <p:spPr bwMode="auto">
            <a:xfrm>
              <a:off x="2783" y="280"/>
              <a:ext cx="18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h0</a:t>
              </a:r>
            </a:p>
          </p:txBody>
        </p:sp>
        <p:sp>
          <p:nvSpPr>
            <p:cNvPr id="13336" name="Rectangle 24"/>
            <p:cNvSpPr>
              <a:spLocks/>
            </p:cNvSpPr>
            <p:nvPr/>
          </p:nvSpPr>
          <p:spPr bwMode="auto">
            <a:xfrm>
              <a:off x="2783" y="561"/>
              <a:ext cx="109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java.lang.String</a:t>
              </a:r>
            </a:p>
          </p:txBody>
        </p:sp>
        <p:sp>
          <p:nvSpPr>
            <p:cNvPr id="13337" name="Rectangle 25"/>
            <p:cNvSpPr>
              <a:spLocks/>
            </p:cNvSpPr>
            <p:nvPr/>
          </p:nvSpPr>
          <p:spPr bwMode="auto">
            <a:xfrm>
              <a:off x="2783" y="716"/>
              <a:ext cx="42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place:</a:t>
              </a:r>
            </a:p>
          </p:txBody>
        </p:sp>
        <p:sp>
          <p:nvSpPr>
            <p:cNvPr id="13338" name="Rectangle 26"/>
            <p:cNvSpPr>
              <a:spLocks/>
            </p:cNvSpPr>
            <p:nvPr/>
          </p:nvSpPr>
          <p:spPr bwMode="auto">
            <a:xfrm>
              <a:off x="2783" y="965"/>
              <a:ext cx="18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h1</a:t>
              </a:r>
            </a:p>
          </p:txBody>
        </p:sp>
        <p:sp>
          <p:nvSpPr>
            <p:cNvPr id="13339" name="Rectangle 27"/>
            <p:cNvSpPr>
              <a:spLocks/>
            </p:cNvSpPr>
            <p:nvPr/>
          </p:nvSpPr>
          <p:spPr bwMode="auto">
            <a:xfrm>
              <a:off x="4215" y="0"/>
              <a:ext cx="88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Explanation</a:t>
              </a:r>
            </a:p>
          </p:txBody>
        </p:sp>
        <p:sp>
          <p:nvSpPr>
            <p:cNvPr id="13340" name="Rectangle 28"/>
            <p:cNvSpPr>
              <a:spLocks/>
            </p:cNvSpPr>
            <p:nvPr/>
          </p:nvSpPr>
          <p:spPr bwMode="auto">
            <a:xfrm>
              <a:off x="3935" y="280"/>
              <a:ext cx="200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class name, version number</a:t>
              </a:r>
            </a:p>
          </p:txBody>
        </p:sp>
        <p:sp>
          <p:nvSpPr>
            <p:cNvPr id="13341" name="Rectangle 29"/>
            <p:cNvSpPr>
              <a:spLocks/>
            </p:cNvSpPr>
            <p:nvPr/>
          </p:nvSpPr>
          <p:spPr bwMode="auto">
            <a:xfrm>
              <a:off x="3935" y="561"/>
              <a:ext cx="192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number, type and name of </a:t>
              </a:r>
            </a:p>
          </p:txBody>
        </p:sp>
        <p:sp>
          <p:nvSpPr>
            <p:cNvPr id="13342" name="Rectangle 30"/>
            <p:cNvSpPr>
              <a:spLocks/>
            </p:cNvSpPr>
            <p:nvPr/>
          </p:nvSpPr>
          <p:spPr bwMode="auto">
            <a:xfrm>
              <a:off x="4018" y="716"/>
              <a:ext cx="131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instance variables </a:t>
              </a:r>
            </a:p>
          </p:txBody>
        </p:sp>
        <p:sp>
          <p:nvSpPr>
            <p:cNvPr id="13343" name="Rectangle 31"/>
            <p:cNvSpPr>
              <a:spLocks/>
            </p:cNvSpPr>
            <p:nvPr/>
          </p:nvSpPr>
          <p:spPr bwMode="auto">
            <a:xfrm>
              <a:off x="3935" y="981"/>
              <a:ext cx="198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values of instance variables</a:t>
              </a:r>
            </a:p>
          </p:txBody>
        </p:sp>
      </p:grpSp>
      <p:sp>
        <p:nvSpPr>
          <p:cNvPr id="2" name="Slide Number Placeholder 1">
            <a:extLst>
              <a:ext uri="{FF2B5EF4-FFF2-40B4-BE49-F238E27FC236}">
                <a16:creationId xmlns:a16="http://schemas.microsoft.com/office/drawing/2014/main" id="{914139F3-7456-492D-B13C-DC17A31806E4}"/>
              </a:ext>
            </a:extLst>
          </p:cNvPr>
          <p:cNvSpPr>
            <a:spLocks noGrp="1"/>
          </p:cNvSpPr>
          <p:nvPr>
            <p:ph type="sldNum" sz="quarter" idx="12"/>
          </p:nvPr>
        </p:nvSpPr>
        <p:spPr/>
        <p:txBody>
          <a:bodyPr/>
          <a:lstStyle/>
          <a:p>
            <a:fld id="{2BDE3701-474C-CD4A-A6A3-B03FBD921A2A}" type="slidenum">
              <a:rPr lang="en-US" smtClean="0"/>
              <a:t>37</a:t>
            </a:fld>
            <a:endParaRPr lang="en-US"/>
          </a:p>
        </p:txBody>
      </p:sp>
    </p:spTree>
    <p:extLst>
      <p:ext uri="{BB962C8B-B14F-4D97-AF65-F5344CB8AC3E}">
        <p14:creationId xmlns:p14="http://schemas.microsoft.com/office/powerpoint/2010/main" val="554573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92500" lnSpcReduction="10000"/>
          </a:bodyPr>
          <a:lstStyle/>
          <a:p>
            <a:r>
              <a:rPr lang="en-US" dirty="0"/>
              <a:t>Both XML and HTML are derived from SGML (Standardized Generalized Markup Language)</a:t>
            </a:r>
          </a:p>
          <a:p>
            <a:r>
              <a:rPr lang="en-US" dirty="0"/>
              <a:t>Designed for writing structured documents for the web.</a:t>
            </a:r>
          </a:p>
          <a:p>
            <a:r>
              <a:rPr lang="en-US" dirty="0"/>
              <a:t>Designed to enable clients to communicate with web services and for defining the interfaces.</a:t>
            </a:r>
          </a:p>
          <a:p>
            <a:r>
              <a:rPr lang="en-US" dirty="0"/>
              <a:t>Extensible in the sense it allows users to define their own tags.</a:t>
            </a:r>
          </a:p>
          <a:p>
            <a:r>
              <a:rPr lang="en-US" dirty="0"/>
              <a:t>Textual documents that can be read by humans.</a:t>
            </a:r>
          </a:p>
        </p:txBody>
      </p:sp>
      <p:sp>
        <p:nvSpPr>
          <p:cNvPr id="4" name="Slide Number Placeholder 3">
            <a:extLst>
              <a:ext uri="{FF2B5EF4-FFF2-40B4-BE49-F238E27FC236}">
                <a16:creationId xmlns:a16="http://schemas.microsoft.com/office/drawing/2014/main" id="{57861C01-3A34-4EA8-98E7-26619DC71D69}"/>
              </a:ext>
            </a:extLst>
          </p:cNvPr>
          <p:cNvSpPr>
            <a:spLocks noGrp="1"/>
          </p:cNvSpPr>
          <p:nvPr>
            <p:ph type="sldNum" sz="quarter" idx="12"/>
          </p:nvPr>
        </p:nvSpPr>
        <p:spPr/>
        <p:txBody>
          <a:bodyPr/>
          <a:lstStyle/>
          <a:p>
            <a:fld id="{2BDE3701-474C-CD4A-A6A3-B03FBD921A2A}" type="slidenum">
              <a:rPr lang="en-US" smtClean="0"/>
              <a:t>38</a:t>
            </a:fld>
            <a:endParaRPr lang="en-US"/>
          </a:p>
        </p:txBody>
      </p:sp>
    </p:spTree>
    <p:extLst>
      <p:ext uri="{BB962C8B-B14F-4D97-AF65-F5344CB8AC3E}">
        <p14:creationId xmlns:p14="http://schemas.microsoft.com/office/powerpoint/2010/main" val="2565141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92500" lnSpcReduction="10000"/>
          </a:bodyPr>
          <a:lstStyle/>
          <a:p>
            <a:r>
              <a:rPr lang="en-US" dirty="0"/>
              <a:t>Elements and Attributes:</a:t>
            </a:r>
          </a:p>
          <a:p>
            <a:pPr lvl="1"/>
            <a:r>
              <a:rPr lang="en-US" dirty="0"/>
              <a:t>Elements consist of a portion of character data surrounded by matching start and end tags.</a:t>
            </a:r>
          </a:p>
          <a:p>
            <a:pPr lvl="2"/>
            <a:r>
              <a:rPr lang="en-US" dirty="0"/>
              <a:t>An element can enclose another element: ex. person element encloses name element.</a:t>
            </a:r>
          </a:p>
          <a:p>
            <a:pPr lvl="1"/>
            <a:r>
              <a:rPr lang="en-US" dirty="0"/>
              <a:t>Attributes: A start tag may optionally include pairs of associated attribute names and values: ex. id=“1234”</a:t>
            </a:r>
          </a:p>
          <a:p>
            <a:pPr lvl="1"/>
            <a:r>
              <a:rPr lang="en-US" dirty="0"/>
              <a:t>Names: names of tags and attributes must start with a letter or underline or colon followed by letters, digits, hyphens, or underscores. (case-sensitive)</a:t>
            </a:r>
          </a:p>
          <a:p>
            <a:pPr lvl="1"/>
            <a:r>
              <a:rPr lang="en-US" dirty="0"/>
              <a:t>Binary data: represented in </a:t>
            </a:r>
            <a:r>
              <a:rPr lang="en-US" u="sng" dirty="0"/>
              <a:t>base64 notation</a:t>
            </a:r>
          </a:p>
        </p:txBody>
      </p:sp>
      <p:sp>
        <p:nvSpPr>
          <p:cNvPr id="4" name="Slide Number Placeholder 3">
            <a:extLst>
              <a:ext uri="{FF2B5EF4-FFF2-40B4-BE49-F238E27FC236}">
                <a16:creationId xmlns:a16="http://schemas.microsoft.com/office/drawing/2014/main" id="{40430156-19F0-402A-B5C4-DD99768B558E}"/>
              </a:ext>
            </a:extLst>
          </p:cNvPr>
          <p:cNvSpPr>
            <a:spLocks noGrp="1"/>
          </p:cNvSpPr>
          <p:nvPr>
            <p:ph type="sldNum" sz="quarter" idx="12"/>
          </p:nvPr>
        </p:nvSpPr>
        <p:spPr/>
        <p:txBody>
          <a:bodyPr/>
          <a:lstStyle/>
          <a:p>
            <a:fld id="{2BDE3701-474C-CD4A-A6A3-B03FBD921A2A}" type="slidenum">
              <a:rPr lang="en-US" smtClean="0"/>
              <a:t>39</a:t>
            </a:fld>
            <a:endParaRPr lang="en-US"/>
          </a:p>
        </p:txBody>
      </p:sp>
    </p:spTree>
    <p:extLst>
      <p:ext uri="{BB962C8B-B14F-4D97-AF65-F5344CB8AC3E}">
        <p14:creationId xmlns:p14="http://schemas.microsoft.com/office/powerpoint/2010/main" val="55561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458B-B0BE-4112-96D9-74843CA9227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F7B8539-2088-4C20-BB13-CA9A24F64527}"/>
              </a:ext>
            </a:extLst>
          </p:cNvPr>
          <p:cNvSpPr>
            <a:spLocks noGrp="1"/>
          </p:cNvSpPr>
          <p:nvPr>
            <p:ph idx="1"/>
          </p:nvPr>
        </p:nvSpPr>
        <p:spPr/>
        <p:txBody>
          <a:bodyPr>
            <a:normAutofit fontScale="70000" lnSpcReduction="20000"/>
          </a:bodyPr>
          <a:lstStyle/>
          <a:p>
            <a:r>
              <a:rPr lang="en-US" dirty="0"/>
              <a:t>4.1 Introduction</a:t>
            </a:r>
          </a:p>
          <a:p>
            <a:endParaRPr lang="en-US" dirty="0"/>
          </a:p>
          <a:p>
            <a:r>
              <a:rPr lang="en-US" dirty="0"/>
              <a:t>4.2 The API for the Internet protocols</a:t>
            </a:r>
          </a:p>
          <a:p>
            <a:endParaRPr lang="en-US" dirty="0"/>
          </a:p>
          <a:p>
            <a:r>
              <a:rPr lang="en-US" dirty="0"/>
              <a:t>4.3 External data representation and marshalling</a:t>
            </a:r>
          </a:p>
          <a:p>
            <a:endParaRPr lang="en-US" dirty="0"/>
          </a:p>
          <a:p>
            <a:r>
              <a:rPr lang="en-US" dirty="0"/>
              <a:t>4.4 Multicast communication</a:t>
            </a:r>
          </a:p>
          <a:p>
            <a:endParaRPr lang="en-US" dirty="0"/>
          </a:p>
          <a:p>
            <a:r>
              <a:rPr lang="en-US" dirty="0"/>
              <a:t>4.5 Network virtualization: Overlay networks</a:t>
            </a:r>
          </a:p>
          <a:p>
            <a:endParaRPr lang="en-US" dirty="0"/>
          </a:p>
          <a:p>
            <a:r>
              <a:rPr lang="en-US" dirty="0"/>
              <a:t>4.6 Case study: MPI</a:t>
            </a:r>
          </a:p>
          <a:p>
            <a:endParaRPr lang="en-US" dirty="0"/>
          </a:p>
          <a:p>
            <a:r>
              <a:rPr lang="en-US" dirty="0"/>
              <a:t>4.7 Summary</a:t>
            </a:r>
          </a:p>
        </p:txBody>
      </p:sp>
      <p:sp>
        <p:nvSpPr>
          <p:cNvPr id="4" name="Slide Number Placeholder 3">
            <a:extLst>
              <a:ext uri="{FF2B5EF4-FFF2-40B4-BE49-F238E27FC236}">
                <a16:creationId xmlns:a16="http://schemas.microsoft.com/office/drawing/2014/main" id="{467DC667-3214-4A11-9BEC-93107ED29005}"/>
              </a:ext>
            </a:extLst>
          </p:cNvPr>
          <p:cNvSpPr>
            <a:spLocks noGrp="1"/>
          </p:cNvSpPr>
          <p:nvPr>
            <p:ph type="sldNum" sz="quarter" idx="12"/>
          </p:nvPr>
        </p:nvSpPr>
        <p:spPr/>
        <p:txBody>
          <a:bodyPr/>
          <a:lstStyle/>
          <a:p>
            <a:fld id="{2BDE3701-474C-CD4A-A6A3-B03FBD921A2A}" type="slidenum">
              <a:rPr lang="en-US" smtClean="0"/>
              <a:t>4</a:t>
            </a:fld>
            <a:endParaRPr lang="en-US"/>
          </a:p>
        </p:txBody>
      </p:sp>
    </p:spTree>
    <p:extLst>
      <p:ext uri="{BB962C8B-B14F-4D97-AF65-F5344CB8AC3E}">
        <p14:creationId xmlns:p14="http://schemas.microsoft.com/office/powerpoint/2010/main" val="134980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433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4339" name="Rectangle 3"/>
          <p:cNvSpPr>
            <a:spLocks noGrp="1" noChangeArrowheads="1"/>
          </p:cNvSpPr>
          <p:nvPr>
            <p:ph type="title"/>
          </p:nvPr>
        </p:nvSpPr>
        <p:spPr>
          <a:ln/>
        </p:spPr>
        <p:txBody>
          <a:bodyPr rIns="132080">
            <a:normAutofit fontScale="90000"/>
          </a:bodyPr>
          <a:lstStyle/>
          <a:p>
            <a:r>
              <a:rPr lang="en-US"/>
              <a:t>Figure 4.10  XML definition of the Person structure</a:t>
            </a:r>
          </a:p>
        </p:txBody>
      </p:sp>
      <p:sp>
        <p:nvSpPr>
          <p:cNvPr id="14340" name="Rectangle 4"/>
          <p:cNvSpPr>
            <a:spLocks/>
          </p:cNvSpPr>
          <p:nvPr/>
        </p:nvSpPr>
        <p:spPr bwMode="auto">
          <a:xfrm>
            <a:off x="867508" y="1660525"/>
            <a:ext cx="7209692" cy="330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9688"/>
            <a:r>
              <a:rPr lang="en-US" sz="3500" i="1">
                <a:solidFill>
                  <a:schemeClr val="tx1"/>
                </a:solidFill>
                <a:ea typeface="ＭＳ Ｐゴシック" charset="0"/>
                <a:cs typeface="Times" charset="0"/>
              </a:rPr>
              <a:t>&lt;person id="123456789"&gt;</a:t>
            </a:r>
          </a:p>
          <a:p>
            <a:pPr marL="39688"/>
            <a:r>
              <a:rPr lang="en-US" sz="3500" i="1">
                <a:solidFill>
                  <a:schemeClr val="tx1"/>
                </a:solidFill>
                <a:ea typeface="ＭＳ Ｐゴシック" charset="0"/>
                <a:cs typeface="Times" charset="0"/>
              </a:rPr>
              <a:t>		&lt;name&gt;Smith&lt;/name&gt;</a:t>
            </a:r>
          </a:p>
          <a:p>
            <a:pPr marL="39688"/>
            <a:r>
              <a:rPr lang="en-US" sz="3500" i="1">
                <a:solidFill>
                  <a:schemeClr val="tx1"/>
                </a:solidFill>
                <a:ea typeface="ＭＳ Ｐゴシック" charset="0"/>
                <a:cs typeface="Times" charset="0"/>
              </a:rPr>
              <a:t>		&lt;place&gt;London&lt;/place&gt;</a:t>
            </a:r>
          </a:p>
          <a:p>
            <a:pPr marL="39688"/>
            <a:r>
              <a:rPr lang="en-US" sz="3500" i="1">
                <a:solidFill>
                  <a:schemeClr val="tx1"/>
                </a:solidFill>
                <a:ea typeface="ＭＳ Ｐゴシック" charset="0"/>
                <a:cs typeface="Times" charset="0"/>
              </a:rPr>
              <a:t>		&lt;year&gt;1984&lt;/year&gt;</a:t>
            </a:r>
          </a:p>
          <a:p>
            <a:pPr marL="39688"/>
            <a:r>
              <a:rPr lang="en-US" sz="3500" i="1">
                <a:solidFill>
                  <a:schemeClr val="tx1"/>
                </a:solidFill>
                <a:ea typeface="ＭＳ Ｐゴシック" charset="0"/>
                <a:cs typeface="Times" charset="0"/>
              </a:rPr>
              <a:t>		&lt;!-- a comment --&gt;</a:t>
            </a:r>
          </a:p>
          <a:p>
            <a:pPr marL="39688"/>
            <a:r>
              <a:rPr lang="en-US" sz="3500" i="1">
                <a:solidFill>
                  <a:schemeClr val="tx1"/>
                </a:solidFill>
                <a:ea typeface="ＭＳ Ｐゴシック" charset="0"/>
                <a:cs typeface="Times" charset="0"/>
              </a:rPr>
              <a:t>&lt;/person &gt;</a:t>
            </a:r>
          </a:p>
        </p:txBody>
      </p:sp>
      <p:sp>
        <p:nvSpPr>
          <p:cNvPr id="2" name="Slide Number Placeholder 1">
            <a:extLst>
              <a:ext uri="{FF2B5EF4-FFF2-40B4-BE49-F238E27FC236}">
                <a16:creationId xmlns:a16="http://schemas.microsoft.com/office/drawing/2014/main" id="{8910BBC8-2D8F-45CE-8426-AB2F1C82D4F7}"/>
              </a:ext>
            </a:extLst>
          </p:cNvPr>
          <p:cNvSpPr>
            <a:spLocks noGrp="1"/>
          </p:cNvSpPr>
          <p:nvPr>
            <p:ph type="sldNum" sz="quarter" idx="12"/>
          </p:nvPr>
        </p:nvSpPr>
        <p:spPr/>
        <p:txBody>
          <a:bodyPr/>
          <a:lstStyle/>
          <a:p>
            <a:fld id="{2BDE3701-474C-CD4A-A6A3-B03FBD921A2A}" type="slidenum">
              <a:rPr lang="en-US" smtClean="0"/>
              <a:t>40</a:t>
            </a:fld>
            <a:endParaRPr lang="en-US"/>
          </a:p>
        </p:txBody>
      </p:sp>
    </p:spTree>
    <p:extLst>
      <p:ext uri="{BB962C8B-B14F-4D97-AF65-F5344CB8AC3E}">
        <p14:creationId xmlns:p14="http://schemas.microsoft.com/office/powerpoint/2010/main" val="1943089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77500" lnSpcReduction="20000"/>
          </a:bodyPr>
          <a:lstStyle/>
          <a:p>
            <a:r>
              <a:rPr lang="en-US" dirty="0"/>
              <a:t>Parsing and well-formed documents</a:t>
            </a:r>
          </a:p>
          <a:p>
            <a:pPr lvl="1"/>
            <a:r>
              <a:rPr lang="en-US" dirty="0"/>
              <a:t>documents must be well-formed as they must conform to rules about the structure</a:t>
            </a:r>
          </a:p>
          <a:p>
            <a:pPr lvl="2"/>
            <a:r>
              <a:rPr lang="en-US" dirty="0"/>
              <a:t>very start tag must have an end tag.</a:t>
            </a:r>
          </a:p>
          <a:p>
            <a:pPr lvl="2"/>
            <a:r>
              <a:rPr lang="en-US" dirty="0"/>
              <a:t>tags are correctly nested.</a:t>
            </a:r>
          </a:p>
          <a:p>
            <a:pPr lvl="2"/>
            <a:r>
              <a:rPr lang="en-US" dirty="0"/>
              <a:t>every document must have a root element.</a:t>
            </a:r>
          </a:p>
          <a:p>
            <a:pPr lvl="1"/>
            <a:r>
              <a:rPr lang="en-US" dirty="0"/>
              <a:t>CDATA: If a section cannot be parsed because it has special characters, then it could be denoted as CDATA: </a:t>
            </a:r>
            <a:r>
              <a:rPr lang="en-US" sz="2400" dirty="0"/>
              <a:t>&lt;place&gt; &lt;![CDATA [King’s Cross]]&gt;&lt;/place&gt;</a:t>
            </a:r>
          </a:p>
          <a:p>
            <a:pPr lvl="2"/>
            <a:r>
              <a:rPr lang="en-US" dirty="0"/>
              <a:t>Notice the quote.</a:t>
            </a:r>
          </a:p>
          <a:p>
            <a:pPr lvl="1"/>
            <a:r>
              <a:rPr lang="en-US" dirty="0"/>
              <a:t>XML Prolog: every document must have a Prolog</a:t>
            </a:r>
          </a:p>
          <a:p>
            <a:pPr marL="457200" lvl="1" indent="0">
              <a:buNone/>
            </a:pPr>
            <a:r>
              <a:rPr lang="en-US" dirty="0"/>
              <a:t>&lt;?XML version = “1.0” encoding = “UTF-8” standalone = “yes”?&gt;</a:t>
            </a:r>
          </a:p>
          <a:p>
            <a:pPr marL="457200" lvl="1" indent="0">
              <a:buNone/>
            </a:pPr>
            <a:r>
              <a:rPr lang="en-US" dirty="0"/>
              <a:t>	* Unicode Transformation Format </a:t>
            </a:r>
          </a:p>
        </p:txBody>
      </p:sp>
      <p:sp>
        <p:nvSpPr>
          <p:cNvPr id="4" name="Slide Number Placeholder 3">
            <a:extLst>
              <a:ext uri="{FF2B5EF4-FFF2-40B4-BE49-F238E27FC236}">
                <a16:creationId xmlns:a16="http://schemas.microsoft.com/office/drawing/2014/main" id="{D68B8C0F-ACAC-4410-BB02-EAB04CFFBBF2}"/>
              </a:ext>
            </a:extLst>
          </p:cNvPr>
          <p:cNvSpPr>
            <a:spLocks noGrp="1"/>
          </p:cNvSpPr>
          <p:nvPr>
            <p:ph type="sldNum" sz="quarter" idx="12"/>
          </p:nvPr>
        </p:nvSpPr>
        <p:spPr/>
        <p:txBody>
          <a:bodyPr/>
          <a:lstStyle/>
          <a:p>
            <a:fld id="{2BDE3701-474C-CD4A-A6A3-B03FBD921A2A}" type="slidenum">
              <a:rPr lang="en-US" smtClean="0"/>
              <a:t>41</a:t>
            </a:fld>
            <a:endParaRPr lang="en-US"/>
          </a:p>
        </p:txBody>
      </p:sp>
    </p:spTree>
    <p:extLst>
      <p:ext uri="{BB962C8B-B14F-4D97-AF65-F5344CB8AC3E}">
        <p14:creationId xmlns:p14="http://schemas.microsoft.com/office/powerpoint/2010/main" val="4192078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lstStyle/>
          <a:p>
            <a:r>
              <a:rPr lang="en-US" dirty="0"/>
              <a:t>XML Namespaces.</a:t>
            </a:r>
          </a:p>
          <a:p>
            <a:pPr lvl="1"/>
            <a:r>
              <a:rPr lang="en-US" dirty="0"/>
              <a:t>Is a set of names for a collection of element types and attributes that is referenced by a URL. Any other XML document can use a namespace by referring to its URL.</a:t>
            </a:r>
          </a:p>
          <a:p>
            <a:pPr lvl="2"/>
            <a:r>
              <a:rPr lang="en-US" dirty="0" err="1"/>
              <a:t>xmlns</a:t>
            </a:r>
            <a:r>
              <a:rPr lang="en-US" dirty="0"/>
              <a:t> attribute.</a:t>
            </a:r>
          </a:p>
          <a:p>
            <a:pPr lvl="1"/>
            <a:r>
              <a:rPr lang="en-US" dirty="0"/>
              <a:t>Allows an application to make use of multiple sets of external definitions without the risk of name clashes.</a:t>
            </a:r>
          </a:p>
        </p:txBody>
      </p:sp>
      <p:sp>
        <p:nvSpPr>
          <p:cNvPr id="4" name="Slide Number Placeholder 3">
            <a:extLst>
              <a:ext uri="{FF2B5EF4-FFF2-40B4-BE49-F238E27FC236}">
                <a16:creationId xmlns:a16="http://schemas.microsoft.com/office/drawing/2014/main" id="{71F5463E-82D1-4D29-838A-3A7AA364677C}"/>
              </a:ext>
            </a:extLst>
          </p:cNvPr>
          <p:cNvSpPr>
            <a:spLocks noGrp="1"/>
          </p:cNvSpPr>
          <p:nvPr>
            <p:ph type="sldNum" sz="quarter" idx="12"/>
          </p:nvPr>
        </p:nvSpPr>
        <p:spPr/>
        <p:txBody>
          <a:bodyPr/>
          <a:lstStyle/>
          <a:p>
            <a:fld id="{2BDE3701-474C-CD4A-A6A3-B03FBD921A2A}" type="slidenum">
              <a:rPr lang="en-US" smtClean="0"/>
              <a:t>42</a:t>
            </a:fld>
            <a:endParaRPr lang="en-US"/>
          </a:p>
        </p:txBody>
      </p:sp>
    </p:spTree>
    <p:extLst>
      <p:ext uri="{BB962C8B-B14F-4D97-AF65-F5344CB8AC3E}">
        <p14:creationId xmlns:p14="http://schemas.microsoft.com/office/powerpoint/2010/main" val="2904431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536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5363" name="Rectangle 3"/>
          <p:cNvSpPr>
            <a:spLocks noGrp="1" noChangeArrowheads="1"/>
          </p:cNvSpPr>
          <p:nvPr>
            <p:ph type="title"/>
          </p:nvPr>
        </p:nvSpPr>
        <p:spPr>
          <a:ln/>
        </p:spPr>
        <p:txBody>
          <a:bodyPr rIns="132080">
            <a:normAutofit fontScale="90000"/>
          </a:bodyPr>
          <a:lstStyle/>
          <a:p>
            <a:r>
              <a:rPr lang="en-US"/>
              <a:t>Figure 4.11 Illustration of the use of a namespace in the </a:t>
            </a:r>
            <a:r>
              <a:rPr lang="en-US" i="1"/>
              <a:t>Person</a:t>
            </a:r>
            <a:r>
              <a:rPr lang="en-US"/>
              <a:t> structure</a:t>
            </a:r>
          </a:p>
        </p:txBody>
      </p:sp>
      <p:sp>
        <p:nvSpPr>
          <p:cNvPr id="15364" name="Rectangle 4"/>
          <p:cNvSpPr>
            <a:spLocks/>
          </p:cNvSpPr>
          <p:nvPr/>
        </p:nvSpPr>
        <p:spPr bwMode="auto">
          <a:xfrm>
            <a:off x="253513" y="1658939"/>
            <a:ext cx="7969889"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000" dirty="0">
                <a:solidFill>
                  <a:schemeClr val="tx1"/>
                </a:solidFill>
                <a:ea typeface="ＭＳ Ｐゴシック" charset="0"/>
                <a:cs typeface="Times" charset="0"/>
              </a:rPr>
              <a:t>&lt;person </a:t>
            </a:r>
            <a:r>
              <a:rPr lang="en-US" sz="2000" dirty="0" err="1">
                <a:solidFill>
                  <a:schemeClr val="tx1"/>
                </a:solidFill>
                <a:ea typeface="ＭＳ Ｐゴシック" charset="0"/>
                <a:cs typeface="Times" charset="0"/>
              </a:rPr>
              <a:t>pers:id</a:t>
            </a:r>
            <a:r>
              <a:rPr lang="en-US" sz="2000" dirty="0">
                <a:solidFill>
                  <a:schemeClr val="tx1"/>
                </a:solidFill>
                <a:ea typeface="ＭＳ Ｐゴシック" charset="0"/>
                <a:cs typeface="Times" charset="0"/>
              </a:rPr>
              <a:t>="123456789" </a:t>
            </a:r>
            <a:r>
              <a:rPr lang="en-US" sz="2000" dirty="0" err="1">
                <a:solidFill>
                  <a:schemeClr val="tx1"/>
                </a:solidFill>
                <a:ea typeface="ＭＳ Ｐゴシック" charset="0"/>
                <a:cs typeface="Times" charset="0"/>
              </a:rPr>
              <a:t>xmlns:pers</a:t>
            </a:r>
            <a:r>
              <a:rPr lang="en-US" sz="2000" dirty="0">
                <a:solidFill>
                  <a:schemeClr val="tx1"/>
                </a:solidFill>
                <a:ea typeface="ＭＳ Ｐゴシック" charset="0"/>
                <a:cs typeface="Times" charset="0"/>
              </a:rPr>
              <a:t> = "</a:t>
            </a:r>
            <a:r>
              <a:rPr lang="en-US" sz="2000" u="sng" dirty="0">
                <a:solidFill>
                  <a:schemeClr val="tx1"/>
                </a:solidFill>
                <a:ea typeface="ＭＳ Ｐゴシック" charset="0"/>
                <a:cs typeface="Times" charset="0"/>
                <a:hlinkClick r:id="rId2"/>
              </a:rPr>
              <a:t>http://www.cdk5.net/person</a:t>
            </a:r>
            <a:r>
              <a:rPr lang="en-US" sz="2000" dirty="0">
                <a:solidFill>
                  <a:schemeClr val="tx1"/>
                </a:solidFill>
                <a:ea typeface="ＭＳ Ｐゴシック" charset="0"/>
                <a:cs typeface="Times" charset="0"/>
              </a:rPr>
              <a:t>"&gt;</a:t>
            </a:r>
          </a:p>
          <a:p>
            <a:pPr marL="39688">
              <a:spcBef>
                <a:spcPts val="600"/>
              </a:spcBef>
            </a:pPr>
            <a:r>
              <a:rPr lang="en-US" sz="2000" dirty="0">
                <a:solidFill>
                  <a:schemeClr val="tx1"/>
                </a:solidFill>
                <a:ea typeface="ＭＳ Ｐゴシック" charset="0"/>
                <a:cs typeface="Times" charset="0"/>
              </a:rPr>
              <a:t>	&lt;</a:t>
            </a:r>
            <a:r>
              <a:rPr lang="en-US" sz="2000" dirty="0" err="1">
                <a:solidFill>
                  <a:schemeClr val="tx1"/>
                </a:solidFill>
                <a:ea typeface="ＭＳ Ｐゴシック" charset="0"/>
                <a:cs typeface="Times" charset="0"/>
              </a:rPr>
              <a:t>pers:name</a:t>
            </a:r>
            <a:r>
              <a:rPr lang="en-US" sz="2000" dirty="0">
                <a:solidFill>
                  <a:schemeClr val="tx1"/>
                </a:solidFill>
                <a:ea typeface="ＭＳ Ｐゴシック" charset="0"/>
                <a:cs typeface="Times" charset="0"/>
              </a:rPr>
              <a:t>&gt; Smith &lt;/</a:t>
            </a:r>
            <a:r>
              <a:rPr lang="en-US" sz="2000" dirty="0" err="1">
                <a:solidFill>
                  <a:schemeClr val="tx1"/>
                </a:solidFill>
                <a:ea typeface="ＭＳ Ｐゴシック" charset="0"/>
                <a:cs typeface="Times" charset="0"/>
              </a:rPr>
              <a:t>pers:name</a:t>
            </a:r>
            <a:r>
              <a:rPr lang="en-US" sz="2000" dirty="0">
                <a:solidFill>
                  <a:schemeClr val="tx1"/>
                </a:solidFill>
                <a:ea typeface="ＭＳ Ｐゴシック" charset="0"/>
                <a:cs typeface="Times" charset="0"/>
              </a:rPr>
              <a:t>&gt;</a:t>
            </a:r>
          </a:p>
          <a:p>
            <a:pPr marL="39688">
              <a:spcBef>
                <a:spcPts val="600"/>
              </a:spcBef>
            </a:pPr>
            <a:r>
              <a:rPr lang="en-US" sz="2000" dirty="0">
                <a:solidFill>
                  <a:schemeClr val="tx1"/>
                </a:solidFill>
                <a:ea typeface="ＭＳ Ｐゴシック" charset="0"/>
                <a:cs typeface="Times" charset="0"/>
              </a:rPr>
              <a:t>	&lt;</a:t>
            </a:r>
            <a:r>
              <a:rPr lang="en-US" sz="2000" dirty="0" err="1">
                <a:solidFill>
                  <a:schemeClr val="tx1"/>
                </a:solidFill>
                <a:ea typeface="ＭＳ Ｐゴシック" charset="0"/>
                <a:cs typeface="Times" charset="0"/>
              </a:rPr>
              <a:t>pers:place</a:t>
            </a:r>
            <a:r>
              <a:rPr lang="en-US" sz="2000" dirty="0">
                <a:solidFill>
                  <a:schemeClr val="tx1"/>
                </a:solidFill>
                <a:ea typeface="ＭＳ Ｐゴシック" charset="0"/>
                <a:cs typeface="Times" charset="0"/>
              </a:rPr>
              <a:t>&gt; London &lt;/</a:t>
            </a:r>
            <a:r>
              <a:rPr lang="en-US" sz="2000" dirty="0" err="1">
                <a:solidFill>
                  <a:schemeClr val="tx1"/>
                </a:solidFill>
                <a:ea typeface="ＭＳ Ｐゴシック" charset="0"/>
                <a:cs typeface="Times" charset="0"/>
              </a:rPr>
              <a:t>pers:place</a:t>
            </a:r>
            <a:r>
              <a:rPr lang="en-US" sz="2000" dirty="0">
                <a:solidFill>
                  <a:schemeClr val="tx1"/>
                </a:solidFill>
                <a:ea typeface="ＭＳ Ｐゴシック" charset="0"/>
                <a:cs typeface="Times" charset="0"/>
              </a:rPr>
              <a:t> &gt;</a:t>
            </a:r>
          </a:p>
          <a:p>
            <a:pPr marL="39688">
              <a:spcBef>
                <a:spcPts val="600"/>
              </a:spcBef>
            </a:pPr>
            <a:r>
              <a:rPr lang="en-US" sz="2000" dirty="0">
                <a:solidFill>
                  <a:schemeClr val="tx1"/>
                </a:solidFill>
                <a:ea typeface="ＭＳ Ｐゴシック" charset="0"/>
                <a:cs typeface="Times" charset="0"/>
              </a:rPr>
              <a:t>	&lt;</a:t>
            </a:r>
            <a:r>
              <a:rPr lang="en-US" sz="2000" dirty="0" err="1">
                <a:solidFill>
                  <a:schemeClr val="tx1"/>
                </a:solidFill>
                <a:ea typeface="ＭＳ Ｐゴシック" charset="0"/>
                <a:cs typeface="Times" charset="0"/>
              </a:rPr>
              <a:t>pers:year</a:t>
            </a:r>
            <a:r>
              <a:rPr lang="en-US" sz="2000" dirty="0">
                <a:solidFill>
                  <a:schemeClr val="tx1"/>
                </a:solidFill>
                <a:ea typeface="ＭＳ Ｐゴシック" charset="0"/>
                <a:cs typeface="Times" charset="0"/>
              </a:rPr>
              <a:t>&gt; 1984 &lt;/</a:t>
            </a:r>
            <a:r>
              <a:rPr lang="en-US" sz="2000" dirty="0" err="1">
                <a:solidFill>
                  <a:schemeClr val="tx1"/>
                </a:solidFill>
                <a:ea typeface="ＭＳ Ｐゴシック" charset="0"/>
                <a:cs typeface="Times" charset="0"/>
              </a:rPr>
              <a:t>pers:year</a:t>
            </a:r>
            <a:r>
              <a:rPr lang="en-US" sz="2000" dirty="0">
                <a:solidFill>
                  <a:schemeClr val="tx1"/>
                </a:solidFill>
                <a:ea typeface="ＭＳ Ｐゴシック" charset="0"/>
                <a:cs typeface="Times" charset="0"/>
              </a:rPr>
              <a:t>&gt;</a:t>
            </a:r>
          </a:p>
          <a:p>
            <a:pPr marL="39688">
              <a:spcBef>
                <a:spcPts val="600"/>
              </a:spcBef>
            </a:pPr>
            <a:r>
              <a:rPr lang="en-US" sz="2000" dirty="0">
                <a:solidFill>
                  <a:schemeClr val="tx1"/>
                </a:solidFill>
                <a:ea typeface="ＭＳ Ｐゴシック" charset="0"/>
                <a:cs typeface="Times" charset="0"/>
              </a:rPr>
              <a:t>&lt;/person&gt;</a:t>
            </a:r>
          </a:p>
        </p:txBody>
      </p:sp>
      <p:sp>
        <p:nvSpPr>
          <p:cNvPr id="2" name="Slide Number Placeholder 1">
            <a:extLst>
              <a:ext uri="{FF2B5EF4-FFF2-40B4-BE49-F238E27FC236}">
                <a16:creationId xmlns:a16="http://schemas.microsoft.com/office/drawing/2014/main" id="{E04D77A1-10A6-4F3D-B7FB-9B6AB400B3CE}"/>
              </a:ext>
            </a:extLst>
          </p:cNvPr>
          <p:cNvSpPr>
            <a:spLocks noGrp="1"/>
          </p:cNvSpPr>
          <p:nvPr>
            <p:ph type="sldNum" sz="quarter" idx="12"/>
          </p:nvPr>
        </p:nvSpPr>
        <p:spPr/>
        <p:txBody>
          <a:bodyPr/>
          <a:lstStyle/>
          <a:p>
            <a:fld id="{2BDE3701-474C-CD4A-A6A3-B03FBD921A2A}" type="slidenum">
              <a:rPr lang="en-US" smtClean="0"/>
              <a:t>43</a:t>
            </a:fld>
            <a:endParaRPr lang="en-US"/>
          </a:p>
        </p:txBody>
      </p:sp>
    </p:spTree>
    <p:extLst>
      <p:ext uri="{BB962C8B-B14F-4D97-AF65-F5344CB8AC3E}">
        <p14:creationId xmlns:p14="http://schemas.microsoft.com/office/powerpoint/2010/main" val="1186951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92500" lnSpcReduction="20000"/>
          </a:bodyPr>
          <a:lstStyle/>
          <a:p>
            <a:r>
              <a:rPr lang="en-US" dirty="0"/>
              <a:t>XML Schemas:</a:t>
            </a:r>
          </a:p>
          <a:p>
            <a:pPr lvl="1"/>
            <a:r>
              <a:rPr lang="en-US" dirty="0"/>
              <a:t>Define the elements and attributes that can appear in a document and how they’re nested, the order, and the number of elements.</a:t>
            </a:r>
          </a:p>
          <a:p>
            <a:pPr lvl="1"/>
            <a:r>
              <a:rPr lang="en-US" dirty="0"/>
              <a:t>This allows the document to be validated by the schema to which it conforms.</a:t>
            </a:r>
          </a:p>
          <a:p>
            <a:pPr lvl="1"/>
            <a:r>
              <a:rPr lang="en-US" dirty="0"/>
              <a:t>DTD (Document Type Definition) is used to define the structure of an XML document.</a:t>
            </a:r>
          </a:p>
          <a:p>
            <a:r>
              <a:rPr lang="en-US" dirty="0"/>
              <a:t>API for accessing XML – XML parsers and generators are available in many programming languages, most of which is Java.</a:t>
            </a:r>
          </a:p>
        </p:txBody>
      </p:sp>
      <p:sp>
        <p:nvSpPr>
          <p:cNvPr id="4" name="Slide Number Placeholder 3">
            <a:extLst>
              <a:ext uri="{FF2B5EF4-FFF2-40B4-BE49-F238E27FC236}">
                <a16:creationId xmlns:a16="http://schemas.microsoft.com/office/drawing/2014/main" id="{06A9FF95-7D25-4888-BCF4-14B6ABEC7ACE}"/>
              </a:ext>
            </a:extLst>
          </p:cNvPr>
          <p:cNvSpPr>
            <a:spLocks noGrp="1"/>
          </p:cNvSpPr>
          <p:nvPr>
            <p:ph type="sldNum" sz="quarter" idx="12"/>
          </p:nvPr>
        </p:nvSpPr>
        <p:spPr/>
        <p:txBody>
          <a:bodyPr/>
          <a:lstStyle/>
          <a:p>
            <a:fld id="{2BDE3701-474C-CD4A-A6A3-B03FBD921A2A}" type="slidenum">
              <a:rPr lang="en-US" smtClean="0"/>
              <a:t>44</a:t>
            </a:fld>
            <a:endParaRPr lang="en-US"/>
          </a:p>
        </p:txBody>
      </p:sp>
    </p:spTree>
    <p:extLst>
      <p:ext uri="{BB962C8B-B14F-4D97-AF65-F5344CB8AC3E}">
        <p14:creationId xmlns:p14="http://schemas.microsoft.com/office/powerpoint/2010/main" val="2882607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638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6387" name="Rectangle 3"/>
          <p:cNvSpPr>
            <a:spLocks noGrp="1" noChangeArrowheads="1"/>
          </p:cNvSpPr>
          <p:nvPr>
            <p:ph type="title"/>
          </p:nvPr>
        </p:nvSpPr>
        <p:spPr>
          <a:ln/>
        </p:spPr>
        <p:txBody>
          <a:bodyPr rIns="132080">
            <a:normAutofit fontScale="90000"/>
          </a:bodyPr>
          <a:lstStyle/>
          <a:p>
            <a:r>
              <a:rPr lang="en-US"/>
              <a:t>Figure 4.12 An XML schema for the </a:t>
            </a:r>
            <a:r>
              <a:rPr lang="en-US" i="1"/>
              <a:t>Person</a:t>
            </a:r>
            <a:r>
              <a:rPr lang="en-US"/>
              <a:t> structure </a:t>
            </a:r>
          </a:p>
        </p:txBody>
      </p:sp>
      <p:sp>
        <p:nvSpPr>
          <p:cNvPr id="16388" name="Rectangle 4"/>
          <p:cNvSpPr>
            <a:spLocks/>
          </p:cNvSpPr>
          <p:nvPr/>
        </p:nvSpPr>
        <p:spPr bwMode="auto">
          <a:xfrm>
            <a:off x="444013" y="1677989"/>
            <a:ext cx="7213697"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i="1">
                <a:solidFill>
                  <a:schemeClr val="tx1"/>
                </a:solidFill>
                <a:ea typeface="ＭＳ Ｐゴシック" charset="0"/>
                <a:cs typeface="Times" charset="0"/>
              </a:rPr>
              <a:t>&lt;xsd:schema  xmlns:xsd = URL of XML schema definitions	 &gt;</a:t>
            </a:r>
          </a:p>
          <a:p>
            <a:pPr marL="39688"/>
            <a:r>
              <a:rPr lang="en-US" i="1">
                <a:solidFill>
                  <a:schemeClr val="tx1"/>
                </a:solidFill>
                <a:ea typeface="ＭＳ Ｐゴシック" charset="0"/>
                <a:cs typeface="Times" charset="0"/>
              </a:rPr>
              <a:t>	&lt;xsd:element name= "person" type ="personType" /&gt;</a:t>
            </a:r>
          </a:p>
          <a:p>
            <a:pPr marL="39688"/>
            <a:r>
              <a:rPr lang="en-US" i="1">
                <a:solidFill>
                  <a:schemeClr val="tx1"/>
                </a:solidFill>
                <a:ea typeface="ＭＳ Ｐゴシック" charset="0"/>
                <a:cs typeface="Times" charset="0"/>
              </a:rPr>
              <a:t>		&lt;xsd:complexType name="personType"&gt;</a:t>
            </a:r>
          </a:p>
          <a:p>
            <a:pPr marL="39688"/>
            <a:r>
              <a:rPr lang="en-US" i="1">
                <a:solidFill>
                  <a:schemeClr val="tx1"/>
                </a:solidFill>
                <a:ea typeface="ＭＳ Ｐゴシック" charset="0"/>
                <a:cs typeface="Times" charset="0"/>
              </a:rPr>
              <a:t>			&lt;xsd:sequence&gt;</a:t>
            </a:r>
          </a:p>
          <a:p>
            <a:pPr marL="39688"/>
            <a:r>
              <a:rPr lang="en-US" i="1">
                <a:solidFill>
                  <a:schemeClr val="tx1"/>
                </a:solidFill>
                <a:ea typeface="ＭＳ Ｐゴシック" charset="0"/>
                <a:cs typeface="Times" charset="0"/>
              </a:rPr>
              <a:t>				&lt;xsd:element name = "name"  type="xs:string"/&gt; </a:t>
            </a:r>
          </a:p>
          <a:p>
            <a:pPr marL="39688"/>
            <a:r>
              <a:rPr lang="en-US" i="1">
                <a:solidFill>
                  <a:schemeClr val="tx1"/>
                </a:solidFill>
                <a:ea typeface="ＭＳ Ｐゴシック" charset="0"/>
                <a:cs typeface="Times" charset="0"/>
              </a:rPr>
              <a:t>				&lt;xsd:element name = "place"  type="xs:string"/&gt; </a:t>
            </a:r>
          </a:p>
          <a:p>
            <a:pPr marL="39688"/>
            <a:r>
              <a:rPr lang="en-US" i="1">
                <a:solidFill>
                  <a:schemeClr val="tx1"/>
                </a:solidFill>
                <a:ea typeface="ＭＳ Ｐゴシック" charset="0"/>
                <a:cs typeface="Times" charset="0"/>
              </a:rPr>
              <a:t>				&lt;xsd:element name = "year"  type="xs:positiveInteger"/&gt; </a:t>
            </a:r>
          </a:p>
          <a:p>
            <a:pPr marL="39688"/>
            <a:r>
              <a:rPr lang="en-US" i="1">
                <a:solidFill>
                  <a:schemeClr val="tx1"/>
                </a:solidFill>
                <a:ea typeface="ＭＳ Ｐゴシック" charset="0"/>
                <a:cs typeface="Times" charset="0"/>
              </a:rPr>
              <a:t>			&lt;/xsd:sequence&gt;</a:t>
            </a:r>
          </a:p>
          <a:p>
            <a:pPr marL="39688"/>
            <a:r>
              <a:rPr lang="en-US" i="1">
                <a:solidFill>
                  <a:schemeClr val="tx1"/>
                </a:solidFill>
                <a:ea typeface="ＭＳ Ｐゴシック" charset="0"/>
                <a:cs typeface="Times" charset="0"/>
              </a:rPr>
              <a:t>			&lt;xsd:attribute name= "id"   type = "xs:positiveInteger"/&gt;</a:t>
            </a:r>
          </a:p>
          <a:p>
            <a:pPr marL="39688"/>
            <a:r>
              <a:rPr lang="en-US" i="1">
                <a:solidFill>
                  <a:schemeClr val="tx1"/>
                </a:solidFill>
                <a:ea typeface="ＭＳ Ｐゴシック" charset="0"/>
                <a:cs typeface="Times" charset="0"/>
              </a:rPr>
              <a:t>		&lt;/xsd:complexType&gt;</a:t>
            </a:r>
          </a:p>
          <a:p>
            <a:pPr marL="39688"/>
            <a:r>
              <a:rPr lang="en-US" i="1">
                <a:solidFill>
                  <a:schemeClr val="tx1"/>
                </a:solidFill>
                <a:ea typeface="ＭＳ Ｐゴシック" charset="0"/>
                <a:cs typeface="Times" charset="0"/>
              </a:rPr>
              <a:t>&lt;/xsd:schema&gt;</a:t>
            </a:r>
          </a:p>
        </p:txBody>
      </p:sp>
      <p:sp>
        <p:nvSpPr>
          <p:cNvPr id="2" name="Slide Number Placeholder 1">
            <a:extLst>
              <a:ext uri="{FF2B5EF4-FFF2-40B4-BE49-F238E27FC236}">
                <a16:creationId xmlns:a16="http://schemas.microsoft.com/office/drawing/2014/main" id="{1F6D64AB-AA2F-4451-87B3-E9EF8683A32F}"/>
              </a:ext>
            </a:extLst>
          </p:cNvPr>
          <p:cNvSpPr>
            <a:spLocks noGrp="1"/>
          </p:cNvSpPr>
          <p:nvPr>
            <p:ph type="sldNum" sz="quarter" idx="12"/>
          </p:nvPr>
        </p:nvSpPr>
        <p:spPr/>
        <p:txBody>
          <a:bodyPr/>
          <a:lstStyle/>
          <a:p>
            <a:fld id="{2BDE3701-474C-CD4A-A6A3-B03FBD921A2A}" type="slidenum">
              <a:rPr lang="en-US" smtClean="0"/>
              <a:t>45</a:t>
            </a:fld>
            <a:endParaRPr lang="en-US"/>
          </a:p>
        </p:txBody>
      </p:sp>
    </p:spTree>
    <p:extLst>
      <p:ext uri="{BB962C8B-B14F-4D97-AF65-F5344CB8AC3E}">
        <p14:creationId xmlns:p14="http://schemas.microsoft.com/office/powerpoint/2010/main" val="2651498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Object Reference</a:t>
            </a:r>
          </a:p>
        </p:txBody>
      </p:sp>
      <p:sp>
        <p:nvSpPr>
          <p:cNvPr id="3" name="Content Placeholder 2"/>
          <p:cNvSpPr>
            <a:spLocks noGrp="1"/>
          </p:cNvSpPr>
          <p:nvPr>
            <p:ph idx="1"/>
          </p:nvPr>
        </p:nvSpPr>
        <p:spPr/>
        <p:txBody>
          <a:bodyPr/>
          <a:lstStyle/>
          <a:p>
            <a:r>
              <a:rPr lang="en-US" dirty="0"/>
              <a:t>Applies to Java and CORBA.</a:t>
            </a:r>
          </a:p>
          <a:p>
            <a:r>
              <a:rPr lang="en-US" dirty="0"/>
              <a:t>A remote object reference is an identifier for a remote object that is valid throughout a distributed system.</a:t>
            </a:r>
          </a:p>
          <a:p>
            <a:r>
              <a:rPr lang="en-US" dirty="0"/>
              <a:t>A remote object reference is passed in the invocation message to specify which object is to be invoked.</a:t>
            </a:r>
          </a:p>
        </p:txBody>
      </p:sp>
      <p:sp>
        <p:nvSpPr>
          <p:cNvPr id="4" name="Slide Number Placeholder 3">
            <a:extLst>
              <a:ext uri="{FF2B5EF4-FFF2-40B4-BE49-F238E27FC236}">
                <a16:creationId xmlns:a16="http://schemas.microsoft.com/office/drawing/2014/main" id="{F0B120C2-C6BF-44BC-9A1C-4DFFEC6D5CB5}"/>
              </a:ext>
            </a:extLst>
          </p:cNvPr>
          <p:cNvSpPr>
            <a:spLocks noGrp="1"/>
          </p:cNvSpPr>
          <p:nvPr>
            <p:ph type="sldNum" sz="quarter" idx="12"/>
          </p:nvPr>
        </p:nvSpPr>
        <p:spPr/>
        <p:txBody>
          <a:bodyPr/>
          <a:lstStyle/>
          <a:p>
            <a:fld id="{2BDE3701-474C-CD4A-A6A3-B03FBD921A2A}" type="slidenum">
              <a:rPr lang="en-US" smtClean="0"/>
              <a:t>46</a:t>
            </a:fld>
            <a:endParaRPr lang="en-US"/>
          </a:p>
        </p:txBody>
      </p:sp>
    </p:spTree>
    <p:extLst>
      <p:ext uri="{BB962C8B-B14F-4D97-AF65-F5344CB8AC3E}">
        <p14:creationId xmlns:p14="http://schemas.microsoft.com/office/powerpoint/2010/main" val="4089366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741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411" name="Rectangle 3"/>
          <p:cNvSpPr>
            <a:spLocks noGrp="1" noChangeArrowheads="1"/>
          </p:cNvSpPr>
          <p:nvPr>
            <p:ph type="title"/>
          </p:nvPr>
        </p:nvSpPr>
        <p:spPr>
          <a:ln/>
        </p:spPr>
        <p:txBody>
          <a:bodyPr rIns="132080">
            <a:normAutofit fontScale="90000"/>
          </a:bodyPr>
          <a:lstStyle/>
          <a:p>
            <a:r>
              <a:rPr lang="en-US"/>
              <a:t>Figure 4.13</a:t>
            </a:r>
            <a:br>
              <a:rPr lang="en-US"/>
            </a:br>
            <a:r>
              <a:rPr lang="en-US"/>
              <a:t>Representation of a remote object reference</a:t>
            </a:r>
          </a:p>
        </p:txBody>
      </p:sp>
      <p:grpSp>
        <p:nvGrpSpPr>
          <p:cNvPr id="17412" name="Group 4"/>
          <p:cNvGrpSpPr>
            <a:grpSpLocks/>
          </p:cNvGrpSpPr>
          <p:nvPr/>
        </p:nvGrpSpPr>
        <p:grpSpPr bwMode="auto">
          <a:xfrm>
            <a:off x="650631" y="2646364"/>
            <a:ext cx="7748954" cy="1074737"/>
            <a:chOff x="0" y="0"/>
            <a:chExt cx="5288" cy="677"/>
          </a:xfrm>
        </p:grpSpPr>
        <p:sp>
          <p:nvSpPr>
            <p:cNvPr id="17413" name="Rectangle 5"/>
            <p:cNvSpPr>
              <a:spLocks/>
            </p:cNvSpPr>
            <p:nvPr/>
          </p:nvSpPr>
          <p:spPr bwMode="auto">
            <a:xfrm>
              <a:off x="0" y="236"/>
              <a:ext cx="5288" cy="441"/>
            </a:xfrm>
            <a:prstGeom prst="rect">
              <a:avLst/>
            </a:prstGeom>
            <a:noFill/>
            <a:ln w="349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414" name="Line 6"/>
            <p:cNvSpPr>
              <a:spLocks noChangeShapeType="1"/>
            </p:cNvSpPr>
            <p:nvPr/>
          </p:nvSpPr>
          <p:spPr bwMode="auto">
            <a:xfrm>
              <a:off x="1064" y="236"/>
              <a:ext cx="1" cy="426"/>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415" name="Line 7"/>
            <p:cNvSpPr>
              <a:spLocks noChangeShapeType="1"/>
            </p:cNvSpPr>
            <p:nvPr/>
          </p:nvSpPr>
          <p:spPr bwMode="auto">
            <a:xfrm>
              <a:off x="2112" y="236"/>
              <a:ext cx="1" cy="426"/>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416" name="Line 8"/>
            <p:cNvSpPr>
              <a:spLocks noChangeShapeType="1"/>
            </p:cNvSpPr>
            <p:nvPr/>
          </p:nvSpPr>
          <p:spPr bwMode="auto">
            <a:xfrm>
              <a:off x="3176" y="236"/>
              <a:ext cx="1" cy="426"/>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417" name="Line 9"/>
            <p:cNvSpPr>
              <a:spLocks noChangeShapeType="1"/>
            </p:cNvSpPr>
            <p:nvPr/>
          </p:nvSpPr>
          <p:spPr bwMode="auto">
            <a:xfrm>
              <a:off x="4239" y="236"/>
              <a:ext cx="1" cy="426"/>
            </a:xfrm>
            <a:prstGeom prst="lin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418" name="Rectangle 10"/>
            <p:cNvSpPr>
              <a:spLocks/>
            </p:cNvSpPr>
            <p:nvPr/>
          </p:nvSpPr>
          <p:spPr bwMode="auto">
            <a:xfrm>
              <a:off x="48" y="365"/>
              <a:ext cx="112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Internet address</a:t>
              </a:r>
            </a:p>
          </p:txBody>
        </p:sp>
        <p:sp>
          <p:nvSpPr>
            <p:cNvPr id="17419" name="Rectangle 11"/>
            <p:cNvSpPr>
              <a:spLocks/>
            </p:cNvSpPr>
            <p:nvPr/>
          </p:nvSpPr>
          <p:spPr bwMode="auto">
            <a:xfrm>
              <a:off x="1172" y="365"/>
              <a:ext cx="862"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port number</a:t>
              </a:r>
            </a:p>
          </p:txBody>
        </p:sp>
        <p:sp>
          <p:nvSpPr>
            <p:cNvPr id="17420" name="Rectangle 12"/>
            <p:cNvSpPr>
              <a:spLocks/>
            </p:cNvSpPr>
            <p:nvPr/>
          </p:nvSpPr>
          <p:spPr bwMode="auto">
            <a:xfrm>
              <a:off x="2246" y="365"/>
              <a:ext cx="30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time</a:t>
              </a:r>
            </a:p>
          </p:txBody>
        </p:sp>
        <p:sp>
          <p:nvSpPr>
            <p:cNvPr id="17421" name="Rectangle 13"/>
            <p:cNvSpPr>
              <a:spLocks/>
            </p:cNvSpPr>
            <p:nvPr/>
          </p:nvSpPr>
          <p:spPr bwMode="auto">
            <a:xfrm>
              <a:off x="3249" y="365"/>
              <a:ext cx="997"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object number</a:t>
              </a:r>
            </a:p>
          </p:txBody>
        </p:sp>
        <p:sp>
          <p:nvSpPr>
            <p:cNvPr id="17422" name="Rectangle 14"/>
            <p:cNvSpPr>
              <a:spLocks/>
            </p:cNvSpPr>
            <p:nvPr/>
          </p:nvSpPr>
          <p:spPr bwMode="auto">
            <a:xfrm>
              <a:off x="4322" y="289"/>
              <a:ext cx="78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interface of </a:t>
              </a:r>
            </a:p>
          </p:txBody>
        </p:sp>
        <p:sp>
          <p:nvSpPr>
            <p:cNvPr id="17423" name="Rectangle 15"/>
            <p:cNvSpPr>
              <a:spLocks/>
            </p:cNvSpPr>
            <p:nvPr/>
          </p:nvSpPr>
          <p:spPr bwMode="auto">
            <a:xfrm>
              <a:off x="4322" y="441"/>
              <a:ext cx="96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remote object</a:t>
              </a:r>
            </a:p>
          </p:txBody>
        </p:sp>
        <p:sp>
          <p:nvSpPr>
            <p:cNvPr id="17424" name="Rectangle 16"/>
            <p:cNvSpPr>
              <a:spLocks/>
            </p:cNvSpPr>
            <p:nvPr/>
          </p:nvSpPr>
          <p:spPr bwMode="auto">
            <a:xfrm>
              <a:off x="331" y="0"/>
              <a:ext cx="49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sp>
          <p:nvSpPr>
            <p:cNvPr id="17425" name="Rectangle 17"/>
            <p:cNvSpPr>
              <a:spLocks/>
            </p:cNvSpPr>
            <p:nvPr/>
          </p:nvSpPr>
          <p:spPr bwMode="auto">
            <a:xfrm>
              <a:off x="1375" y="0"/>
              <a:ext cx="49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sp>
          <p:nvSpPr>
            <p:cNvPr id="17426" name="Rectangle 18"/>
            <p:cNvSpPr>
              <a:spLocks/>
            </p:cNvSpPr>
            <p:nvPr/>
          </p:nvSpPr>
          <p:spPr bwMode="auto">
            <a:xfrm>
              <a:off x="2408" y="0"/>
              <a:ext cx="49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sp>
          <p:nvSpPr>
            <p:cNvPr id="17427" name="Rectangle 19"/>
            <p:cNvSpPr>
              <a:spLocks/>
            </p:cNvSpPr>
            <p:nvPr/>
          </p:nvSpPr>
          <p:spPr bwMode="auto">
            <a:xfrm>
              <a:off x="3512" y="0"/>
              <a:ext cx="49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grpSp>
      <p:sp>
        <p:nvSpPr>
          <p:cNvPr id="2" name="Slide Number Placeholder 1">
            <a:extLst>
              <a:ext uri="{FF2B5EF4-FFF2-40B4-BE49-F238E27FC236}">
                <a16:creationId xmlns:a16="http://schemas.microsoft.com/office/drawing/2014/main" id="{01BC7A2F-7365-49D5-BBF5-1D5200F7DC14}"/>
              </a:ext>
            </a:extLst>
          </p:cNvPr>
          <p:cNvSpPr>
            <a:spLocks noGrp="1"/>
          </p:cNvSpPr>
          <p:nvPr>
            <p:ph type="sldNum" sz="quarter" idx="12"/>
          </p:nvPr>
        </p:nvSpPr>
        <p:spPr/>
        <p:txBody>
          <a:bodyPr/>
          <a:lstStyle/>
          <a:p>
            <a:fld id="{2BDE3701-474C-CD4A-A6A3-B03FBD921A2A}" type="slidenum">
              <a:rPr lang="en-US" smtClean="0"/>
              <a:t>47</a:t>
            </a:fld>
            <a:endParaRPr lang="en-US"/>
          </a:p>
        </p:txBody>
      </p:sp>
    </p:spTree>
    <p:extLst>
      <p:ext uri="{BB962C8B-B14F-4D97-AF65-F5344CB8AC3E}">
        <p14:creationId xmlns:p14="http://schemas.microsoft.com/office/powerpoint/2010/main" val="2300715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communication</a:t>
            </a:r>
          </a:p>
        </p:txBody>
      </p:sp>
      <p:sp>
        <p:nvSpPr>
          <p:cNvPr id="3" name="Content Placeholder 2"/>
          <p:cNvSpPr>
            <a:spLocks noGrp="1"/>
          </p:cNvSpPr>
          <p:nvPr>
            <p:ph idx="1"/>
          </p:nvPr>
        </p:nvSpPr>
        <p:spPr/>
        <p:txBody>
          <a:bodyPr>
            <a:normAutofit fontScale="85000" lnSpcReduction="20000"/>
          </a:bodyPr>
          <a:lstStyle/>
          <a:p>
            <a:r>
              <a:rPr lang="en-US" dirty="0"/>
              <a:t>Pairwise communication is not the best model to communicate between a group of processes.</a:t>
            </a:r>
          </a:p>
          <a:p>
            <a:pPr lvl="1"/>
            <a:r>
              <a:rPr lang="en-US" dirty="0"/>
              <a:t>1 to many communication is needed.</a:t>
            </a:r>
          </a:p>
          <a:p>
            <a:r>
              <a:rPr lang="en-US" dirty="0"/>
              <a:t>Multicast messages provide a useful infrastructure for constructing distributed systems with the following characteristics:</a:t>
            </a:r>
          </a:p>
          <a:p>
            <a:pPr lvl="1"/>
            <a:r>
              <a:rPr lang="en-US" dirty="0"/>
              <a:t>Fault tolerance based on replicated services. Client requests are multicasts.</a:t>
            </a:r>
          </a:p>
          <a:p>
            <a:pPr lvl="1"/>
            <a:r>
              <a:rPr lang="en-US" dirty="0"/>
              <a:t>Discovering services in spontaneous networking. locate services.</a:t>
            </a:r>
          </a:p>
          <a:p>
            <a:pPr lvl="1"/>
            <a:r>
              <a:rPr lang="en-US" dirty="0"/>
              <a:t>Better performance through replicated data.</a:t>
            </a:r>
          </a:p>
          <a:p>
            <a:pPr lvl="1"/>
            <a:r>
              <a:rPr lang="en-US" dirty="0"/>
              <a:t>Propagation of event notification.</a:t>
            </a:r>
          </a:p>
          <a:p>
            <a:pPr lvl="1"/>
            <a:endParaRPr lang="en-US" dirty="0"/>
          </a:p>
        </p:txBody>
      </p:sp>
      <p:sp>
        <p:nvSpPr>
          <p:cNvPr id="4" name="Slide Number Placeholder 3">
            <a:extLst>
              <a:ext uri="{FF2B5EF4-FFF2-40B4-BE49-F238E27FC236}">
                <a16:creationId xmlns:a16="http://schemas.microsoft.com/office/drawing/2014/main" id="{D143DFB6-4C98-4DF8-9357-1CC3E0FA4797}"/>
              </a:ext>
            </a:extLst>
          </p:cNvPr>
          <p:cNvSpPr>
            <a:spLocks noGrp="1"/>
          </p:cNvSpPr>
          <p:nvPr>
            <p:ph type="sldNum" sz="quarter" idx="12"/>
          </p:nvPr>
        </p:nvSpPr>
        <p:spPr/>
        <p:txBody>
          <a:bodyPr/>
          <a:lstStyle/>
          <a:p>
            <a:fld id="{2BDE3701-474C-CD4A-A6A3-B03FBD921A2A}" type="slidenum">
              <a:rPr lang="en-US" smtClean="0"/>
              <a:t>48</a:t>
            </a:fld>
            <a:endParaRPr lang="en-US"/>
          </a:p>
        </p:txBody>
      </p:sp>
    </p:spTree>
    <p:extLst>
      <p:ext uri="{BB962C8B-B14F-4D97-AF65-F5344CB8AC3E}">
        <p14:creationId xmlns:p14="http://schemas.microsoft.com/office/powerpoint/2010/main" val="4128445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multicast</a:t>
            </a:r>
          </a:p>
        </p:txBody>
      </p:sp>
      <p:sp>
        <p:nvSpPr>
          <p:cNvPr id="3" name="Content Placeholder 2"/>
          <p:cNvSpPr>
            <a:spLocks noGrp="1"/>
          </p:cNvSpPr>
          <p:nvPr>
            <p:ph idx="1"/>
          </p:nvPr>
        </p:nvSpPr>
        <p:spPr/>
        <p:txBody>
          <a:bodyPr>
            <a:normAutofit fontScale="70000" lnSpcReduction="20000"/>
          </a:bodyPr>
          <a:lstStyle/>
          <a:p>
            <a:r>
              <a:rPr lang="en-US" dirty="0"/>
              <a:t>An implementation of multicast communication.</a:t>
            </a:r>
          </a:p>
          <a:p>
            <a:r>
              <a:rPr lang="en-US" dirty="0"/>
              <a:t>IP Multicast is built on top of the IP protocol.  So, only computer to computer, the port number is at the TCP or UDP levels.</a:t>
            </a:r>
          </a:p>
          <a:p>
            <a:r>
              <a:rPr lang="en-US" dirty="0"/>
              <a:t>Multicast group is specified by a class D Internet address. 1110 in IPv4.</a:t>
            </a:r>
          </a:p>
          <a:p>
            <a:r>
              <a:rPr lang="en-US" dirty="0"/>
              <a:t>This is specific to IPv4:</a:t>
            </a:r>
          </a:p>
          <a:p>
            <a:pPr lvl="1"/>
            <a:r>
              <a:rPr lang="en-US" dirty="0"/>
              <a:t>Multicast router – sender can specify the number of hops (routers to visit) using a TTL (time to live)</a:t>
            </a:r>
          </a:p>
          <a:p>
            <a:pPr lvl="1"/>
            <a:r>
              <a:rPr lang="en-US" dirty="0"/>
              <a:t>Multicast address allocation – </a:t>
            </a:r>
          </a:p>
          <a:p>
            <a:pPr lvl="2"/>
            <a:r>
              <a:rPr lang="en-US" dirty="0"/>
              <a:t>Local Network Control Block: 224.0.0.0 – 224.0.0.255</a:t>
            </a:r>
          </a:p>
          <a:p>
            <a:pPr lvl="2"/>
            <a:r>
              <a:rPr lang="en-US" dirty="0"/>
              <a:t>Internet Control Block: 224.0.1.0 – 224.0.1.255</a:t>
            </a:r>
          </a:p>
          <a:p>
            <a:pPr lvl="2"/>
            <a:r>
              <a:rPr lang="en-US" dirty="0"/>
              <a:t>Ad Hoc Control Block: 224.0.2.0 – 224.0.255.0</a:t>
            </a:r>
          </a:p>
          <a:p>
            <a:pPr lvl="2"/>
            <a:r>
              <a:rPr lang="en-US" dirty="0"/>
              <a:t>Administratively scoped block: 239.0.0.0 – 239.255.255.255 </a:t>
            </a:r>
          </a:p>
          <a:p>
            <a:pPr lvl="1"/>
            <a:r>
              <a:rPr lang="en-US" dirty="0"/>
              <a:t>Multicast addresses can be permanent or temporary.</a:t>
            </a:r>
          </a:p>
        </p:txBody>
      </p:sp>
      <p:sp>
        <p:nvSpPr>
          <p:cNvPr id="4" name="Slide Number Placeholder 3">
            <a:extLst>
              <a:ext uri="{FF2B5EF4-FFF2-40B4-BE49-F238E27FC236}">
                <a16:creationId xmlns:a16="http://schemas.microsoft.com/office/drawing/2014/main" id="{59BE3144-CF7E-4404-A905-5F140D8A4510}"/>
              </a:ext>
            </a:extLst>
          </p:cNvPr>
          <p:cNvSpPr>
            <a:spLocks noGrp="1"/>
          </p:cNvSpPr>
          <p:nvPr>
            <p:ph type="sldNum" sz="quarter" idx="12"/>
          </p:nvPr>
        </p:nvSpPr>
        <p:spPr/>
        <p:txBody>
          <a:bodyPr/>
          <a:lstStyle/>
          <a:p>
            <a:fld id="{2BDE3701-474C-CD4A-A6A3-B03FBD921A2A}" type="slidenum">
              <a:rPr lang="en-US" smtClean="0"/>
              <a:t>49</a:t>
            </a:fld>
            <a:endParaRPr lang="en-US"/>
          </a:p>
        </p:txBody>
      </p:sp>
    </p:spTree>
    <p:extLst>
      <p:ext uri="{BB962C8B-B14F-4D97-AF65-F5344CB8AC3E}">
        <p14:creationId xmlns:p14="http://schemas.microsoft.com/office/powerpoint/2010/main" val="174346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229600" cy="4847253"/>
          </a:xfrm>
        </p:spPr>
        <p:txBody>
          <a:bodyPr>
            <a:normAutofit lnSpcReduction="10000"/>
          </a:bodyPr>
          <a:lstStyle/>
          <a:p>
            <a:r>
              <a:rPr lang="en-US" sz="2800" dirty="0"/>
              <a:t>UDP – provides message passing which is the simplest form of IPC.</a:t>
            </a:r>
          </a:p>
          <a:p>
            <a:pPr lvl="1"/>
            <a:r>
              <a:rPr lang="en-US" sz="2400" dirty="0"/>
              <a:t>Datagrams (independent packets) are sent.</a:t>
            </a:r>
          </a:p>
          <a:p>
            <a:pPr lvl="1"/>
            <a:r>
              <a:rPr lang="en-US" sz="2400" dirty="0"/>
              <a:t>Uses </a:t>
            </a:r>
            <a:r>
              <a:rPr lang="en-US" sz="2400" u="sng" dirty="0"/>
              <a:t>sockets</a:t>
            </a:r>
            <a:r>
              <a:rPr lang="en-US" sz="2400" dirty="0"/>
              <a:t> to specify destination.</a:t>
            </a:r>
          </a:p>
          <a:p>
            <a:r>
              <a:rPr lang="en-US" sz="2800" dirty="0"/>
              <a:t>TCP – provides the abstraction of a </a:t>
            </a:r>
            <a:r>
              <a:rPr lang="en-US" sz="2800" u="sng" dirty="0"/>
              <a:t>two-way</a:t>
            </a:r>
            <a:r>
              <a:rPr lang="en-US" sz="2800" dirty="0"/>
              <a:t> stream between pairs of processes (producer-consumer).</a:t>
            </a:r>
          </a:p>
          <a:p>
            <a:pPr lvl="1"/>
            <a:r>
              <a:rPr lang="en-US" sz="2400" dirty="0"/>
              <a:t>Each consumer has a data queue.</a:t>
            </a:r>
          </a:p>
          <a:p>
            <a:pPr lvl="1"/>
            <a:r>
              <a:rPr lang="en-US" sz="2400" dirty="0"/>
              <a:t>Producer process </a:t>
            </a:r>
            <a:r>
              <a:rPr lang="en-US" sz="2400" dirty="0">
                <a:sym typeface="Wingdings" panose="05000000000000000000" pitchFamily="2" charset="2"/>
              </a:rPr>
              <a:t> </a:t>
            </a:r>
            <a:r>
              <a:rPr lang="en-US" sz="2400" b="1" dirty="0">
                <a:sym typeface="Wingdings" panose="05000000000000000000" pitchFamily="2" charset="2"/>
              </a:rPr>
              <a:t>data queue </a:t>
            </a:r>
            <a:r>
              <a:rPr lang="en-US" sz="2400" dirty="0">
                <a:sym typeface="Wingdings" panose="05000000000000000000" pitchFamily="2" charset="2"/>
              </a:rPr>
              <a:t> consumer process</a:t>
            </a:r>
          </a:p>
          <a:p>
            <a:pPr lvl="1"/>
            <a:r>
              <a:rPr lang="en-US" sz="2400" dirty="0">
                <a:sym typeface="Wingdings" panose="05000000000000000000" pitchFamily="2" charset="2"/>
              </a:rPr>
              <a:t>If the queue is full, the producer must wait before sending another item.</a:t>
            </a:r>
          </a:p>
          <a:p>
            <a:pPr lvl="1"/>
            <a:r>
              <a:rPr lang="en-US" sz="2400" dirty="0"/>
              <a:t>If the queue is empty, the consumer must wait before reading another item.</a:t>
            </a:r>
          </a:p>
        </p:txBody>
      </p:sp>
      <p:sp>
        <p:nvSpPr>
          <p:cNvPr id="4" name="Slide Number Placeholder 3">
            <a:extLst>
              <a:ext uri="{FF2B5EF4-FFF2-40B4-BE49-F238E27FC236}">
                <a16:creationId xmlns:a16="http://schemas.microsoft.com/office/drawing/2014/main" id="{BA142C2B-9D7B-43B2-9305-745B7C29A0EA}"/>
              </a:ext>
            </a:extLst>
          </p:cNvPr>
          <p:cNvSpPr>
            <a:spLocks noGrp="1"/>
          </p:cNvSpPr>
          <p:nvPr>
            <p:ph type="sldNum" sz="quarter" idx="12"/>
          </p:nvPr>
        </p:nvSpPr>
        <p:spPr/>
        <p:txBody>
          <a:bodyPr/>
          <a:lstStyle/>
          <a:p>
            <a:fld id="{2BDE3701-474C-CD4A-A6A3-B03FBD921A2A}" type="slidenum">
              <a:rPr lang="en-US" smtClean="0"/>
              <a:t>5</a:t>
            </a:fld>
            <a:endParaRPr lang="en-US"/>
          </a:p>
        </p:txBody>
      </p:sp>
    </p:spTree>
    <p:extLst>
      <p:ext uri="{BB962C8B-B14F-4D97-AF65-F5344CB8AC3E}">
        <p14:creationId xmlns:p14="http://schemas.microsoft.com/office/powerpoint/2010/main" val="11041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Failure Model for multicast datagrams</a:t>
            </a:r>
          </a:p>
        </p:txBody>
      </p:sp>
      <p:sp>
        <p:nvSpPr>
          <p:cNvPr id="3" name="Content Placeholder 2"/>
          <p:cNvSpPr>
            <a:spLocks noGrp="1"/>
          </p:cNvSpPr>
          <p:nvPr>
            <p:ph idx="1"/>
          </p:nvPr>
        </p:nvSpPr>
        <p:spPr/>
        <p:txBody>
          <a:bodyPr/>
          <a:lstStyle/>
          <a:p>
            <a:r>
              <a:rPr lang="en-US" dirty="0"/>
              <a:t>Omission failures.</a:t>
            </a:r>
          </a:p>
          <a:p>
            <a:r>
              <a:rPr lang="en-US" dirty="0"/>
              <a:t>Some but not all of the group members receive.</a:t>
            </a:r>
          </a:p>
          <a:p>
            <a:r>
              <a:rPr lang="en-US" dirty="0"/>
              <a:t>It is called unreliable multicast as it doesn’t guarantee all will receive the message.</a:t>
            </a:r>
          </a:p>
          <a:p>
            <a:pPr marL="0" indent="0">
              <a:buNone/>
            </a:pPr>
            <a:r>
              <a:rPr lang="en-US" dirty="0"/>
              <a:t>NEXT:</a:t>
            </a:r>
          </a:p>
          <a:p>
            <a:pPr marL="0" indent="0">
              <a:buNone/>
            </a:pPr>
            <a:r>
              <a:rPr lang="en-US" dirty="0"/>
              <a:t>	Java API to IP Multicast.</a:t>
            </a:r>
          </a:p>
        </p:txBody>
      </p:sp>
      <p:sp>
        <p:nvSpPr>
          <p:cNvPr id="4" name="Slide Number Placeholder 3">
            <a:extLst>
              <a:ext uri="{FF2B5EF4-FFF2-40B4-BE49-F238E27FC236}">
                <a16:creationId xmlns:a16="http://schemas.microsoft.com/office/drawing/2014/main" id="{4B4F7F12-CA0B-41AD-8A35-6FB4FD24129F}"/>
              </a:ext>
            </a:extLst>
          </p:cNvPr>
          <p:cNvSpPr>
            <a:spLocks noGrp="1"/>
          </p:cNvSpPr>
          <p:nvPr>
            <p:ph type="sldNum" sz="quarter" idx="12"/>
          </p:nvPr>
        </p:nvSpPr>
        <p:spPr/>
        <p:txBody>
          <a:bodyPr/>
          <a:lstStyle/>
          <a:p>
            <a:fld id="{2BDE3701-474C-CD4A-A6A3-B03FBD921A2A}" type="slidenum">
              <a:rPr lang="en-US" smtClean="0"/>
              <a:t>50</a:t>
            </a:fld>
            <a:endParaRPr lang="en-US"/>
          </a:p>
        </p:txBody>
      </p:sp>
    </p:spTree>
    <p:extLst>
      <p:ext uri="{BB962C8B-B14F-4D97-AF65-F5344CB8AC3E}">
        <p14:creationId xmlns:p14="http://schemas.microsoft.com/office/powerpoint/2010/main" val="703230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8434"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8435" name="Rectangle 3"/>
          <p:cNvSpPr>
            <a:spLocks noGrp="1" noChangeArrowheads="1"/>
          </p:cNvSpPr>
          <p:nvPr>
            <p:ph type="title"/>
          </p:nvPr>
        </p:nvSpPr>
        <p:spPr>
          <a:ln/>
        </p:spPr>
        <p:txBody>
          <a:bodyPr rIns="132080">
            <a:noAutofit/>
          </a:bodyPr>
          <a:lstStyle/>
          <a:p>
            <a:r>
              <a:rPr lang="en-US" sz="2800" dirty="0"/>
              <a:t>Figure 4.14</a:t>
            </a:r>
            <a:br>
              <a:rPr lang="en-US" sz="2800" dirty="0"/>
            </a:br>
            <a:r>
              <a:rPr lang="en-US" sz="2800" dirty="0"/>
              <a:t>Multicast peer joins a group and sends and receives datagrams</a:t>
            </a:r>
          </a:p>
        </p:txBody>
      </p:sp>
      <p:sp>
        <p:nvSpPr>
          <p:cNvPr id="18436" name="Rectangle 4"/>
          <p:cNvSpPr>
            <a:spLocks/>
          </p:cNvSpPr>
          <p:nvPr/>
        </p:nvSpPr>
        <p:spPr bwMode="auto">
          <a:xfrm>
            <a:off x="474785" y="1403350"/>
            <a:ext cx="7863477" cy="4708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i="1" dirty="0">
                <a:solidFill>
                  <a:schemeClr val="tx1"/>
                </a:solidFill>
                <a:ea typeface="ＭＳ Ｐゴシック" charset="0"/>
                <a:cs typeface="Times" charset="0"/>
              </a:rPr>
              <a:t>import </a:t>
            </a:r>
            <a:r>
              <a:rPr lang="en-US" sz="1800" i="1" dirty="0" err="1">
                <a:solidFill>
                  <a:schemeClr val="tx1"/>
                </a:solidFill>
                <a:ea typeface="ＭＳ Ｐゴシック" charset="0"/>
                <a:cs typeface="Times" charset="0"/>
              </a:rPr>
              <a:t>java.net</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import </a:t>
            </a:r>
            <a:r>
              <a:rPr lang="en-US" sz="1800" i="1" dirty="0" err="1">
                <a:solidFill>
                  <a:schemeClr val="tx1"/>
                </a:solidFill>
                <a:ea typeface="ＭＳ Ｐゴシック" charset="0"/>
                <a:cs typeface="Times" charset="0"/>
              </a:rPr>
              <a:t>java.io</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public class </a:t>
            </a:r>
            <a:r>
              <a:rPr lang="en-US" sz="1800" i="1" dirty="0" err="1">
                <a:solidFill>
                  <a:schemeClr val="tx1"/>
                </a:solidFill>
                <a:ea typeface="ＭＳ Ｐゴシック" charset="0"/>
                <a:cs typeface="Times" charset="0"/>
              </a:rPr>
              <a:t>MulticastPeer</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	public static void main(String </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 </a:t>
            </a:r>
          </a:p>
          <a:p>
            <a:pPr marL="39688"/>
            <a:r>
              <a:rPr lang="en-US" sz="1800" i="1" dirty="0">
                <a:solidFill>
                  <a:schemeClr val="tx1"/>
                </a:solidFill>
                <a:ea typeface="ＭＳ Ｐゴシック" charset="0"/>
                <a:cs typeface="Times" charset="0"/>
              </a:rPr>
              <a:t>   	 // </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 give message contents &amp; destination multicast group (e.g. "228.5.6.7")</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MulticastSocket</a:t>
            </a:r>
            <a:r>
              <a:rPr lang="en-US" sz="1800" i="1" dirty="0">
                <a:solidFill>
                  <a:schemeClr val="tx1"/>
                </a:solidFill>
                <a:ea typeface="ＭＳ Ｐゴシック" charset="0"/>
                <a:cs typeface="Times" charset="0"/>
              </a:rPr>
              <a:t> s =null;</a:t>
            </a:r>
          </a:p>
          <a:p>
            <a:pPr marL="39688"/>
            <a:r>
              <a:rPr lang="en-US" sz="1800" i="1" dirty="0">
                <a:solidFill>
                  <a:schemeClr val="tx1"/>
                </a:solidFill>
                <a:ea typeface="ＭＳ Ｐゴシック" charset="0"/>
                <a:cs typeface="Times" charset="0"/>
              </a:rPr>
              <a:t>   	 try {</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InetAddress</a:t>
            </a:r>
            <a:r>
              <a:rPr lang="en-US" sz="1800" i="1" dirty="0">
                <a:solidFill>
                  <a:schemeClr val="tx1"/>
                </a:solidFill>
                <a:ea typeface="ＭＳ Ｐゴシック" charset="0"/>
                <a:cs typeface="Times" charset="0"/>
              </a:rPr>
              <a:t> group = </a:t>
            </a:r>
            <a:r>
              <a:rPr lang="en-US" sz="1800" i="1" dirty="0" err="1">
                <a:solidFill>
                  <a:schemeClr val="tx1"/>
                </a:solidFill>
                <a:ea typeface="ＭＳ Ｐゴシック" charset="0"/>
                <a:cs typeface="Times" charset="0"/>
              </a:rPr>
              <a:t>InetAddress.getByName</a:t>
            </a:r>
            <a:r>
              <a:rPr lang="en-US" sz="1800" i="1" dirty="0">
                <a:solidFill>
                  <a:schemeClr val="tx1"/>
                </a:solidFill>
                <a:ea typeface="ＭＳ Ｐゴシック" charset="0"/>
                <a:cs typeface="Times" charset="0"/>
              </a:rPr>
              <a:t>(</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[1]);</a:t>
            </a:r>
          </a:p>
          <a:p>
            <a:pPr marL="39688"/>
            <a:r>
              <a:rPr lang="en-US" sz="1800" i="1" dirty="0">
                <a:solidFill>
                  <a:schemeClr val="tx1"/>
                </a:solidFill>
                <a:ea typeface="ＭＳ Ｐゴシック" charset="0"/>
                <a:cs typeface="Times" charset="0"/>
              </a:rPr>
              <a:t>	    	s = new </a:t>
            </a:r>
            <a:r>
              <a:rPr lang="en-US" sz="1800" i="1" dirty="0" err="1">
                <a:solidFill>
                  <a:schemeClr val="tx1"/>
                </a:solidFill>
                <a:ea typeface="ＭＳ Ｐゴシック" charset="0"/>
                <a:cs typeface="Times" charset="0"/>
              </a:rPr>
              <a:t>MulticastSocket</a:t>
            </a:r>
            <a:r>
              <a:rPr lang="en-US" sz="1800" i="1" dirty="0">
                <a:solidFill>
                  <a:schemeClr val="tx1"/>
                </a:solidFill>
                <a:ea typeface="ＭＳ Ｐゴシック" charset="0"/>
                <a:cs typeface="Times" charset="0"/>
              </a:rPr>
              <a:t>(6789);</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s.joinGroup</a:t>
            </a:r>
            <a:r>
              <a:rPr lang="en-US" sz="1800" i="1" dirty="0">
                <a:solidFill>
                  <a:schemeClr val="tx1"/>
                </a:solidFill>
                <a:ea typeface="ＭＳ Ｐゴシック" charset="0"/>
                <a:cs typeface="Times" charset="0"/>
              </a:rPr>
              <a:t>(group);</a:t>
            </a:r>
          </a:p>
          <a:p>
            <a:pPr marL="39688"/>
            <a:r>
              <a:rPr lang="en-US" sz="1800" i="1" dirty="0">
                <a:solidFill>
                  <a:schemeClr val="tx1"/>
                </a:solidFill>
                <a:ea typeface="ＭＳ Ｐゴシック" charset="0"/>
                <a:cs typeface="Times" charset="0"/>
              </a:rPr>
              <a:t> 	    	byte [] m = </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[0].</a:t>
            </a:r>
            <a:r>
              <a:rPr lang="en-US" sz="1800" i="1" dirty="0" err="1">
                <a:solidFill>
                  <a:schemeClr val="tx1"/>
                </a:solidFill>
                <a:ea typeface="ＭＳ Ｐゴシック" charset="0"/>
                <a:cs typeface="Times" charset="0"/>
              </a:rPr>
              <a:t>getBytes</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DatagramPacket</a:t>
            </a:r>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messageOut</a:t>
            </a:r>
            <a:r>
              <a:rPr lang="en-US" sz="1800" i="1" dirty="0">
                <a:solidFill>
                  <a:schemeClr val="tx1"/>
                </a:solidFill>
                <a:ea typeface="ＭＳ Ｐゴシック" charset="0"/>
                <a:cs typeface="Times" charset="0"/>
              </a:rPr>
              <a:t> = </a:t>
            </a:r>
          </a:p>
          <a:p>
            <a:pPr marL="39688"/>
            <a:r>
              <a:rPr lang="en-US" sz="1800" i="1" dirty="0">
                <a:solidFill>
                  <a:schemeClr val="tx1"/>
                </a:solidFill>
                <a:ea typeface="ＭＳ Ｐゴシック" charset="0"/>
                <a:cs typeface="Times" charset="0"/>
              </a:rPr>
              <a:t>			new </a:t>
            </a:r>
            <a:r>
              <a:rPr lang="en-US" sz="1800" i="1" dirty="0" err="1">
                <a:solidFill>
                  <a:schemeClr val="tx1"/>
                </a:solidFill>
                <a:ea typeface="ＭＳ Ｐゴシック" charset="0"/>
                <a:cs typeface="Times" charset="0"/>
              </a:rPr>
              <a:t>DatagramPacket</a:t>
            </a:r>
            <a:r>
              <a:rPr lang="en-US" sz="1800" i="1" dirty="0">
                <a:solidFill>
                  <a:schemeClr val="tx1"/>
                </a:solidFill>
                <a:ea typeface="ＭＳ Ｐゴシック" charset="0"/>
                <a:cs typeface="Times" charset="0"/>
              </a:rPr>
              <a:t>(m, </a:t>
            </a:r>
            <a:r>
              <a:rPr lang="en-US" sz="1800" i="1" dirty="0" err="1">
                <a:solidFill>
                  <a:schemeClr val="tx1"/>
                </a:solidFill>
                <a:ea typeface="ＭＳ Ｐゴシック" charset="0"/>
                <a:cs typeface="Times" charset="0"/>
              </a:rPr>
              <a:t>m.length</a:t>
            </a:r>
            <a:r>
              <a:rPr lang="en-US" sz="1800" i="1" dirty="0">
                <a:solidFill>
                  <a:schemeClr val="tx1"/>
                </a:solidFill>
                <a:ea typeface="ＭＳ Ｐゴシック" charset="0"/>
                <a:cs typeface="Times" charset="0"/>
              </a:rPr>
              <a:t>, group, 6789);</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s.send</a:t>
            </a:r>
            <a:r>
              <a:rPr lang="en-US" sz="1800" i="1" dirty="0">
                <a:solidFill>
                  <a:schemeClr val="tx1"/>
                </a:solidFill>
                <a:ea typeface="ＭＳ Ｐゴシック" charset="0"/>
                <a:cs typeface="Times" charset="0"/>
              </a:rPr>
              <a:t>(</a:t>
            </a:r>
            <a:r>
              <a:rPr lang="en-US" sz="1800" i="1" dirty="0" err="1">
                <a:solidFill>
                  <a:schemeClr val="tx1"/>
                </a:solidFill>
                <a:ea typeface="ＭＳ Ｐゴシック" charset="0"/>
                <a:cs typeface="Times" charset="0"/>
              </a:rPr>
              <a:t>messageOut</a:t>
            </a:r>
            <a:r>
              <a:rPr lang="en-US" sz="1800" i="1" dirty="0">
                <a:solidFill>
                  <a:schemeClr val="tx1"/>
                </a:solidFill>
                <a:ea typeface="ＭＳ Ｐゴシック" charset="0"/>
                <a:cs typeface="Times" charset="0"/>
              </a:rPr>
              <a:t>);	</a:t>
            </a:r>
          </a:p>
          <a:p>
            <a:pPr marL="39688"/>
            <a:r>
              <a:rPr lang="en-US" sz="1800" i="1" dirty="0">
                <a:solidFill>
                  <a:schemeClr val="tx1"/>
                </a:solidFill>
                <a:ea typeface="ＭＳ Ｐゴシック" charset="0"/>
                <a:cs typeface="Times" charset="0"/>
              </a:rPr>
              <a:t>		   </a:t>
            </a:r>
          </a:p>
          <a:p>
            <a:pPr marL="39688"/>
            <a:endParaRPr lang="en-US" sz="1800" i="1" dirty="0">
              <a:solidFill>
                <a:schemeClr val="tx1"/>
              </a:solidFill>
              <a:ea typeface="ＭＳ Ｐゴシック" charset="0"/>
              <a:cs typeface="Times" charset="0"/>
            </a:endParaRPr>
          </a:p>
          <a:p>
            <a:pPr marL="39688"/>
            <a:r>
              <a:rPr lang="en-US" sz="1800" i="1" dirty="0">
                <a:solidFill>
                  <a:schemeClr val="tx1"/>
                </a:solidFill>
                <a:ea typeface="ＭＳ Ｐゴシック" charset="0"/>
                <a:cs typeface="Times" charset="0"/>
              </a:rPr>
              <a:t>	 // this figure continued on the next slide</a:t>
            </a:r>
          </a:p>
        </p:txBody>
      </p:sp>
      <p:sp>
        <p:nvSpPr>
          <p:cNvPr id="2" name="Slide Number Placeholder 1">
            <a:extLst>
              <a:ext uri="{FF2B5EF4-FFF2-40B4-BE49-F238E27FC236}">
                <a16:creationId xmlns:a16="http://schemas.microsoft.com/office/drawing/2014/main" id="{FFE463EF-F382-4AD1-8B52-B5020E582CF0}"/>
              </a:ext>
            </a:extLst>
          </p:cNvPr>
          <p:cNvSpPr>
            <a:spLocks noGrp="1"/>
          </p:cNvSpPr>
          <p:nvPr>
            <p:ph type="sldNum" sz="quarter" idx="12"/>
          </p:nvPr>
        </p:nvSpPr>
        <p:spPr/>
        <p:txBody>
          <a:bodyPr/>
          <a:lstStyle/>
          <a:p>
            <a:fld id="{2BDE3701-474C-CD4A-A6A3-B03FBD921A2A}" type="slidenum">
              <a:rPr lang="en-US" smtClean="0"/>
              <a:t>51</a:t>
            </a:fld>
            <a:endParaRPr lang="en-US"/>
          </a:p>
        </p:txBody>
      </p:sp>
    </p:spTree>
    <p:extLst>
      <p:ext uri="{BB962C8B-B14F-4D97-AF65-F5344CB8AC3E}">
        <p14:creationId xmlns:p14="http://schemas.microsoft.com/office/powerpoint/2010/main" val="3018762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945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9459" name="Rectangle 3"/>
          <p:cNvSpPr>
            <a:spLocks noGrp="1" noChangeArrowheads="1"/>
          </p:cNvSpPr>
          <p:nvPr>
            <p:ph type="title"/>
          </p:nvPr>
        </p:nvSpPr>
        <p:spPr>
          <a:ln/>
        </p:spPr>
        <p:txBody>
          <a:bodyPr rIns="132080">
            <a:normAutofit fontScale="90000"/>
          </a:bodyPr>
          <a:lstStyle/>
          <a:p>
            <a:r>
              <a:rPr lang="en-US"/>
              <a:t>Figure 4.14</a:t>
            </a:r>
            <a:br>
              <a:rPr lang="en-US"/>
            </a:br>
            <a:r>
              <a:rPr lang="en-US"/>
              <a:t>continued</a:t>
            </a:r>
          </a:p>
        </p:txBody>
      </p:sp>
      <p:sp>
        <p:nvSpPr>
          <p:cNvPr id="19460" name="Rectangle 4"/>
          <p:cNvSpPr>
            <a:spLocks/>
          </p:cNvSpPr>
          <p:nvPr/>
        </p:nvSpPr>
        <p:spPr bwMode="auto">
          <a:xfrm>
            <a:off x="521677" y="1471613"/>
            <a:ext cx="7747159"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i="1">
                <a:solidFill>
                  <a:schemeClr val="tx1"/>
                </a:solidFill>
                <a:ea typeface="ＭＳ Ｐゴシック" charset="0"/>
                <a:cs typeface="Times" charset="0"/>
              </a:rPr>
              <a:t>	    // get messages from others in group</a:t>
            </a:r>
          </a:p>
          <a:p>
            <a:pPr marL="39688"/>
            <a:r>
              <a:rPr lang="en-US" sz="1800" i="1">
                <a:solidFill>
                  <a:schemeClr val="tx1"/>
                </a:solidFill>
                <a:ea typeface="ＭＳ Ｐゴシック" charset="0"/>
                <a:cs typeface="Times" charset="0"/>
              </a:rPr>
              <a:t>	    	byte[] buffer = new byte[1000];</a:t>
            </a:r>
          </a:p>
          <a:p>
            <a:pPr marL="39688"/>
            <a:r>
              <a:rPr lang="en-US" sz="1800" i="1">
                <a:solidFill>
                  <a:schemeClr val="tx1"/>
                </a:solidFill>
                <a:ea typeface="ＭＳ Ｐゴシック" charset="0"/>
                <a:cs typeface="Times" charset="0"/>
              </a:rPr>
              <a:t> 	   	for(int i=0; i&lt; 3; i++) {</a:t>
            </a:r>
          </a:p>
          <a:p>
            <a:pPr marL="39688"/>
            <a:r>
              <a:rPr lang="en-US" sz="1800" i="1">
                <a:solidFill>
                  <a:schemeClr val="tx1"/>
                </a:solidFill>
                <a:ea typeface="ＭＳ Ｐゴシック" charset="0"/>
                <a:cs typeface="Times" charset="0"/>
              </a:rPr>
              <a:t> 		    DatagramPacket messageIn = </a:t>
            </a:r>
          </a:p>
          <a:p>
            <a:pPr marL="39688"/>
            <a:r>
              <a:rPr lang="en-US" sz="1800" i="1">
                <a:solidFill>
                  <a:schemeClr val="tx1"/>
                </a:solidFill>
                <a:ea typeface="ＭＳ Ｐゴシック" charset="0"/>
                <a:cs typeface="Times" charset="0"/>
              </a:rPr>
              <a:t>			new DatagramPacket(buffer, buffer.length);</a:t>
            </a:r>
          </a:p>
          <a:p>
            <a:pPr marL="39688"/>
            <a:r>
              <a:rPr lang="en-US" sz="1800" i="1">
                <a:solidFill>
                  <a:schemeClr val="tx1"/>
                </a:solidFill>
                <a:ea typeface="ＭＳ Ｐゴシック" charset="0"/>
                <a:cs typeface="Times" charset="0"/>
              </a:rPr>
              <a:t> 		    s.receive(messageIn);</a:t>
            </a:r>
          </a:p>
          <a:p>
            <a:pPr marL="39688"/>
            <a:r>
              <a:rPr lang="en-US" sz="1800" i="1">
                <a:solidFill>
                  <a:schemeClr val="tx1"/>
                </a:solidFill>
                <a:ea typeface="ＭＳ Ｐゴシック" charset="0"/>
                <a:cs typeface="Times" charset="0"/>
              </a:rPr>
              <a:t> 		    System.out.println("Received:" + new String(messageIn.getData()));</a:t>
            </a:r>
          </a:p>
          <a:p>
            <a:pPr marL="39688"/>
            <a:r>
              <a:rPr lang="en-US" sz="1800" i="1">
                <a:solidFill>
                  <a:schemeClr val="tx1"/>
                </a:solidFill>
                <a:ea typeface="ＭＳ Ｐゴシック" charset="0"/>
                <a:cs typeface="Times" charset="0"/>
              </a:rPr>
              <a:t>  	     	}</a:t>
            </a:r>
          </a:p>
          <a:p>
            <a:pPr marL="39688"/>
            <a:r>
              <a:rPr lang="en-US" sz="1800" i="1">
                <a:solidFill>
                  <a:schemeClr val="tx1"/>
                </a:solidFill>
                <a:ea typeface="ＭＳ Ｐゴシック" charset="0"/>
                <a:cs typeface="Times" charset="0"/>
              </a:rPr>
              <a:t>	    	s.leaveGroup(group);		</a:t>
            </a:r>
          </a:p>
          <a:p>
            <a:pPr marL="39688"/>
            <a:r>
              <a:rPr lang="en-US" sz="1800" i="1">
                <a:solidFill>
                  <a:schemeClr val="tx1"/>
                </a:solidFill>
                <a:ea typeface="ＭＳ Ｐゴシック" charset="0"/>
                <a:cs typeface="Times" charset="0"/>
              </a:rPr>
              <a:t> 	    }catch (SocketException e){System.out.println("Socket: " + e.getMessage());</a:t>
            </a:r>
          </a:p>
          <a:p>
            <a:pPr marL="39688"/>
            <a:r>
              <a:rPr lang="en-US" sz="1800" i="1">
                <a:solidFill>
                  <a:schemeClr val="tx1"/>
                </a:solidFill>
                <a:ea typeface="ＭＳ Ｐゴシック" charset="0"/>
                <a:cs typeface="Times" charset="0"/>
              </a:rPr>
              <a:t>	   }catch (IOException e){System.out.println("IO: " + e.getMessage());}</a:t>
            </a:r>
          </a:p>
          <a:p>
            <a:pPr marL="39688"/>
            <a:r>
              <a:rPr lang="en-US" sz="1800" i="1">
                <a:solidFill>
                  <a:schemeClr val="tx1"/>
                </a:solidFill>
                <a:ea typeface="ＭＳ Ｐゴシック" charset="0"/>
                <a:cs typeface="Times" charset="0"/>
              </a:rPr>
              <a:t>	}finally {if(s != null) s.close();}</a:t>
            </a:r>
          </a:p>
          <a:p>
            <a:pPr marL="39688"/>
            <a:r>
              <a:rPr lang="en-US" sz="1800" i="1">
                <a:solidFill>
                  <a:schemeClr val="tx1"/>
                </a:solidFill>
                <a:ea typeface="ＭＳ Ｐゴシック" charset="0"/>
                <a:cs typeface="Times" charset="0"/>
              </a:rPr>
              <a:t>    }		     </a:t>
            </a:r>
          </a:p>
          <a:p>
            <a:pPr marL="39688"/>
            <a:r>
              <a:rPr lang="en-US" sz="1800" i="1">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784193DF-35CF-40D7-91FF-56C1F9E93FF9}"/>
              </a:ext>
            </a:extLst>
          </p:cNvPr>
          <p:cNvSpPr>
            <a:spLocks noGrp="1"/>
          </p:cNvSpPr>
          <p:nvPr>
            <p:ph type="sldNum" sz="quarter" idx="12"/>
          </p:nvPr>
        </p:nvSpPr>
        <p:spPr/>
        <p:txBody>
          <a:bodyPr/>
          <a:lstStyle/>
          <a:p>
            <a:fld id="{2BDE3701-474C-CD4A-A6A3-B03FBD921A2A}" type="slidenum">
              <a:rPr lang="en-US" smtClean="0"/>
              <a:t>52</a:t>
            </a:fld>
            <a:endParaRPr lang="en-US"/>
          </a:p>
        </p:txBody>
      </p:sp>
    </p:spTree>
    <p:extLst>
      <p:ext uri="{BB962C8B-B14F-4D97-AF65-F5344CB8AC3E}">
        <p14:creationId xmlns:p14="http://schemas.microsoft.com/office/powerpoint/2010/main" val="3650591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Reliability and Ordering in Multicast</a:t>
            </a:r>
          </a:p>
        </p:txBody>
      </p:sp>
      <p:sp>
        <p:nvSpPr>
          <p:cNvPr id="3" name="Content Placeholder 2"/>
          <p:cNvSpPr>
            <a:spLocks noGrp="1"/>
          </p:cNvSpPr>
          <p:nvPr>
            <p:ph idx="1"/>
          </p:nvPr>
        </p:nvSpPr>
        <p:spPr/>
        <p:txBody>
          <a:bodyPr/>
          <a:lstStyle/>
          <a:p>
            <a:r>
              <a:rPr lang="en-US" dirty="0"/>
              <a:t>Datagram maybe lost.</a:t>
            </a:r>
          </a:p>
          <a:p>
            <a:r>
              <a:rPr lang="en-US" dirty="0"/>
              <a:t>Any recipient may drop a message.</a:t>
            </a:r>
          </a:p>
          <a:p>
            <a:r>
              <a:rPr lang="en-US" dirty="0"/>
              <a:t>Any process may fail.</a:t>
            </a:r>
          </a:p>
          <a:p>
            <a:r>
              <a:rPr lang="en-US" dirty="0"/>
              <a:t>If a router fails, group members beyond the router will not receive message, but local ones will.</a:t>
            </a:r>
          </a:p>
          <a:p>
            <a:r>
              <a:rPr lang="en-US" dirty="0"/>
              <a:t>As for ordering, Packets may not arrive in order.</a:t>
            </a:r>
          </a:p>
        </p:txBody>
      </p:sp>
      <p:sp>
        <p:nvSpPr>
          <p:cNvPr id="4" name="Slide Number Placeholder 3">
            <a:extLst>
              <a:ext uri="{FF2B5EF4-FFF2-40B4-BE49-F238E27FC236}">
                <a16:creationId xmlns:a16="http://schemas.microsoft.com/office/drawing/2014/main" id="{321E44C8-3E59-4B36-A735-AE4270D89C1D}"/>
              </a:ext>
            </a:extLst>
          </p:cNvPr>
          <p:cNvSpPr>
            <a:spLocks noGrp="1"/>
          </p:cNvSpPr>
          <p:nvPr>
            <p:ph type="sldNum" sz="quarter" idx="12"/>
          </p:nvPr>
        </p:nvSpPr>
        <p:spPr/>
        <p:txBody>
          <a:bodyPr/>
          <a:lstStyle/>
          <a:p>
            <a:fld id="{2BDE3701-474C-CD4A-A6A3-B03FBD921A2A}" type="slidenum">
              <a:rPr lang="en-US" smtClean="0"/>
              <a:t>53</a:t>
            </a:fld>
            <a:endParaRPr lang="en-US"/>
          </a:p>
        </p:txBody>
      </p:sp>
    </p:spTree>
    <p:extLst>
      <p:ext uri="{BB962C8B-B14F-4D97-AF65-F5344CB8AC3E}">
        <p14:creationId xmlns:p14="http://schemas.microsoft.com/office/powerpoint/2010/main" val="3649924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the effects of reliability and ordering</a:t>
            </a:r>
          </a:p>
        </p:txBody>
      </p:sp>
      <p:sp>
        <p:nvSpPr>
          <p:cNvPr id="3" name="Content Placeholder 2"/>
          <p:cNvSpPr>
            <a:spLocks noGrp="1"/>
          </p:cNvSpPr>
          <p:nvPr>
            <p:ph idx="1"/>
          </p:nvPr>
        </p:nvSpPr>
        <p:spPr/>
        <p:txBody>
          <a:bodyPr>
            <a:normAutofit fontScale="77500" lnSpcReduction="20000"/>
          </a:bodyPr>
          <a:lstStyle/>
          <a:p>
            <a:r>
              <a:rPr lang="en-US" dirty="0"/>
              <a:t>Fault tolerance based on replicated services –</a:t>
            </a:r>
          </a:p>
          <a:p>
            <a:pPr lvl="1"/>
            <a:r>
              <a:rPr lang="en-US" dirty="0"/>
              <a:t>data replicated must either be received by all or none. But if some receive and others don’t then we run into inconsistency issues. Require all members to receive request messages in the same order.</a:t>
            </a:r>
          </a:p>
          <a:p>
            <a:r>
              <a:rPr lang="en-US" dirty="0"/>
              <a:t>Discovering services in spontaneous networking – </a:t>
            </a:r>
          </a:p>
          <a:p>
            <a:pPr lvl="1"/>
            <a:r>
              <a:rPr lang="en-US" dirty="0"/>
              <a:t>multicast at periodic intervals. Available services listen and respond. An occasional lost request is not an issues when discovering services.</a:t>
            </a:r>
          </a:p>
          <a:p>
            <a:r>
              <a:rPr lang="en-US" dirty="0"/>
              <a:t>Better Performance through replicated data – </a:t>
            </a:r>
          </a:p>
          <a:p>
            <a:pPr lvl="1"/>
            <a:r>
              <a:rPr lang="en-US" dirty="0"/>
              <a:t>lost messages and inconsistent ordering would depend on the method of replication and the importance of replicas.</a:t>
            </a:r>
          </a:p>
          <a:p>
            <a:r>
              <a:rPr lang="en-US" dirty="0"/>
              <a:t>Propagation of event notification – application determines the qualities required of multicast.</a:t>
            </a:r>
          </a:p>
        </p:txBody>
      </p:sp>
      <p:sp>
        <p:nvSpPr>
          <p:cNvPr id="4" name="Slide Number Placeholder 3">
            <a:extLst>
              <a:ext uri="{FF2B5EF4-FFF2-40B4-BE49-F238E27FC236}">
                <a16:creationId xmlns:a16="http://schemas.microsoft.com/office/drawing/2014/main" id="{11D408D0-6348-4F1A-B28D-115DC25C4BAA}"/>
              </a:ext>
            </a:extLst>
          </p:cNvPr>
          <p:cNvSpPr>
            <a:spLocks noGrp="1"/>
          </p:cNvSpPr>
          <p:nvPr>
            <p:ph type="sldNum" sz="quarter" idx="12"/>
          </p:nvPr>
        </p:nvSpPr>
        <p:spPr/>
        <p:txBody>
          <a:bodyPr/>
          <a:lstStyle/>
          <a:p>
            <a:fld id="{2BDE3701-474C-CD4A-A6A3-B03FBD921A2A}" type="slidenum">
              <a:rPr lang="en-US" smtClean="0"/>
              <a:t>54</a:t>
            </a:fld>
            <a:endParaRPr lang="en-US"/>
          </a:p>
        </p:txBody>
      </p:sp>
    </p:spTree>
    <p:extLst>
      <p:ext uri="{BB962C8B-B14F-4D97-AF65-F5344CB8AC3E}">
        <p14:creationId xmlns:p14="http://schemas.microsoft.com/office/powerpoint/2010/main" val="1241555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Network Virtualization: Overlay Networks</a:t>
            </a:r>
          </a:p>
        </p:txBody>
      </p:sp>
      <p:sp>
        <p:nvSpPr>
          <p:cNvPr id="3" name="Content Placeholder 2"/>
          <p:cNvSpPr>
            <a:spLocks noGrp="1"/>
          </p:cNvSpPr>
          <p:nvPr>
            <p:ph idx="1"/>
          </p:nvPr>
        </p:nvSpPr>
        <p:spPr/>
        <p:txBody>
          <a:bodyPr/>
          <a:lstStyle/>
          <a:p>
            <a:r>
              <a:rPr lang="en-US" dirty="0"/>
              <a:t>Construct many virtual networks over an existing network such as the Internet.</a:t>
            </a:r>
          </a:p>
          <a:p>
            <a:pPr lvl="1"/>
            <a:r>
              <a:rPr lang="en-US" dirty="0"/>
              <a:t>Peer-to-peer file sharing and Skype.</a:t>
            </a:r>
          </a:p>
          <a:p>
            <a:pPr lvl="1"/>
            <a:r>
              <a:rPr lang="en-US" dirty="0"/>
              <a:t>Networks co-exist with one another even though they assume different architecture but they exist over the same underlying network. </a:t>
            </a:r>
          </a:p>
          <a:p>
            <a:pPr lvl="1"/>
            <a:endParaRPr lang="en-US" dirty="0"/>
          </a:p>
        </p:txBody>
      </p:sp>
      <p:sp>
        <p:nvSpPr>
          <p:cNvPr id="4" name="Slide Number Placeholder 3">
            <a:extLst>
              <a:ext uri="{FF2B5EF4-FFF2-40B4-BE49-F238E27FC236}">
                <a16:creationId xmlns:a16="http://schemas.microsoft.com/office/drawing/2014/main" id="{85E10BF3-F8E7-453C-A427-A65665223579}"/>
              </a:ext>
            </a:extLst>
          </p:cNvPr>
          <p:cNvSpPr>
            <a:spLocks noGrp="1"/>
          </p:cNvSpPr>
          <p:nvPr>
            <p:ph type="sldNum" sz="quarter" idx="12"/>
          </p:nvPr>
        </p:nvSpPr>
        <p:spPr/>
        <p:txBody>
          <a:bodyPr/>
          <a:lstStyle/>
          <a:p>
            <a:fld id="{2BDE3701-474C-CD4A-A6A3-B03FBD921A2A}" type="slidenum">
              <a:rPr lang="en-US" smtClean="0"/>
              <a:t>55</a:t>
            </a:fld>
            <a:endParaRPr lang="en-US"/>
          </a:p>
        </p:txBody>
      </p:sp>
    </p:spTree>
    <p:extLst>
      <p:ext uri="{BB962C8B-B14F-4D97-AF65-F5344CB8AC3E}">
        <p14:creationId xmlns:p14="http://schemas.microsoft.com/office/powerpoint/2010/main" val="3051984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Overlay Networks</a:t>
            </a:r>
          </a:p>
        </p:txBody>
      </p:sp>
      <p:sp>
        <p:nvSpPr>
          <p:cNvPr id="3" name="Content Placeholder 2"/>
          <p:cNvSpPr>
            <a:spLocks noGrp="1"/>
          </p:cNvSpPr>
          <p:nvPr>
            <p:ph idx="1"/>
          </p:nvPr>
        </p:nvSpPr>
        <p:spPr/>
        <p:txBody>
          <a:bodyPr>
            <a:normAutofit lnSpcReduction="10000"/>
          </a:bodyPr>
          <a:lstStyle/>
          <a:p>
            <a:r>
              <a:rPr lang="en-US" dirty="0"/>
              <a:t>Virtual network consisting of nodes and virtual links that sit on top of an underlying network and offers something that is otherwise not provided:</a:t>
            </a:r>
          </a:p>
          <a:p>
            <a:pPr lvl="1"/>
            <a:r>
              <a:rPr lang="en-US" dirty="0"/>
              <a:t>services that is tailored towards needs of class applications like multimedia</a:t>
            </a:r>
          </a:p>
          <a:p>
            <a:pPr lvl="1"/>
            <a:r>
              <a:rPr lang="en-US" dirty="0"/>
              <a:t>more efficient operation in a given network environment like routing in ad hoc networks.</a:t>
            </a:r>
          </a:p>
          <a:p>
            <a:pPr lvl="1"/>
            <a:r>
              <a:rPr lang="en-US" dirty="0"/>
              <a:t>additional features like multicast or secure communication.</a:t>
            </a:r>
          </a:p>
        </p:txBody>
      </p:sp>
      <p:sp>
        <p:nvSpPr>
          <p:cNvPr id="4" name="Slide Number Placeholder 3">
            <a:extLst>
              <a:ext uri="{FF2B5EF4-FFF2-40B4-BE49-F238E27FC236}">
                <a16:creationId xmlns:a16="http://schemas.microsoft.com/office/drawing/2014/main" id="{D4884B27-2301-41DB-8CE9-DBCD05D11A73}"/>
              </a:ext>
            </a:extLst>
          </p:cNvPr>
          <p:cNvSpPr>
            <a:spLocks noGrp="1"/>
          </p:cNvSpPr>
          <p:nvPr>
            <p:ph type="sldNum" sz="quarter" idx="12"/>
          </p:nvPr>
        </p:nvSpPr>
        <p:spPr/>
        <p:txBody>
          <a:bodyPr/>
          <a:lstStyle/>
          <a:p>
            <a:fld id="{2BDE3701-474C-CD4A-A6A3-B03FBD921A2A}" type="slidenum">
              <a:rPr lang="en-US" smtClean="0"/>
              <a:t>56</a:t>
            </a:fld>
            <a:endParaRPr lang="en-US"/>
          </a:p>
        </p:txBody>
      </p:sp>
    </p:spTree>
    <p:extLst>
      <p:ext uri="{BB962C8B-B14F-4D97-AF65-F5344CB8AC3E}">
        <p14:creationId xmlns:p14="http://schemas.microsoft.com/office/powerpoint/2010/main" val="4038433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Overlay Networks</a:t>
            </a:r>
          </a:p>
        </p:txBody>
      </p:sp>
      <p:sp>
        <p:nvSpPr>
          <p:cNvPr id="3" name="Content Placeholder 2"/>
          <p:cNvSpPr>
            <a:spLocks noGrp="1"/>
          </p:cNvSpPr>
          <p:nvPr>
            <p:ph idx="1"/>
          </p:nvPr>
        </p:nvSpPr>
        <p:spPr/>
        <p:txBody>
          <a:bodyPr>
            <a:normAutofit fontScale="92500"/>
          </a:bodyPr>
          <a:lstStyle/>
          <a:p>
            <a:r>
              <a:rPr lang="en-US" dirty="0"/>
              <a:t>Overlay networks have the following advantages:</a:t>
            </a:r>
          </a:p>
          <a:p>
            <a:pPr lvl="1"/>
            <a:r>
              <a:rPr lang="en-US" dirty="0"/>
              <a:t>They enable new network services without requiring changing the underlying network.</a:t>
            </a:r>
          </a:p>
          <a:p>
            <a:pPr lvl="1"/>
            <a:r>
              <a:rPr lang="en-US" dirty="0"/>
              <a:t>They encourage experimentation with network services and the customization of services.</a:t>
            </a:r>
          </a:p>
          <a:p>
            <a:pPr lvl="1"/>
            <a:r>
              <a:rPr lang="en-US" dirty="0"/>
              <a:t>Multiple overlays can be defined and can coexist.</a:t>
            </a:r>
          </a:p>
          <a:p>
            <a:r>
              <a:rPr lang="en-US" dirty="0"/>
              <a:t>Disadvantages:</a:t>
            </a:r>
          </a:p>
          <a:p>
            <a:pPr lvl="1"/>
            <a:r>
              <a:rPr lang="en-US" dirty="0"/>
              <a:t>An extra level of indirection which may result in performance penalties.</a:t>
            </a:r>
          </a:p>
        </p:txBody>
      </p:sp>
      <p:sp>
        <p:nvSpPr>
          <p:cNvPr id="4" name="Slide Number Placeholder 3">
            <a:extLst>
              <a:ext uri="{FF2B5EF4-FFF2-40B4-BE49-F238E27FC236}">
                <a16:creationId xmlns:a16="http://schemas.microsoft.com/office/drawing/2014/main" id="{08C9889B-124D-4066-8807-D509EB37E93C}"/>
              </a:ext>
            </a:extLst>
          </p:cNvPr>
          <p:cNvSpPr>
            <a:spLocks noGrp="1"/>
          </p:cNvSpPr>
          <p:nvPr>
            <p:ph type="sldNum" sz="quarter" idx="12"/>
          </p:nvPr>
        </p:nvSpPr>
        <p:spPr/>
        <p:txBody>
          <a:bodyPr/>
          <a:lstStyle/>
          <a:p>
            <a:fld id="{2BDE3701-474C-CD4A-A6A3-B03FBD921A2A}" type="slidenum">
              <a:rPr lang="en-US" smtClean="0"/>
              <a:t>57</a:t>
            </a:fld>
            <a:endParaRPr lang="en-US"/>
          </a:p>
        </p:txBody>
      </p:sp>
    </p:spTree>
    <p:extLst>
      <p:ext uri="{BB962C8B-B14F-4D97-AF65-F5344CB8AC3E}">
        <p14:creationId xmlns:p14="http://schemas.microsoft.com/office/powerpoint/2010/main" val="763021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53C9BFD4-62DE-F742-B70E-63A0D08479C9}" type="slidenum">
              <a:rPr lang="en-US"/>
              <a:pPr/>
              <a:t>58</a:t>
            </a:fld>
            <a:endParaRPr lang="en-US"/>
          </a:p>
        </p:txBody>
      </p:sp>
      <p:sp>
        <p:nvSpPr>
          <p:cNvPr id="20481"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048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0483" name="Rectangle 3"/>
          <p:cNvSpPr>
            <a:spLocks noGrp="1" noChangeArrowheads="1"/>
          </p:cNvSpPr>
          <p:nvPr>
            <p:ph type="title"/>
          </p:nvPr>
        </p:nvSpPr>
        <p:spPr>
          <a:ln/>
        </p:spPr>
        <p:txBody>
          <a:bodyPr rIns="132080">
            <a:noAutofit/>
          </a:bodyPr>
          <a:lstStyle/>
          <a:p>
            <a:r>
              <a:rPr lang="en-US" sz="2400" dirty="0"/>
              <a:t>Figure 4.15	</a:t>
            </a:r>
            <a:br>
              <a:rPr lang="en-US" sz="2400" dirty="0"/>
            </a:br>
            <a:r>
              <a:rPr lang="en-US" sz="2400" dirty="0"/>
              <a:t>Types of overlay</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8" y="1181100"/>
            <a:ext cx="7556989"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20485" name="Rectangle 5"/>
          <p:cNvSpPr>
            <a:spLocks/>
          </p:cNvSpPr>
          <p:nvPr/>
        </p:nvSpPr>
        <p:spPr bwMode="auto">
          <a:xfrm>
            <a:off x="375139" y="5905501"/>
            <a:ext cx="362215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100" i="1">
                <a:solidFill>
                  <a:schemeClr val="tx1"/>
                </a:solidFill>
                <a:ea typeface="ＭＳ Ｐゴシック" charset="0"/>
                <a:cs typeface="Times" charset="0"/>
              </a:rPr>
              <a:t>table continues on the next slide</a:t>
            </a:r>
          </a:p>
        </p:txBody>
      </p:sp>
    </p:spTree>
    <p:extLst>
      <p:ext uri="{BB962C8B-B14F-4D97-AF65-F5344CB8AC3E}">
        <p14:creationId xmlns:p14="http://schemas.microsoft.com/office/powerpoint/2010/main" val="1287205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9999017-180A-9A40-9BE7-D5804384B652}" type="slidenum">
              <a:rPr lang="en-US"/>
              <a:pPr/>
              <a:t>59</a:t>
            </a:fld>
            <a:endParaRPr lang="en-US"/>
          </a:p>
        </p:txBody>
      </p:sp>
      <p:sp>
        <p:nvSpPr>
          <p:cNvPr id="21505"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1506"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1507" name="Rectangle 3"/>
          <p:cNvSpPr>
            <a:spLocks noGrp="1" noChangeArrowheads="1"/>
          </p:cNvSpPr>
          <p:nvPr>
            <p:ph type="title"/>
          </p:nvPr>
        </p:nvSpPr>
        <p:spPr>
          <a:ln/>
        </p:spPr>
        <p:txBody>
          <a:bodyPr rIns="132080">
            <a:noAutofit/>
          </a:bodyPr>
          <a:lstStyle/>
          <a:p>
            <a:r>
              <a:rPr lang="en-US" sz="2000" dirty="0"/>
              <a:t>Figure 4.15 (continued)	</a:t>
            </a:r>
            <a:br>
              <a:rPr lang="en-US" sz="2000" dirty="0"/>
            </a:br>
            <a:r>
              <a:rPr lang="en-US" sz="2000" dirty="0"/>
              <a:t>Types of overlay</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7" y="1231900"/>
            <a:ext cx="5943600"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361649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for the Internet Protocols</a:t>
            </a:r>
          </a:p>
        </p:txBody>
      </p:sp>
      <p:sp>
        <p:nvSpPr>
          <p:cNvPr id="3" name="Content Placeholder 2"/>
          <p:cNvSpPr>
            <a:spLocks noGrp="1"/>
          </p:cNvSpPr>
          <p:nvPr>
            <p:ph idx="1"/>
          </p:nvPr>
        </p:nvSpPr>
        <p:spPr>
          <a:xfrm>
            <a:off x="457200" y="1586203"/>
            <a:ext cx="8229600" cy="4917233"/>
          </a:xfrm>
        </p:spPr>
        <p:txBody>
          <a:bodyPr>
            <a:normAutofit fontScale="92500" lnSpcReduction="20000"/>
          </a:bodyPr>
          <a:lstStyle/>
          <a:p>
            <a:r>
              <a:rPr lang="en-US" dirty="0"/>
              <a:t>Characteristics of IPC</a:t>
            </a:r>
          </a:p>
          <a:p>
            <a:pPr lvl="1"/>
            <a:r>
              <a:rPr lang="en-US" dirty="0"/>
              <a:t>Two communication operations: send, receive</a:t>
            </a:r>
          </a:p>
          <a:p>
            <a:pPr lvl="2"/>
            <a:r>
              <a:rPr lang="en-US" dirty="0"/>
              <a:t>We will look at Java API, and MPI</a:t>
            </a:r>
          </a:p>
          <a:p>
            <a:pPr lvl="1"/>
            <a:r>
              <a:rPr lang="en-US" dirty="0"/>
              <a:t>Synchronous and Asynchronous Communication</a:t>
            </a:r>
          </a:p>
          <a:p>
            <a:pPr lvl="2"/>
            <a:r>
              <a:rPr lang="en-US" dirty="0"/>
              <a:t>A </a:t>
            </a:r>
            <a:r>
              <a:rPr lang="en-US" b="1" dirty="0"/>
              <a:t>queue </a:t>
            </a:r>
            <a:r>
              <a:rPr lang="en-US" dirty="0"/>
              <a:t>is associated with each message </a:t>
            </a:r>
            <a:r>
              <a:rPr lang="en-US" u="sng" dirty="0"/>
              <a:t>destination</a:t>
            </a:r>
            <a:r>
              <a:rPr lang="en-US" dirty="0"/>
              <a:t>.</a:t>
            </a:r>
          </a:p>
          <a:p>
            <a:pPr lvl="2"/>
            <a:r>
              <a:rPr lang="en-US" b="1" dirty="0"/>
              <a:t>Sending</a:t>
            </a:r>
            <a:r>
              <a:rPr lang="en-US" dirty="0"/>
              <a:t> adds message to a remote queue.</a:t>
            </a:r>
          </a:p>
          <a:p>
            <a:pPr lvl="2"/>
            <a:r>
              <a:rPr lang="en-US" b="1" dirty="0"/>
              <a:t>Receiving</a:t>
            </a:r>
            <a:r>
              <a:rPr lang="en-US" dirty="0"/>
              <a:t> removes message from the local queue.</a:t>
            </a:r>
          </a:p>
          <a:p>
            <a:pPr lvl="2"/>
            <a:r>
              <a:rPr lang="en-US" u="sng" dirty="0"/>
              <a:t>Synchronous</a:t>
            </a:r>
            <a:r>
              <a:rPr lang="en-US" dirty="0"/>
              <a:t>: Both send and receive are blocking operations. Analogy?</a:t>
            </a:r>
          </a:p>
          <a:p>
            <a:pPr lvl="2"/>
            <a:r>
              <a:rPr lang="en-US" u="sng" dirty="0"/>
              <a:t>Asynchronous</a:t>
            </a:r>
            <a:r>
              <a:rPr lang="en-US" dirty="0"/>
              <a:t>: Send is non-blocking, and receive can be blocking or non-blocking. </a:t>
            </a:r>
          </a:p>
          <a:p>
            <a:pPr lvl="3"/>
            <a:r>
              <a:rPr lang="en-US" dirty="0"/>
              <a:t>In today’s systems, most receives are blocking.</a:t>
            </a:r>
          </a:p>
          <a:p>
            <a:pPr lvl="3"/>
            <a:r>
              <a:rPr lang="en-US" dirty="0"/>
              <a:t>If the receive is non-blocking, then it must separately receive notification the buffer has been filled (polling or interrupt). Analogy?</a:t>
            </a:r>
          </a:p>
        </p:txBody>
      </p:sp>
      <p:sp>
        <p:nvSpPr>
          <p:cNvPr id="4" name="Slide Number Placeholder 3">
            <a:extLst>
              <a:ext uri="{FF2B5EF4-FFF2-40B4-BE49-F238E27FC236}">
                <a16:creationId xmlns:a16="http://schemas.microsoft.com/office/drawing/2014/main" id="{F00A3D59-BC32-406D-A601-E2FC7423FE45}"/>
              </a:ext>
            </a:extLst>
          </p:cNvPr>
          <p:cNvSpPr>
            <a:spLocks noGrp="1"/>
          </p:cNvSpPr>
          <p:nvPr>
            <p:ph type="sldNum" sz="quarter" idx="12"/>
          </p:nvPr>
        </p:nvSpPr>
        <p:spPr/>
        <p:txBody>
          <a:bodyPr/>
          <a:lstStyle/>
          <a:p>
            <a:fld id="{2BDE3701-474C-CD4A-A6A3-B03FBD921A2A}" type="slidenum">
              <a:rPr lang="en-US" smtClean="0"/>
              <a:t>6</a:t>
            </a:fld>
            <a:endParaRPr lang="en-US"/>
          </a:p>
        </p:txBody>
      </p:sp>
    </p:spTree>
    <p:extLst>
      <p:ext uri="{BB962C8B-B14F-4D97-AF65-F5344CB8AC3E}">
        <p14:creationId xmlns:p14="http://schemas.microsoft.com/office/powerpoint/2010/main" val="689605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Skype: Example of overlay network</a:t>
            </a:r>
          </a:p>
        </p:txBody>
      </p:sp>
      <p:sp>
        <p:nvSpPr>
          <p:cNvPr id="3" name="Content Placeholder 2"/>
          <p:cNvSpPr>
            <a:spLocks noGrp="1"/>
          </p:cNvSpPr>
          <p:nvPr>
            <p:ph idx="1"/>
          </p:nvPr>
        </p:nvSpPr>
        <p:spPr/>
        <p:txBody>
          <a:bodyPr/>
          <a:lstStyle/>
          <a:p>
            <a:r>
              <a:rPr lang="en-US" dirty="0"/>
              <a:t>Peer-to-Peer providing VoIP</a:t>
            </a:r>
          </a:p>
          <a:p>
            <a:r>
              <a:rPr lang="en-US" dirty="0"/>
              <a:t>Skype Architecture is based on peer-to-peer infrastructures. hosts and super nodes exist.</a:t>
            </a:r>
          </a:p>
          <a:p>
            <a:r>
              <a:rPr lang="en-US" dirty="0"/>
              <a:t>User connection – login server.</a:t>
            </a:r>
          </a:p>
          <a:p>
            <a:r>
              <a:rPr lang="en-US" dirty="0"/>
              <a:t>Search for Users – super nodes perform efficient search.</a:t>
            </a:r>
          </a:p>
          <a:p>
            <a:r>
              <a:rPr lang="en-US" dirty="0"/>
              <a:t>Voice connection – TCP for signaling call requests, UDP or TCP for streaming audio.</a:t>
            </a:r>
          </a:p>
        </p:txBody>
      </p:sp>
      <p:sp>
        <p:nvSpPr>
          <p:cNvPr id="4" name="Slide Number Placeholder 3">
            <a:extLst>
              <a:ext uri="{FF2B5EF4-FFF2-40B4-BE49-F238E27FC236}">
                <a16:creationId xmlns:a16="http://schemas.microsoft.com/office/drawing/2014/main" id="{6189306D-354C-4B73-BF10-A399BE208DB7}"/>
              </a:ext>
            </a:extLst>
          </p:cNvPr>
          <p:cNvSpPr>
            <a:spLocks noGrp="1"/>
          </p:cNvSpPr>
          <p:nvPr>
            <p:ph type="sldNum" sz="quarter" idx="12"/>
          </p:nvPr>
        </p:nvSpPr>
        <p:spPr/>
        <p:txBody>
          <a:bodyPr/>
          <a:lstStyle/>
          <a:p>
            <a:fld id="{2BDE3701-474C-CD4A-A6A3-B03FBD921A2A}" type="slidenum">
              <a:rPr lang="en-US" smtClean="0"/>
              <a:t>60</a:t>
            </a:fld>
            <a:endParaRPr lang="en-US"/>
          </a:p>
        </p:txBody>
      </p:sp>
    </p:spTree>
    <p:extLst>
      <p:ext uri="{BB962C8B-B14F-4D97-AF65-F5344CB8AC3E}">
        <p14:creationId xmlns:p14="http://schemas.microsoft.com/office/powerpoint/2010/main" val="3707782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EDC97E32-EDD0-BF49-AA6C-CB88CB03732B}" type="slidenum">
              <a:rPr lang="en-US"/>
              <a:pPr/>
              <a:t>61</a:t>
            </a:fld>
            <a:endParaRPr lang="en-US"/>
          </a:p>
        </p:txBody>
      </p:sp>
      <p:sp>
        <p:nvSpPr>
          <p:cNvPr id="22529"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2530"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2531" name="Rectangle 3"/>
          <p:cNvSpPr>
            <a:spLocks noGrp="1" noChangeArrowheads="1"/>
          </p:cNvSpPr>
          <p:nvPr>
            <p:ph type="title"/>
          </p:nvPr>
        </p:nvSpPr>
        <p:spPr>
          <a:ln/>
        </p:spPr>
        <p:txBody>
          <a:bodyPr rIns="132080">
            <a:normAutofit fontScale="90000"/>
          </a:bodyPr>
          <a:lstStyle/>
          <a:p>
            <a:r>
              <a:rPr lang="en-US"/>
              <a:t>Figure 4.16</a:t>
            </a:r>
            <a:br>
              <a:rPr lang="en-US"/>
            </a:br>
            <a:r>
              <a:rPr lang="en-US"/>
              <a:t>Skype overlay architecture</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028" y="1192214"/>
            <a:ext cx="4831373" cy="5018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2394804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MPI</a:t>
            </a:r>
          </a:p>
        </p:txBody>
      </p:sp>
      <p:sp>
        <p:nvSpPr>
          <p:cNvPr id="3" name="Content Placeholder 2"/>
          <p:cNvSpPr>
            <a:spLocks noGrp="1"/>
          </p:cNvSpPr>
          <p:nvPr>
            <p:ph idx="1"/>
          </p:nvPr>
        </p:nvSpPr>
        <p:spPr/>
        <p:txBody>
          <a:bodyPr/>
          <a:lstStyle/>
          <a:p>
            <a:r>
              <a:rPr lang="en-US" dirty="0"/>
              <a:t>Exchange messages using send and receive operations.</a:t>
            </a:r>
          </a:p>
          <a:p>
            <a:r>
              <a:rPr lang="en-US" dirty="0"/>
              <a:t>Used in high performance computing.</a:t>
            </a:r>
          </a:p>
          <a:p>
            <a:r>
              <a:rPr lang="en-US" dirty="0"/>
              <a:t>Grid Computing (</a:t>
            </a:r>
            <a:r>
              <a:rPr lang="en-US" dirty="0" err="1"/>
              <a:t>GridMPI</a:t>
            </a:r>
            <a:r>
              <a:rPr lang="en-US" dirty="0"/>
              <a:t>)</a:t>
            </a:r>
          </a:p>
        </p:txBody>
      </p:sp>
      <p:sp>
        <p:nvSpPr>
          <p:cNvPr id="4" name="Slide Number Placeholder 3">
            <a:extLst>
              <a:ext uri="{FF2B5EF4-FFF2-40B4-BE49-F238E27FC236}">
                <a16:creationId xmlns:a16="http://schemas.microsoft.com/office/drawing/2014/main" id="{3CB45609-6ACC-49E6-9F41-ADFC119C50B3}"/>
              </a:ext>
            </a:extLst>
          </p:cNvPr>
          <p:cNvSpPr>
            <a:spLocks noGrp="1"/>
          </p:cNvSpPr>
          <p:nvPr>
            <p:ph type="sldNum" sz="quarter" idx="12"/>
          </p:nvPr>
        </p:nvSpPr>
        <p:spPr/>
        <p:txBody>
          <a:bodyPr/>
          <a:lstStyle/>
          <a:p>
            <a:fld id="{2BDE3701-474C-CD4A-A6A3-B03FBD921A2A}" type="slidenum">
              <a:rPr lang="en-US" smtClean="0"/>
              <a:t>62</a:t>
            </a:fld>
            <a:endParaRPr lang="en-US"/>
          </a:p>
        </p:txBody>
      </p:sp>
    </p:spTree>
    <p:extLst>
      <p:ext uri="{BB962C8B-B14F-4D97-AF65-F5344CB8AC3E}">
        <p14:creationId xmlns:p14="http://schemas.microsoft.com/office/powerpoint/2010/main" val="947875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486E4FB-1933-0F4C-9D1A-57CF4A39AEAF}" type="slidenum">
              <a:rPr lang="en-US"/>
              <a:pPr/>
              <a:t>63</a:t>
            </a:fld>
            <a:endParaRPr lang="en-US"/>
          </a:p>
        </p:txBody>
      </p:sp>
      <p:sp>
        <p:nvSpPr>
          <p:cNvPr id="23553"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3554"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3555" name="Rectangle 3"/>
          <p:cNvSpPr>
            <a:spLocks noGrp="1" noChangeArrowheads="1"/>
          </p:cNvSpPr>
          <p:nvPr>
            <p:ph type="title"/>
          </p:nvPr>
        </p:nvSpPr>
        <p:spPr>
          <a:ln/>
        </p:spPr>
        <p:txBody>
          <a:bodyPr rIns="132080">
            <a:normAutofit fontScale="90000"/>
          </a:bodyPr>
          <a:lstStyle/>
          <a:p>
            <a:r>
              <a:rPr lang="en-US"/>
              <a:t>Figure 4.17	</a:t>
            </a:r>
            <a:br>
              <a:rPr lang="en-US"/>
            </a:br>
            <a:r>
              <a:rPr lang="en-US"/>
              <a:t>An overview of point-to-point communication in MPI</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4" y="1447800"/>
            <a:ext cx="8335108"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69434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FDA3BFE-B18D-1149-A768-D27C0FC8D58A}" type="slidenum">
              <a:rPr lang="en-US"/>
              <a:pPr/>
              <a:t>64</a:t>
            </a:fld>
            <a:endParaRPr lang="en-US"/>
          </a:p>
        </p:txBody>
      </p:sp>
      <p:sp>
        <p:nvSpPr>
          <p:cNvPr id="24577" name="Rectangle 1"/>
          <p:cNvSpPr>
            <a:spLocks/>
          </p:cNvSpPr>
          <p:nvPr/>
        </p:nvSpPr>
        <p:spPr bwMode="auto">
          <a:xfrm>
            <a:off x="1984131" y="6330950"/>
            <a:ext cx="556846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457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4579" name="Rectangle 3"/>
          <p:cNvSpPr>
            <a:spLocks noGrp="1" noChangeArrowheads="1"/>
          </p:cNvSpPr>
          <p:nvPr>
            <p:ph type="title"/>
          </p:nvPr>
        </p:nvSpPr>
        <p:spPr>
          <a:ln/>
        </p:spPr>
        <p:txBody>
          <a:bodyPr rIns="132080">
            <a:normAutofit fontScale="90000"/>
          </a:bodyPr>
          <a:lstStyle/>
          <a:p>
            <a:r>
              <a:rPr lang="en-US"/>
              <a:t>Figure 4.18</a:t>
            </a:r>
            <a:br>
              <a:rPr lang="en-US"/>
            </a:br>
            <a:r>
              <a:rPr lang="en-US"/>
              <a:t>Selected send operations in MPI</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58" y="1568450"/>
            <a:ext cx="5757497" cy="51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50796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for the Internet Protocols</a:t>
            </a:r>
          </a:p>
        </p:txBody>
      </p:sp>
      <p:sp>
        <p:nvSpPr>
          <p:cNvPr id="3" name="Content Placeholder 2"/>
          <p:cNvSpPr>
            <a:spLocks noGrp="1"/>
          </p:cNvSpPr>
          <p:nvPr>
            <p:ph idx="1"/>
          </p:nvPr>
        </p:nvSpPr>
        <p:spPr/>
        <p:txBody>
          <a:bodyPr>
            <a:normAutofit fontScale="85000" lnSpcReduction="20000"/>
          </a:bodyPr>
          <a:lstStyle/>
          <a:p>
            <a:r>
              <a:rPr lang="en-US" dirty="0"/>
              <a:t>Characteristics cont’d</a:t>
            </a:r>
          </a:p>
          <a:p>
            <a:pPr lvl="1"/>
            <a:r>
              <a:rPr lang="en-US" dirty="0"/>
              <a:t>Message Destination</a:t>
            </a:r>
          </a:p>
          <a:p>
            <a:pPr lvl="2"/>
            <a:r>
              <a:rPr lang="en-US" dirty="0"/>
              <a:t>Pairs of (Internet address, port number)</a:t>
            </a:r>
          </a:p>
          <a:p>
            <a:pPr lvl="2"/>
            <a:r>
              <a:rPr lang="en-US" dirty="0"/>
              <a:t>A port cannot be shared with other processes.</a:t>
            </a:r>
          </a:p>
          <a:p>
            <a:pPr lvl="2"/>
            <a:r>
              <a:rPr lang="en-US" dirty="0"/>
              <a:t>In C/S, servers generally publicize their port numbers.</a:t>
            </a:r>
          </a:p>
          <a:p>
            <a:pPr lvl="2"/>
            <a:r>
              <a:rPr lang="en-US" dirty="0"/>
              <a:t>Client needs not to refer to server by a static IP address, it needs to use a name server or a binder to refer to service by name (DNS). This guarantees “location transparency”.</a:t>
            </a:r>
          </a:p>
          <a:p>
            <a:pPr lvl="1"/>
            <a:r>
              <a:rPr lang="en-US" dirty="0"/>
              <a:t>Reliability</a:t>
            </a:r>
          </a:p>
          <a:p>
            <a:pPr lvl="2"/>
            <a:r>
              <a:rPr lang="en-US" dirty="0"/>
              <a:t>Point to point communication is reliable if message delivery is guaranteed (validity) and not corrupted or duplicated (integrity).</a:t>
            </a:r>
          </a:p>
          <a:p>
            <a:pPr lvl="1"/>
            <a:r>
              <a:rPr lang="en-US" dirty="0"/>
              <a:t>Ordering </a:t>
            </a:r>
          </a:p>
          <a:p>
            <a:pPr lvl="2"/>
            <a:r>
              <a:rPr lang="en-US" dirty="0"/>
              <a:t>Some application require that messages must be delivered in sender’s order. Otherwise it is a failure.</a:t>
            </a:r>
          </a:p>
        </p:txBody>
      </p:sp>
      <p:sp>
        <p:nvSpPr>
          <p:cNvPr id="4" name="Slide Number Placeholder 3">
            <a:extLst>
              <a:ext uri="{FF2B5EF4-FFF2-40B4-BE49-F238E27FC236}">
                <a16:creationId xmlns:a16="http://schemas.microsoft.com/office/drawing/2014/main" id="{49FE19D6-C535-4E1A-A69A-30241B4BEC39}"/>
              </a:ext>
            </a:extLst>
          </p:cNvPr>
          <p:cNvSpPr>
            <a:spLocks noGrp="1"/>
          </p:cNvSpPr>
          <p:nvPr>
            <p:ph type="sldNum" sz="quarter" idx="12"/>
          </p:nvPr>
        </p:nvSpPr>
        <p:spPr/>
        <p:txBody>
          <a:bodyPr/>
          <a:lstStyle/>
          <a:p>
            <a:fld id="{2BDE3701-474C-CD4A-A6A3-B03FBD921A2A}" type="slidenum">
              <a:rPr lang="en-US" smtClean="0"/>
              <a:t>7</a:t>
            </a:fld>
            <a:endParaRPr lang="en-US"/>
          </a:p>
        </p:txBody>
      </p:sp>
    </p:spTree>
    <p:extLst>
      <p:ext uri="{BB962C8B-B14F-4D97-AF65-F5344CB8AC3E}">
        <p14:creationId xmlns:p14="http://schemas.microsoft.com/office/powerpoint/2010/main" val="293365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Sockets</a:t>
            </a:r>
            <a:r>
              <a:rPr lang="en-US" dirty="0"/>
              <a:t> Abstraction</a:t>
            </a:r>
          </a:p>
        </p:txBody>
      </p:sp>
      <p:sp>
        <p:nvSpPr>
          <p:cNvPr id="3" name="Content Placeholder 2"/>
          <p:cNvSpPr>
            <a:spLocks noGrp="1"/>
          </p:cNvSpPr>
          <p:nvPr>
            <p:ph idx="1"/>
          </p:nvPr>
        </p:nvSpPr>
        <p:spPr>
          <a:xfrm>
            <a:off x="457200" y="1334278"/>
            <a:ext cx="8229600" cy="4791885"/>
          </a:xfrm>
        </p:spPr>
        <p:txBody>
          <a:bodyPr>
            <a:normAutofit fontScale="92500" lnSpcReduction="10000"/>
          </a:bodyPr>
          <a:lstStyle/>
          <a:p>
            <a:r>
              <a:rPr lang="en-US" dirty="0"/>
              <a:t>UDP and TCP both use sockets.</a:t>
            </a:r>
          </a:p>
          <a:p>
            <a:r>
              <a:rPr lang="en-US" dirty="0"/>
              <a:t>A socket is an </a:t>
            </a:r>
            <a:r>
              <a:rPr lang="en-US" u="sng" dirty="0"/>
              <a:t>endpoint</a:t>
            </a:r>
            <a:r>
              <a:rPr lang="en-US" dirty="0"/>
              <a:t> of communication between processes.</a:t>
            </a:r>
          </a:p>
          <a:p>
            <a:pPr lvl="1"/>
            <a:r>
              <a:rPr lang="en-US" dirty="0"/>
              <a:t>A socket is </a:t>
            </a:r>
            <a:r>
              <a:rPr lang="en-US" i="1" dirty="0"/>
              <a:t>bound </a:t>
            </a:r>
            <a:r>
              <a:rPr lang="en-US" dirty="0"/>
              <a:t>to a (IP, port#).</a:t>
            </a:r>
          </a:p>
          <a:p>
            <a:pPr lvl="1"/>
            <a:r>
              <a:rPr lang="en-US" dirty="0"/>
              <a:t>Messages sent to a particular (IP, port#) can be received only by a process whose socket is associated/bound with that pair of (IP, port#).</a:t>
            </a:r>
          </a:p>
          <a:p>
            <a:pPr lvl="1"/>
            <a:r>
              <a:rPr lang="en-US" dirty="0"/>
              <a:t>Messages are transmitted between a socket in one process and another socket in the other.</a:t>
            </a:r>
          </a:p>
          <a:p>
            <a:r>
              <a:rPr lang="en-US" dirty="0"/>
              <a:t>Packets are associated with a particular protocol (TCP or UDP).</a:t>
            </a:r>
          </a:p>
          <a:p>
            <a:pPr marL="0" indent="0">
              <a:buNone/>
            </a:pPr>
            <a:endParaRPr lang="en-US" dirty="0"/>
          </a:p>
        </p:txBody>
      </p:sp>
      <p:sp>
        <p:nvSpPr>
          <p:cNvPr id="4" name="Slide Number Placeholder 3">
            <a:extLst>
              <a:ext uri="{FF2B5EF4-FFF2-40B4-BE49-F238E27FC236}">
                <a16:creationId xmlns:a16="http://schemas.microsoft.com/office/drawing/2014/main" id="{A4654336-33F6-4DBC-BDA1-E39F80330876}"/>
              </a:ext>
            </a:extLst>
          </p:cNvPr>
          <p:cNvSpPr>
            <a:spLocks noGrp="1"/>
          </p:cNvSpPr>
          <p:nvPr>
            <p:ph type="sldNum" sz="quarter" idx="12"/>
          </p:nvPr>
        </p:nvSpPr>
        <p:spPr/>
        <p:txBody>
          <a:bodyPr/>
          <a:lstStyle/>
          <a:p>
            <a:fld id="{2BDE3701-474C-CD4A-A6A3-B03FBD921A2A}" type="slidenum">
              <a:rPr lang="en-US" smtClean="0"/>
              <a:t>8</a:t>
            </a:fld>
            <a:endParaRPr lang="en-US"/>
          </a:p>
        </p:txBody>
      </p:sp>
    </p:spTree>
    <p:extLst>
      <p:ext uri="{BB962C8B-B14F-4D97-AF65-F5344CB8AC3E}">
        <p14:creationId xmlns:p14="http://schemas.microsoft.com/office/powerpoint/2010/main" val="346252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 name="Rectangle 3"/>
          <p:cNvSpPr>
            <a:spLocks noGrp="1" noChangeArrowheads="1"/>
          </p:cNvSpPr>
          <p:nvPr>
            <p:ph type="title"/>
          </p:nvPr>
        </p:nvSpPr>
        <p:spPr>
          <a:ln/>
        </p:spPr>
        <p:txBody>
          <a:bodyPr rIns="132080">
            <a:normAutofit fontScale="90000"/>
          </a:bodyPr>
          <a:lstStyle/>
          <a:p>
            <a:r>
              <a:rPr lang="en-US"/>
              <a:t>Figure 4.2</a:t>
            </a:r>
            <a:br>
              <a:rPr lang="en-US"/>
            </a:br>
            <a:r>
              <a:rPr lang="en-US"/>
              <a:t>Sockets and ports</a:t>
            </a:r>
          </a:p>
        </p:txBody>
      </p:sp>
      <p:grpSp>
        <p:nvGrpSpPr>
          <p:cNvPr id="5124" name="Group 4"/>
          <p:cNvGrpSpPr>
            <a:grpSpLocks/>
          </p:cNvGrpSpPr>
          <p:nvPr/>
        </p:nvGrpSpPr>
        <p:grpSpPr bwMode="auto">
          <a:xfrm>
            <a:off x="508489" y="2536826"/>
            <a:ext cx="8270630" cy="2400300"/>
            <a:chOff x="0" y="0"/>
            <a:chExt cx="5644" cy="1512"/>
          </a:xfrm>
        </p:grpSpPr>
        <p:sp>
          <p:nvSpPr>
            <p:cNvPr id="5125" name="Rectangle 5"/>
            <p:cNvSpPr>
              <a:spLocks/>
            </p:cNvSpPr>
            <p:nvPr/>
          </p:nvSpPr>
          <p:spPr bwMode="auto">
            <a:xfrm>
              <a:off x="220" y="0"/>
              <a:ext cx="1441" cy="1271"/>
            </a:xfrm>
            <a:prstGeom prst="rect">
              <a:avLst/>
            </a:prstGeom>
            <a:solidFill>
              <a:srgbClr val="FFDC99"/>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5126" name="Rectangle 6"/>
            <p:cNvSpPr>
              <a:spLocks/>
            </p:cNvSpPr>
            <p:nvPr/>
          </p:nvSpPr>
          <p:spPr bwMode="auto">
            <a:xfrm>
              <a:off x="220" y="0"/>
              <a:ext cx="1458" cy="1288"/>
            </a:xfrm>
            <a:prstGeom prst="rect">
              <a:avLst/>
            </a:prstGeom>
            <a:noFill/>
            <a:ln w="39688">
              <a:solidFill>
                <a:srgbClr val="FFDC99"/>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7" name="Oval 7"/>
            <p:cNvSpPr>
              <a:spLocks/>
            </p:cNvSpPr>
            <p:nvPr/>
          </p:nvSpPr>
          <p:spPr bwMode="auto">
            <a:xfrm>
              <a:off x="373" y="203"/>
              <a:ext cx="1136" cy="848"/>
            </a:xfrm>
            <a:prstGeom prst="ellipse">
              <a:avLst/>
            </a:prstGeom>
            <a:solidFill>
              <a:srgbClr val="FFFFFF"/>
            </a:solidFill>
            <a:ln w="39688">
              <a:solidFill>
                <a:srgbClr val="FFDC99"/>
              </a:solidFill>
              <a:round/>
              <a:headEnd/>
              <a:tailEnd/>
            </a:ln>
          </p:spPr>
          <p:txBody>
            <a:bodyPr lIns="0" tIns="0" rIns="0" bIns="0"/>
            <a:lstStyle/>
            <a:p>
              <a:endParaRPr lang="en-US"/>
            </a:p>
          </p:txBody>
        </p:sp>
        <p:sp>
          <p:nvSpPr>
            <p:cNvPr id="5128" name="Rectangle 8"/>
            <p:cNvSpPr>
              <a:spLocks/>
            </p:cNvSpPr>
            <p:nvPr/>
          </p:nvSpPr>
          <p:spPr bwMode="auto">
            <a:xfrm>
              <a:off x="2514" y="651"/>
              <a:ext cx="60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dirty="0">
                  <a:solidFill>
                    <a:schemeClr val="tx1"/>
                  </a:solidFill>
                  <a:latin typeface="Arial" charset="0"/>
                  <a:ea typeface="ＭＳ Ｐゴシック" charset="0"/>
                  <a:cs typeface="Arial" charset="0"/>
                  <a:sym typeface="Arial" charset="0"/>
                </a:rPr>
                <a:t>message</a:t>
              </a:r>
            </a:p>
          </p:txBody>
        </p:sp>
        <p:sp>
          <p:nvSpPr>
            <p:cNvPr id="5129" name="Rectangle 9"/>
            <p:cNvSpPr>
              <a:spLocks/>
            </p:cNvSpPr>
            <p:nvPr/>
          </p:nvSpPr>
          <p:spPr bwMode="auto">
            <a:xfrm>
              <a:off x="2826" y="177"/>
              <a:ext cx="761"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agreed port</a:t>
              </a:r>
            </a:p>
          </p:txBody>
        </p:sp>
        <p:sp>
          <p:nvSpPr>
            <p:cNvPr id="5130" name="Rectangle 10"/>
            <p:cNvSpPr>
              <a:spLocks/>
            </p:cNvSpPr>
            <p:nvPr/>
          </p:nvSpPr>
          <p:spPr bwMode="auto">
            <a:xfrm>
              <a:off x="3764" y="0"/>
              <a:ext cx="1441" cy="1271"/>
            </a:xfrm>
            <a:prstGeom prst="rect">
              <a:avLst/>
            </a:prstGeom>
            <a:solidFill>
              <a:srgbClr val="FFDC99"/>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5131" name="Rectangle 11"/>
            <p:cNvSpPr>
              <a:spLocks/>
            </p:cNvSpPr>
            <p:nvPr/>
          </p:nvSpPr>
          <p:spPr bwMode="auto">
            <a:xfrm>
              <a:off x="3764" y="0"/>
              <a:ext cx="1458" cy="1288"/>
            </a:xfrm>
            <a:prstGeom prst="rect">
              <a:avLst/>
            </a:prstGeom>
            <a:noFill/>
            <a:ln w="39688">
              <a:solidFill>
                <a:srgbClr val="FFDC99"/>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32" name="Oval 12"/>
            <p:cNvSpPr>
              <a:spLocks/>
            </p:cNvSpPr>
            <p:nvPr/>
          </p:nvSpPr>
          <p:spPr bwMode="auto">
            <a:xfrm>
              <a:off x="3916" y="203"/>
              <a:ext cx="1136" cy="848"/>
            </a:xfrm>
            <a:prstGeom prst="ellipse">
              <a:avLst/>
            </a:prstGeom>
            <a:solidFill>
              <a:srgbClr val="FFFFFF"/>
            </a:solidFill>
            <a:ln w="39688">
              <a:solidFill>
                <a:srgbClr val="FFDC99"/>
              </a:solidFill>
              <a:round/>
              <a:headEnd/>
              <a:tailEnd/>
            </a:ln>
          </p:spPr>
          <p:txBody>
            <a:bodyPr lIns="0" tIns="0" rIns="0" bIns="0"/>
            <a:lstStyle/>
            <a:p>
              <a:endParaRPr lang="en-US"/>
            </a:p>
          </p:txBody>
        </p:sp>
        <p:grpSp>
          <p:nvGrpSpPr>
            <p:cNvPr id="5133" name="Group 13"/>
            <p:cNvGrpSpPr>
              <a:grpSpLocks/>
            </p:cNvGrpSpPr>
            <p:nvPr/>
          </p:nvGrpSpPr>
          <p:grpSpPr bwMode="auto">
            <a:xfrm>
              <a:off x="1661" y="220"/>
              <a:ext cx="86" cy="85"/>
              <a:chOff x="0" y="0"/>
              <a:chExt cx="86" cy="85"/>
            </a:xfrm>
          </p:grpSpPr>
          <p:sp>
            <p:nvSpPr>
              <p:cNvPr id="5134" name="Freeform 14"/>
              <p:cNvSpPr>
                <a:spLocks/>
              </p:cNvSpPr>
              <p:nvPr/>
            </p:nvSpPr>
            <p:spPr bwMode="auto">
              <a:xfrm>
                <a:off x="0" y="0"/>
                <a:ext cx="86" cy="85"/>
              </a:xfrm>
              <a:custGeom>
                <a:avLst/>
                <a:gdLst>
                  <a:gd name="T0" fmla="*/ 0 w 21600"/>
                  <a:gd name="T1" fmla="+- 0 142 140"/>
                  <a:gd name="T2" fmla="*/ 142 h 21460"/>
                  <a:gd name="T3" fmla="*/ 21598 w 21600"/>
                  <a:gd name="T4" fmla="+- 0 21344 140"/>
                  <a:gd name="T5" fmla="*/ 21344 h 21460"/>
                  <a:gd name="T6" fmla="*/ 21600 w 21600"/>
                  <a:gd name="T7" fmla="+- 0 21600 140"/>
                  <a:gd name="T8" fmla="*/ 21600 h 21460"/>
                </a:gdLst>
                <a:ahLst/>
                <a:cxnLst>
                  <a:cxn ang="0">
                    <a:pos x="T0" y="T2"/>
                  </a:cxn>
                  <a:cxn ang="0">
                    <a:pos x="T3" y="T5"/>
                  </a:cxn>
                  <a:cxn ang="0">
                    <a:pos x="T6" y="T8"/>
                  </a:cxn>
                </a:cxnLst>
                <a:rect l="0" t="0" r="r" b="b"/>
                <a:pathLst>
                  <a:path w="21600" h="21460">
                    <a:moveTo>
                      <a:pt x="0" y="2"/>
                    </a:moveTo>
                    <a:cubicBezTo>
                      <a:pt x="11788" y="-140"/>
                      <a:pt x="21458" y="9353"/>
                      <a:pt x="21598" y="21204"/>
                    </a:cubicBezTo>
                    <a:cubicBezTo>
                      <a:pt x="21599" y="21289"/>
                      <a:pt x="21600" y="21375"/>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35" name="AutoShape 15"/>
              <p:cNvSpPr>
                <a:spLocks/>
              </p:cNvSpPr>
              <p:nvPr/>
            </p:nvSpPr>
            <p:spPr bwMode="auto">
              <a:xfrm>
                <a:off x="0" y="0"/>
                <a:ext cx="86" cy="85"/>
              </a:xfrm>
              <a:custGeom>
                <a:avLst/>
                <a:gdLst/>
                <a:ahLst/>
                <a:cxnLst/>
                <a:rect l="0" t="0" r="r" b="b"/>
                <a:pathLst>
                  <a:path w="21600" h="21460">
                    <a:moveTo>
                      <a:pt x="0" y="2"/>
                    </a:moveTo>
                    <a:cubicBezTo>
                      <a:pt x="11788" y="-140"/>
                      <a:pt x="21458" y="9353"/>
                      <a:pt x="21598" y="21204"/>
                    </a:cubicBezTo>
                    <a:cubicBezTo>
                      <a:pt x="21599" y="21289"/>
                      <a:pt x="21600" y="21375"/>
                      <a:pt x="21600" y="21460"/>
                    </a:cubicBezTo>
                    <a:lnTo>
                      <a:pt x="255" y="21460"/>
                    </a:lnTo>
                    <a:close/>
                    <a:moveTo>
                      <a:pt x="0" y="2"/>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36" name="Group 16"/>
            <p:cNvGrpSpPr>
              <a:grpSpLocks/>
            </p:cNvGrpSpPr>
            <p:nvPr/>
          </p:nvGrpSpPr>
          <p:grpSpPr bwMode="auto">
            <a:xfrm>
              <a:off x="1661" y="305"/>
              <a:ext cx="86" cy="85"/>
              <a:chOff x="0" y="0"/>
              <a:chExt cx="86" cy="85"/>
            </a:xfrm>
          </p:grpSpPr>
          <p:sp>
            <p:nvSpPr>
              <p:cNvPr id="5137" name="Freeform 17"/>
              <p:cNvSpPr>
                <a:spLocks/>
              </p:cNvSpPr>
              <p:nvPr/>
            </p:nvSpPr>
            <p:spPr bwMode="auto">
              <a:xfrm>
                <a:off x="0" y="0"/>
                <a:ext cx="86" cy="85"/>
              </a:xfrm>
              <a:custGeom>
                <a:avLst/>
                <a:gdLst>
                  <a:gd name="T0" fmla="*/ 21600 w 21600"/>
                  <a:gd name="T1" fmla="*/ 0 h 21600"/>
                  <a:gd name="T2" fmla="*/ 255 w 21600"/>
                  <a:gd name="T3" fmla="*/ 21600 h 21600"/>
                  <a:gd name="T4" fmla="*/ 0 w 21600"/>
                  <a:gd name="T5" fmla="*/ 21598 h 21600"/>
                </a:gdLst>
                <a:ahLst/>
                <a:cxnLst>
                  <a:cxn ang="0">
                    <a:pos x="T0" y="T1"/>
                  </a:cxn>
                  <a:cxn ang="0">
                    <a:pos x="T2" y="T3"/>
                  </a:cxn>
                  <a:cxn ang="0">
                    <a:pos x="T4" y="T5"/>
                  </a:cxn>
                </a:cxnLst>
                <a:rect l="0" t="0" r="r" b="b"/>
                <a:pathLst>
                  <a:path w="21600" h="21600">
                    <a:moveTo>
                      <a:pt x="21600" y="0"/>
                    </a:moveTo>
                    <a:cubicBezTo>
                      <a:pt x="21600" y="11929"/>
                      <a:pt x="12044" y="21600"/>
                      <a:pt x="255" y="21600"/>
                    </a:cubicBezTo>
                    <a:cubicBezTo>
                      <a:pt x="170" y="21600"/>
                      <a:pt x="85" y="21599"/>
                      <a:pt x="0" y="21598"/>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38" name="AutoShape 18"/>
              <p:cNvSpPr>
                <a:spLocks/>
              </p:cNvSpPr>
              <p:nvPr/>
            </p:nvSpPr>
            <p:spPr bwMode="auto">
              <a:xfrm>
                <a:off x="0" y="0"/>
                <a:ext cx="86" cy="85"/>
              </a:xfrm>
              <a:custGeom>
                <a:avLst/>
                <a:gdLst/>
                <a:ahLst/>
                <a:cxnLst/>
                <a:rect l="0" t="0" r="r" b="b"/>
                <a:pathLst>
                  <a:path w="21600" h="21600">
                    <a:moveTo>
                      <a:pt x="21600" y="0"/>
                    </a:moveTo>
                    <a:cubicBezTo>
                      <a:pt x="21600" y="11929"/>
                      <a:pt x="12044" y="21600"/>
                      <a:pt x="255" y="21600"/>
                    </a:cubicBezTo>
                    <a:cubicBezTo>
                      <a:pt x="170" y="21600"/>
                      <a:pt x="85" y="21599"/>
                      <a:pt x="0" y="21598"/>
                    </a:cubicBezTo>
                    <a:lnTo>
                      <a:pt x="255" y="0"/>
                    </a:lnTo>
                    <a:close/>
                    <a:moveTo>
                      <a:pt x="21600" y="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39" name="Line 19"/>
            <p:cNvSpPr>
              <a:spLocks noChangeShapeType="1"/>
            </p:cNvSpPr>
            <p:nvPr/>
          </p:nvSpPr>
          <p:spPr bwMode="auto">
            <a:xfrm>
              <a:off x="1644" y="237"/>
              <a:ext cx="1" cy="136"/>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140" name="Group 20"/>
            <p:cNvGrpSpPr>
              <a:grpSpLocks/>
            </p:cNvGrpSpPr>
            <p:nvPr/>
          </p:nvGrpSpPr>
          <p:grpSpPr bwMode="auto">
            <a:xfrm>
              <a:off x="1660" y="1016"/>
              <a:ext cx="86" cy="86"/>
              <a:chOff x="0" y="0"/>
              <a:chExt cx="85" cy="85"/>
            </a:xfrm>
          </p:grpSpPr>
          <p:sp>
            <p:nvSpPr>
              <p:cNvPr id="5141" name="Freeform 21"/>
              <p:cNvSpPr>
                <a:spLocks/>
              </p:cNvSpPr>
              <p:nvPr/>
            </p:nvSpPr>
            <p:spPr bwMode="auto">
              <a:xfrm>
                <a:off x="0" y="0"/>
                <a:ext cx="85" cy="83"/>
              </a:xfrm>
              <a:custGeom>
                <a:avLst/>
                <a:gdLst>
                  <a:gd name="T0" fmla="*/ 0 w 21600"/>
                  <a:gd name="T1" fmla="+- 0 141 140"/>
                  <a:gd name="T2" fmla="*/ 141 h 21460"/>
                  <a:gd name="T3" fmla="*/ 21600 w 21600"/>
                  <a:gd name="T4" fmla="+- 0 21600 140"/>
                  <a:gd name="T5" fmla="*/ 21600 h 21460"/>
                </a:gdLst>
                <a:ahLst/>
                <a:cxnLst>
                  <a:cxn ang="0">
                    <a:pos x="T0" y="T2"/>
                  </a:cxn>
                  <a:cxn ang="0">
                    <a:pos x="T3" y="T5"/>
                  </a:cxn>
                </a:cxnLst>
                <a:rect l="0" t="0" r="r" b="b"/>
                <a:pathLst>
                  <a:path w="21600" h="21460">
                    <a:moveTo>
                      <a:pt x="0" y="1"/>
                    </a:moveTo>
                    <a:cubicBezTo>
                      <a:pt x="11788" y="-140"/>
                      <a:pt x="21458" y="9467"/>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42" name="AutoShape 22"/>
              <p:cNvSpPr>
                <a:spLocks/>
              </p:cNvSpPr>
              <p:nvPr/>
            </p:nvSpPr>
            <p:spPr bwMode="auto">
              <a:xfrm>
                <a:off x="0" y="0"/>
                <a:ext cx="85" cy="85"/>
              </a:xfrm>
              <a:custGeom>
                <a:avLst/>
                <a:gdLst/>
                <a:ahLst/>
                <a:cxnLst/>
                <a:rect l="0" t="0" r="r" b="b"/>
                <a:pathLst>
                  <a:path w="21600" h="21462">
                    <a:moveTo>
                      <a:pt x="0" y="1"/>
                    </a:moveTo>
                    <a:cubicBezTo>
                      <a:pt x="11788" y="-138"/>
                      <a:pt x="21458" y="9354"/>
                      <a:pt x="21600" y="21204"/>
                    </a:cubicBezTo>
                    <a:lnTo>
                      <a:pt x="251" y="21462"/>
                    </a:lnTo>
                    <a:close/>
                    <a:moveTo>
                      <a:pt x="0" y="1"/>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43" name="Group 23"/>
            <p:cNvGrpSpPr>
              <a:grpSpLocks/>
            </p:cNvGrpSpPr>
            <p:nvPr/>
          </p:nvGrpSpPr>
          <p:grpSpPr bwMode="auto">
            <a:xfrm>
              <a:off x="1660" y="1101"/>
              <a:ext cx="87" cy="86"/>
              <a:chOff x="0" y="0"/>
              <a:chExt cx="86" cy="86"/>
            </a:xfrm>
          </p:grpSpPr>
          <p:sp>
            <p:nvSpPr>
              <p:cNvPr id="5144" name="Freeform 24"/>
              <p:cNvSpPr>
                <a:spLocks/>
              </p:cNvSpPr>
              <p:nvPr/>
            </p:nvSpPr>
            <p:spPr bwMode="auto">
              <a:xfrm>
                <a:off x="0" y="0"/>
                <a:ext cx="86" cy="86"/>
              </a:xfrm>
              <a:custGeom>
                <a:avLst/>
                <a:gdLst>
                  <a:gd name="T0" fmla="*/ 21459 w 21461"/>
                  <a:gd name="T1" fmla="*/ 0 h 21599"/>
                  <a:gd name="T2" fmla="*/ 511 w 21461"/>
                  <a:gd name="T3" fmla="*/ 21598 h 21599"/>
                  <a:gd name="T4" fmla="*/ 0 w 21461"/>
                  <a:gd name="T5" fmla="*/ 21598 h 21599"/>
                </a:gdLst>
                <a:ahLst/>
                <a:cxnLst>
                  <a:cxn ang="0">
                    <a:pos x="T0" y="T1"/>
                  </a:cxn>
                  <a:cxn ang="0">
                    <a:pos x="T2" y="T3"/>
                  </a:cxn>
                  <a:cxn ang="0">
                    <a:pos x="T4" y="T5"/>
                  </a:cxn>
                </a:cxnLst>
                <a:rect l="0" t="0" r="r" b="b"/>
                <a:pathLst>
                  <a:path w="21461" h="21599">
                    <a:moveTo>
                      <a:pt x="21459" y="0"/>
                    </a:moveTo>
                    <a:cubicBezTo>
                      <a:pt x="21600" y="11786"/>
                      <a:pt x="12221" y="21456"/>
                      <a:pt x="511" y="21598"/>
                    </a:cubicBezTo>
                    <a:cubicBezTo>
                      <a:pt x="340" y="21600"/>
                      <a:pt x="170" y="21600"/>
                      <a:pt x="0" y="21598"/>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45" name="AutoShape 25"/>
              <p:cNvSpPr>
                <a:spLocks/>
              </p:cNvSpPr>
              <p:nvPr/>
            </p:nvSpPr>
            <p:spPr bwMode="auto">
              <a:xfrm>
                <a:off x="0" y="0"/>
                <a:ext cx="86" cy="86"/>
              </a:xfrm>
              <a:custGeom>
                <a:avLst/>
                <a:gdLst/>
                <a:ahLst/>
                <a:cxnLst/>
                <a:rect l="0" t="0" r="r" b="b"/>
                <a:pathLst>
                  <a:path w="21461" h="21599">
                    <a:moveTo>
                      <a:pt x="21459" y="0"/>
                    </a:moveTo>
                    <a:cubicBezTo>
                      <a:pt x="21600" y="11786"/>
                      <a:pt x="12221" y="21456"/>
                      <a:pt x="511" y="21598"/>
                    </a:cubicBezTo>
                    <a:cubicBezTo>
                      <a:pt x="340" y="21600"/>
                      <a:pt x="170" y="21600"/>
                      <a:pt x="0" y="21598"/>
                    </a:cubicBezTo>
                    <a:lnTo>
                      <a:pt x="255" y="257"/>
                    </a:lnTo>
                    <a:close/>
                    <a:moveTo>
                      <a:pt x="21459" y="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46" name="Line 26"/>
            <p:cNvSpPr>
              <a:spLocks noChangeShapeType="1"/>
            </p:cNvSpPr>
            <p:nvPr/>
          </p:nvSpPr>
          <p:spPr bwMode="auto">
            <a:xfrm>
              <a:off x="1644" y="1034"/>
              <a:ext cx="1" cy="135"/>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147" name="Group 27"/>
            <p:cNvGrpSpPr>
              <a:grpSpLocks/>
            </p:cNvGrpSpPr>
            <p:nvPr/>
          </p:nvGrpSpPr>
          <p:grpSpPr bwMode="auto">
            <a:xfrm>
              <a:off x="3662" y="271"/>
              <a:ext cx="85" cy="85"/>
              <a:chOff x="0" y="0"/>
              <a:chExt cx="84" cy="84"/>
            </a:xfrm>
          </p:grpSpPr>
          <p:sp>
            <p:nvSpPr>
              <p:cNvPr id="5148" name="Freeform 28"/>
              <p:cNvSpPr>
                <a:spLocks/>
              </p:cNvSpPr>
              <p:nvPr/>
            </p:nvSpPr>
            <p:spPr bwMode="auto">
              <a:xfrm>
                <a:off x="0" y="0"/>
                <a:ext cx="83" cy="83"/>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40" y="9729"/>
                      <a:pt x="9729" y="140"/>
                      <a:pt x="2160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49" name="AutoShape 29"/>
              <p:cNvSpPr>
                <a:spLocks/>
              </p:cNvSpPr>
              <p:nvPr/>
            </p:nvSpPr>
            <p:spPr bwMode="auto">
              <a:xfrm>
                <a:off x="0" y="0"/>
                <a:ext cx="84" cy="84"/>
              </a:xfrm>
              <a:custGeom>
                <a:avLst/>
                <a:gdLst/>
                <a:ahLst/>
                <a:cxnLst/>
                <a:rect l="0" t="0" r="r" b="b"/>
                <a:pathLst>
                  <a:path w="21600" h="21600">
                    <a:moveTo>
                      <a:pt x="0" y="21346"/>
                    </a:moveTo>
                    <a:cubicBezTo>
                      <a:pt x="138" y="9615"/>
                      <a:pt x="9615" y="138"/>
                      <a:pt x="21346" y="0"/>
                    </a:cubicBezTo>
                    <a:lnTo>
                      <a:pt x="21600" y="21600"/>
                    </a:lnTo>
                    <a:close/>
                    <a:moveTo>
                      <a:pt x="0" y="21346"/>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50" name="Group 30"/>
            <p:cNvGrpSpPr>
              <a:grpSpLocks/>
            </p:cNvGrpSpPr>
            <p:nvPr/>
          </p:nvGrpSpPr>
          <p:grpSpPr bwMode="auto">
            <a:xfrm>
              <a:off x="3661" y="355"/>
              <a:ext cx="86" cy="85"/>
              <a:chOff x="0" y="0"/>
              <a:chExt cx="85" cy="85"/>
            </a:xfrm>
          </p:grpSpPr>
          <p:sp>
            <p:nvSpPr>
              <p:cNvPr id="5151" name="Freeform 31"/>
              <p:cNvSpPr>
                <a:spLocks/>
              </p:cNvSpPr>
              <p:nvPr/>
            </p:nvSpPr>
            <p:spPr bwMode="auto">
              <a:xfrm>
                <a:off x="0" y="0"/>
                <a:ext cx="83" cy="85"/>
              </a:xfrm>
              <a:custGeom>
                <a:avLst/>
                <a:gdLst>
                  <a:gd name="T0" fmla="+- 0 21600 140"/>
                  <a:gd name="T1" fmla="*/ T0 w 21460"/>
                  <a:gd name="T2" fmla="*/ 21600 h 21600"/>
                  <a:gd name="T3" fmla="+- 0 141 140"/>
                  <a:gd name="T4" fmla="*/ T3 w 21460"/>
                  <a:gd name="T5" fmla="*/ 0 h 21600"/>
                </a:gdLst>
                <a:ahLst/>
                <a:cxnLst>
                  <a:cxn ang="0">
                    <a:pos x="T1" y="T2"/>
                  </a:cxn>
                  <a:cxn ang="0">
                    <a:pos x="T4" y="T5"/>
                  </a:cxn>
                </a:cxnLst>
                <a:rect l="0" t="0" r="r" b="b"/>
                <a:pathLst>
                  <a:path w="21460" h="21600">
                    <a:moveTo>
                      <a:pt x="21460" y="21600"/>
                    </a:moveTo>
                    <a:cubicBezTo>
                      <a:pt x="9467" y="21458"/>
                      <a:pt x="-140" y="11788"/>
                      <a:pt x="1"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52" name="AutoShape 32"/>
              <p:cNvSpPr>
                <a:spLocks/>
              </p:cNvSpPr>
              <p:nvPr/>
            </p:nvSpPr>
            <p:spPr bwMode="auto">
              <a:xfrm>
                <a:off x="0" y="0"/>
                <a:ext cx="85" cy="85"/>
              </a:xfrm>
              <a:custGeom>
                <a:avLst/>
                <a:gdLst/>
                <a:ahLst/>
                <a:cxnLst/>
                <a:rect l="0" t="0" r="r" b="b"/>
                <a:pathLst>
                  <a:path w="21462" h="21600">
                    <a:moveTo>
                      <a:pt x="21204" y="21600"/>
                    </a:moveTo>
                    <a:cubicBezTo>
                      <a:pt x="9354" y="21458"/>
                      <a:pt x="-138" y="11788"/>
                      <a:pt x="1" y="0"/>
                    </a:cubicBezTo>
                    <a:lnTo>
                      <a:pt x="21462" y="251"/>
                    </a:lnTo>
                    <a:close/>
                    <a:moveTo>
                      <a:pt x="21204"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53" name="Line 33"/>
            <p:cNvSpPr>
              <a:spLocks noChangeShapeType="1"/>
            </p:cNvSpPr>
            <p:nvPr/>
          </p:nvSpPr>
          <p:spPr bwMode="auto">
            <a:xfrm>
              <a:off x="3764" y="288"/>
              <a:ext cx="1" cy="135"/>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154" name="Group 34"/>
            <p:cNvGrpSpPr>
              <a:grpSpLocks/>
            </p:cNvGrpSpPr>
            <p:nvPr/>
          </p:nvGrpSpPr>
          <p:grpSpPr bwMode="auto">
            <a:xfrm>
              <a:off x="3662" y="829"/>
              <a:ext cx="85" cy="86"/>
              <a:chOff x="0" y="0"/>
              <a:chExt cx="85" cy="85"/>
            </a:xfrm>
          </p:grpSpPr>
          <p:sp>
            <p:nvSpPr>
              <p:cNvPr id="5155" name="Freeform 35"/>
              <p:cNvSpPr>
                <a:spLocks/>
              </p:cNvSpPr>
              <p:nvPr/>
            </p:nvSpPr>
            <p:spPr bwMode="auto">
              <a:xfrm>
                <a:off x="0" y="0"/>
                <a:ext cx="83" cy="8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0" y="9770"/>
                      <a:pt x="9629" y="141"/>
                      <a:pt x="2160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56" name="AutoShape 36"/>
              <p:cNvSpPr>
                <a:spLocks/>
              </p:cNvSpPr>
              <p:nvPr/>
            </p:nvSpPr>
            <p:spPr bwMode="auto">
              <a:xfrm>
                <a:off x="0" y="0"/>
                <a:ext cx="85" cy="85"/>
              </a:xfrm>
              <a:custGeom>
                <a:avLst/>
                <a:gdLst/>
                <a:ahLst/>
                <a:cxnLst/>
                <a:rect l="0" t="0" r="r" b="b"/>
                <a:pathLst>
                  <a:path w="21600" h="21600">
                    <a:moveTo>
                      <a:pt x="0" y="21600"/>
                    </a:moveTo>
                    <a:cubicBezTo>
                      <a:pt x="0" y="9770"/>
                      <a:pt x="9514" y="141"/>
                      <a:pt x="21342" y="0"/>
                    </a:cubicBezTo>
                    <a:lnTo>
                      <a:pt x="21600" y="21600"/>
                    </a:lnTo>
                    <a:close/>
                    <a:moveTo>
                      <a:pt x="0"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57" name="Group 37"/>
            <p:cNvGrpSpPr>
              <a:grpSpLocks/>
            </p:cNvGrpSpPr>
            <p:nvPr/>
          </p:nvGrpSpPr>
          <p:grpSpPr bwMode="auto">
            <a:xfrm>
              <a:off x="3662" y="915"/>
              <a:ext cx="85" cy="85"/>
              <a:chOff x="0" y="0"/>
              <a:chExt cx="85" cy="85"/>
            </a:xfrm>
          </p:grpSpPr>
          <p:sp>
            <p:nvSpPr>
              <p:cNvPr id="5158" name="Freeform 38"/>
              <p:cNvSpPr>
                <a:spLocks/>
              </p:cNvSpPr>
              <p:nvPr/>
            </p:nvSpPr>
            <p:spPr bwMode="auto">
              <a:xfrm>
                <a:off x="0" y="0"/>
                <a:ext cx="83" cy="8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629" y="21459"/>
                      <a:pt x="0" y="11830"/>
                      <a:pt x="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59" name="AutoShape 39"/>
              <p:cNvSpPr>
                <a:spLocks/>
              </p:cNvSpPr>
              <p:nvPr/>
            </p:nvSpPr>
            <p:spPr bwMode="auto">
              <a:xfrm>
                <a:off x="0" y="0"/>
                <a:ext cx="85" cy="85"/>
              </a:xfrm>
              <a:custGeom>
                <a:avLst/>
                <a:gdLst/>
                <a:ahLst/>
                <a:cxnLst/>
                <a:rect l="0" t="0" r="r" b="b"/>
                <a:pathLst>
                  <a:path w="21600" h="21600">
                    <a:moveTo>
                      <a:pt x="21342" y="21600"/>
                    </a:moveTo>
                    <a:cubicBezTo>
                      <a:pt x="9514" y="21459"/>
                      <a:pt x="0" y="11830"/>
                      <a:pt x="0" y="0"/>
                    </a:cubicBezTo>
                    <a:lnTo>
                      <a:pt x="21600" y="0"/>
                    </a:lnTo>
                    <a:close/>
                    <a:moveTo>
                      <a:pt x="21342"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60" name="Line 40"/>
            <p:cNvSpPr>
              <a:spLocks noChangeShapeType="1"/>
            </p:cNvSpPr>
            <p:nvPr/>
          </p:nvSpPr>
          <p:spPr bwMode="auto">
            <a:xfrm>
              <a:off x="3764" y="847"/>
              <a:ext cx="1" cy="136"/>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161" name="Group 41"/>
            <p:cNvGrpSpPr>
              <a:grpSpLocks/>
            </p:cNvGrpSpPr>
            <p:nvPr/>
          </p:nvGrpSpPr>
          <p:grpSpPr bwMode="auto">
            <a:xfrm>
              <a:off x="1660" y="0"/>
              <a:ext cx="86" cy="85"/>
              <a:chOff x="0" y="0"/>
              <a:chExt cx="85" cy="85"/>
            </a:xfrm>
          </p:grpSpPr>
          <p:sp>
            <p:nvSpPr>
              <p:cNvPr id="5162" name="Freeform 42"/>
              <p:cNvSpPr>
                <a:spLocks/>
              </p:cNvSpPr>
              <p:nvPr/>
            </p:nvSpPr>
            <p:spPr bwMode="auto">
              <a:xfrm>
                <a:off x="0" y="0"/>
                <a:ext cx="85" cy="83"/>
              </a:xfrm>
              <a:custGeom>
                <a:avLst/>
                <a:gdLst>
                  <a:gd name="T0" fmla="*/ 0 w 21600"/>
                  <a:gd name="T1" fmla="+- 0 141 140"/>
                  <a:gd name="T2" fmla="*/ 141 h 21460"/>
                  <a:gd name="T3" fmla="*/ 21600 w 21600"/>
                  <a:gd name="T4" fmla="+- 0 21600 140"/>
                  <a:gd name="T5" fmla="*/ 21600 h 21460"/>
                </a:gdLst>
                <a:ahLst/>
                <a:cxnLst>
                  <a:cxn ang="0">
                    <a:pos x="T0" y="T2"/>
                  </a:cxn>
                  <a:cxn ang="0">
                    <a:pos x="T3" y="T5"/>
                  </a:cxn>
                </a:cxnLst>
                <a:rect l="0" t="0" r="r" b="b"/>
                <a:pathLst>
                  <a:path w="21600" h="21460">
                    <a:moveTo>
                      <a:pt x="0" y="1"/>
                    </a:moveTo>
                    <a:cubicBezTo>
                      <a:pt x="11788" y="-140"/>
                      <a:pt x="21458" y="9467"/>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63" name="AutoShape 43"/>
              <p:cNvSpPr>
                <a:spLocks/>
              </p:cNvSpPr>
              <p:nvPr/>
            </p:nvSpPr>
            <p:spPr bwMode="auto">
              <a:xfrm>
                <a:off x="0" y="0"/>
                <a:ext cx="85" cy="85"/>
              </a:xfrm>
              <a:custGeom>
                <a:avLst/>
                <a:gdLst/>
                <a:ahLst/>
                <a:cxnLst/>
                <a:rect l="0" t="0" r="r" b="b"/>
                <a:pathLst>
                  <a:path w="21600" h="21462">
                    <a:moveTo>
                      <a:pt x="0" y="1"/>
                    </a:moveTo>
                    <a:cubicBezTo>
                      <a:pt x="11788" y="-138"/>
                      <a:pt x="21458" y="9354"/>
                      <a:pt x="21600" y="21204"/>
                    </a:cubicBezTo>
                    <a:lnTo>
                      <a:pt x="251" y="21462"/>
                    </a:lnTo>
                    <a:close/>
                    <a:moveTo>
                      <a:pt x="0" y="1"/>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64" name="Group 44"/>
            <p:cNvGrpSpPr>
              <a:grpSpLocks/>
            </p:cNvGrpSpPr>
            <p:nvPr/>
          </p:nvGrpSpPr>
          <p:grpSpPr bwMode="auto">
            <a:xfrm>
              <a:off x="1660" y="84"/>
              <a:ext cx="87" cy="86"/>
              <a:chOff x="0" y="0"/>
              <a:chExt cx="86" cy="86"/>
            </a:xfrm>
          </p:grpSpPr>
          <p:sp>
            <p:nvSpPr>
              <p:cNvPr id="5165" name="Freeform 45"/>
              <p:cNvSpPr>
                <a:spLocks/>
              </p:cNvSpPr>
              <p:nvPr/>
            </p:nvSpPr>
            <p:spPr bwMode="auto">
              <a:xfrm>
                <a:off x="0" y="0"/>
                <a:ext cx="86" cy="86"/>
              </a:xfrm>
              <a:custGeom>
                <a:avLst/>
                <a:gdLst>
                  <a:gd name="T0" fmla="*/ 21459 w 21461"/>
                  <a:gd name="T1" fmla="*/ 0 h 21599"/>
                  <a:gd name="T2" fmla="*/ 511 w 21461"/>
                  <a:gd name="T3" fmla="*/ 21598 h 21599"/>
                  <a:gd name="T4" fmla="*/ 0 w 21461"/>
                  <a:gd name="T5" fmla="*/ 21598 h 21599"/>
                </a:gdLst>
                <a:ahLst/>
                <a:cxnLst>
                  <a:cxn ang="0">
                    <a:pos x="T0" y="T1"/>
                  </a:cxn>
                  <a:cxn ang="0">
                    <a:pos x="T2" y="T3"/>
                  </a:cxn>
                  <a:cxn ang="0">
                    <a:pos x="T4" y="T5"/>
                  </a:cxn>
                </a:cxnLst>
                <a:rect l="0" t="0" r="r" b="b"/>
                <a:pathLst>
                  <a:path w="21461" h="21599">
                    <a:moveTo>
                      <a:pt x="21459" y="0"/>
                    </a:moveTo>
                    <a:cubicBezTo>
                      <a:pt x="21600" y="11786"/>
                      <a:pt x="12221" y="21456"/>
                      <a:pt x="511" y="21598"/>
                    </a:cubicBezTo>
                    <a:cubicBezTo>
                      <a:pt x="340" y="21600"/>
                      <a:pt x="170" y="21600"/>
                      <a:pt x="0" y="21598"/>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66" name="AutoShape 46"/>
              <p:cNvSpPr>
                <a:spLocks/>
              </p:cNvSpPr>
              <p:nvPr/>
            </p:nvSpPr>
            <p:spPr bwMode="auto">
              <a:xfrm>
                <a:off x="0" y="0"/>
                <a:ext cx="86" cy="86"/>
              </a:xfrm>
              <a:custGeom>
                <a:avLst/>
                <a:gdLst/>
                <a:ahLst/>
                <a:cxnLst/>
                <a:rect l="0" t="0" r="r" b="b"/>
                <a:pathLst>
                  <a:path w="21461" h="21599">
                    <a:moveTo>
                      <a:pt x="21459" y="0"/>
                    </a:moveTo>
                    <a:cubicBezTo>
                      <a:pt x="21600" y="11786"/>
                      <a:pt x="12221" y="21456"/>
                      <a:pt x="511" y="21598"/>
                    </a:cubicBezTo>
                    <a:cubicBezTo>
                      <a:pt x="340" y="21600"/>
                      <a:pt x="170" y="21600"/>
                      <a:pt x="0" y="21598"/>
                    </a:cubicBezTo>
                    <a:lnTo>
                      <a:pt x="255" y="257"/>
                    </a:lnTo>
                    <a:close/>
                    <a:moveTo>
                      <a:pt x="21459" y="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67" name="Line 47"/>
            <p:cNvSpPr>
              <a:spLocks noChangeShapeType="1"/>
            </p:cNvSpPr>
            <p:nvPr/>
          </p:nvSpPr>
          <p:spPr bwMode="auto">
            <a:xfrm>
              <a:off x="1644" y="17"/>
              <a:ext cx="1" cy="135"/>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168" name="Group 48"/>
            <p:cNvGrpSpPr>
              <a:grpSpLocks/>
            </p:cNvGrpSpPr>
            <p:nvPr/>
          </p:nvGrpSpPr>
          <p:grpSpPr bwMode="auto">
            <a:xfrm>
              <a:off x="1661" y="796"/>
              <a:ext cx="86" cy="85"/>
              <a:chOff x="0" y="0"/>
              <a:chExt cx="86" cy="85"/>
            </a:xfrm>
          </p:grpSpPr>
          <p:sp>
            <p:nvSpPr>
              <p:cNvPr id="5169" name="Freeform 49"/>
              <p:cNvSpPr>
                <a:spLocks/>
              </p:cNvSpPr>
              <p:nvPr/>
            </p:nvSpPr>
            <p:spPr bwMode="auto">
              <a:xfrm>
                <a:off x="0" y="0"/>
                <a:ext cx="86" cy="85"/>
              </a:xfrm>
              <a:custGeom>
                <a:avLst/>
                <a:gdLst>
                  <a:gd name="T0" fmla="*/ 0 w 21600"/>
                  <a:gd name="T1" fmla="+- 0 142 140"/>
                  <a:gd name="T2" fmla="*/ 142 h 21460"/>
                  <a:gd name="T3" fmla="*/ 21598 w 21600"/>
                  <a:gd name="T4" fmla="+- 0 21344 140"/>
                  <a:gd name="T5" fmla="*/ 21344 h 21460"/>
                  <a:gd name="T6" fmla="*/ 21600 w 21600"/>
                  <a:gd name="T7" fmla="+- 0 21600 140"/>
                  <a:gd name="T8" fmla="*/ 21600 h 21460"/>
                </a:gdLst>
                <a:ahLst/>
                <a:cxnLst>
                  <a:cxn ang="0">
                    <a:pos x="T0" y="T2"/>
                  </a:cxn>
                  <a:cxn ang="0">
                    <a:pos x="T3" y="T5"/>
                  </a:cxn>
                  <a:cxn ang="0">
                    <a:pos x="T6" y="T8"/>
                  </a:cxn>
                </a:cxnLst>
                <a:rect l="0" t="0" r="r" b="b"/>
                <a:pathLst>
                  <a:path w="21600" h="21460">
                    <a:moveTo>
                      <a:pt x="0" y="2"/>
                    </a:moveTo>
                    <a:cubicBezTo>
                      <a:pt x="11788" y="-140"/>
                      <a:pt x="21458" y="9353"/>
                      <a:pt x="21598" y="21204"/>
                    </a:cubicBezTo>
                    <a:cubicBezTo>
                      <a:pt x="21599" y="21289"/>
                      <a:pt x="21600" y="21375"/>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70" name="AutoShape 50"/>
              <p:cNvSpPr>
                <a:spLocks/>
              </p:cNvSpPr>
              <p:nvPr/>
            </p:nvSpPr>
            <p:spPr bwMode="auto">
              <a:xfrm>
                <a:off x="0" y="0"/>
                <a:ext cx="86" cy="85"/>
              </a:xfrm>
              <a:custGeom>
                <a:avLst/>
                <a:gdLst/>
                <a:ahLst/>
                <a:cxnLst/>
                <a:rect l="0" t="0" r="r" b="b"/>
                <a:pathLst>
                  <a:path w="21600" h="21460">
                    <a:moveTo>
                      <a:pt x="0" y="2"/>
                    </a:moveTo>
                    <a:cubicBezTo>
                      <a:pt x="11788" y="-140"/>
                      <a:pt x="21458" y="9353"/>
                      <a:pt x="21598" y="21204"/>
                    </a:cubicBezTo>
                    <a:cubicBezTo>
                      <a:pt x="21599" y="21289"/>
                      <a:pt x="21600" y="21375"/>
                      <a:pt x="21600" y="21460"/>
                    </a:cubicBezTo>
                    <a:lnTo>
                      <a:pt x="255" y="21460"/>
                    </a:lnTo>
                    <a:close/>
                    <a:moveTo>
                      <a:pt x="0" y="2"/>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71" name="Group 51"/>
            <p:cNvGrpSpPr>
              <a:grpSpLocks/>
            </p:cNvGrpSpPr>
            <p:nvPr/>
          </p:nvGrpSpPr>
          <p:grpSpPr bwMode="auto">
            <a:xfrm>
              <a:off x="1661" y="881"/>
              <a:ext cx="86" cy="85"/>
              <a:chOff x="0" y="0"/>
              <a:chExt cx="86" cy="85"/>
            </a:xfrm>
          </p:grpSpPr>
          <p:sp>
            <p:nvSpPr>
              <p:cNvPr id="5172" name="Freeform 52"/>
              <p:cNvSpPr>
                <a:spLocks/>
              </p:cNvSpPr>
              <p:nvPr/>
            </p:nvSpPr>
            <p:spPr bwMode="auto">
              <a:xfrm>
                <a:off x="0" y="0"/>
                <a:ext cx="86" cy="85"/>
              </a:xfrm>
              <a:custGeom>
                <a:avLst/>
                <a:gdLst>
                  <a:gd name="T0" fmla="*/ 21600 w 21600"/>
                  <a:gd name="T1" fmla="*/ 0 h 21600"/>
                  <a:gd name="T2" fmla="*/ 255 w 21600"/>
                  <a:gd name="T3" fmla="*/ 21600 h 21600"/>
                  <a:gd name="T4" fmla="*/ 0 w 21600"/>
                  <a:gd name="T5" fmla="*/ 21598 h 21600"/>
                </a:gdLst>
                <a:ahLst/>
                <a:cxnLst>
                  <a:cxn ang="0">
                    <a:pos x="T0" y="T1"/>
                  </a:cxn>
                  <a:cxn ang="0">
                    <a:pos x="T2" y="T3"/>
                  </a:cxn>
                  <a:cxn ang="0">
                    <a:pos x="T4" y="T5"/>
                  </a:cxn>
                </a:cxnLst>
                <a:rect l="0" t="0" r="r" b="b"/>
                <a:pathLst>
                  <a:path w="21600" h="21600">
                    <a:moveTo>
                      <a:pt x="21600" y="0"/>
                    </a:moveTo>
                    <a:cubicBezTo>
                      <a:pt x="21600" y="11929"/>
                      <a:pt x="12044" y="21600"/>
                      <a:pt x="255" y="21600"/>
                    </a:cubicBezTo>
                    <a:cubicBezTo>
                      <a:pt x="170" y="21600"/>
                      <a:pt x="85" y="21599"/>
                      <a:pt x="0" y="21598"/>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73" name="AutoShape 53"/>
              <p:cNvSpPr>
                <a:spLocks/>
              </p:cNvSpPr>
              <p:nvPr/>
            </p:nvSpPr>
            <p:spPr bwMode="auto">
              <a:xfrm>
                <a:off x="0" y="0"/>
                <a:ext cx="86" cy="85"/>
              </a:xfrm>
              <a:custGeom>
                <a:avLst/>
                <a:gdLst/>
                <a:ahLst/>
                <a:cxnLst/>
                <a:rect l="0" t="0" r="r" b="b"/>
                <a:pathLst>
                  <a:path w="21600" h="21600">
                    <a:moveTo>
                      <a:pt x="21600" y="0"/>
                    </a:moveTo>
                    <a:cubicBezTo>
                      <a:pt x="21600" y="11929"/>
                      <a:pt x="12044" y="21600"/>
                      <a:pt x="255" y="21600"/>
                    </a:cubicBezTo>
                    <a:cubicBezTo>
                      <a:pt x="170" y="21600"/>
                      <a:pt x="85" y="21599"/>
                      <a:pt x="0" y="21598"/>
                    </a:cubicBezTo>
                    <a:lnTo>
                      <a:pt x="255" y="0"/>
                    </a:lnTo>
                    <a:close/>
                    <a:moveTo>
                      <a:pt x="21600" y="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74" name="Line 54"/>
            <p:cNvSpPr>
              <a:spLocks noChangeShapeType="1"/>
            </p:cNvSpPr>
            <p:nvPr/>
          </p:nvSpPr>
          <p:spPr bwMode="auto">
            <a:xfrm>
              <a:off x="1644" y="813"/>
              <a:ext cx="1" cy="136"/>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175" name="Group 55"/>
            <p:cNvGrpSpPr>
              <a:grpSpLocks/>
            </p:cNvGrpSpPr>
            <p:nvPr/>
          </p:nvGrpSpPr>
          <p:grpSpPr bwMode="auto">
            <a:xfrm>
              <a:off x="3662" y="49"/>
              <a:ext cx="85" cy="86"/>
              <a:chOff x="0" y="0"/>
              <a:chExt cx="85" cy="85"/>
            </a:xfrm>
          </p:grpSpPr>
          <p:sp>
            <p:nvSpPr>
              <p:cNvPr id="5176" name="Freeform 56"/>
              <p:cNvSpPr>
                <a:spLocks/>
              </p:cNvSpPr>
              <p:nvPr/>
            </p:nvSpPr>
            <p:spPr bwMode="auto">
              <a:xfrm>
                <a:off x="0" y="0"/>
                <a:ext cx="83" cy="8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0" y="9770"/>
                      <a:pt x="9629" y="141"/>
                      <a:pt x="2160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77" name="AutoShape 57"/>
              <p:cNvSpPr>
                <a:spLocks/>
              </p:cNvSpPr>
              <p:nvPr/>
            </p:nvSpPr>
            <p:spPr bwMode="auto">
              <a:xfrm>
                <a:off x="0" y="0"/>
                <a:ext cx="85" cy="85"/>
              </a:xfrm>
              <a:custGeom>
                <a:avLst/>
                <a:gdLst/>
                <a:ahLst/>
                <a:cxnLst/>
                <a:rect l="0" t="0" r="r" b="b"/>
                <a:pathLst>
                  <a:path w="21600" h="21600">
                    <a:moveTo>
                      <a:pt x="0" y="21600"/>
                    </a:moveTo>
                    <a:cubicBezTo>
                      <a:pt x="0" y="9770"/>
                      <a:pt x="9514" y="141"/>
                      <a:pt x="21342" y="0"/>
                    </a:cubicBezTo>
                    <a:lnTo>
                      <a:pt x="21600" y="21600"/>
                    </a:lnTo>
                    <a:close/>
                    <a:moveTo>
                      <a:pt x="0"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78" name="Group 58"/>
            <p:cNvGrpSpPr>
              <a:grpSpLocks/>
            </p:cNvGrpSpPr>
            <p:nvPr/>
          </p:nvGrpSpPr>
          <p:grpSpPr bwMode="auto">
            <a:xfrm>
              <a:off x="3662" y="135"/>
              <a:ext cx="85" cy="85"/>
              <a:chOff x="0" y="0"/>
              <a:chExt cx="85" cy="85"/>
            </a:xfrm>
          </p:grpSpPr>
          <p:sp>
            <p:nvSpPr>
              <p:cNvPr id="5179" name="Freeform 59"/>
              <p:cNvSpPr>
                <a:spLocks/>
              </p:cNvSpPr>
              <p:nvPr/>
            </p:nvSpPr>
            <p:spPr bwMode="auto">
              <a:xfrm>
                <a:off x="0" y="0"/>
                <a:ext cx="83" cy="8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629" y="21459"/>
                      <a:pt x="0" y="11830"/>
                      <a:pt x="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80" name="AutoShape 60"/>
              <p:cNvSpPr>
                <a:spLocks/>
              </p:cNvSpPr>
              <p:nvPr/>
            </p:nvSpPr>
            <p:spPr bwMode="auto">
              <a:xfrm>
                <a:off x="0" y="0"/>
                <a:ext cx="85" cy="85"/>
              </a:xfrm>
              <a:custGeom>
                <a:avLst/>
                <a:gdLst/>
                <a:ahLst/>
                <a:cxnLst/>
                <a:rect l="0" t="0" r="r" b="b"/>
                <a:pathLst>
                  <a:path w="21600" h="21600">
                    <a:moveTo>
                      <a:pt x="21342" y="21600"/>
                    </a:moveTo>
                    <a:cubicBezTo>
                      <a:pt x="9514" y="21459"/>
                      <a:pt x="0" y="11830"/>
                      <a:pt x="0" y="0"/>
                    </a:cubicBezTo>
                    <a:lnTo>
                      <a:pt x="21600" y="0"/>
                    </a:lnTo>
                    <a:close/>
                    <a:moveTo>
                      <a:pt x="21342"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81" name="Line 61"/>
            <p:cNvSpPr>
              <a:spLocks noChangeShapeType="1"/>
            </p:cNvSpPr>
            <p:nvPr/>
          </p:nvSpPr>
          <p:spPr bwMode="auto">
            <a:xfrm>
              <a:off x="3764" y="67"/>
              <a:ext cx="1" cy="153"/>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182" name="Group 62"/>
            <p:cNvGrpSpPr>
              <a:grpSpLocks/>
            </p:cNvGrpSpPr>
            <p:nvPr/>
          </p:nvGrpSpPr>
          <p:grpSpPr bwMode="auto">
            <a:xfrm>
              <a:off x="3662" y="1034"/>
              <a:ext cx="85" cy="85"/>
              <a:chOff x="0" y="0"/>
              <a:chExt cx="84" cy="84"/>
            </a:xfrm>
          </p:grpSpPr>
          <p:sp>
            <p:nvSpPr>
              <p:cNvPr id="5183" name="Freeform 63"/>
              <p:cNvSpPr>
                <a:spLocks/>
              </p:cNvSpPr>
              <p:nvPr/>
            </p:nvSpPr>
            <p:spPr bwMode="auto">
              <a:xfrm>
                <a:off x="0" y="0"/>
                <a:ext cx="83" cy="83"/>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40" y="9729"/>
                      <a:pt x="9729" y="140"/>
                      <a:pt x="2160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84" name="AutoShape 64"/>
              <p:cNvSpPr>
                <a:spLocks/>
              </p:cNvSpPr>
              <p:nvPr/>
            </p:nvSpPr>
            <p:spPr bwMode="auto">
              <a:xfrm>
                <a:off x="0" y="0"/>
                <a:ext cx="84" cy="84"/>
              </a:xfrm>
              <a:custGeom>
                <a:avLst/>
                <a:gdLst/>
                <a:ahLst/>
                <a:cxnLst/>
                <a:rect l="0" t="0" r="r" b="b"/>
                <a:pathLst>
                  <a:path w="21600" h="21600">
                    <a:moveTo>
                      <a:pt x="0" y="21346"/>
                    </a:moveTo>
                    <a:cubicBezTo>
                      <a:pt x="138" y="9615"/>
                      <a:pt x="9615" y="138"/>
                      <a:pt x="21346" y="0"/>
                    </a:cubicBezTo>
                    <a:lnTo>
                      <a:pt x="21600" y="21600"/>
                    </a:lnTo>
                    <a:close/>
                    <a:moveTo>
                      <a:pt x="0" y="21346"/>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185" name="Group 65"/>
            <p:cNvGrpSpPr>
              <a:grpSpLocks/>
            </p:cNvGrpSpPr>
            <p:nvPr/>
          </p:nvGrpSpPr>
          <p:grpSpPr bwMode="auto">
            <a:xfrm>
              <a:off x="3661" y="1118"/>
              <a:ext cx="86" cy="85"/>
              <a:chOff x="0" y="0"/>
              <a:chExt cx="85" cy="85"/>
            </a:xfrm>
          </p:grpSpPr>
          <p:sp>
            <p:nvSpPr>
              <p:cNvPr id="5186" name="Freeform 66"/>
              <p:cNvSpPr>
                <a:spLocks/>
              </p:cNvSpPr>
              <p:nvPr/>
            </p:nvSpPr>
            <p:spPr bwMode="auto">
              <a:xfrm>
                <a:off x="0" y="0"/>
                <a:ext cx="83" cy="85"/>
              </a:xfrm>
              <a:custGeom>
                <a:avLst/>
                <a:gdLst>
                  <a:gd name="T0" fmla="+- 0 21600 140"/>
                  <a:gd name="T1" fmla="*/ T0 w 21460"/>
                  <a:gd name="T2" fmla="*/ 21600 h 21600"/>
                  <a:gd name="T3" fmla="+- 0 141 140"/>
                  <a:gd name="T4" fmla="*/ T3 w 21460"/>
                  <a:gd name="T5" fmla="*/ 0 h 21600"/>
                </a:gdLst>
                <a:ahLst/>
                <a:cxnLst>
                  <a:cxn ang="0">
                    <a:pos x="T1" y="T2"/>
                  </a:cxn>
                  <a:cxn ang="0">
                    <a:pos x="T4" y="T5"/>
                  </a:cxn>
                </a:cxnLst>
                <a:rect l="0" t="0" r="r" b="b"/>
                <a:pathLst>
                  <a:path w="21460" h="21600">
                    <a:moveTo>
                      <a:pt x="21460" y="21600"/>
                    </a:moveTo>
                    <a:cubicBezTo>
                      <a:pt x="9467" y="21458"/>
                      <a:pt x="-140" y="11788"/>
                      <a:pt x="1"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87" name="AutoShape 67"/>
              <p:cNvSpPr>
                <a:spLocks/>
              </p:cNvSpPr>
              <p:nvPr/>
            </p:nvSpPr>
            <p:spPr bwMode="auto">
              <a:xfrm>
                <a:off x="0" y="0"/>
                <a:ext cx="85" cy="85"/>
              </a:xfrm>
              <a:custGeom>
                <a:avLst/>
                <a:gdLst/>
                <a:ahLst/>
                <a:cxnLst/>
                <a:rect l="0" t="0" r="r" b="b"/>
                <a:pathLst>
                  <a:path w="21462" h="21600">
                    <a:moveTo>
                      <a:pt x="21204" y="21600"/>
                    </a:moveTo>
                    <a:cubicBezTo>
                      <a:pt x="9354" y="21458"/>
                      <a:pt x="-138" y="11788"/>
                      <a:pt x="1" y="0"/>
                    </a:cubicBezTo>
                    <a:lnTo>
                      <a:pt x="21462" y="251"/>
                    </a:lnTo>
                    <a:close/>
                    <a:moveTo>
                      <a:pt x="21204"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188" name="Line 68"/>
            <p:cNvSpPr>
              <a:spLocks noChangeShapeType="1"/>
            </p:cNvSpPr>
            <p:nvPr/>
          </p:nvSpPr>
          <p:spPr bwMode="auto">
            <a:xfrm>
              <a:off x="3764" y="1051"/>
              <a:ext cx="1" cy="135"/>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89" name="Rectangle 69"/>
            <p:cNvSpPr>
              <a:spLocks/>
            </p:cNvSpPr>
            <p:nvPr/>
          </p:nvSpPr>
          <p:spPr bwMode="auto">
            <a:xfrm>
              <a:off x="2040" y="245"/>
              <a:ext cx="538"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any port</a:t>
              </a:r>
            </a:p>
          </p:txBody>
        </p:sp>
        <p:sp>
          <p:nvSpPr>
            <p:cNvPr id="5190" name="Line 70"/>
            <p:cNvSpPr>
              <a:spLocks noChangeShapeType="1"/>
            </p:cNvSpPr>
            <p:nvPr/>
          </p:nvSpPr>
          <p:spPr bwMode="auto">
            <a:xfrm rot="10800000" flipH="1">
              <a:off x="1712" y="322"/>
              <a:ext cx="272" cy="220"/>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91" name="Line 71"/>
            <p:cNvSpPr>
              <a:spLocks noChangeShapeType="1"/>
            </p:cNvSpPr>
            <p:nvPr/>
          </p:nvSpPr>
          <p:spPr bwMode="auto">
            <a:xfrm rot="10800000">
              <a:off x="3340" y="305"/>
              <a:ext cx="356" cy="237"/>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92" name="Line 72"/>
            <p:cNvSpPr>
              <a:spLocks noChangeShapeType="1"/>
            </p:cNvSpPr>
            <p:nvPr/>
          </p:nvSpPr>
          <p:spPr bwMode="auto">
            <a:xfrm rot="10800000">
              <a:off x="873" y="470"/>
              <a:ext cx="331" cy="106"/>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93" name="Line 73"/>
            <p:cNvSpPr>
              <a:spLocks noChangeShapeType="1"/>
            </p:cNvSpPr>
            <p:nvPr/>
          </p:nvSpPr>
          <p:spPr bwMode="auto">
            <a:xfrm rot="10800000" flipH="1">
              <a:off x="4188" y="406"/>
              <a:ext cx="254" cy="187"/>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94" name="Rectangle 74"/>
            <p:cNvSpPr>
              <a:spLocks/>
            </p:cNvSpPr>
            <p:nvPr/>
          </p:nvSpPr>
          <p:spPr bwMode="auto">
            <a:xfrm>
              <a:off x="4279" y="312"/>
              <a:ext cx="430"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socket</a:t>
              </a:r>
            </a:p>
          </p:txBody>
        </p:sp>
        <p:sp>
          <p:nvSpPr>
            <p:cNvPr id="5195" name="Rectangle 75"/>
            <p:cNvSpPr>
              <a:spLocks/>
            </p:cNvSpPr>
            <p:nvPr/>
          </p:nvSpPr>
          <p:spPr bwMode="auto">
            <a:xfrm>
              <a:off x="649" y="312"/>
              <a:ext cx="430"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socket</a:t>
              </a:r>
            </a:p>
          </p:txBody>
        </p:sp>
        <p:sp>
          <p:nvSpPr>
            <p:cNvPr id="5196" name="Rectangle 76"/>
            <p:cNvSpPr>
              <a:spLocks/>
            </p:cNvSpPr>
            <p:nvPr/>
          </p:nvSpPr>
          <p:spPr bwMode="auto">
            <a:xfrm>
              <a:off x="3448" y="1347"/>
              <a:ext cx="2196"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Internet address = 138.37.88.249</a:t>
              </a:r>
            </a:p>
          </p:txBody>
        </p:sp>
        <p:sp>
          <p:nvSpPr>
            <p:cNvPr id="5197" name="Rectangle 77"/>
            <p:cNvSpPr>
              <a:spLocks/>
            </p:cNvSpPr>
            <p:nvPr/>
          </p:nvSpPr>
          <p:spPr bwMode="auto">
            <a:xfrm>
              <a:off x="0" y="1347"/>
              <a:ext cx="2196"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Internet address = 138.37.94.248</a:t>
              </a:r>
            </a:p>
          </p:txBody>
        </p:sp>
        <p:sp>
          <p:nvSpPr>
            <p:cNvPr id="5198" name="Rectangle 78"/>
            <p:cNvSpPr>
              <a:spLocks/>
            </p:cNvSpPr>
            <p:nvPr/>
          </p:nvSpPr>
          <p:spPr bwMode="auto">
            <a:xfrm>
              <a:off x="2454" y="1075"/>
              <a:ext cx="711"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other ports</a:t>
              </a:r>
            </a:p>
          </p:txBody>
        </p:sp>
        <p:sp>
          <p:nvSpPr>
            <p:cNvPr id="5199" name="Line 79"/>
            <p:cNvSpPr>
              <a:spLocks noChangeShapeType="1"/>
            </p:cNvSpPr>
            <p:nvPr/>
          </p:nvSpPr>
          <p:spPr bwMode="auto">
            <a:xfrm rot="10800000">
              <a:off x="1780" y="881"/>
              <a:ext cx="543" cy="187"/>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00" name="Line 80"/>
            <p:cNvSpPr>
              <a:spLocks noChangeShapeType="1"/>
            </p:cNvSpPr>
            <p:nvPr/>
          </p:nvSpPr>
          <p:spPr bwMode="auto">
            <a:xfrm rot="10800000">
              <a:off x="1763" y="1102"/>
              <a:ext cx="610" cy="33"/>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01" name="Line 81"/>
            <p:cNvSpPr>
              <a:spLocks noChangeShapeType="1"/>
            </p:cNvSpPr>
            <p:nvPr/>
          </p:nvSpPr>
          <p:spPr bwMode="auto">
            <a:xfrm rot="10800000">
              <a:off x="3187" y="1102"/>
              <a:ext cx="458" cy="16"/>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02" name="Line 82"/>
            <p:cNvSpPr>
              <a:spLocks noChangeShapeType="1"/>
            </p:cNvSpPr>
            <p:nvPr/>
          </p:nvSpPr>
          <p:spPr bwMode="auto">
            <a:xfrm rot="10800000" flipH="1">
              <a:off x="3187" y="898"/>
              <a:ext cx="509" cy="136"/>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03" name="Rectangle 83"/>
            <p:cNvSpPr>
              <a:spLocks/>
            </p:cNvSpPr>
            <p:nvPr/>
          </p:nvSpPr>
          <p:spPr bwMode="auto">
            <a:xfrm>
              <a:off x="779" y="855"/>
              <a:ext cx="347"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client</a:t>
              </a:r>
            </a:p>
          </p:txBody>
        </p:sp>
        <p:sp>
          <p:nvSpPr>
            <p:cNvPr id="5204" name="Rectangle 84"/>
            <p:cNvSpPr>
              <a:spLocks/>
            </p:cNvSpPr>
            <p:nvPr/>
          </p:nvSpPr>
          <p:spPr bwMode="auto">
            <a:xfrm>
              <a:off x="4273" y="872"/>
              <a:ext cx="420"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server</a:t>
              </a:r>
            </a:p>
          </p:txBody>
        </p:sp>
        <p:sp>
          <p:nvSpPr>
            <p:cNvPr id="5205" name="Freeform 85"/>
            <p:cNvSpPr>
              <a:spLocks/>
            </p:cNvSpPr>
            <p:nvPr/>
          </p:nvSpPr>
          <p:spPr bwMode="auto">
            <a:xfrm>
              <a:off x="1221" y="593"/>
              <a:ext cx="152" cy="119"/>
            </a:xfrm>
            <a:custGeom>
              <a:avLst/>
              <a:gdLst>
                <a:gd name="T0" fmla="*/ 0 w 21600"/>
                <a:gd name="T1" fmla="*/ 0 h 21600"/>
                <a:gd name="T2" fmla="*/ 2416 w 21600"/>
                <a:gd name="T3" fmla="*/ 15429 h 21600"/>
                <a:gd name="T4" fmla="*/ 9521 w 21600"/>
                <a:gd name="T5" fmla="*/ 21600 h 21600"/>
                <a:gd name="T6" fmla="*/ 19184 w 21600"/>
                <a:gd name="T7" fmla="*/ 15429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2416" y="15429"/>
                  </a:lnTo>
                  <a:lnTo>
                    <a:pt x="9521" y="21600"/>
                  </a:lnTo>
                  <a:lnTo>
                    <a:pt x="19184" y="15429"/>
                  </a:lnTo>
                  <a:lnTo>
                    <a:pt x="21600" y="0"/>
                  </a:lnTo>
                  <a:lnTo>
                    <a:pt x="0" y="0"/>
                  </a:lnTo>
                  <a:close/>
                  <a:moveTo>
                    <a:pt x="0" y="0"/>
                  </a:moveTo>
                </a:path>
              </a:pathLst>
            </a:custGeom>
            <a:solidFill>
              <a:srgbClr val="FFDC99"/>
            </a:solidFill>
            <a:ln w="39688" cap="flat">
              <a:solidFill>
                <a:srgbClr val="FFDC99"/>
              </a:solidFill>
              <a:prstDash val="solid"/>
              <a:round/>
              <a:headEnd type="none" w="med" len="med"/>
              <a:tailEnd type="none" w="med" len="med"/>
            </a:ln>
          </p:spPr>
          <p:txBody>
            <a:bodyPr lIns="0" tIns="0" rIns="0" bIns="0"/>
            <a:lstStyle/>
            <a:p>
              <a:endParaRPr lang="en-US"/>
            </a:p>
          </p:txBody>
        </p:sp>
        <p:sp>
          <p:nvSpPr>
            <p:cNvPr id="5206" name="AutoShape 86"/>
            <p:cNvSpPr>
              <a:spLocks/>
            </p:cNvSpPr>
            <p:nvPr/>
          </p:nvSpPr>
          <p:spPr bwMode="auto">
            <a:xfrm>
              <a:off x="1221" y="474"/>
              <a:ext cx="169" cy="255"/>
            </a:xfrm>
            <a:prstGeom prst="roundRect">
              <a:avLst>
                <a:gd name="adj" fmla="val 42602"/>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07" name="Line 87"/>
            <p:cNvSpPr>
              <a:spLocks noChangeShapeType="1"/>
            </p:cNvSpPr>
            <p:nvPr/>
          </p:nvSpPr>
          <p:spPr bwMode="auto">
            <a:xfrm>
              <a:off x="1221" y="593"/>
              <a:ext cx="152" cy="1"/>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08" name="Freeform 88"/>
            <p:cNvSpPr>
              <a:spLocks/>
            </p:cNvSpPr>
            <p:nvPr/>
          </p:nvSpPr>
          <p:spPr bwMode="auto">
            <a:xfrm>
              <a:off x="4035" y="593"/>
              <a:ext cx="153" cy="119"/>
            </a:xfrm>
            <a:custGeom>
              <a:avLst/>
              <a:gdLst>
                <a:gd name="T0" fmla="*/ 0 w 21600"/>
                <a:gd name="T1" fmla="*/ 0 h 21600"/>
                <a:gd name="T2" fmla="*/ 2400 w 21600"/>
                <a:gd name="T3" fmla="*/ 15429 h 21600"/>
                <a:gd name="T4" fmla="*/ 9600 w 21600"/>
                <a:gd name="T5" fmla="*/ 21600 h 21600"/>
                <a:gd name="T6" fmla="*/ 19200 w 21600"/>
                <a:gd name="T7" fmla="*/ 15429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2400" y="15429"/>
                  </a:lnTo>
                  <a:lnTo>
                    <a:pt x="9600" y="21600"/>
                  </a:lnTo>
                  <a:lnTo>
                    <a:pt x="19200" y="15429"/>
                  </a:lnTo>
                  <a:lnTo>
                    <a:pt x="21600" y="0"/>
                  </a:lnTo>
                  <a:lnTo>
                    <a:pt x="0" y="0"/>
                  </a:lnTo>
                  <a:close/>
                  <a:moveTo>
                    <a:pt x="0" y="0"/>
                  </a:moveTo>
                </a:path>
              </a:pathLst>
            </a:custGeom>
            <a:solidFill>
              <a:srgbClr val="FFDC99"/>
            </a:solidFill>
            <a:ln w="39688" cap="flat">
              <a:solidFill>
                <a:srgbClr val="FFDC99"/>
              </a:solidFill>
              <a:prstDash val="solid"/>
              <a:round/>
              <a:headEnd type="none" w="med" len="med"/>
              <a:tailEnd type="none" w="med" len="med"/>
            </a:ln>
          </p:spPr>
          <p:txBody>
            <a:bodyPr lIns="0" tIns="0" rIns="0" bIns="0"/>
            <a:lstStyle/>
            <a:p>
              <a:endParaRPr lang="en-US"/>
            </a:p>
          </p:txBody>
        </p:sp>
        <p:sp>
          <p:nvSpPr>
            <p:cNvPr id="5209" name="AutoShape 89"/>
            <p:cNvSpPr>
              <a:spLocks/>
            </p:cNvSpPr>
            <p:nvPr/>
          </p:nvSpPr>
          <p:spPr bwMode="auto">
            <a:xfrm>
              <a:off x="4035" y="474"/>
              <a:ext cx="169" cy="255"/>
            </a:xfrm>
            <a:prstGeom prst="roundRect">
              <a:avLst>
                <a:gd name="adj" fmla="val 42602"/>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10" name="Line 90"/>
            <p:cNvSpPr>
              <a:spLocks noChangeShapeType="1"/>
            </p:cNvSpPr>
            <p:nvPr/>
          </p:nvSpPr>
          <p:spPr bwMode="auto">
            <a:xfrm>
              <a:off x="4035" y="593"/>
              <a:ext cx="153" cy="1"/>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211" name="Group 91"/>
            <p:cNvGrpSpPr>
              <a:grpSpLocks/>
            </p:cNvGrpSpPr>
            <p:nvPr/>
          </p:nvGrpSpPr>
          <p:grpSpPr bwMode="auto">
            <a:xfrm>
              <a:off x="1661" y="525"/>
              <a:ext cx="86" cy="85"/>
              <a:chOff x="0" y="0"/>
              <a:chExt cx="86" cy="85"/>
            </a:xfrm>
          </p:grpSpPr>
          <p:sp>
            <p:nvSpPr>
              <p:cNvPr id="5212" name="Freeform 92"/>
              <p:cNvSpPr>
                <a:spLocks/>
              </p:cNvSpPr>
              <p:nvPr/>
            </p:nvSpPr>
            <p:spPr bwMode="auto">
              <a:xfrm>
                <a:off x="0" y="0"/>
                <a:ext cx="86" cy="85"/>
              </a:xfrm>
              <a:custGeom>
                <a:avLst/>
                <a:gdLst>
                  <a:gd name="T0" fmla="*/ 0 w 21600"/>
                  <a:gd name="T1" fmla="+- 0 142 140"/>
                  <a:gd name="T2" fmla="*/ 142 h 21460"/>
                  <a:gd name="T3" fmla="*/ 21598 w 21600"/>
                  <a:gd name="T4" fmla="+- 0 21344 140"/>
                  <a:gd name="T5" fmla="*/ 21344 h 21460"/>
                  <a:gd name="T6" fmla="*/ 21600 w 21600"/>
                  <a:gd name="T7" fmla="+- 0 21600 140"/>
                  <a:gd name="T8" fmla="*/ 21600 h 21460"/>
                </a:gdLst>
                <a:ahLst/>
                <a:cxnLst>
                  <a:cxn ang="0">
                    <a:pos x="T0" y="T2"/>
                  </a:cxn>
                  <a:cxn ang="0">
                    <a:pos x="T3" y="T5"/>
                  </a:cxn>
                  <a:cxn ang="0">
                    <a:pos x="T6" y="T8"/>
                  </a:cxn>
                </a:cxnLst>
                <a:rect l="0" t="0" r="r" b="b"/>
                <a:pathLst>
                  <a:path w="21600" h="21460">
                    <a:moveTo>
                      <a:pt x="0" y="2"/>
                    </a:moveTo>
                    <a:cubicBezTo>
                      <a:pt x="11788" y="-140"/>
                      <a:pt x="21458" y="9353"/>
                      <a:pt x="21598" y="21204"/>
                    </a:cubicBezTo>
                    <a:cubicBezTo>
                      <a:pt x="21599" y="21289"/>
                      <a:pt x="21600" y="21375"/>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13" name="AutoShape 93"/>
              <p:cNvSpPr>
                <a:spLocks/>
              </p:cNvSpPr>
              <p:nvPr/>
            </p:nvSpPr>
            <p:spPr bwMode="auto">
              <a:xfrm>
                <a:off x="0" y="0"/>
                <a:ext cx="86" cy="85"/>
              </a:xfrm>
              <a:custGeom>
                <a:avLst/>
                <a:gdLst/>
                <a:ahLst/>
                <a:cxnLst/>
                <a:rect l="0" t="0" r="r" b="b"/>
                <a:pathLst>
                  <a:path w="21600" h="21460">
                    <a:moveTo>
                      <a:pt x="0" y="2"/>
                    </a:moveTo>
                    <a:cubicBezTo>
                      <a:pt x="11788" y="-140"/>
                      <a:pt x="21458" y="9353"/>
                      <a:pt x="21598" y="21204"/>
                    </a:cubicBezTo>
                    <a:cubicBezTo>
                      <a:pt x="21599" y="21289"/>
                      <a:pt x="21600" y="21375"/>
                      <a:pt x="21600" y="21460"/>
                    </a:cubicBezTo>
                    <a:lnTo>
                      <a:pt x="255" y="21460"/>
                    </a:lnTo>
                    <a:close/>
                    <a:moveTo>
                      <a:pt x="0" y="2"/>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214" name="Group 94"/>
            <p:cNvGrpSpPr>
              <a:grpSpLocks/>
            </p:cNvGrpSpPr>
            <p:nvPr/>
          </p:nvGrpSpPr>
          <p:grpSpPr bwMode="auto">
            <a:xfrm>
              <a:off x="1661" y="610"/>
              <a:ext cx="86" cy="85"/>
              <a:chOff x="0" y="0"/>
              <a:chExt cx="86" cy="85"/>
            </a:xfrm>
          </p:grpSpPr>
          <p:sp>
            <p:nvSpPr>
              <p:cNvPr id="5215" name="Freeform 95"/>
              <p:cNvSpPr>
                <a:spLocks/>
              </p:cNvSpPr>
              <p:nvPr/>
            </p:nvSpPr>
            <p:spPr bwMode="auto">
              <a:xfrm>
                <a:off x="0" y="0"/>
                <a:ext cx="86" cy="85"/>
              </a:xfrm>
              <a:custGeom>
                <a:avLst/>
                <a:gdLst>
                  <a:gd name="T0" fmla="*/ 21600 w 21600"/>
                  <a:gd name="T1" fmla="*/ 0 h 21600"/>
                  <a:gd name="T2" fmla="*/ 255 w 21600"/>
                  <a:gd name="T3" fmla="*/ 21600 h 21600"/>
                  <a:gd name="T4" fmla="*/ 0 w 21600"/>
                  <a:gd name="T5" fmla="*/ 21598 h 21600"/>
                </a:gdLst>
                <a:ahLst/>
                <a:cxnLst>
                  <a:cxn ang="0">
                    <a:pos x="T0" y="T1"/>
                  </a:cxn>
                  <a:cxn ang="0">
                    <a:pos x="T2" y="T3"/>
                  </a:cxn>
                  <a:cxn ang="0">
                    <a:pos x="T4" y="T5"/>
                  </a:cxn>
                </a:cxnLst>
                <a:rect l="0" t="0" r="r" b="b"/>
                <a:pathLst>
                  <a:path w="21600" h="21600">
                    <a:moveTo>
                      <a:pt x="21600" y="0"/>
                    </a:moveTo>
                    <a:cubicBezTo>
                      <a:pt x="21600" y="11929"/>
                      <a:pt x="12044" y="21600"/>
                      <a:pt x="255" y="21600"/>
                    </a:cubicBezTo>
                    <a:cubicBezTo>
                      <a:pt x="170" y="21600"/>
                      <a:pt x="85" y="21599"/>
                      <a:pt x="0" y="21598"/>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16" name="AutoShape 96"/>
              <p:cNvSpPr>
                <a:spLocks/>
              </p:cNvSpPr>
              <p:nvPr/>
            </p:nvSpPr>
            <p:spPr bwMode="auto">
              <a:xfrm>
                <a:off x="0" y="0"/>
                <a:ext cx="86" cy="85"/>
              </a:xfrm>
              <a:custGeom>
                <a:avLst/>
                <a:gdLst/>
                <a:ahLst/>
                <a:cxnLst/>
                <a:rect l="0" t="0" r="r" b="b"/>
                <a:pathLst>
                  <a:path w="21600" h="21600">
                    <a:moveTo>
                      <a:pt x="21600" y="0"/>
                    </a:moveTo>
                    <a:cubicBezTo>
                      <a:pt x="21600" y="11929"/>
                      <a:pt x="12044" y="21600"/>
                      <a:pt x="255" y="21600"/>
                    </a:cubicBezTo>
                    <a:cubicBezTo>
                      <a:pt x="170" y="21600"/>
                      <a:pt x="85" y="21599"/>
                      <a:pt x="0" y="21598"/>
                    </a:cubicBezTo>
                    <a:lnTo>
                      <a:pt x="255" y="0"/>
                    </a:lnTo>
                    <a:close/>
                    <a:moveTo>
                      <a:pt x="21600" y="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217" name="Line 97"/>
            <p:cNvSpPr>
              <a:spLocks noChangeShapeType="1"/>
            </p:cNvSpPr>
            <p:nvPr/>
          </p:nvSpPr>
          <p:spPr bwMode="auto">
            <a:xfrm>
              <a:off x="1661" y="542"/>
              <a:ext cx="1" cy="153"/>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218" name="Group 98"/>
            <p:cNvGrpSpPr>
              <a:grpSpLocks/>
            </p:cNvGrpSpPr>
            <p:nvPr/>
          </p:nvGrpSpPr>
          <p:grpSpPr bwMode="auto">
            <a:xfrm>
              <a:off x="3679" y="524"/>
              <a:ext cx="85" cy="86"/>
              <a:chOff x="0" y="0"/>
              <a:chExt cx="85" cy="85"/>
            </a:xfrm>
          </p:grpSpPr>
          <p:sp>
            <p:nvSpPr>
              <p:cNvPr id="5219" name="Freeform 99"/>
              <p:cNvSpPr>
                <a:spLocks/>
              </p:cNvSpPr>
              <p:nvPr/>
            </p:nvSpPr>
            <p:spPr bwMode="auto">
              <a:xfrm>
                <a:off x="0" y="0"/>
                <a:ext cx="83" cy="8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0" y="9770"/>
                      <a:pt x="9629" y="141"/>
                      <a:pt x="2160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20" name="AutoShape 100"/>
              <p:cNvSpPr>
                <a:spLocks/>
              </p:cNvSpPr>
              <p:nvPr/>
            </p:nvSpPr>
            <p:spPr bwMode="auto">
              <a:xfrm>
                <a:off x="0" y="0"/>
                <a:ext cx="85" cy="85"/>
              </a:xfrm>
              <a:custGeom>
                <a:avLst/>
                <a:gdLst/>
                <a:ahLst/>
                <a:cxnLst/>
                <a:rect l="0" t="0" r="r" b="b"/>
                <a:pathLst>
                  <a:path w="21600" h="21600">
                    <a:moveTo>
                      <a:pt x="0" y="21600"/>
                    </a:moveTo>
                    <a:cubicBezTo>
                      <a:pt x="0" y="9770"/>
                      <a:pt x="9514" y="141"/>
                      <a:pt x="21342" y="0"/>
                    </a:cubicBezTo>
                    <a:lnTo>
                      <a:pt x="21600" y="21600"/>
                    </a:lnTo>
                    <a:close/>
                    <a:moveTo>
                      <a:pt x="0"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grpSp>
          <p:nvGrpSpPr>
            <p:cNvPr id="5221" name="Group 101"/>
            <p:cNvGrpSpPr>
              <a:grpSpLocks/>
            </p:cNvGrpSpPr>
            <p:nvPr/>
          </p:nvGrpSpPr>
          <p:grpSpPr bwMode="auto">
            <a:xfrm>
              <a:off x="3679" y="610"/>
              <a:ext cx="85" cy="85"/>
              <a:chOff x="0" y="0"/>
              <a:chExt cx="85" cy="85"/>
            </a:xfrm>
          </p:grpSpPr>
          <p:sp>
            <p:nvSpPr>
              <p:cNvPr id="5222" name="Freeform 102"/>
              <p:cNvSpPr>
                <a:spLocks/>
              </p:cNvSpPr>
              <p:nvPr/>
            </p:nvSpPr>
            <p:spPr bwMode="auto">
              <a:xfrm>
                <a:off x="0" y="0"/>
                <a:ext cx="83" cy="8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629" y="21459"/>
                      <a:pt x="0" y="11830"/>
                      <a:pt x="0" y="0"/>
                    </a:cubicBezTo>
                  </a:path>
                </a:pathLst>
              </a:custGeom>
              <a:noFill/>
              <a:ln w="39688"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23" name="AutoShape 103"/>
              <p:cNvSpPr>
                <a:spLocks/>
              </p:cNvSpPr>
              <p:nvPr/>
            </p:nvSpPr>
            <p:spPr bwMode="auto">
              <a:xfrm>
                <a:off x="0" y="0"/>
                <a:ext cx="85" cy="85"/>
              </a:xfrm>
              <a:custGeom>
                <a:avLst/>
                <a:gdLst/>
                <a:ahLst/>
                <a:cxnLst/>
                <a:rect l="0" t="0" r="r" b="b"/>
                <a:pathLst>
                  <a:path w="21600" h="21600">
                    <a:moveTo>
                      <a:pt x="21342" y="21600"/>
                    </a:moveTo>
                    <a:cubicBezTo>
                      <a:pt x="9514" y="21459"/>
                      <a:pt x="0" y="11830"/>
                      <a:pt x="0" y="0"/>
                    </a:cubicBezTo>
                    <a:lnTo>
                      <a:pt x="21600" y="0"/>
                    </a:lnTo>
                    <a:close/>
                    <a:moveTo>
                      <a:pt x="21342" y="21600"/>
                    </a:moveTo>
                  </a:path>
                </a:pathLst>
              </a:custGeom>
              <a:solidFill>
                <a:srgbClr val="FFFFFF"/>
              </a:solidFill>
              <a:ln>
                <a:noFill/>
              </a:ln>
              <a:extLst>
                <a:ext uri="{91240B29-F687-4f45-9708-019B960494DF}">
                  <a14:hiddenLine xmlns:a14="http://schemas.microsoft.com/office/drawing/2010/main" xmlns="" w="39688">
                    <a:solidFill>
                      <a:schemeClr val="tx1"/>
                    </a:solidFill>
                    <a:round/>
                    <a:headEnd/>
                    <a:tailEnd/>
                  </a14:hiddenLine>
                </a:ext>
              </a:extLst>
            </p:spPr>
            <p:txBody>
              <a:bodyPr lIns="0" tIns="0" rIns="0" bIns="0"/>
              <a:lstStyle/>
              <a:p>
                <a:endParaRPr lang="en-US"/>
              </a:p>
            </p:txBody>
          </p:sp>
        </p:grpSp>
        <p:sp>
          <p:nvSpPr>
            <p:cNvPr id="5224" name="Line 104"/>
            <p:cNvSpPr>
              <a:spLocks noChangeShapeType="1"/>
            </p:cNvSpPr>
            <p:nvPr/>
          </p:nvSpPr>
          <p:spPr bwMode="auto">
            <a:xfrm>
              <a:off x="3764" y="542"/>
              <a:ext cx="1" cy="136"/>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25" name="Freeform 105"/>
            <p:cNvSpPr>
              <a:spLocks/>
            </p:cNvSpPr>
            <p:nvPr/>
          </p:nvSpPr>
          <p:spPr bwMode="auto">
            <a:xfrm>
              <a:off x="3560" y="576"/>
              <a:ext cx="136" cy="68"/>
            </a:xfrm>
            <a:custGeom>
              <a:avLst/>
              <a:gdLst>
                <a:gd name="T0" fmla="*/ 0 w 21600"/>
                <a:gd name="T1" fmla="*/ 10800 h 21600"/>
                <a:gd name="T2" fmla="*/ 0 w 21600"/>
                <a:gd name="T3" fmla="*/ 0 h 21600"/>
                <a:gd name="T4" fmla="*/ 21600 w 21600"/>
                <a:gd name="T5" fmla="*/ 10800 h 21600"/>
                <a:gd name="T6" fmla="*/ 0 w 21600"/>
                <a:gd name="T7" fmla="*/ 21600 h 21600"/>
                <a:gd name="T8" fmla="*/ 0 w 21600"/>
                <a:gd name="T9" fmla="*/ 10800 h 21600"/>
                <a:gd name="T10" fmla="*/ 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0" y="10800"/>
                  </a:moveTo>
                  <a:lnTo>
                    <a:pt x="0" y="0"/>
                  </a:lnTo>
                  <a:lnTo>
                    <a:pt x="21600" y="10800"/>
                  </a:lnTo>
                  <a:lnTo>
                    <a:pt x="0" y="21600"/>
                  </a:lnTo>
                  <a:lnTo>
                    <a:pt x="0" y="10800"/>
                  </a:lnTo>
                  <a:close/>
                  <a:moveTo>
                    <a:pt x="0" y="10800"/>
                  </a:moveTo>
                </a:path>
              </a:pathLst>
            </a:custGeom>
            <a:solidFill>
              <a:srgbClr val="000000"/>
            </a:solidFill>
            <a:ln w="39688" cap="flat">
              <a:solidFill>
                <a:schemeClr val="tx1"/>
              </a:solidFill>
              <a:prstDash val="solid"/>
              <a:round/>
              <a:headEnd type="none" w="med" len="med"/>
              <a:tailEnd type="none" w="med" len="med"/>
            </a:ln>
          </p:spPr>
          <p:txBody>
            <a:bodyPr lIns="0" tIns="0" rIns="0" bIns="0"/>
            <a:lstStyle/>
            <a:p>
              <a:endParaRPr lang="en-US"/>
            </a:p>
          </p:txBody>
        </p:sp>
        <p:sp>
          <p:nvSpPr>
            <p:cNvPr id="5226" name="Line 106"/>
            <p:cNvSpPr>
              <a:spLocks noChangeShapeType="1"/>
            </p:cNvSpPr>
            <p:nvPr/>
          </p:nvSpPr>
          <p:spPr bwMode="auto">
            <a:xfrm flipH="1">
              <a:off x="1746" y="610"/>
              <a:ext cx="1814" cy="1"/>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27" name="Freeform 107"/>
            <p:cNvSpPr>
              <a:spLocks/>
            </p:cNvSpPr>
            <p:nvPr/>
          </p:nvSpPr>
          <p:spPr bwMode="auto">
            <a:xfrm>
              <a:off x="1526" y="576"/>
              <a:ext cx="152" cy="85"/>
            </a:xfrm>
            <a:custGeom>
              <a:avLst/>
              <a:gdLst>
                <a:gd name="T0" fmla="*/ 0 w 21600"/>
                <a:gd name="T1" fmla="*/ 12960 h 21600"/>
                <a:gd name="T2" fmla="*/ 0 w 21600"/>
                <a:gd name="T3" fmla="*/ 0 h 21600"/>
                <a:gd name="T4" fmla="*/ 21600 w 21600"/>
                <a:gd name="T5" fmla="*/ 4320 h 21600"/>
                <a:gd name="T6" fmla="*/ 2416 w 21600"/>
                <a:gd name="T7" fmla="*/ 21600 h 21600"/>
                <a:gd name="T8" fmla="*/ 0 w 21600"/>
                <a:gd name="T9" fmla="*/ 12960 h 21600"/>
                <a:gd name="T10" fmla="*/ 0 w 21600"/>
                <a:gd name="T11" fmla="*/ 12960 h 21600"/>
              </a:gdLst>
              <a:ahLst/>
              <a:cxnLst>
                <a:cxn ang="0">
                  <a:pos x="T0" y="T1"/>
                </a:cxn>
                <a:cxn ang="0">
                  <a:pos x="T2" y="T3"/>
                </a:cxn>
                <a:cxn ang="0">
                  <a:pos x="T4" y="T5"/>
                </a:cxn>
                <a:cxn ang="0">
                  <a:pos x="T6" y="T7"/>
                </a:cxn>
                <a:cxn ang="0">
                  <a:pos x="T8" y="T9"/>
                </a:cxn>
                <a:cxn ang="0">
                  <a:pos x="T10" y="T11"/>
                </a:cxn>
              </a:cxnLst>
              <a:rect l="0" t="0" r="r" b="b"/>
              <a:pathLst>
                <a:path w="21600" h="21600">
                  <a:moveTo>
                    <a:pt x="0" y="12960"/>
                  </a:moveTo>
                  <a:lnTo>
                    <a:pt x="0" y="0"/>
                  </a:lnTo>
                  <a:lnTo>
                    <a:pt x="21600" y="4320"/>
                  </a:lnTo>
                  <a:lnTo>
                    <a:pt x="2416" y="21600"/>
                  </a:lnTo>
                  <a:lnTo>
                    <a:pt x="0" y="12960"/>
                  </a:lnTo>
                  <a:close/>
                  <a:moveTo>
                    <a:pt x="0" y="12960"/>
                  </a:moveTo>
                </a:path>
              </a:pathLst>
            </a:custGeom>
            <a:solidFill>
              <a:srgbClr val="000000"/>
            </a:solidFill>
            <a:ln w="39688" cap="flat">
              <a:solidFill>
                <a:schemeClr val="tx1"/>
              </a:solidFill>
              <a:prstDash val="solid"/>
              <a:round/>
              <a:headEnd type="none" w="med" len="med"/>
              <a:tailEnd type="none" w="med" len="med"/>
            </a:ln>
          </p:spPr>
          <p:txBody>
            <a:bodyPr lIns="0" tIns="0" rIns="0" bIns="0"/>
            <a:lstStyle/>
            <a:p>
              <a:endParaRPr lang="en-US"/>
            </a:p>
          </p:txBody>
        </p:sp>
        <p:sp>
          <p:nvSpPr>
            <p:cNvPr id="5228" name="Line 108"/>
            <p:cNvSpPr>
              <a:spLocks noChangeShapeType="1"/>
            </p:cNvSpPr>
            <p:nvPr/>
          </p:nvSpPr>
          <p:spPr bwMode="auto">
            <a:xfrm rot="10800000" flipH="1">
              <a:off x="1322" y="627"/>
              <a:ext cx="204" cy="34"/>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29" name="Freeform 109"/>
            <p:cNvSpPr>
              <a:spLocks/>
            </p:cNvSpPr>
            <p:nvPr/>
          </p:nvSpPr>
          <p:spPr bwMode="auto">
            <a:xfrm>
              <a:off x="3916" y="576"/>
              <a:ext cx="153" cy="102"/>
            </a:xfrm>
            <a:custGeom>
              <a:avLst/>
              <a:gdLst>
                <a:gd name="T0" fmla="*/ 0 w 21600"/>
                <a:gd name="T1" fmla="*/ 10800 h 21600"/>
                <a:gd name="T2" fmla="*/ 0 w 21600"/>
                <a:gd name="T3" fmla="*/ 0 h 21600"/>
                <a:gd name="T4" fmla="*/ 21600 w 21600"/>
                <a:gd name="T5" fmla="*/ 14400 h 21600"/>
                <a:gd name="T6" fmla="*/ 0 w 21600"/>
                <a:gd name="T7" fmla="*/ 21600 h 21600"/>
                <a:gd name="T8" fmla="*/ 0 w 21600"/>
                <a:gd name="T9" fmla="*/ 10800 h 21600"/>
                <a:gd name="T10" fmla="*/ 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0" y="10800"/>
                  </a:moveTo>
                  <a:lnTo>
                    <a:pt x="0" y="0"/>
                  </a:lnTo>
                  <a:lnTo>
                    <a:pt x="21600" y="14400"/>
                  </a:lnTo>
                  <a:lnTo>
                    <a:pt x="0" y="21600"/>
                  </a:lnTo>
                  <a:lnTo>
                    <a:pt x="0" y="10800"/>
                  </a:lnTo>
                  <a:close/>
                  <a:moveTo>
                    <a:pt x="0" y="10800"/>
                  </a:moveTo>
                </a:path>
              </a:pathLst>
            </a:custGeom>
            <a:solidFill>
              <a:srgbClr val="000000"/>
            </a:solidFill>
            <a:ln w="39688" cap="flat">
              <a:solidFill>
                <a:schemeClr val="tx1"/>
              </a:solidFill>
              <a:prstDash val="solid"/>
              <a:round/>
              <a:headEnd type="none" w="med" len="med"/>
              <a:tailEnd type="none" w="med" len="med"/>
            </a:ln>
          </p:spPr>
          <p:txBody>
            <a:bodyPr lIns="0" tIns="0" rIns="0" bIns="0"/>
            <a:lstStyle/>
            <a:p>
              <a:endParaRPr lang="en-US"/>
            </a:p>
          </p:txBody>
        </p:sp>
        <p:sp>
          <p:nvSpPr>
            <p:cNvPr id="5230" name="Line 110"/>
            <p:cNvSpPr>
              <a:spLocks noChangeShapeType="1"/>
            </p:cNvSpPr>
            <p:nvPr/>
          </p:nvSpPr>
          <p:spPr bwMode="auto">
            <a:xfrm rot="10800000">
              <a:off x="3730" y="593"/>
              <a:ext cx="169" cy="34"/>
            </a:xfrm>
            <a:prstGeom prst="line">
              <a:avLst/>
            </a:prstGeom>
            <a:noFill/>
            <a:ln w="39688">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2" name="Slide Number Placeholder 1">
            <a:extLst>
              <a:ext uri="{FF2B5EF4-FFF2-40B4-BE49-F238E27FC236}">
                <a16:creationId xmlns:a16="http://schemas.microsoft.com/office/drawing/2014/main" id="{FC217495-CCB3-4E71-88EE-997E9B29329E}"/>
              </a:ext>
            </a:extLst>
          </p:cNvPr>
          <p:cNvSpPr>
            <a:spLocks noGrp="1"/>
          </p:cNvSpPr>
          <p:nvPr>
            <p:ph type="sldNum" sz="quarter" idx="12"/>
          </p:nvPr>
        </p:nvSpPr>
        <p:spPr/>
        <p:txBody>
          <a:bodyPr/>
          <a:lstStyle/>
          <a:p>
            <a:fld id="{2BDE3701-474C-CD4A-A6A3-B03FBD921A2A}" type="slidenum">
              <a:rPr lang="en-US" smtClean="0"/>
              <a:t>9</a:t>
            </a:fld>
            <a:endParaRPr lang="en-US"/>
          </a:p>
        </p:txBody>
      </p:sp>
    </p:spTree>
    <p:extLst>
      <p:ext uri="{BB962C8B-B14F-4D97-AF65-F5344CB8AC3E}">
        <p14:creationId xmlns:p14="http://schemas.microsoft.com/office/powerpoint/2010/main" val="337209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20BC1-F43B-43BF-AAC6-19DAE0792437}">
  <ds:schemaRefs>
    <ds:schemaRef ds:uri="http://schemas.microsoft.com/sharepoint/v3/contenttype/forms"/>
  </ds:schemaRefs>
</ds:datastoreItem>
</file>

<file path=customXml/itemProps2.xml><?xml version="1.0" encoding="utf-8"?>
<ds:datastoreItem xmlns:ds="http://schemas.openxmlformats.org/officeDocument/2006/customXml" ds:itemID="{A01F5001-D5C0-47E4-AD79-BA20ACEE1596}">
  <ds:schemaRefs>
    <ds:schemaRef ds:uri="http://schemas.microsoft.com/office/2006/documentManagement/types"/>
    <ds:schemaRef ds:uri="http://purl.org/dc/terms/"/>
    <ds:schemaRef ds:uri="http://schemas.openxmlformats.org/package/2006/metadata/core-properties"/>
    <ds:schemaRef ds:uri="00a6824a-5175-474a-91df-dfffe83c6e6e"/>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11E981B-8425-4BA0-B151-F396121B0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TotalTime>
  <Words>6234</Words>
  <Application>Microsoft Office PowerPoint</Application>
  <PresentationFormat>On-screen Show (4:3)</PresentationFormat>
  <Paragraphs>931</Paragraphs>
  <Slides>64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Courier</vt:lpstr>
      <vt:lpstr>ＭＳ Ｐゴシック</vt:lpstr>
      <vt:lpstr>Arial</vt:lpstr>
      <vt:lpstr>Arial Black</vt:lpstr>
      <vt:lpstr>Calibri</vt:lpstr>
      <vt:lpstr>Times</vt:lpstr>
      <vt:lpstr>Wingdings</vt:lpstr>
      <vt:lpstr>Office Theme</vt:lpstr>
      <vt:lpstr> Slides for Chapter 4:  Interprocess Communication</vt:lpstr>
      <vt:lpstr>IPC</vt:lpstr>
      <vt:lpstr>Figure 4.1 Middleware layers</vt:lpstr>
      <vt:lpstr>outline</vt:lpstr>
      <vt:lpstr>Introduction</vt:lpstr>
      <vt:lpstr>API for the Internet Protocols</vt:lpstr>
      <vt:lpstr>API for the Internet Protocols</vt:lpstr>
      <vt:lpstr>The Sockets Abstraction</vt:lpstr>
      <vt:lpstr>Figure 4.2 Sockets and ports</vt:lpstr>
      <vt:lpstr>Sockets cont’d</vt:lpstr>
      <vt:lpstr>UDP datagram communication</vt:lpstr>
      <vt:lpstr>UDP datagram communication</vt:lpstr>
      <vt:lpstr>UDP datagram communication</vt:lpstr>
      <vt:lpstr>UDP datagram communication</vt:lpstr>
      <vt:lpstr>Java API form UDP datagrams</vt:lpstr>
      <vt:lpstr>Java API form UDP datagrams</vt:lpstr>
      <vt:lpstr>Figure 4.3 UDP client sends a message to the server and gets a reply</vt:lpstr>
      <vt:lpstr>Figure 4.4 UDP server repeatedly receives a request and sends it back to the client</vt:lpstr>
      <vt:lpstr>TCP stream communication</vt:lpstr>
      <vt:lpstr>TCP stream communication</vt:lpstr>
      <vt:lpstr>TCP stream communication</vt:lpstr>
      <vt:lpstr>TCP stream communication</vt:lpstr>
      <vt:lpstr>Java API for TCP streams</vt:lpstr>
      <vt:lpstr>Figure 4.5  TCP client makes connection to server, sends request and receives reply</vt:lpstr>
      <vt:lpstr>Figure 4.6  TCP server makes a connection for each client and then echoes the client’s  request</vt:lpstr>
      <vt:lpstr>Figure 4.6 continued</vt:lpstr>
      <vt:lpstr>External Data Representation and Marshalling</vt:lpstr>
      <vt:lpstr>External Data Representation and Marshalling</vt:lpstr>
      <vt:lpstr>External Data Representation and Marshalling</vt:lpstr>
      <vt:lpstr>CORBA’s Common Data Representation (CDR)</vt:lpstr>
      <vt:lpstr>Figure 4.7 CORBA CDR for constructed types</vt:lpstr>
      <vt:lpstr>Figure 4.8 CORBA CDR message</vt:lpstr>
      <vt:lpstr>CORBA’s Common Data Representation (CDR)</vt:lpstr>
      <vt:lpstr>Marshalling in CORBA</vt:lpstr>
      <vt:lpstr>Java Object Serialization</vt:lpstr>
      <vt:lpstr>Java Object Serialization</vt:lpstr>
      <vt:lpstr>Figure 4.9 Indication of Java serialized form</vt:lpstr>
      <vt:lpstr>XML</vt:lpstr>
      <vt:lpstr>XML</vt:lpstr>
      <vt:lpstr>Figure 4.10  XML definition of the Person structure</vt:lpstr>
      <vt:lpstr>XML</vt:lpstr>
      <vt:lpstr>XML</vt:lpstr>
      <vt:lpstr>Figure 4.11 Illustration of the use of a namespace in the Person structure</vt:lpstr>
      <vt:lpstr>XML</vt:lpstr>
      <vt:lpstr>Figure 4.12 An XML schema for the Person structure </vt:lpstr>
      <vt:lpstr>Remote Object Reference</vt:lpstr>
      <vt:lpstr>Figure 4.13 Representation of a remote object reference</vt:lpstr>
      <vt:lpstr>Multicast communication</vt:lpstr>
      <vt:lpstr>IP multicast</vt:lpstr>
      <vt:lpstr>Failure Model for multicast datagrams</vt:lpstr>
      <vt:lpstr>Figure 4.14 Multicast peer joins a group and sends and receives datagrams</vt:lpstr>
      <vt:lpstr>Figure 4.14 continued</vt:lpstr>
      <vt:lpstr>Reliability and Ordering in Multicast</vt:lpstr>
      <vt:lpstr>Examples of the effects of reliability and ordering</vt:lpstr>
      <vt:lpstr>Network Virtualization: Overlay Networks</vt:lpstr>
      <vt:lpstr>Overlay Networks</vt:lpstr>
      <vt:lpstr>Overlay Networks</vt:lpstr>
      <vt:lpstr>Figure 4.15  Types of overlay</vt:lpstr>
      <vt:lpstr>Figure 4.15 (continued)  Types of overlay</vt:lpstr>
      <vt:lpstr>Skype: Example of overlay network</vt:lpstr>
      <vt:lpstr>Figure 4.16 Skype overlay architecture</vt:lpstr>
      <vt:lpstr>MPI</vt:lpstr>
      <vt:lpstr>Figure 4.17  An overview of point-to-point communication in MPI</vt:lpstr>
      <vt:lpstr>Figure 4.18 Selected send operations in MPI</vt:lpstr>
    </vt:vector>
  </TitlesOfParts>
  <Company>University of Houston Clear Lake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Chapter 4:  Interprocess Communication</dc:title>
  <dc:creator>DCM SCE</dc:creator>
  <cp:lastModifiedBy>Yang, T. Andrew</cp:lastModifiedBy>
  <cp:revision>31</cp:revision>
  <dcterms:created xsi:type="dcterms:W3CDTF">2014-10-08T16:20:30Z</dcterms:created>
  <dcterms:modified xsi:type="dcterms:W3CDTF">2022-09-29T20:26:39Z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