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97" r:id="rId4"/>
    <p:sldId id="258" r:id="rId5"/>
    <p:sldId id="259" r:id="rId6"/>
    <p:sldId id="260" r:id="rId7"/>
    <p:sldId id="292" r:id="rId8"/>
    <p:sldId id="261" r:id="rId9"/>
    <p:sldId id="262" r:id="rId10"/>
    <p:sldId id="263" r:id="rId11"/>
    <p:sldId id="264" r:id="rId12"/>
    <p:sldId id="265" r:id="rId13"/>
    <p:sldId id="266" r:id="rId14"/>
    <p:sldId id="267" r:id="rId15"/>
    <p:sldId id="268" r:id="rId16"/>
    <p:sldId id="269" r:id="rId17"/>
    <p:sldId id="270" r:id="rId18"/>
    <p:sldId id="293" r:id="rId19"/>
    <p:sldId id="271" r:id="rId20"/>
    <p:sldId id="272" r:id="rId21"/>
    <p:sldId id="273" r:id="rId22"/>
    <p:sldId id="281" r:id="rId23"/>
    <p:sldId id="274" r:id="rId24"/>
    <p:sldId id="279" r:id="rId25"/>
    <p:sldId id="280" r:id="rId26"/>
    <p:sldId id="282" r:id="rId27"/>
    <p:sldId id="283" r:id="rId28"/>
    <p:sldId id="284" r:id="rId29"/>
    <p:sldId id="285" r:id="rId30"/>
    <p:sldId id="286" r:id="rId31"/>
    <p:sldId id="287" r:id="rId32"/>
    <p:sldId id="288" r:id="rId33"/>
    <p:sldId id="289" r:id="rId34"/>
    <p:sldId id="290" r:id="rId35"/>
    <p:sldId id="291" r:id="rId36"/>
    <p:sldId id="275" r:id="rId37"/>
    <p:sldId id="276" r:id="rId38"/>
    <p:sldId id="277" r:id="rId39"/>
    <p:sldId id="278" r:id="rId40"/>
    <p:sldId id="294" r:id="rId41"/>
    <p:sldId id="295" r:id="rId42"/>
    <p:sldId id="296"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7" d="100"/>
          <a:sy n="107" d="100"/>
        </p:scale>
        <p:origin x="-84" y="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9D7F329F-F0C8-4193-A2BF-52063DB14225}" type="datetimeFigureOut">
              <a:rPr lang="en-US" smtClean="0"/>
              <a:pPr/>
              <a:t>7/12/2012</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514A9C54-5F8A-48E6-9822-D8C6ECBE7F27}"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D7F329F-F0C8-4193-A2BF-52063DB14225}" type="datetimeFigureOut">
              <a:rPr lang="en-US" smtClean="0"/>
              <a:pPr/>
              <a:t>7/12/2012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4A9C54-5F8A-48E6-9822-D8C6ECBE7F2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D7F329F-F0C8-4193-A2BF-52063DB14225}" type="datetimeFigureOut">
              <a:rPr lang="en-US" smtClean="0"/>
              <a:pPr/>
              <a:t>7/12/2012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4A9C54-5F8A-48E6-9822-D8C6ECBE7F2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D7F329F-F0C8-4193-A2BF-52063DB14225}" type="datetimeFigureOut">
              <a:rPr lang="en-US" smtClean="0"/>
              <a:pPr/>
              <a:t>7/12/2012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4A9C54-5F8A-48E6-9822-D8C6ECBE7F2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D7F329F-F0C8-4193-A2BF-52063DB14225}" type="datetimeFigureOut">
              <a:rPr lang="en-US" smtClean="0"/>
              <a:pPr/>
              <a:t>7/12/2012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4A9C54-5F8A-48E6-9822-D8C6ECBE7F27}"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D7F329F-F0C8-4193-A2BF-52063DB14225}" type="datetimeFigureOut">
              <a:rPr lang="en-US" smtClean="0"/>
              <a:pPr/>
              <a:t>7/12/2012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4A9C54-5F8A-48E6-9822-D8C6ECBE7F2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9D7F329F-F0C8-4193-A2BF-52063DB14225}" type="datetimeFigureOut">
              <a:rPr lang="en-US" smtClean="0"/>
              <a:pPr/>
              <a:t>7/12/2012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14A9C54-5F8A-48E6-9822-D8C6ECBE7F2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D7F329F-F0C8-4193-A2BF-52063DB14225}" type="datetimeFigureOut">
              <a:rPr lang="en-US" smtClean="0"/>
              <a:pPr/>
              <a:t>7/12/2012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14A9C54-5F8A-48E6-9822-D8C6ECBE7F2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7F329F-F0C8-4193-A2BF-52063DB14225}" type="datetimeFigureOut">
              <a:rPr lang="en-US" smtClean="0"/>
              <a:pPr/>
              <a:t>7/12/2012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14A9C54-5F8A-48E6-9822-D8C6ECBE7F2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D7F329F-F0C8-4193-A2BF-52063DB14225}" type="datetimeFigureOut">
              <a:rPr lang="en-US" smtClean="0"/>
              <a:pPr/>
              <a:t>7/12/2012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4A9C54-5F8A-48E6-9822-D8C6ECBE7F2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D7F329F-F0C8-4193-A2BF-52063DB14225}" type="datetimeFigureOut">
              <a:rPr lang="en-US" smtClean="0"/>
              <a:pPr/>
              <a:t>7/12/2012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514A9C54-5F8A-48E6-9822-D8C6ECBE7F27}"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9D7F329F-F0C8-4193-A2BF-52063DB14225}" type="datetimeFigureOut">
              <a:rPr lang="en-US" smtClean="0"/>
              <a:pPr/>
              <a:t>7/12/2012</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14A9C54-5F8A-48E6-9822-D8C6ECBE7F27}"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WIRELESS LAN SECURITY</a:t>
            </a:r>
            <a:endParaRPr lang="en-US" dirty="0"/>
          </a:p>
        </p:txBody>
      </p:sp>
      <p:sp>
        <p:nvSpPr>
          <p:cNvPr id="3" name="Subtitle 2"/>
          <p:cNvSpPr>
            <a:spLocks noGrp="1"/>
          </p:cNvSpPr>
          <p:nvPr>
            <p:ph type="subTitle" idx="1"/>
          </p:nvPr>
        </p:nvSpPr>
        <p:spPr/>
        <p:txBody>
          <a:bodyPr/>
          <a:lstStyle/>
          <a:p>
            <a:r>
              <a:rPr lang="en-US" dirty="0" smtClean="0"/>
              <a:t>KIRAN CHAMARTHI</a:t>
            </a:r>
          </a:p>
          <a:p>
            <a:r>
              <a:rPr lang="en-US" dirty="0" smtClean="0"/>
              <a:t>NETWORK SECURITY</a:t>
            </a:r>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Wireless Network Card(NIC)</a:t>
            </a:r>
            <a:endParaRPr lang="en-US" dirty="0"/>
          </a:p>
        </p:txBody>
      </p:sp>
      <p:sp>
        <p:nvSpPr>
          <p:cNvPr id="3" name="Content Placeholder 2"/>
          <p:cNvSpPr>
            <a:spLocks noGrp="1"/>
          </p:cNvSpPr>
          <p:nvPr>
            <p:ph idx="1"/>
          </p:nvPr>
        </p:nvSpPr>
        <p:spPr/>
        <p:txBody>
          <a:bodyPr>
            <a:normAutofit/>
          </a:bodyPr>
          <a:lstStyle/>
          <a:p>
            <a:r>
              <a:rPr lang="en-US" sz="2000" dirty="0" smtClean="0"/>
              <a:t>A device such as a workstation or laptop requires a NIC to connect to the wireless network through radio waves. </a:t>
            </a:r>
          </a:p>
          <a:p>
            <a:r>
              <a:rPr lang="en-US" sz="2000" dirty="0" smtClean="0"/>
              <a:t>The NIC scans the available frequency spectrum for connectivity and associates the spectrum </a:t>
            </a:r>
            <a:r>
              <a:rPr lang="en-US" sz="2000" dirty="0" smtClean="0"/>
              <a:t>to </a:t>
            </a:r>
            <a:r>
              <a:rPr lang="en-US" sz="2000" dirty="0" smtClean="0"/>
              <a:t>an </a:t>
            </a:r>
            <a:r>
              <a:rPr lang="en-US" sz="2000" dirty="0" smtClean="0"/>
              <a:t>AP.</a:t>
            </a:r>
            <a:endParaRPr lang="en-US" sz="20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Wireless Bridge</a:t>
            </a:r>
            <a:endParaRPr lang="en-US" dirty="0"/>
          </a:p>
        </p:txBody>
      </p:sp>
      <p:sp>
        <p:nvSpPr>
          <p:cNvPr id="3" name="Content Placeholder 2"/>
          <p:cNvSpPr>
            <a:spLocks noGrp="1"/>
          </p:cNvSpPr>
          <p:nvPr>
            <p:ph idx="1"/>
          </p:nvPr>
        </p:nvSpPr>
        <p:spPr/>
        <p:txBody>
          <a:bodyPr>
            <a:normAutofit/>
          </a:bodyPr>
          <a:lstStyle/>
          <a:p>
            <a:r>
              <a:rPr lang="en-US" sz="2000" dirty="0" smtClean="0"/>
              <a:t>They are optional components that are used to connect multiple LANs at the MAC – layer level.</a:t>
            </a:r>
          </a:p>
          <a:p>
            <a:r>
              <a:rPr lang="en-US" sz="2000" dirty="0" smtClean="0"/>
              <a:t>They can be used in building-to-building wireless scenario, because they can cover longer </a:t>
            </a:r>
            <a:r>
              <a:rPr lang="en-US" sz="2000" dirty="0" smtClean="0"/>
              <a:t>distances.</a:t>
            </a:r>
            <a:endParaRPr lang="en-US" sz="20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Antenna</a:t>
            </a:r>
            <a:endParaRPr lang="en-US" dirty="0"/>
          </a:p>
        </p:txBody>
      </p:sp>
      <p:sp>
        <p:nvSpPr>
          <p:cNvPr id="3" name="Content Placeholder 2"/>
          <p:cNvSpPr>
            <a:spLocks noGrp="1"/>
          </p:cNvSpPr>
          <p:nvPr>
            <p:ph idx="1"/>
          </p:nvPr>
        </p:nvSpPr>
        <p:spPr/>
        <p:txBody>
          <a:bodyPr>
            <a:normAutofit/>
          </a:bodyPr>
          <a:lstStyle/>
          <a:p>
            <a:r>
              <a:rPr lang="en-US" sz="2000" dirty="0" smtClean="0"/>
              <a:t>The function of an antenna is to radiate the modulated signal through the air so that wireless clients can send and receive </a:t>
            </a:r>
            <a:r>
              <a:rPr lang="en-US" sz="2000" dirty="0" smtClean="0"/>
              <a:t>transmissions.</a:t>
            </a:r>
            <a:endParaRPr lang="en-US" sz="2000" dirty="0" smtClean="0"/>
          </a:p>
          <a:p>
            <a:r>
              <a:rPr lang="en-US" sz="2000" dirty="0" smtClean="0"/>
              <a:t>They are required </a:t>
            </a:r>
            <a:r>
              <a:rPr lang="en-US" sz="2000" dirty="0" smtClean="0"/>
              <a:t>on both AP </a:t>
            </a:r>
            <a:r>
              <a:rPr lang="en-US" sz="2000" dirty="0" smtClean="0"/>
              <a:t>and </a:t>
            </a:r>
            <a:r>
              <a:rPr lang="en-US" sz="2000" dirty="0" smtClean="0"/>
              <a:t>the wireless client.</a:t>
            </a:r>
            <a:endParaRPr lang="en-US" sz="20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WLAN Security</a:t>
            </a:r>
            <a:endParaRPr lang="en-US" dirty="0"/>
          </a:p>
        </p:txBody>
      </p:sp>
      <p:sp>
        <p:nvSpPr>
          <p:cNvPr id="3" name="Content Placeholder 2"/>
          <p:cNvSpPr>
            <a:spLocks noGrp="1"/>
          </p:cNvSpPr>
          <p:nvPr>
            <p:ph idx="1"/>
          </p:nvPr>
        </p:nvSpPr>
        <p:spPr/>
        <p:txBody>
          <a:bodyPr lIns="0" rIns="0">
            <a:normAutofit/>
          </a:bodyPr>
          <a:lstStyle/>
          <a:p>
            <a:pPr>
              <a:buNone/>
            </a:pPr>
            <a:r>
              <a:rPr lang="en-US" sz="2000" dirty="0" smtClean="0"/>
              <a:t>The Security of WLAN can be divided into two main components:</a:t>
            </a:r>
          </a:p>
          <a:p>
            <a:r>
              <a:rPr lang="en-US" sz="2000" dirty="0" smtClean="0"/>
              <a:t>Authentication:-</a:t>
            </a:r>
          </a:p>
          <a:p>
            <a:pPr marL="0" indent="0">
              <a:buNone/>
            </a:pPr>
            <a:r>
              <a:rPr lang="en-US" sz="2000" dirty="0"/>
              <a:t> </a:t>
            </a:r>
            <a:r>
              <a:rPr lang="en-US" sz="2000" dirty="0" smtClean="0"/>
              <a:t>    Strong </a:t>
            </a:r>
            <a:r>
              <a:rPr lang="en-US" sz="2000" dirty="0"/>
              <a:t>authentication mechanisms enforce access control policy to </a:t>
            </a:r>
            <a:r>
              <a:rPr lang="en-US" sz="2000" dirty="0" smtClean="0"/>
              <a:t>   allow authorized </a:t>
            </a:r>
            <a:r>
              <a:rPr lang="en-US" sz="2000" dirty="0"/>
              <a:t>users to connect to the wireless network.</a:t>
            </a:r>
            <a:endParaRPr lang="en-US" sz="2000" dirty="0" smtClean="0"/>
          </a:p>
          <a:p>
            <a:r>
              <a:rPr lang="en-US" sz="2000" dirty="0" smtClean="0"/>
              <a:t>Encryption:-</a:t>
            </a:r>
          </a:p>
          <a:p>
            <a:pPr marL="0" indent="0">
              <a:buNone/>
            </a:pPr>
            <a:r>
              <a:rPr lang="en-US" sz="2000" dirty="0" smtClean="0"/>
              <a:t>    Data </a:t>
            </a:r>
            <a:r>
              <a:rPr lang="en-US" sz="2000" dirty="0"/>
              <a:t>encryption helps ensure that only authorized recipients </a:t>
            </a:r>
            <a:r>
              <a:rPr lang="en-US" sz="2000" dirty="0" smtClean="0"/>
              <a:t>  understand </a:t>
            </a:r>
            <a:r>
              <a:rPr lang="en-US" sz="2000" dirty="0"/>
              <a:t>the transmitted data.</a:t>
            </a:r>
            <a:endParaRPr lang="en-US" sz="20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Features to Secure WLAN</a:t>
            </a:r>
            <a:endParaRPr lang="en-US" dirty="0"/>
          </a:p>
        </p:txBody>
      </p:sp>
      <p:sp>
        <p:nvSpPr>
          <p:cNvPr id="3" name="Content Placeholder 2"/>
          <p:cNvSpPr>
            <a:spLocks noGrp="1"/>
          </p:cNvSpPr>
          <p:nvPr>
            <p:ph idx="1"/>
          </p:nvPr>
        </p:nvSpPr>
        <p:spPr>
          <a:xfrm>
            <a:off x="457200" y="1143000"/>
            <a:ext cx="8229600" cy="5257800"/>
          </a:xfrm>
        </p:spPr>
        <p:txBody>
          <a:bodyPr>
            <a:normAutofit/>
          </a:bodyPr>
          <a:lstStyle/>
          <a:p>
            <a:endParaRPr lang="en-US" dirty="0" smtClean="0"/>
          </a:p>
          <a:p>
            <a:endParaRPr lang="en-US" sz="2000" dirty="0" smtClean="0"/>
          </a:p>
          <a:p>
            <a:r>
              <a:rPr lang="en-US" sz="2000" dirty="0" smtClean="0"/>
              <a:t>SSID</a:t>
            </a:r>
          </a:p>
          <a:p>
            <a:r>
              <a:rPr lang="en-US" sz="2000" dirty="0" smtClean="0"/>
              <a:t>MAC Authentication</a:t>
            </a:r>
          </a:p>
          <a:p>
            <a:r>
              <a:rPr lang="en-US" sz="2000" dirty="0" smtClean="0"/>
              <a:t>Client Authentication</a:t>
            </a:r>
          </a:p>
          <a:p>
            <a:r>
              <a:rPr lang="en-US" sz="2000" dirty="0" smtClean="0"/>
              <a:t>Static WEP</a:t>
            </a:r>
          </a:p>
          <a:p>
            <a:r>
              <a:rPr lang="en-US" sz="2000" dirty="0" smtClean="0"/>
              <a:t>WPA, WPA2 and 802.11i</a:t>
            </a:r>
          </a:p>
          <a:p>
            <a:r>
              <a:rPr lang="en-US" sz="2000" dirty="0" smtClean="0"/>
              <a:t>802.1x and EAP</a:t>
            </a:r>
          </a:p>
          <a:p>
            <a:r>
              <a:rPr lang="en-US" sz="2000" dirty="0" smtClean="0"/>
              <a:t>WLAN NAC</a:t>
            </a:r>
          </a:p>
          <a:p>
            <a:r>
              <a:rPr lang="en-US" sz="2000" dirty="0" smtClean="0"/>
              <a:t>WLAN IPS</a:t>
            </a:r>
          </a:p>
          <a:p>
            <a:r>
              <a:rPr lang="en-US" sz="2000" dirty="0" smtClean="0"/>
              <a:t>VPN </a:t>
            </a:r>
            <a:r>
              <a:rPr lang="en-US" sz="2000" dirty="0" err="1" smtClean="0"/>
              <a:t>IPsec</a:t>
            </a:r>
            <a:endParaRPr lang="en-US" sz="20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Service Set Identifiers</a:t>
            </a:r>
            <a:endParaRPr lang="en-US" dirty="0"/>
          </a:p>
        </p:txBody>
      </p:sp>
      <p:sp>
        <p:nvSpPr>
          <p:cNvPr id="3" name="Content Placeholder 2"/>
          <p:cNvSpPr>
            <a:spLocks noGrp="1"/>
          </p:cNvSpPr>
          <p:nvPr>
            <p:ph idx="1"/>
          </p:nvPr>
        </p:nvSpPr>
        <p:spPr/>
        <p:txBody>
          <a:bodyPr>
            <a:normAutofit/>
          </a:bodyPr>
          <a:lstStyle/>
          <a:p>
            <a:r>
              <a:rPr lang="en-US" sz="2000" dirty="0" smtClean="0"/>
              <a:t>SSID is an arbitrary ID or name for a wireless LAN network that logically segment the subsystem i.e. an SSID is used to identify  WLAN network and provide access for a device to join the network.</a:t>
            </a:r>
          </a:p>
          <a:p>
            <a:r>
              <a:rPr lang="en-US" sz="2000" dirty="0" smtClean="0"/>
              <a:t>Although SSID does not act as security mechanism to provide  data privacy or authentication , it can be used to prevent unauthorized access to clients that do not have a valid SSID to connect.</a:t>
            </a:r>
          </a:p>
          <a:p>
            <a:r>
              <a:rPr lang="en-US" sz="2000" dirty="0" smtClean="0"/>
              <a:t>So in order to get configured to WLAN each client should be configured with the correct SSID.</a:t>
            </a:r>
            <a:endParaRPr lang="en-US" sz="20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MAC Authentication</a:t>
            </a:r>
            <a:endParaRPr lang="en-US" dirty="0"/>
          </a:p>
        </p:txBody>
      </p:sp>
      <p:sp>
        <p:nvSpPr>
          <p:cNvPr id="3" name="Content Placeholder 2"/>
          <p:cNvSpPr>
            <a:spLocks noGrp="1"/>
          </p:cNvSpPr>
          <p:nvPr>
            <p:ph idx="1"/>
          </p:nvPr>
        </p:nvSpPr>
        <p:spPr/>
        <p:txBody>
          <a:bodyPr>
            <a:normAutofit/>
          </a:bodyPr>
          <a:lstStyle/>
          <a:p>
            <a:r>
              <a:rPr lang="en-US" sz="2000" dirty="0" smtClean="0"/>
              <a:t>MAC authentication allows the network access to known MAC addresses</a:t>
            </a:r>
            <a:r>
              <a:rPr lang="en-US" sz="2000" dirty="0" smtClean="0"/>
              <a:t>.</a:t>
            </a:r>
          </a:p>
          <a:p>
            <a:r>
              <a:rPr lang="en-US" sz="2000" dirty="0"/>
              <a:t>The access point verifies the client MAC address against a locally configured list of allowed addresses or against an external authentication server</a:t>
            </a:r>
            <a:r>
              <a:rPr lang="en-US" sz="2000" dirty="0" smtClean="0"/>
              <a:t>.</a:t>
            </a:r>
          </a:p>
          <a:p>
            <a:r>
              <a:rPr lang="en-US" sz="2000" dirty="0"/>
              <a:t>Access points can be preconfigured with all the wireless client MAC addresses in the MAC table that is maintained on the access point.</a:t>
            </a:r>
            <a:endParaRPr lang="en-US" sz="2000" dirty="0" smtClean="0"/>
          </a:p>
          <a:p>
            <a:r>
              <a:rPr lang="en-US" sz="2000" dirty="0"/>
              <a:t>When a client requests association to the access point, the MAC table is checked, and if the MAC address of the client matches, the authentication is successful. The client is associated to the access point and can transmit data through the </a:t>
            </a:r>
            <a:r>
              <a:rPr lang="en-US" sz="2000" dirty="0" smtClean="0"/>
              <a:t>AP.</a:t>
            </a:r>
          </a:p>
          <a:p>
            <a:r>
              <a:rPr lang="en-US" sz="2000" dirty="0"/>
              <a:t>Note that the MAC authentication feature can be easily circumvented by using a MAC spoofing </a:t>
            </a:r>
            <a:r>
              <a:rPr lang="en-US" sz="2000" dirty="0" smtClean="0"/>
              <a:t>technique.</a:t>
            </a:r>
            <a:endParaRPr lang="en-US" sz="2000"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Client Authentication</a:t>
            </a:r>
            <a:endParaRPr lang="en-US" dirty="0"/>
          </a:p>
        </p:txBody>
      </p:sp>
      <p:sp>
        <p:nvSpPr>
          <p:cNvPr id="3" name="Content Placeholder 2"/>
          <p:cNvSpPr>
            <a:spLocks noGrp="1"/>
          </p:cNvSpPr>
          <p:nvPr>
            <p:ph idx="1"/>
          </p:nvPr>
        </p:nvSpPr>
        <p:spPr/>
        <p:txBody>
          <a:bodyPr>
            <a:normAutofit/>
          </a:bodyPr>
          <a:lstStyle/>
          <a:p>
            <a:r>
              <a:rPr lang="en-US" sz="2000" dirty="0" smtClean="0"/>
              <a:t>802.11 support following Client authentication mechanisms :</a:t>
            </a:r>
          </a:p>
          <a:p>
            <a:r>
              <a:rPr lang="en-US" sz="2000" dirty="0" smtClean="0"/>
              <a:t>Open Authentication:-</a:t>
            </a:r>
          </a:p>
          <a:p>
            <a:pPr>
              <a:buNone/>
            </a:pPr>
            <a:r>
              <a:rPr lang="en-US" sz="2000" dirty="0" smtClean="0"/>
              <a:t>  -authenticates anyone who requests it.</a:t>
            </a:r>
          </a:p>
          <a:p>
            <a:pPr>
              <a:buNone/>
            </a:pPr>
            <a:r>
              <a:rPr lang="en-US" sz="2000" dirty="0" smtClean="0"/>
              <a:t>  -provides a null authentication process.</a:t>
            </a:r>
          </a:p>
          <a:p>
            <a:pPr>
              <a:buNone/>
            </a:pPr>
            <a:r>
              <a:rPr lang="en-US" sz="2000" dirty="0" smtClean="0"/>
              <a:t>  -In addition to an SSID , open authentication can be implemented to provide an additional layer to the access control on the access point.</a:t>
            </a:r>
          </a:p>
          <a:p>
            <a:pPr>
              <a:buNone/>
            </a:pPr>
            <a:endParaRPr lang="en-US" sz="2000" dirty="0" smtClean="0"/>
          </a:p>
          <a:p>
            <a:pPr>
              <a:buNone/>
            </a:pPr>
            <a:endParaRPr lang="en-US" sz="2000" dirty="0" smtClean="0"/>
          </a:p>
          <a:p>
            <a:pPr>
              <a:buNone/>
            </a:pPr>
            <a:endParaRPr lang="en-US" sz="2000" dirty="0" smtClean="0"/>
          </a:p>
          <a:p>
            <a:pPr>
              <a:buNone/>
            </a:pPr>
            <a:endParaRPr lang="en-US" sz="2000" dirty="0" smtClean="0"/>
          </a:p>
          <a:p>
            <a:pPr>
              <a:buNone/>
            </a:pPr>
            <a:r>
              <a:rPr lang="en-US" sz="2000" dirty="0" smtClean="0"/>
              <a:t>   Open authentication involves WEP keys which allow authorized clients with correct WEP key to associate with access points and transmit data.</a:t>
            </a:r>
          </a:p>
        </p:txBody>
      </p:sp>
      <p:sp>
        <p:nvSpPr>
          <p:cNvPr id="10" name="Line 58"/>
          <p:cNvSpPr>
            <a:spLocks noChangeShapeType="1"/>
          </p:cNvSpPr>
          <p:nvPr/>
        </p:nvSpPr>
        <p:spPr bwMode="auto">
          <a:xfrm>
            <a:off x="3492500" y="4914900"/>
            <a:ext cx="2016125" cy="0"/>
          </a:xfrm>
          <a:prstGeom prst="line">
            <a:avLst/>
          </a:prstGeom>
          <a:noFill/>
          <a:ln w="9525">
            <a:solidFill>
              <a:schemeClr val="tx1"/>
            </a:solidFill>
            <a:round/>
            <a:headEnd/>
            <a:tailEnd type="triangle" w="med" len="med"/>
          </a:ln>
          <a:effectLst/>
        </p:spPr>
        <p:txBody>
          <a:bodyPr/>
          <a:lstStyle/>
          <a:p>
            <a:endParaRPr lang="en-US"/>
          </a:p>
        </p:txBody>
      </p:sp>
      <p:sp>
        <p:nvSpPr>
          <p:cNvPr id="11" name="Text Box 59"/>
          <p:cNvSpPr txBox="1">
            <a:spLocks noChangeArrowheads="1"/>
          </p:cNvSpPr>
          <p:nvPr/>
        </p:nvSpPr>
        <p:spPr bwMode="auto">
          <a:xfrm>
            <a:off x="2627313" y="4437063"/>
            <a:ext cx="765175" cy="304800"/>
          </a:xfrm>
          <a:prstGeom prst="rect">
            <a:avLst/>
          </a:prstGeom>
          <a:noFill/>
          <a:ln w="9525">
            <a:noFill/>
            <a:miter lim="800000"/>
            <a:headEnd/>
            <a:tailEnd/>
          </a:ln>
          <a:effectLst/>
        </p:spPr>
        <p:txBody>
          <a:bodyPr wrap="none">
            <a:spAutoFit/>
          </a:bodyPr>
          <a:lstStyle/>
          <a:p>
            <a:r>
              <a:rPr lang="de-DE" sz="1400"/>
              <a:t>Initiator</a:t>
            </a:r>
          </a:p>
        </p:txBody>
      </p:sp>
      <p:sp>
        <p:nvSpPr>
          <p:cNvPr id="12" name="Text Box 60"/>
          <p:cNvSpPr txBox="1">
            <a:spLocks noChangeArrowheads="1"/>
          </p:cNvSpPr>
          <p:nvPr/>
        </p:nvSpPr>
        <p:spPr bwMode="auto">
          <a:xfrm>
            <a:off x="3419475" y="4652963"/>
            <a:ext cx="1947863" cy="304800"/>
          </a:xfrm>
          <a:prstGeom prst="rect">
            <a:avLst/>
          </a:prstGeom>
          <a:noFill/>
          <a:ln w="9525">
            <a:noFill/>
            <a:miter lim="800000"/>
            <a:headEnd/>
            <a:tailEnd/>
          </a:ln>
          <a:effectLst/>
        </p:spPr>
        <p:txBody>
          <a:bodyPr wrap="none">
            <a:spAutoFit/>
          </a:bodyPr>
          <a:lstStyle/>
          <a:p>
            <a:r>
              <a:rPr lang="de-DE" sz="1400"/>
              <a:t>Authentication request</a:t>
            </a:r>
          </a:p>
        </p:txBody>
      </p:sp>
      <p:sp>
        <p:nvSpPr>
          <p:cNvPr id="13" name="Text Box 61"/>
          <p:cNvSpPr txBox="1">
            <a:spLocks noChangeArrowheads="1"/>
          </p:cNvSpPr>
          <p:nvPr/>
        </p:nvSpPr>
        <p:spPr bwMode="auto">
          <a:xfrm>
            <a:off x="5651500" y="4438650"/>
            <a:ext cx="1050925" cy="304800"/>
          </a:xfrm>
          <a:prstGeom prst="rect">
            <a:avLst/>
          </a:prstGeom>
          <a:noFill/>
          <a:ln w="9525">
            <a:noFill/>
            <a:miter lim="800000"/>
            <a:headEnd/>
            <a:tailEnd/>
          </a:ln>
          <a:effectLst/>
        </p:spPr>
        <p:txBody>
          <a:bodyPr wrap="none">
            <a:spAutoFit/>
          </a:bodyPr>
          <a:lstStyle/>
          <a:p>
            <a:r>
              <a:rPr lang="de-DE" sz="1400"/>
              <a:t>Responder</a:t>
            </a:r>
          </a:p>
        </p:txBody>
      </p:sp>
      <p:sp>
        <p:nvSpPr>
          <p:cNvPr id="14" name="Line 62"/>
          <p:cNvSpPr>
            <a:spLocks noChangeShapeType="1"/>
          </p:cNvSpPr>
          <p:nvPr/>
        </p:nvSpPr>
        <p:spPr bwMode="auto">
          <a:xfrm flipH="1">
            <a:off x="3490913" y="5346700"/>
            <a:ext cx="1944687" cy="0"/>
          </a:xfrm>
          <a:prstGeom prst="line">
            <a:avLst/>
          </a:prstGeom>
          <a:noFill/>
          <a:ln w="9525">
            <a:solidFill>
              <a:schemeClr val="tx1"/>
            </a:solidFill>
            <a:round/>
            <a:headEnd/>
            <a:tailEnd type="triangle" w="med" len="med"/>
          </a:ln>
          <a:effectLst/>
        </p:spPr>
        <p:txBody>
          <a:bodyPr/>
          <a:lstStyle/>
          <a:p>
            <a:endParaRPr lang="en-US"/>
          </a:p>
        </p:txBody>
      </p:sp>
      <p:sp>
        <p:nvSpPr>
          <p:cNvPr id="15" name="Text Box 63"/>
          <p:cNvSpPr txBox="1">
            <a:spLocks noChangeArrowheads="1"/>
          </p:cNvSpPr>
          <p:nvPr/>
        </p:nvSpPr>
        <p:spPr bwMode="auto">
          <a:xfrm>
            <a:off x="3348038" y="5086350"/>
            <a:ext cx="2085975" cy="304800"/>
          </a:xfrm>
          <a:prstGeom prst="rect">
            <a:avLst/>
          </a:prstGeom>
          <a:noFill/>
          <a:ln w="9525">
            <a:noFill/>
            <a:miter lim="800000"/>
            <a:headEnd/>
            <a:tailEnd/>
          </a:ln>
          <a:effectLst/>
        </p:spPr>
        <p:txBody>
          <a:bodyPr wrap="none">
            <a:spAutoFit/>
          </a:bodyPr>
          <a:lstStyle/>
          <a:p>
            <a:r>
              <a:rPr lang="de-DE" sz="1400"/>
              <a:t>Authentication response</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000" dirty="0" smtClean="0"/>
              <a:t>Shared – key authentication:-Shared key authentication is similar to Open authentication in which it uses a WEP key along with SSID, but in this case the access point sends the client a challenge packet.</a:t>
            </a:r>
          </a:p>
          <a:p>
            <a:pPr>
              <a:buNone/>
            </a:pPr>
            <a:r>
              <a:rPr lang="en-US" sz="2000" dirty="0" smtClean="0"/>
              <a:t>     The client replies to the challenge packet by encrypting with its WEP key.</a:t>
            </a:r>
          </a:p>
          <a:p>
            <a:pPr>
              <a:buNone/>
            </a:pPr>
            <a:endParaRPr lang="en-US" sz="2000" dirty="0"/>
          </a:p>
        </p:txBody>
      </p:sp>
      <p:sp>
        <p:nvSpPr>
          <p:cNvPr id="4" name="Line 11"/>
          <p:cNvSpPr>
            <a:spLocks noChangeShapeType="1"/>
          </p:cNvSpPr>
          <p:nvPr/>
        </p:nvSpPr>
        <p:spPr bwMode="auto">
          <a:xfrm>
            <a:off x="1549400" y="4627563"/>
            <a:ext cx="2016125" cy="0"/>
          </a:xfrm>
          <a:prstGeom prst="line">
            <a:avLst/>
          </a:prstGeom>
          <a:noFill/>
          <a:ln w="9525">
            <a:solidFill>
              <a:schemeClr val="tx1"/>
            </a:solidFill>
            <a:round/>
            <a:headEnd/>
            <a:tailEnd type="triangle" w="med" len="med"/>
          </a:ln>
          <a:effectLst/>
        </p:spPr>
        <p:txBody>
          <a:bodyPr/>
          <a:lstStyle/>
          <a:p>
            <a:endParaRPr lang="en-US"/>
          </a:p>
        </p:txBody>
      </p:sp>
      <p:sp>
        <p:nvSpPr>
          <p:cNvPr id="5" name="Text Box 12"/>
          <p:cNvSpPr txBox="1">
            <a:spLocks noChangeArrowheads="1"/>
          </p:cNvSpPr>
          <p:nvPr/>
        </p:nvSpPr>
        <p:spPr bwMode="auto">
          <a:xfrm>
            <a:off x="684213" y="4149725"/>
            <a:ext cx="765175" cy="304800"/>
          </a:xfrm>
          <a:prstGeom prst="rect">
            <a:avLst/>
          </a:prstGeom>
          <a:noFill/>
          <a:ln w="9525">
            <a:noFill/>
            <a:miter lim="800000"/>
            <a:headEnd/>
            <a:tailEnd/>
          </a:ln>
          <a:effectLst/>
        </p:spPr>
        <p:txBody>
          <a:bodyPr wrap="none">
            <a:spAutoFit/>
          </a:bodyPr>
          <a:lstStyle/>
          <a:p>
            <a:r>
              <a:rPr lang="de-DE" sz="1400"/>
              <a:t>Initiator</a:t>
            </a:r>
          </a:p>
        </p:txBody>
      </p:sp>
      <p:sp>
        <p:nvSpPr>
          <p:cNvPr id="6" name="Text Box 13"/>
          <p:cNvSpPr txBox="1">
            <a:spLocks noChangeArrowheads="1"/>
          </p:cNvSpPr>
          <p:nvPr/>
        </p:nvSpPr>
        <p:spPr bwMode="auto">
          <a:xfrm>
            <a:off x="1476375" y="4365625"/>
            <a:ext cx="1947863" cy="304800"/>
          </a:xfrm>
          <a:prstGeom prst="rect">
            <a:avLst/>
          </a:prstGeom>
          <a:noFill/>
          <a:ln w="9525">
            <a:noFill/>
            <a:miter lim="800000"/>
            <a:headEnd/>
            <a:tailEnd/>
          </a:ln>
          <a:effectLst/>
        </p:spPr>
        <p:txBody>
          <a:bodyPr wrap="none">
            <a:spAutoFit/>
          </a:bodyPr>
          <a:lstStyle/>
          <a:p>
            <a:r>
              <a:rPr lang="de-DE" sz="1400"/>
              <a:t>Authentication request</a:t>
            </a:r>
          </a:p>
        </p:txBody>
      </p:sp>
      <p:sp>
        <p:nvSpPr>
          <p:cNvPr id="7" name="Text Box 14"/>
          <p:cNvSpPr txBox="1">
            <a:spLocks noChangeArrowheads="1"/>
          </p:cNvSpPr>
          <p:nvPr/>
        </p:nvSpPr>
        <p:spPr bwMode="auto">
          <a:xfrm>
            <a:off x="3708400" y="4151313"/>
            <a:ext cx="1050925" cy="304800"/>
          </a:xfrm>
          <a:prstGeom prst="rect">
            <a:avLst/>
          </a:prstGeom>
          <a:noFill/>
          <a:ln w="9525">
            <a:noFill/>
            <a:miter lim="800000"/>
            <a:headEnd/>
            <a:tailEnd/>
          </a:ln>
          <a:effectLst/>
        </p:spPr>
        <p:txBody>
          <a:bodyPr wrap="none">
            <a:spAutoFit/>
          </a:bodyPr>
          <a:lstStyle/>
          <a:p>
            <a:r>
              <a:rPr lang="de-DE" sz="1400"/>
              <a:t>Responder</a:t>
            </a:r>
          </a:p>
        </p:txBody>
      </p:sp>
      <p:sp>
        <p:nvSpPr>
          <p:cNvPr id="8" name="Line 15"/>
          <p:cNvSpPr>
            <a:spLocks noChangeShapeType="1"/>
          </p:cNvSpPr>
          <p:nvPr/>
        </p:nvSpPr>
        <p:spPr bwMode="auto">
          <a:xfrm flipH="1">
            <a:off x="1547813" y="5059363"/>
            <a:ext cx="1944687" cy="0"/>
          </a:xfrm>
          <a:prstGeom prst="line">
            <a:avLst/>
          </a:prstGeom>
          <a:noFill/>
          <a:ln w="9525">
            <a:solidFill>
              <a:schemeClr val="tx1"/>
            </a:solidFill>
            <a:round/>
            <a:headEnd/>
            <a:tailEnd type="triangle" w="med" len="med"/>
          </a:ln>
          <a:effectLst/>
        </p:spPr>
        <p:txBody>
          <a:bodyPr/>
          <a:lstStyle/>
          <a:p>
            <a:endParaRPr lang="en-US"/>
          </a:p>
        </p:txBody>
      </p:sp>
      <p:sp>
        <p:nvSpPr>
          <p:cNvPr id="9" name="Text Box 16"/>
          <p:cNvSpPr txBox="1">
            <a:spLocks noChangeArrowheads="1"/>
          </p:cNvSpPr>
          <p:nvPr/>
        </p:nvSpPr>
        <p:spPr bwMode="auto">
          <a:xfrm>
            <a:off x="1476375" y="4797425"/>
            <a:ext cx="1878013" cy="304800"/>
          </a:xfrm>
          <a:prstGeom prst="rect">
            <a:avLst/>
          </a:prstGeom>
          <a:noFill/>
          <a:ln w="9525">
            <a:noFill/>
            <a:miter lim="800000"/>
            <a:headEnd/>
            <a:tailEnd/>
          </a:ln>
          <a:effectLst/>
        </p:spPr>
        <p:txBody>
          <a:bodyPr wrap="none">
            <a:spAutoFit/>
          </a:bodyPr>
          <a:lstStyle/>
          <a:p>
            <a:r>
              <a:rPr lang="de-DE" sz="1400"/>
              <a:t>“challange“ text string</a:t>
            </a:r>
          </a:p>
        </p:txBody>
      </p:sp>
      <p:sp>
        <p:nvSpPr>
          <p:cNvPr id="10" name="Line 17"/>
          <p:cNvSpPr>
            <a:spLocks noChangeShapeType="1"/>
          </p:cNvSpPr>
          <p:nvPr/>
        </p:nvSpPr>
        <p:spPr bwMode="auto">
          <a:xfrm>
            <a:off x="1547813" y="5491163"/>
            <a:ext cx="2016125" cy="0"/>
          </a:xfrm>
          <a:prstGeom prst="line">
            <a:avLst/>
          </a:prstGeom>
          <a:noFill/>
          <a:ln w="9525">
            <a:solidFill>
              <a:schemeClr val="tx1"/>
            </a:solidFill>
            <a:round/>
            <a:headEnd/>
            <a:tailEnd type="triangle" w="med" len="med"/>
          </a:ln>
          <a:effectLst/>
        </p:spPr>
        <p:txBody>
          <a:bodyPr/>
          <a:lstStyle/>
          <a:p>
            <a:endParaRPr lang="en-US"/>
          </a:p>
        </p:txBody>
      </p:sp>
      <p:sp>
        <p:nvSpPr>
          <p:cNvPr id="11" name="Text Box 18"/>
          <p:cNvSpPr txBox="1">
            <a:spLocks noChangeArrowheads="1"/>
          </p:cNvSpPr>
          <p:nvPr/>
        </p:nvSpPr>
        <p:spPr bwMode="auto">
          <a:xfrm>
            <a:off x="1476375" y="5203825"/>
            <a:ext cx="1887538" cy="336550"/>
          </a:xfrm>
          <a:prstGeom prst="rect">
            <a:avLst/>
          </a:prstGeom>
          <a:noFill/>
          <a:ln w="9525">
            <a:noFill/>
            <a:miter lim="800000"/>
            <a:headEnd/>
            <a:tailEnd/>
          </a:ln>
          <a:effectLst/>
        </p:spPr>
        <p:txBody>
          <a:bodyPr wrap="none">
            <a:spAutoFit/>
          </a:bodyPr>
          <a:lstStyle/>
          <a:p>
            <a:r>
              <a:rPr lang="de-DE" sz="1600"/>
              <a:t>„</a:t>
            </a:r>
            <a:r>
              <a:rPr lang="de-DE" sz="1400"/>
              <a:t>challange“ text string</a:t>
            </a:r>
          </a:p>
        </p:txBody>
      </p:sp>
      <p:sp>
        <p:nvSpPr>
          <p:cNvPr id="12" name="Line 19"/>
          <p:cNvSpPr>
            <a:spLocks noChangeShapeType="1"/>
          </p:cNvSpPr>
          <p:nvPr/>
        </p:nvSpPr>
        <p:spPr bwMode="auto">
          <a:xfrm flipH="1">
            <a:off x="1547813" y="6138863"/>
            <a:ext cx="1944687" cy="0"/>
          </a:xfrm>
          <a:prstGeom prst="line">
            <a:avLst/>
          </a:prstGeom>
          <a:noFill/>
          <a:ln w="9525">
            <a:solidFill>
              <a:schemeClr val="tx1"/>
            </a:solidFill>
            <a:round/>
            <a:headEnd/>
            <a:tailEnd type="triangle" w="med" len="med"/>
          </a:ln>
          <a:effectLst/>
        </p:spPr>
        <p:txBody>
          <a:bodyPr/>
          <a:lstStyle/>
          <a:p>
            <a:endParaRPr lang="en-US"/>
          </a:p>
        </p:txBody>
      </p:sp>
      <p:sp>
        <p:nvSpPr>
          <p:cNvPr id="13" name="Text Box 20"/>
          <p:cNvSpPr txBox="1">
            <a:spLocks noChangeArrowheads="1"/>
          </p:cNvSpPr>
          <p:nvPr/>
        </p:nvSpPr>
        <p:spPr bwMode="auto">
          <a:xfrm>
            <a:off x="1476375" y="5446713"/>
            <a:ext cx="2263775" cy="304800"/>
          </a:xfrm>
          <a:prstGeom prst="rect">
            <a:avLst/>
          </a:prstGeom>
          <a:noFill/>
          <a:ln w="9525">
            <a:noFill/>
            <a:miter lim="800000"/>
            <a:headEnd/>
            <a:tailEnd/>
          </a:ln>
          <a:effectLst/>
        </p:spPr>
        <p:txBody>
          <a:bodyPr wrap="none">
            <a:spAutoFit/>
          </a:bodyPr>
          <a:lstStyle/>
          <a:p>
            <a:r>
              <a:rPr lang="de-DE" sz="1400"/>
              <a:t>Encrypted with shared key</a:t>
            </a:r>
          </a:p>
        </p:txBody>
      </p:sp>
      <p:sp>
        <p:nvSpPr>
          <p:cNvPr id="14" name="Text Box 21"/>
          <p:cNvSpPr txBox="1">
            <a:spLocks noChangeArrowheads="1"/>
          </p:cNvSpPr>
          <p:nvPr/>
        </p:nvSpPr>
        <p:spPr bwMode="auto">
          <a:xfrm>
            <a:off x="179388" y="4986338"/>
            <a:ext cx="1474787" cy="517525"/>
          </a:xfrm>
          <a:prstGeom prst="rect">
            <a:avLst/>
          </a:prstGeom>
          <a:noFill/>
          <a:ln w="9525">
            <a:noFill/>
            <a:miter lim="800000"/>
            <a:headEnd/>
            <a:tailEnd/>
          </a:ln>
          <a:effectLst/>
        </p:spPr>
        <p:txBody>
          <a:bodyPr wrap="none">
            <a:spAutoFit/>
          </a:bodyPr>
          <a:lstStyle/>
          <a:p>
            <a:r>
              <a:rPr lang="de-DE" sz="1400"/>
              <a:t>WEP encryption</a:t>
            </a:r>
          </a:p>
          <a:p>
            <a:r>
              <a:rPr lang="de-DE" sz="1400"/>
              <a:t>of challange text</a:t>
            </a:r>
          </a:p>
        </p:txBody>
      </p:sp>
      <p:sp>
        <p:nvSpPr>
          <p:cNvPr id="15" name="Text Box 22"/>
          <p:cNvSpPr txBox="1">
            <a:spLocks noChangeArrowheads="1"/>
          </p:cNvSpPr>
          <p:nvPr/>
        </p:nvSpPr>
        <p:spPr bwMode="auto">
          <a:xfrm>
            <a:off x="1476375" y="5922963"/>
            <a:ext cx="2401888" cy="304800"/>
          </a:xfrm>
          <a:prstGeom prst="rect">
            <a:avLst/>
          </a:prstGeom>
          <a:noFill/>
          <a:ln w="9525">
            <a:noFill/>
            <a:miter lim="800000"/>
            <a:headEnd/>
            <a:tailEnd/>
          </a:ln>
          <a:effectLst/>
        </p:spPr>
        <p:txBody>
          <a:bodyPr wrap="none">
            <a:spAutoFit/>
          </a:bodyPr>
          <a:lstStyle/>
          <a:p>
            <a:r>
              <a:rPr lang="de-DE" sz="1400"/>
              <a:t>Positive / negative response</a:t>
            </a:r>
          </a:p>
        </p:txBody>
      </p:sp>
      <p:sp>
        <p:nvSpPr>
          <p:cNvPr id="16" name="Text Box 23"/>
          <p:cNvSpPr txBox="1">
            <a:spLocks noChangeArrowheads="1"/>
          </p:cNvSpPr>
          <p:nvPr/>
        </p:nvSpPr>
        <p:spPr bwMode="auto">
          <a:xfrm>
            <a:off x="1476375" y="6138863"/>
            <a:ext cx="2262188" cy="304800"/>
          </a:xfrm>
          <a:prstGeom prst="rect">
            <a:avLst/>
          </a:prstGeom>
          <a:noFill/>
          <a:ln w="9525">
            <a:noFill/>
            <a:miter lim="800000"/>
            <a:headEnd/>
            <a:tailEnd/>
          </a:ln>
          <a:effectLst/>
        </p:spPr>
        <p:txBody>
          <a:bodyPr wrap="none">
            <a:spAutoFit/>
          </a:bodyPr>
          <a:lstStyle/>
          <a:p>
            <a:r>
              <a:rPr lang="de-DE" sz="1400"/>
              <a:t>based on decryption result</a:t>
            </a:r>
          </a:p>
        </p:txBody>
      </p:sp>
      <p:sp>
        <p:nvSpPr>
          <p:cNvPr id="17" name="Text Box 24"/>
          <p:cNvSpPr txBox="1">
            <a:spLocks noChangeArrowheads="1"/>
          </p:cNvSpPr>
          <p:nvPr/>
        </p:nvSpPr>
        <p:spPr bwMode="auto">
          <a:xfrm>
            <a:off x="3419475" y="5013325"/>
            <a:ext cx="1493838" cy="517525"/>
          </a:xfrm>
          <a:prstGeom prst="rect">
            <a:avLst/>
          </a:prstGeom>
          <a:noFill/>
          <a:ln w="9525">
            <a:noFill/>
            <a:miter lim="800000"/>
            <a:headEnd/>
            <a:tailEnd/>
          </a:ln>
          <a:effectLst/>
        </p:spPr>
        <p:txBody>
          <a:bodyPr wrap="none">
            <a:spAutoFit/>
          </a:bodyPr>
          <a:lstStyle/>
          <a:p>
            <a:r>
              <a:rPr lang="de-DE" sz="1400"/>
              <a:t>WEP decryption</a:t>
            </a:r>
          </a:p>
          <a:p>
            <a:r>
              <a:rPr lang="de-DE" sz="1400"/>
              <a:t>of encrypted text</a:t>
            </a:r>
          </a:p>
        </p:txBody>
      </p:sp>
      <p:pic>
        <p:nvPicPr>
          <p:cNvPr id="18" name="Picture 25" descr="sharedkey"/>
          <p:cNvPicPr>
            <a:picLocks noChangeAspect="1" noChangeArrowheads="1"/>
          </p:cNvPicPr>
          <p:nvPr/>
        </p:nvPicPr>
        <p:blipFill>
          <a:blip r:embed="rId2" cstate="print"/>
          <a:srcRect/>
          <a:stretch>
            <a:fillRect/>
          </a:stretch>
        </p:blipFill>
        <p:spPr bwMode="auto">
          <a:xfrm>
            <a:off x="4876800" y="3581400"/>
            <a:ext cx="4013200" cy="2876550"/>
          </a:xfrm>
          <a:prstGeom prst="rect">
            <a:avLst/>
          </a:prstGeom>
          <a:noFill/>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Static Wired Equivalent Privacy (WEP)</a:t>
            </a:r>
            <a:endParaRPr lang="en-US" dirty="0"/>
          </a:p>
        </p:txBody>
      </p:sp>
      <p:sp>
        <p:nvSpPr>
          <p:cNvPr id="3" name="Content Placeholder 2"/>
          <p:cNvSpPr>
            <a:spLocks noGrp="1"/>
          </p:cNvSpPr>
          <p:nvPr>
            <p:ph idx="1"/>
          </p:nvPr>
        </p:nvSpPr>
        <p:spPr/>
        <p:txBody>
          <a:bodyPr>
            <a:normAutofit/>
          </a:bodyPr>
          <a:lstStyle/>
          <a:p>
            <a:r>
              <a:rPr lang="en-US" sz="2000" dirty="0" smtClean="0"/>
              <a:t>A Static WEP key is composed of either 40 or 128 bits that is statically defined by the user on the access point and on all the individual wireless clients that need to associate with access point.</a:t>
            </a:r>
          </a:p>
          <a:p>
            <a:r>
              <a:rPr lang="en-US" sz="2000" dirty="0" smtClean="0"/>
              <a:t>This approach is not scalable because it requires entering the static WEP key on each wireless device in the WLAN network.</a:t>
            </a:r>
          </a:p>
          <a:p>
            <a:r>
              <a:rPr lang="en-US" sz="2000" dirty="0" smtClean="0"/>
              <a:t>Vulnerability:- WEP key can be sniffed using tools such as </a:t>
            </a:r>
            <a:r>
              <a:rPr lang="en-US" sz="2000" dirty="0" err="1" smtClean="0"/>
              <a:t>AirSnort</a:t>
            </a:r>
            <a:r>
              <a:rPr lang="en-US" sz="2000" dirty="0" smtClean="0"/>
              <a:t> and deciphered. In this case the attacker must capture enough packets with a  weak initialization vector to computationally compute the WEP key.</a:t>
            </a:r>
          </a:p>
          <a:p>
            <a:r>
              <a:rPr lang="en-US" sz="2000" dirty="0" smtClean="0"/>
              <a:t>In order to mitigate the WEP vulnerabilities the IEEE developed an enhancement standard 802.11i and included two encryption enhancements.                                                                                                                    Temporal Key Integrity Protocol(TKIP)                                                            Advanced Encryption Standard (AES – CCMP)</a:t>
            </a:r>
          </a:p>
          <a:p>
            <a:pPr>
              <a:buNone/>
            </a:pPr>
            <a:endParaRPr lang="en-US" dirty="0" smtClean="0"/>
          </a:p>
          <a:p>
            <a:endParaRPr lang="en-US" sz="2000" dirty="0" smtClean="0"/>
          </a:p>
          <a:p>
            <a:pPr>
              <a:buNone/>
            </a:pPr>
            <a:endParaRPr lang="en-US" sz="2000" dirty="0" smtClean="0"/>
          </a:p>
          <a:p>
            <a:pPr>
              <a:buNone/>
            </a:pPr>
            <a:endParaRPr lang="en-US" sz="2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a:t>
            </a:r>
            <a:endParaRPr lang="en-US" dirty="0"/>
          </a:p>
        </p:txBody>
      </p:sp>
      <p:sp>
        <p:nvSpPr>
          <p:cNvPr id="3" name="Content Placeholder 2"/>
          <p:cNvSpPr>
            <a:spLocks noGrp="1"/>
          </p:cNvSpPr>
          <p:nvPr>
            <p:ph idx="1"/>
          </p:nvPr>
        </p:nvSpPr>
        <p:spPr/>
        <p:txBody>
          <a:bodyPr>
            <a:normAutofit/>
          </a:bodyPr>
          <a:lstStyle/>
          <a:p>
            <a:pPr>
              <a:buNone/>
            </a:pPr>
            <a:r>
              <a:rPr lang="en-US" sz="2000" dirty="0"/>
              <a:t>WLAN is a local area network that uses radio communication to provide mobility to the network </a:t>
            </a:r>
            <a:r>
              <a:rPr lang="en-US" sz="2000" dirty="0" smtClean="0"/>
              <a:t>users, </a:t>
            </a:r>
            <a:r>
              <a:rPr lang="en-US" sz="2000" dirty="0"/>
              <a:t>while maintaining the connectivity to the wired </a:t>
            </a:r>
            <a:r>
              <a:rPr lang="en-US" sz="2000" dirty="0" smtClean="0"/>
              <a:t>network.</a:t>
            </a:r>
            <a:endParaRPr lang="en-US" sz="2000" baseline="30000" dirty="0" smtClean="0"/>
          </a:p>
          <a:p>
            <a:pPr>
              <a:buNone/>
            </a:pPr>
            <a:r>
              <a:rPr lang="en-US" sz="2000" dirty="0" smtClean="0"/>
              <a:t>A WLAN typically extends an existing wired local area network. WLANs are built by attaching a device called the access point (AP) to the edge of the wired network. Clients communicate with the AP using a wireless network adapter which is similar in function to a traditional Ethernet adapter.</a:t>
            </a:r>
            <a:endParaRPr lang="en-US" sz="20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WPA</a:t>
            </a:r>
            <a:endParaRPr lang="en-US" dirty="0"/>
          </a:p>
        </p:txBody>
      </p:sp>
      <p:sp>
        <p:nvSpPr>
          <p:cNvPr id="3" name="Content Placeholder 2"/>
          <p:cNvSpPr>
            <a:spLocks noGrp="1"/>
          </p:cNvSpPr>
          <p:nvPr>
            <p:ph idx="1"/>
          </p:nvPr>
        </p:nvSpPr>
        <p:spPr/>
        <p:txBody>
          <a:bodyPr/>
          <a:lstStyle/>
          <a:p>
            <a:r>
              <a:rPr lang="en-US" sz="2000" dirty="0" smtClean="0"/>
              <a:t>WPA stands for Wi-Fi protected Access .</a:t>
            </a:r>
          </a:p>
          <a:p>
            <a:r>
              <a:rPr lang="en-US" sz="2000" dirty="0" smtClean="0"/>
              <a:t>It is a standard security solution from the Wi-Fi Alliance that addresses all known WEP vulnerabilities in the original IEEE 802.11 security implementation and provides protection from WLAN attacks. Wi-Fi Protected Access (WPA and WPA2) is a certification program developed by the Wi-Fi Alliance to indicate compliance with the security protocol created by the Wi-Fi Alliance to secure wireless.</a:t>
            </a:r>
          </a:p>
          <a:p>
            <a:r>
              <a:rPr lang="en-US" sz="2000" dirty="0" smtClean="0"/>
              <a:t>WPA uses Temporal Key Integrity Protocol (TKIP) for encryption based on RC4 algorithm .</a:t>
            </a:r>
          </a:p>
          <a:p>
            <a:r>
              <a:rPr lang="en-US" sz="2000" dirty="0" smtClean="0"/>
              <a:t>WPA supports the pre shared key (PSK) and IEEE 802.1x/EAP modes of operation for authentication.</a:t>
            </a:r>
          </a:p>
          <a:p>
            <a:pPr>
              <a:buNone/>
            </a:pP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WPA2</a:t>
            </a:r>
            <a:endParaRPr lang="en-US" dirty="0"/>
          </a:p>
        </p:txBody>
      </p:sp>
      <p:sp>
        <p:nvSpPr>
          <p:cNvPr id="3" name="Content Placeholder 2"/>
          <p:cNvSpPr>
            <a:spLocks noGrp="1"/>
          </p:cNvSpPr>
          <p:nvPr>
            <p:ph idx="1"/>
          </p:nvPr>
        </p:nvSpPr>
        <p:spPr/>
        <p:txBody>
          <a:bodyPr>
            <a:normAutofit/>
          </a:bodyPr>
          <a:lstStyle/>
          <a:p>
            <a:r>
              <a:rPr lang="en-US" sz="2000" dirty="0" smtClean="0"/>
              <a:t>WPA2 is the next generation of wireless security. </a:t>
            </a:r>
          </a:p>
          <a:p>
            <a:r>
              <a:rPr lang="en-US" sz="2000" dirty="0" smtClean="0"/>
              <a:t>WPA2 provides a stronger encryption algorithm stronger mechanism through AES encryption algorithm.</a:t>
            </a:r>
          </a:p>
          <a:p>
            <a:r>
              <a:rPr lang="en-US" sz="2000" dirty="0" smtClean="0"/>
              <a:t>WPA and WPA2 have two operation modes:-                                                                </a:t>
            </a:r>
          </a:p>
          <a:p>
            <a:pPr>
              <a:buNone/>
            </a:pPr>
            <a:r>
              <a:rPr lang="en-US" sz="2000" dirty="0" smtClean="0"/>
              <a:t>     Personal mode – PSK mode of  operation for authentication is used.</a:t>
            </a:r>
          </a:p>
          <a:p>
            <a:pPr>
              <a:buNone/>
            </a:pPr>
            <a:r>
              <a:rPr lang="en-US" sz="2000" dirty="0" smtClean="0"/>
              <a:t>     What is a PSK mode?</a:t>
            </a:r>
          </a:p>
          <a:p>
            <a:pPr>
              <a:buNone/>
            </a:pPr>
            <a:r>
              <a:rPr lang="en-US" sz="2000" dirty="0" smtClean="0"/>
              <a:t>     Enterprise mode – Supports PSK and  IEEE 802.1x/EAP modes of        operation for Authentication.  </a:t>
            </a:r>
          </a:p>
          <a:p>
            <a:r>
              <a:rPr lang="en-US" sz="2000" dirty="0" smtClean="0"/>
              <a:t>WPA and WPA2 standard adopts the EAP method types for authentication.</a:t>
            </a:r>
          </a:p>
          <a:p>
            <a:pPr>
              <a:buNone/>
            </a:pPr>
            <a:r>
              <a:rPr lang="en-US" sz="2000" dirty="0" smtClean="0"/>
              <a:t> </a:t>
            </a:r>
            <a:endParaRPr lang="en-US" dirty="0" smtClean="0"/>
          </a:p>
          <a:p>
            <a:pPr>
              <a:buNone/>
            </a:pPr>
            <a:endParaRPr lang="en-US" sz="2000" dirty="0" smtClean="0"/>
          </a:p>
          <a:p>
            <a:pPr>
              <a:buNone/>
            </a:pPr>
            <a:endParaRPr lang="en-US" sz="20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pic1.jpg"/>
          <p:cNvPicPr>
            <a:picLocks noGrp="1" noChangeAspect="1"/>
          </p:cNvPicPr>
          <p:nvPr>
            <p:ph idx="1"/>
          </p:nvPr>
        </p:nvPicPr>
        <p:blipFill>
          <a:blip r:embed="rId2" cstate="print"/>
          <a:stretch>
            <a:fillRect/>
          </a:stretch>
        </p:blipFill>
        <p:spPr>
          <a:xfrm>
            <a:off x="762000" y="2514600"/>
            <a:ext cx="7549661" cy="2057399"/>
          </a:xfrm>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802.1x and EAP</a:t>
            </a:r>
            <a:endParaRPr lang="en-US" dirty="0"/>
          </a:p>
        </p:txBody>
      </p:sp>
      <p:sp>
        <p:nvSpPr>
          <p:cNvPr id="3" name="Content Placeholder 2"/>
          <p:cNvSpPr>
            <a:spLocks noGrp="1"/>
          </p:cNvSpPr>
          <p:nvPr>
            <p:ph idx="1"/>
          </p:nvPr>
        </p:nvSpPr>
        <p:spPr/>
        <p:txBody>
          <a:bodyPr>
            <a:normAutofit/>
          </a:bodyPr>
          <a:lstStyle/>
          <a:p>
            <a:r>
              <a:rPr lang="en-US" sz="2000" dirty="0" smtClean="0"/>
              <a:t>IBNS extends network security based on the 802.1x technology by using EAP (Extensible Authentication Protocol).</a:t>
            </a:r>
          </a:p>
          <a:p>
            <a:r>
              <a:rPr lang="en-US" sz="2000" dirty="0" smtClean="0"/>
              <a:t>EAP is a universal authentication framework, not a specific authentication mechanism.</a:t>
            </a:r>
          </a:p>
          <a:p>
            <a:r>
              <a:rPr lang="en-US" sz="2000" dirty="0" smtClean="0"/>
              <a:t>EAP provides common functions and communication specifications for an authentication mechanism.</a:t>
            </a:r>
          </a:p>
          <a:p>
            <a:r>
              <a:rPr lang="en-US" sz="2000" dirty="0" smtClean="0"/>
              <a:t>These varying mechanisms are called EAP methods. EAP methods can be used in 802.1x solutions to provide identity based  network access control.</a:t>
            </a:r>
          </a:p>
          <a:p>
            <a:pPr>
              <a:buNone/>
            </a:pPr>
            <a:endParaRPr lang="en-US" sz="2000" dirty="0" smtClean="0"/>
          </a:p>
          <a:p>
            <a:pPr>
              <a:buNone/>
            </a:pPr>
            <a:endParaRPr lang="en-US" sz="2000" dirty="0" smtClean="0"/>
          </a:p>
          <a:p>
            <a:pPr>
              <a:buNone/>
            </a:pPr>
            <a:endParaRPr lang="en-US" dirty="0" smtClean="0"/>
          </a:p>
          <a:p>
            <a:pPr>
              <a:buNone/>
            </a:pPr>
            <a:endParaRPr lang="en-US" sz="2000" dirty="0" smtClean="0"/>
          </a:p>
          <a:p>
            <a:endParaRPr lang="en-US" sz="2000" dirty="0" smtClean="0"/>
          </a:p>
          <a:p>
            <a:endParaRPr lang="en-US" sz="2000" dirty="0" smtClean="0"/>
          </a:p>
          <a:p>
            <a:endParaRPr lang="en-US" sz="2000" dirty="0" smtClean="0"/>
          </a:p>
          <a:p>
            <a:pPr>
              <a:buNone/>
            </a:pPr>
            <a:endParaRPr lang="en-US" sz="2000" dirty="0" smtClean="0"/>
          </a:p>
          <a:p>
            <a:endParaRPr lang="en-US" sz="2000" dirty="0" smtClean="0"/>
          </a:p>
          <a:p>
            <a:endParaRPr lang="en-US" sz="2000" dirty="0" smtClean="0"/>
          </a:p>
          <a:p>
            <a:endParaRPr lang="en-US" sz="2000"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000" dirty="0" smtClean="0"/>
              <a:t>Some of the EAP methods used in access control solutions are as follows:-</a:t>
            </a:r>
          </a:p>
          <a:p>
            <a:pPr>
              <a:buNone/>
            </a:pPr>
            <a:r>
              <a:rPr lang="en-US" sz="2000" dirty="0" smtClean="0"/>
              <a:t>      1) EAP Message Digest 5 (EAP – MD5)      </a:t>
            </a:r>
          </a:p>
          <a:p>
            <a:pPr>
              <a:buNone/>
            </a:pPr>
            <a:r>
              <a:rPr lang="en-US" sz="2000" dirty="0" smtClean="0"/>
              <a:t>      2) EAP Transport Level Security (EAP– TLS)</a:t>
            </a:r>
          </a:p>
          <a:p>
            <a:pPr>
              <a:buNone/>
            </a:pPr>
            <a:r>
              <a:rPr lang="en-US" sz="2000" dirty="0" smtClean="0"/>
              <a:t>      3) EAP Tunneled Transport Level Security (EAP – TTLS)</a:t>
            </a:r>
          </a:p>
          <a:p>
            <a:pPr>
              <a:buNone/>
            </a:pPr>
            <a:r>
              <a:rPr lang="en-US" sz="2000" dirty="0" smtClean="0"/>
              <a:t>      4) EAP Flexible Authentication via Secure Tunneling (EAP-FAST)</a:t>
            </a:r>
          </a:p>
          <a:p>
            <a:pPr>
              <a:buNone/>
            </a:pPr>
            <a:r>
              <a:rPr lang="en-US" sz="2000" dirty="0" smtClean="0"/>
              <a:t>      5) Protected EAP (PEAP)</a:t>
            </a:r>
          </a:p>
          <a:p>
            <a:pPr>
              <a:buNone/>
            </a:pPr>
            <a:r>
              <a:rPr lang="en-US" sz="2000" dirty="0" smtClean="0"/>
              <a:t>      6) Cisco Lightweight Extensible Authentication Protocol (Cisco-LEAP)</a:t>
            </a:r>
          </a:p>
          <a:p>
            <a:pPr>
              <a:buNone/>
            </a:pPr>
            <a:endParaRPr lang="en-US" sz="2800" dirty="0" smtClean="0"/>
          </a:p>
          <a:p>
            <a:pPr>
              <a:buNone/>
            </a:pPr>
            <a:endParaRPr lang="en-US" sz="2800" dirty="0" smtClean="0"/>
          </a:p>
          <a:p>
            <a:pPr>
              <a:buNone/>
            </a:pP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EAP Message Digest 5 (EAP – MD5)</a:t>
            </a:r>
            <a:endParaRPr lang="en-US" dirty="0"/>
          </a:p>
        </p:txBody>
      </p:sp>
      <p:sp>
        <p:nvSpPr>
          <p:cNvPr id="3" name="Content Placeholder 2"/>
          <p:cNvSpPr>
            <a:spLocks noGrp="1"/>
          </p:cNvSpPr>
          <p:nvPr>
            <p:ph idx="1"/>
          </p:nvPr>
        </p:nvSpPr>
        <p:spPr/>
        <p:txBody>
          <a:bodyPr>
            <a:normAutofit/>
          </a:bodyPr>
          <a:lstStyle/>
          <a:p>
            <a:r>
              <a:rPr lang="en-US" sz="2000" dirty="0" smtClean="0"/>
              <a:t>EAP-MD5 is on of the IETF open standard, non proprietary EAP types.</a:t>
            </a:r>
          </a:p>
          <a:p>
            <a:r>
              <a:rPr lang="en-US" sz="2000" dirty="0" smtClean="0"/>
              <a:t>It is popular because of the ease of deployment but it is not one of the most secure types  the MD5 hashing function is susceptible to various attacks such as offline dictionary attacks.</a:t>
            </a:r>
          </a:p>
          <a:p>
            <a:r>
              <a:rPr lang="en-US" sz="2000" dirty="0" smtClean="0"/>
              <a:t>What is an offline dictionary attack?</a:t>
            </a:r>
          </a:p>
          <a:p>
            <a:pPr>
              <a:buNone/>
            </a:pPr>
            <a:r>
              <a:rPr lang="en-US" sz="2000" dirty="0" smtClean="0"/>
              <a:t>       There are two kinds of dictionary attacks, the </a:t>
            </a:r>
            <a:r>
              <a:rPr lang="en-US" sz="2000" i="1" dirty="0" smtClean="0"/>
              <a:t>online </a:t>
            </a:r>
            <a:r>
              <a:rPr lang="en-US" sz="2000" dirty="0" smtClean="0"/>
              <a:t>attacks and the </a:t>
            </a:r>
            <a:r>
              <a:rPr lang="en-US" sz="2000" i="1" dirty="0" smtClean="0"/>
              <a:t>offline</a:t>
            </a:r>
            <a:r>
              <a:rPr lang="en-US" sz="2000" dirty="0" smtClean="0"/>
              <a:t> attacks. An offline attack is one such that the attacker got enough data to "test" passwords on his own machines, at a rate which is limited only by whatever computational power he can muster. For instance, the attacker got a copy of the hash of a password. On the other hand, an online attack is one where the attacker must interact with an "honest" system (one which knows the correct password, e.g. a target server, or the client itself) for each guess.</a:t>
            </a:r>
            <a:endParaRPr lang="en-US" sz="20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410200"/>
          </a:xfrm>
        </p:spPr>
        <p:txBody>
          <a:bodyPr>
            <a:normAutofit/>
          </a:bodyPr>
          <a:lstStyle/>
          <a:p>
            <a:r>
              <a:rPr lang="en-US" sz="2000" dirty="0" smtClean="0"/>
              <a:t>EAP does not support mutual authentication or key generation.</a:t>
            </a:r>
          </a:p>
          <a:p>
            <a:pPr>
              <a:buNone/>
            </a:pPr>
            <a:endParaRPr lang="en-US" sz="2000" dirty="0"/>
          </a:p>
        </p:txBody>
      </p:sp>
      <p:pic>
        <p:nvPicPr>
          <p:cNvPr id="4" name="Picture 3" descr="pic2.jpg"/>
          <p:cNvPicPr>
            <a:picLocks noChangeAspect="1"/>
          </p:cNvPicPr>
          <p:nvPr/>
        </p:nvPicPr>
        <p:blipFill>
          <a:blip r:embed="rId2" cstate="print"/>
          <a:stretch>
            <a:fillRect/>
          </a:stretch>
        </p:blipFill>
        <p:spPr>
          <a:xfrm>
            <a:off x="892206" y="1524000"/>
            <a:ext cx="6858000" cy="5105400"/>
          </a:xfrm>
          <a:prstGeom prst="rect">
            <a:avLst/>
          </a:prstGeom>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EAP Transport Layer Security</a:t>
            </a:r>
            <a:endParaRPr lang="en-US" dirty="0"/>
          </a:p>
        </p:txBody>
      </p:sp>
      <p:sp>
        <p:nvSpPr>
          <p:cNvPr id="3" name="Content Placeholder 2"/>
          <p:cNvSpPr>
            <a:spLocks noGrp="1"/>
          </p:cNvSpPr>
          <p:nvPr>
            <p:ph idx="1"/>
          </p:nvPr>
        </p:nvSpPr>
        <p:spPr/>
        <p:txBody>
          <a:bodyPr>
            <a:normAutofit/>
          </a:bodyPr>
          <a:lstStyle/>
          <a:p>
            <a:r>
              <a:rPr lang="en-US" sz="2000" dirty="0" smtClean="0"/>
              <a:t>EAP – TLS is another open standard IETF standard, which is developed by Microsoft as an extension of PPP to provide authentication within PPP, with TLS  providing integrity of negotiation and key exchange.</a:t>
            </a:r>
          </a:p>
          <a:p>
            <a:r>
              <a:rPr lang="en-US" sz="2000" dirty="0" smtClean="0"/>
              <a:t>EAP – TLS offers per – packet confidentiality and integrity to protect identification and a standardized mechanism for key exchange.</a:t>
            </a:r>
          </a:p>
          <a:p>
            <a:r>
              <a:rPr lang="en-US" sz="2000" dirty="0" smtClean="0"/>
              <a:t>EAP-TLS uses the X.509 PKI infrastructure to provide certificate-based 802.1x port-based access control. EAP-TLS addresses a number of weaknesses in other EAP protocols such as EAP-MD5.</a:t>
            </a:r>
          </a:p>
          <a:p>
            <a:r>
              <a:rPr lang="en-US" sz="2000" dirty="0" smtClean="0"/>
              <a:t>Deployment of EAP-TLS increases in complexity because it requires mutual authentication, negotiation of encryption methods, and, most important, requires installing certificates on the client supplicant and server.</a:t>
            </a:r>
          </a:p>
          <a:p>
            <a:endParaRPr lang="en-US" sz="20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105400"/>
          </a:xfrm>
        </p:spPr>
        <p:txBody>
          <a:bodyPr>
            <a:normAutofit/>
          </a:bodyPr>
          <a:lstStyle/>
          <a:p>
            <a:r>
              <a:rPr lang="en-US" sz="2000" dirty="0" smtClean="0"/>
              <a:t>  </a:t>
            </a:r>
            <a:r>
              <a:rPr lang="en-US" sz="2000" b="1" dirty="0" smtClean="0"/>
              <a:t>EAP-TLS Message Exchange</a:t>
            </a:r>
            <a:endParaRPr lang="en-US" sz="2000" b="1" dirty="0"/>
          </a:p>
        </p:txBody>
      </p:sp>
      <p:pic>
        <p:nvPicPr>
          <p:cNvPr id="4" name="Picture 3" descr="pic3.jpg"/>
          <p:cNvPicPr>
            <a:picLocks noChangeAspect="1"/>
          </p:cNvPicPr>
          <p:nvPr/>
        </p:nvPicPr>
        <p:blipFill>
          <a:blip r:embed="rId2" cstate="print"/>
          <a:stretch>
            <a:fillRect/>
          </a:stretch>
        </p:blipFill>
        <p:spPr>
          <a:xfrm>
            <a:off x="1371600" y="1524000"/>
            <a:ext cx="6019800" cy="5076825"/>
          </a:xfrm>
          <a:prstGeom prst="rect">
            <a:avLst/>
          </a:prstGeom>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1143000"/>
          </a:xfrm>
        </p:spPr>
        <p:txBody>
          <a:bodyPr>
            <a:normAutofit fontScale="90000"/>
          </a:bodyPr>
          <a:lstStyle/>
          <a:p>
            <a:r>
              <a:rPr lang="en-US" dirty="0" smtClean="0"/>
              <a:t>EAP Tunneled Transport Layer Security (EAP – TTLS)</a:t>
            </a:r>
            <a:endParaRPr lang="en-US" dirty="0"/>
          </a:p>
        </p:txBody>
      </p:sp>
      <p:sp>
        <p:nvSpPr>
          <p:cNvPr id="3" name="Content Placeholder 2"/>
          <p:cNvSpPr>
            <a:spLocks noGrp="1"/>
          </p:cNvSpPr>
          <p:nvPr>
            <p:ph idx="1"/>
          </p:nvPr>
        </p:nvSpPr>
        <p:spPr>
          <a:xfrm>
            <a:off x="457200" y="2209800"/>
            <a:ext cx="8229600" cy="4389120"/>
          </a:xfrm>
        </p:spPr>
        <p:txBody>
          <a:bodyPr>
            <a:normAutofit/>
          </a:bodyPr>
          <a:lstStyle/>
          <a:p>
            <a:r>
              <a:rPr lang="en-US" sz="2000" dirty="0" smtClean="0"/>
              <a:t> EAP-TTLS is widely supported across wireless platforms because it offers the same level of security and integrity as EAP-TLS without the overhead of installing PKI certificates on the client.</a:t>
            </a:r>
          </a:p>
          <a:p>
            <a:r>
              <a:rPr lang="en-US" sz="2000" dirty="0" smtClean="0"/>
              <a:t> EAP-TTLS requires a server-side certificate only on the authentication server. Note that despite the fact that EAP-TTLS requires only a certificate on the server side, the server is still able to authenticate the client after the secure tunnel has been established.</a:t>
            </a:r>
          </a:p>
          <a:p>
            <a:r>
              <a:rPr lang="en-US" sz="2000" dirty="0" smtClean="0"/>
              <a:t>EAP-TTLS is an EAP type that utilizes TLS to establish a secure connection between a client and server, through which additional information may be exchanged. The initial TLS handshake may mutually authenticate client and server; or it may perform a one-way authentication, in which only the server is authenticated to the client.</a:t>
            </a:r>
            <a:endParaRPr lang="en-US" sz="2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pic6.jpg"/>
          <p:cNvPicPr>
            <a:picLocks noGrp="1" noChangeAspect="1"/>
          </p:cNvPicPr>
          <p:nvPr>
            <p:ph idx="1"/>
          </p:nvPr>
        </p:nvPicPr>
        <p:blipFill>
          <a:blip r:embed="rId2" cstate="print"/>
          <a:stretch>
            <a:fillRect/>
          </a:stretch>
        </p:blipFill>
        <p:spPr>
          <a:xfrm>
            <a:off x="457200" y="1143000"/>
            <a:ext cx="7807280" cy="5558783"/>
          </a:xfrm>
          <a:prstGeom prst="rect">
            <a:avLst/>
          </a:prstGeom>
        </p:spPr>
      </p:pic>
    </p:spTree>
    <p:extLst>
      <p:ext uri="{BB962C8B-B14F-4D97-AF65-F5344CB8AC3E}">
        <p14:creationId xmlns:p14="http://schemas.microsoft.com/office/powerpoint/2010/main" val="147914671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1143000"/>
          </a:xfrm>
        </p:spPr>
        <p:txBody>
          <a:bodyPr>
            <a:normAutofit fontScale="90000"/>
          </a:bodyPr>
          <a:lstStyle/>
          <a:p>
            <a:r>
              <a:rPr lang="en-US" dirty="0" smtClean="0"/>
              <a:t>EAP Flexible Authentication via Secure tunneling (EAP – FAST)</a:t>
            </a:r>
            <a:endParaRPr lang="en-US" dirty="0"/>
          </a:p>
        </p:txBody>
      </p:sp>
      <p:sp>
        <p:nvSpPr>
          <p:cNvPr id="3" name="Content Placeholder 2"/>
          <p:cNvSpPr>
            <a:spLocks noGrp="1"/>
          </p:cNvSpPr>
          <p:nvPr>
            <p:ph idx="1"/>
          </p:nvPr>
        </p:nvSpPr>
        <p:spPr>
          <a:xfrm>
            <a:off x="381000" y="2362200"/>
            <a:ext cx="8229600" cy="4389120"/>
          </a:xfrm>
        </p:spPr>
        <p:txBody>
          <a:bodyPr>
            <a:normAutofit lnSpcReduction="10000"/>
          </a:bodyPr>
          <a:lstStyle/>
          <a:p>
            <a:r>
              <a:rPr lang="en-US" sz="2000" dirty="0" smtClean="0"/>
              <a:t>EAP-FAST </a:t>
            </a:r>
            <a:r>
              <a:rPr lang="en-US" sz="2000" dirty="0" smtClean="0"/>
              <a:t>was developed by Cisco to address the weaknesses of LEAP.</a:t>
            </a:r>
          </a:p>
          <a:p>
            <a:r>
              <a:rPr lang="en-US" sz="2000" dirty="0" smtClean="0"/>
              <a:t>EAP-FAST uses the TLS tunnel, thereby providing a strong level of encryption. Similar to other EAP types that use the TLS approach, EAP-FAST offers confidentiality and integrity to protect user identification.</a:t>
            </a:r>
          </a:p>
          <a:p>
            <a:r>
              <a:rPr lang="en-US" sz="2000" dirty="0" smtClean="0"/>
              <a:t>Although the concept is similar to other EAP types using TLS tunnel, the major differentiator is that EAP-FAST does not use the PKI infrastructure for user identity (server certificate is optional) to establish the tunnel.</a:t>
            </a:r>
          </a:p>
          <a:p>
            <a:r>
              <a:rPr lang="en-US" sz="2000" dirty="0" smtClean="0"/>
              <a:t> The client server architecture in EAP-FAST is based on strong shared secret keys that are unique on every client. These shared secret keys are called Protected Access Credential (PAC). The shared secret keys are distributed automatically to the client device via in-band provisioning or manually via out-band provisioning.</a:t>
            </a:r>
            <a:endParaRPr lang="en-US" sz="2000"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4389120"/>
          </a:xfrm>
        </p:spPr>
        <p:txBody>
          <a:bodyPr>
            <a:normAutofit/>
          </a:bodyPr>
          <a:lstStyle/>
          <a:p>
            <a:r>
              <a:rPr lang="en-US" sz="2000" dirty="0" smtClean="0"/>
              <a:t>EAP-FAST is significantly faster because of the PAC architecture that expedites the tunnel establishment. Tunnel establishment using a shared secret key is inherently faster than using a PKI certificate-based exchange method. EAP-FAST remains popular among the other EAP-based solutions that provide encrypted EAP transactions.</a:t>
            </a:r>
          </a:p>
          <a:p>
            <a:r>
              <a:rPr lang="en-US" sz="2000" dirty="0" smtClean="0"/>
              <a:t>EAP-FAST negotiation occurs in two phases:</a:t>
            </a:r>
          </a:p>
          <a:p>
            <a:pPr>
              <a:buNone/>
            </a:pPr>
            <a:r>
              <a:rPr lang="en-US" sz="2000" dirty="0" smtClean="0"/>
              <a:t>     In Phase 1, the supplicant client and the authentication server perform mutual authentication using the PAC and establish the TLS tunnel.</a:t>
            </a:r>
          </a:p>
          <a:p>
            <a:pPr>
              <a:buNone/>
            </a:pPr>
            <a:r>
              <a:rPr lang="en-US" sz="2000" dirty="0" smtClean="0"/>
              <a:t>     In Phase 2, the client exchanges the user credentials using the protected tunnel.</a:t>
            </a:r>
          </a:p>
          <a:p>
            <a:endParaRPr lang="en-US" sz="20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486400"/>
          </a:xfrm>
        </p:spPr>
        <p:txBody>
          <a:bodyPr>
            <a:normAutofit/>
          </a:bodyPr>
          <a:lstStyle/>
          <a:p>
            <a:pPr>
              <a:buNone/>
            </a:pPr>
            <a:r>
              <a:rPr lang="en-US" sz="2000" dirty="0" smtClean="0"/>
              <a:t>EAP – FAST Message Exchange</a:t>
            </a:r>
            <a:endParaRPr lang="en-US" sz="2000" dirty="0"/>
          </a:p>
        </p:txBody>
      </p:sp>
      <p:pic>
        <p:nvPicPr>
          <p:cNvPr id="4" name="Picture 3" descr="pic4.jpg"/>
          <p:cNvPicPr>
            <a:picLocks noChangeAspect="1"/>
          </p:cNvPicPr>
          <p:nvPr/>
        </p:nvPicPr>
        <p:blipFill>
          <a:blip r:embed="rId2" cstate="print"/>
          <a:stretch>
            <a:fillRect/>
          </a:stretch>
        </p:blipFill>
        <p:spPr>
          <a:xfrm>
            <a:off x="762000" y="1219200"/>
            <a:ext cx="8001000" cy="5638800"/>
          </a:xfrm>
          <a:prstGeom prst="rect">
            <a:avLst/>
          </a:prstGeom>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Protected EAP (PEAP)</a:t>
            </a:r>
            <a:endParaRPr lang="en-US" dirty="0"/>
          </a:p>
        </p:txBody>
      </p:sp>
      <p:sp>
        <p:nvSpPr>
          <p:cNvPr id="3" name="Content Placeholder 2"/>
          <p:cNvSpPr>
            <a:spLocks noGrp="1"/>
          </p:cNvSpPr>
          <p:nvPr>
            <p:ph idx="1"/>
          </p:nvPr>
        </p:nvSpPr>
        <p:spPr/>
        <p:txBody>
          <a:bodyPr>
            <a:normAutofit/>
          </a:bodyPr>
          <a:lstStyle/>
          <a:p>
            <a:r>
              <a:rPr lang="en-US" sz="2000" dirty="0" smtClean="0"/>
              <a:t>PEAP is a hybrid authentication protocol that creates a secured TLS tunnel and design architecture that is similar to EAP-TTLS.</a:t>
            </a:r>
          </a:p>
          <a:p>
            <a:r>
              <a:rPr lang="en-US" sz="2000" dirty="0" smtClean="0"/>
              <a:t>Two PEAP subtypes are certified for the WPA and WPA2 standard:</a:t>
            </a:r>
          </a:p>
          <a:p>
            <a:pPr>
              <a:buNone/>
            </a:pPr>
            <a:r>
              <a:rPr lang="en-US" sz="2000" dirty="0" smtClean="0"/>
              <a:t>       PEAPv0 with EAP-MSCHAPv2</a:t>
            </a:r>
          </a:p>
          <a:p>
            <a:pPr>
              <a:buNone/>
            </a:pPr>
            <a:r>
              <a:rPr lang="en-US" sz="2000" dirty="0" smtClean="0"/>
              <a:t>       PEAPv1 with EAP-GTC</a:t>
            </a:r>
          </a:p>
          <a:p>
            <a:r>
              <a:rPr lang="en-US" sz="2000" dirty="0" smtClean="0"/>
              <a:t>PEAP </a:t>
            </a:r>
            <a:r>
              <a:rPr lang="en-US" sz="2000" dirty="0" smtClean="0"/>
              <a:t>establishes the TLS tunnel in Phase 1, thereby creating a secure channel that can then be used to initiate any other EAP type that uses the protected tunnel in Phase 2.      </a:t>
            </a:r>
          </a:p>
          <a:p>
            <a:pPr>
              <a:buNone/>
            </a:pPr>
            <a:endParaRPr lang="en-US" sz="2000" dirty="0" smtClean="0"/>
          </a:p>
          <a:p>
            <a:endParaRPr lang="en-US" sz="200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486400"/>
          </a:xfrm>
        </p:spPr>
        <p:txBody>
          <a:bodyPr>
            <a:normAutofit/>
          </a:bodyPr>
          <a:lstStyle/>
          <a:p>
            <a:r>
              <a:rPr lang="en-US" sz="2000" b="1" dirty="0" smtClean="0"/>
              <a:t> PEAP with EAP-MSCHAPv2 Message Exchange</a:t>
            </a:r>
          </a:p>
          <a:p>
            <a:pPr>
              <a:buNone/>
            </a:pPr>
            <a:endParaRPr lang="en-US" sz="2000" dirty="0"/>
          </a:p>
        </p:txBody>
      </p:sp>
      <p:pic>
        <p:nvPicPr>
          <p:cNvPr id="4" name="Picture 3" descr="pic5.jpg"/>
          <p:cNvPicPr>
            <a:picLocks noChangeAspect="1"/>
          </p:cNvPicPr>
          <p:nvPr/>
        </p:nvPicPr>
        <p:blipFill>
          <a:blip r:embed="rId2" cstate="print"/>
          <a:stretch>
            <a:fillRect/>
          </a:stretch>
        </p:blipFill>
        <p:spPr>
          <a:xfrm>
            <a:off x="304800" y="1219200"/>
            <a:ext cx="8305800" cy="5638800"/>
          </a:xfrm>
          <a:prstGeom prst="rect">
            <a:avLst/>
          </a:prstGeom>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Cisco Light Weight EAP (LEAP)</a:t>
            </a:r>
            <a:endParaRPr lang="en-US" dirty="0"/>
          </a:p>
        </p:txBody>
      </p:sp>
      <p:sp>
        <p:nvSpPr>
          <p:cNvPr id="3" name="Content Placeholder 2"/>
          <p:cNvSpPr>
            <a:spLocks noGrp="1"/>
          </p:cNvSpPr>
          <p:nvPr>
            <p:ph idx="1"/>
          </p:nvPr>
        </p:nvSpPr>
        <p:spPr/>
        <p:txBody>
          <a:bodyPr>
            <a:normAutofit/>
          </a:bodyPr>
          <a:lstStyle/>
          <a:p>
            <a:r>
              <a:rPr lang="en-US" sz="2000" dirty="0" smtClean="0"/>
              <a:t>Cisco introduced LEAP in 2000 offering the first WLAN authentication method.</a:t>
            </a:r>
          </a:p>
          <a:p>
            <a:r>
              <a:rPr lang="en-US" sz="2000" dirty="0" smtClean="0"/>
              <a:t>Cisco LEAP is a mutual authentication algorithm that uses a logon password as the shared secret that is known by the client and is used to respond to the challenges between the client and the authentication server. LEAP provides dynamic per-user, per-session encryption keys.</a:t>
            </a:r>
          </a:p>
          <a:p>
            <a:r>
              <a:rPr lang="en-US" sz="2000" dirty="0" smtClean="0"/>
              <a:t>As the authentication is password based , Cisco is LEAP is  more susceptible to dictionary attacks. The only way to safe </a:t>
            </a:r>
            <a:r>
              <a:rPr lang="en-US" sz="2000" dirty="0" err="1" smtClean="0"/>
              <a:t>gaurd</a:t>
            </a:r>
            <a:r>
              <a:rPr lang="en-US" sz="2000" dirty="0" smtClean="0"/>
              <a:t> such attacks is to create a strong password policy.</a:t>
            </a:r>
            <a:endParaRPr lang="en-US" sz="2000"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WLAN NAC</a:t>
            </a:r>
            <a:endParaRPr lang="en-US" dirty="0"/>
          </a:p>
        </p:txBody>
      </p:sp>
      <p:sp>
        <p:nvSpPr>
          <p:cNvPr id="3" name="Content Placeholder 2"/>
          <p:cNvSpPr>
            <a:spLocks noGrp="1"/>
          </p:cNvSpPr>
          <p:nvPr>
            <p:ph idx="1"/>
          </p:nvPr>
        </p:nvSpPr>
        <p:spPr/>
        <p:txBody>
          <a:bodyPr/>
          <a:lstStyle/>
          <a:p>
            <a:r>
              <a:rPr lang="en-US" sz="2000" dirty="0" smtClean="0"/>
              <a:t>Network Admission Control for WLAN is a set of technologies and solutions used to enforce security policy compliance on all devices seeking network access and resources, there by limiting damage from emerging security </a:t>
            </a:r>
            <a:r>
              <a:rPr lang="en-US" sz="2000" dirty="0" smtClean="0"/>
              <a:t>threats.</a:t>
            </a:r>
            <a:endParaRPr lang="en-US" sz="2000" dirty="0" smtClean="0"/>
          </a:p>
          <a:p>
            <a:r>
              <a:rPr lang="en-US" sz="2000" dirty="0" smtClean="0"/>
              <a:t>NAC is lead by </a:t>
            </a:r>
            <a:r>
              <a:rPr lang="en-US" sz="2000" dirty="0" smtClean="0"/>
              <a:t>CISCO.</a:t>
            </a:r>
            <a:endParaRPr lang="en-US" sz="2000"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WLAN IPS	</a:t>
            </a:r>
            <a:endParaRPr lang="en-US" dirty="0"/>
          </a:p>
        </p:txBody>
      </p:sp>
      <p:sp>
        <p:nvSpPr>
          <p:cNvPr id="3" name="Content Placeholder 2"/>
          <p:cNvSpPr>
            <a:spLocks noGrp="1"/>
          </p:cNvSpPr>
          <p:nvPr>
            <p:ph idx="1"/>
          </p:nvPr>
        </p:nvSpPr>
        <p:spPr/>
        <p:txBody>
          <a:bodyPr>
            <a:normAutofit/>
          </a:bodyPr>
          <a:lstStyle/>
          <a:p>
            <a:r>
              <a:rPr lang="en-US" sz="2000" dirty="0" smtClean="0"/>
              <a:t>Cisco offers an Intrusion Prevention System for LAN to provide intrusion detection capability while simultaneously forwarding data over the </a:t>
            </a:r>
            <a:r>
              <a:rPr lang="en-US" sz="2000" dirty="0" smtClean="0"/>
              <a:t>air.</a:t>
            </a:r>
            <a:endParaRPr lang="en-US" sz="2000" dirty="0" smtClean="0"/>
          </a:p>
          <a:p>
            <a:r>
              <a:rPr lang="en-US" sz="2000" dirty="0" smtClean="0"/>
              <a:t>It allows an access point to monitor real time wireless data  and scan for potential virus threats to wireless devices.</a:t>
            </a:r>
          </a:p>
          <a:p>
            <a:r>
              <a:rPr lang="en-US" sz="2000" dirty="0" smtClean="0"/>
              <a:t>Cisco WLAN IPS is the first to offer wired and wireless security solution.</a:t>
            </a:r>
            <a:endParaRPr lang="en-US" sz="2000"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VPN </a:t>
            </a:r>
            <a:r>
              <a:rPr lang="en-US" dirty="0" err="1" smtClean="0"/>
              <a:t>IPsec</a:t>
            </a:r>
            <a:endParaRPr lang="en-US" dirty="0"/>
          </a:p>
        </p:txBody>
      </p:sp>
      <p:sp>
        <p:nvSpPr>
          <p:cNvPr id="3" name="Content Placeholder 2"/>
          <p:cNvSpPr>
            <a:spLocks noGrp="1"/>
          </p:cNvSpPr>
          <p:nvPr>
            <p:ph idx="1"/>
          </p:nvPr>
        </p:nvSpPr>
        <p:spPr/>
        <p:txBody>
          <a:bodyPr/>
          <a:lstStyle/>
          <a:p>
            <a:r>
              <a:rPr lang="en-US" sz="2000" dirty="0" smtClean="0"/>
              <a:t>Virtual Private Network IP Security is a framework and architecture of open standards for ensuring secure private communications over IP </a:t>
            </a:r>
            <a:r>
              <a:rPr lang="en-US" sz="2000" dirty="0" smtClean="0"/>
              <a:t>networks.</a:t>
            </a:r>
            <a:endParaRPr lang="en-US" sz="2000" dirty="0" smtClean="0"/>
          </a:p>
          <a:p>
            <a:r>
              <a:rPr lang="en-US" sz="2000" dirty="0" smtClean="0"/>
              <a:t>VPN IPsec offers </a:t>
            </a:r>
            <a:r>
              <a:rPr lang="en-US" sz="2000" dirty="0" smtClean="0"/>
              <a:t>:-</a:t>
            </a:r>
            <a:endParaRPr lang="en-US" sz="2000" dirty="0" smtClean="0"/>
          </a:p>
          <a:p>
            <a:pPr marL="514350" indent="-514350">
              <a:buFont typeface="+mj-lt"/>
              <a:buAutoNum type="arabicPeriod"/>
            </a:pPr>
            <a:r>
              <a:rPr lang="en-US" sz="2000" dirty="0" smtClean="0"/>
              <a:t>Confidentiality</a:t>
            </a:r>
          </a:p>
          <a:p>
            <a:pPr marL="514350" indent="-514350">
              <a:buFont typeface="+mj-lt"/>
              <a:buAutoNum type="arabicPeriod"/>
            </a:pPr>
            <a:r>
              <a:rPr lang="en-US" sz="2000" dirty="0" smtClean="0"/>
              <a:t>Integrity</a:t>
            </a:r>
          </a:p>
          <a:p>
            <a:pPr marL="514350" indent="-514350">
              <a:buFont typeface="+mj-lt"/>
              <a:buAutoNum type="arabicPeriod"/>
            </a:pPr>
            <a:r>
              <a:rPr lang="en-US" sz="2000" dirty="0" smtClean="0"/>
              <a:t>Authenticity of data</a:t>
            </a:r>
            <a:endParaRPr lang="en-US" sz="2000"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Cisco Unified Wireless Network</a:t>
            </a:r>
            <a:endParaRPr lang="en-US" dirty="0"/>
          </a:p>
        </p:txBody>
      </p:sp>
      <p:sp>
        <p:nvSpPr>
          <p:cNvPr id="3" name="Content Placeholder 2"/>
          <p:cNvSpPr>
            <a:spLocks noGrp="1"/>
          </p:cNvSpPr>
          <p:nvPr>
            <p:ph idx="1"/>
          </p:nvPr>
        </p:nvSpPr>
        <p:spPr/>
        <p:txBody>
          <a:bodyPr>
            <a:normAutofit/>
          </a:bodyPr>
          <a:lstStyle/>
          <a:p>
            <a:pPr>
              <a:buNone/>
            </a:pPr>
            <a:r>
              <a:rPr lang="en-US" sz="2000" dirty="0" smtClean="0"/>
              <a:t>This is composed of five interconnected elements that work together to deliver a unified enterprise-class wireless solution. These elements are</a:t>
            </a:r>
          </a:p>
          <a:p>
            <a:pPr marL="514350" indent="-514350">
              <a:buFont typeface="+mj-lt"/>
              <a:buAutoNum type="arabicPeriod"/>
            </a:pPr>
            <a:r>
              <a:rPr lang="en-US" sz="2000" dirty="0" smtClean="0"/>
              <a:t>Client Devices</a:t>
            </a:r>
          </a:p>
          <a:p>
            <a:pPr marL="514350" indent="-514350">
              <a:buFont typeface="+mj-lt"/>
              <a:buAutoNum type="arabicPeriod"/>
            </a:pPr>
            <a:r>
              <a:rPr lang="en-US" sz="2000" dirty="0" smtClean="0"/>
              <a:t>Access points</a:t>
            </a:r>
          </a:p>
          <a:p>
            <a:pPr marL="514350" indent="-514350">
              <a:buFont typeface="+mj-lt"/>
              <a:buAutoNum type="arabicPeriod"/>
            </a:pPr>
            <a:r>
              <a:rPr lang="en-US" sz="2000" dirty="0" smtClean="0"/>
              <a:t>Network Unification</a:t>
            </a:r>
          </a:p>
          <a:p>
            <a:pPr marL="514350" indent="-514350">
              <a:buFont typeface="+mj-lt"/>
              <a:buAutoNum type="arabicPeriod"/>
            </a:pPr>
            <a:r>
              <a:rPr lang="en-US" sz="2000" dirty="0" smtClean="0"/>
              <a:t>Network Management</a:t>
            </a:r>
          </a:p>
          <a:p>
            <a:pPr marL="514350" indent="-514350">
              <a:buFont typeface="+mj-lt"/>
              <a:buAutoNum type="arabicPeriod"/>
            </a:pPr>
            <a:r>
              <a:rPr lang="en-US" sz="2000" dirty="0" smtClean="0"/>
              <a:t>Mobility Services</a:t>
            </a:r>
            <a:endParaRPr lang="en-US" sz="20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Access Point?</a:t>
            </a:r>
            <a:endParaRPr lang="en-US" dirty="0"/>
          </a:p>
        </p:txBody>
      </p:sp>
      <p:sp>
        <p:nvSpPr>
          <p:cNvPr id="3" name="Content Placeholder 2"/>
          <p:cNvSpPr>
            <a:spLocks noGrp="1"/>
          </p:cNvSpPr>
          <p:nvPr>
            <p:ph idx="1"/>
          </p:nvPr>
        </p:nvSpPr>
        <p:spPr/>
        <p:txBody>
          <a:bodyPr>
            <a:normAutofit/>
          </a:bodyPr>
          <a:lstStyle/>
          <a:p>
            <a:r>
              <a:rPr lang="en-US" sz="2000" dirty="0"/>
              <a:t>WLAN transmits over the air by using the radio waves that travel between the client and the access </a:t>
            </a:r>
            <a:r>
              <a:rPr lang="en-US" sz="2000" dirty="0" smtClean="0"/>
              <a:t>point.</a:t>
            </a:r>
          </a:p>
          <a:p>
            <a:r>
              <a:rPr lang="en-US" sz="2000" dirty="0" smtClean="0"/>
              <a:t>Wireless </a:t>
            </a:r>
            <a:r>
              <a:rPr lang="en-US" sz="2000" b="1" dirty="0" smtClean="0"/>
              <a:t>access points</a:t>
            </a:r>
            <a:r>
              <a:rPr lang="en-US" sz="2000" dirty="0" smtClean="0"/>
              <a:t> (APs or WAPs) are specially configured nodes on wireless local area networks (WLANs). Access points act as a central transmitter and receiver of WLAN radio signals.</a:t>
            </a:r>
            <a:endParaRPr lang="en-US" sz="2000"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normAutofit/>
          </a:bodyPr>
          <a:lstStyle/>
          <a:p>
            <a:pPr>
              <a:buNone/>
            </a:pPr>
            <a:r>
              <a:rPr lang="en-US" sz="2000" dirty="0" smtClean="0"/>
              <a:t>    WLAN are increasingly deployed throughout the organization to provide greater mobility, scalability, and productivity.  The Cisco Unified Wireless Network offered a best secure WLAN using a component of interconnected elements that work together to deliver a unified enterprise class wireless solution. Those elements are</a:t>
            </a:r>
          </a:p>
          <a:p>
            <a:pPr lvl="0"/>
            <a:r>
              <a:rPr lang="en-US" sz="2000" dirty="0" smtClean="0"/>
              <a:t>Client devices</a:t>
            </a:r>
          </a:p>
          <a:p>
            <a:pPr lvl="0"/>
            <a:r>
              <a:rPr lang="en-US" sz="2000" dirty="0" smtClean="0"/>
              <a:t>Access Points</a:t>
            </a:r>
          </a:p>
          <a:p>
            <a:pPr lvl="0"/>
            <a:r>
              <a:rPr lang="en-US" sz="2000" dirty="0" smtClean="0"/>
              <a:t>Network Unification</a:t>
            </a:r>
          </a:p>
          <a:p>
            <a:pPr lvl="0"/>
            <a:r>
              <a:rPr lang="en-US" sz="2000" dirty="0" smtClean="0"/>
              <a:t>Network Management</a:t>
            </a:r>
          </a:p>
          <a:p>
            <a:pPr lvl="0"/>
            <a:r>
              <a:rPr lang="en-US" sz="2000" dirty="0" smtClean="0"/>
              <a:t>Mobility Services</a:t>
            </a:r>
          </a:p>
          <a:p>
            <a:endParaRPr lang="en-US" sz="2000"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fontScale="85000" lnSpcReduction="20000"/>
          </a:bodyPr>
          <a:lstStyle/>
          <a:p>
            <a:r>
              <a:rPr lang="en-US" dirty="0" err="1" smtClean="0"/>
              <a:t>Bhaji</a:t>
            </a:r>
            <a:r>
              <a:rPr lang="en-US" dirty="0" smtClean="0"/>
              <a:t>, Yusuf. Network Security Technologies and Solutions, Indianapolis: CISCO, 2008. Print</a:t>
            </a:r>
          </a:p>
          <a:p>
            <a:r>
              <a:rPr lang="en-US" dirty="0" err="1" smtClean="0"/>
              <a:t>Nasre</a:t>
            </a:r>
            <a:r>
              <a:rPr lang="en-US" dirty="0" smtClean="0"/>
              <a:t>, Sara. Wireless LAN Security. 2009. </a:t>
            </a:r>
            <a:r>
              <a:rPr lang="en-US" dirty="0" err="1" smtClean="0"/>
              <a:t>Pdf</a:t>
            </a:r>
            <a:r>
              <a:rPr lang="en-US" dirty="0" smtClean="0"/>
              <a:t>. Web</a:t>
            </a:r>
          </a:p>
          <a:p>
            <a:r>
              <a:rPr lang="en-US" dirty="0" err="1" smtClean="0"/>
              <a:t>Behrouz</a:t>
            </a:r>
            <a:r>
              <a:rPr lang="en-US" dirty="0" smtClean="0"/>
              <a:t> </a:t>
            </a:r>
            <a:r>
              <a:rPr lang="en-US" dirty="0" err="1" smtClean="0"/>
              <a:t>A.Fourouzan</a:t>
            </a:r>
            <a:r>
              <a:rPr lang="en-US" dirty="0" smtClean="0"/>
              <a:t> TCP/IP Protocol Suite. Fourth Edition. http://security.stackexchange.com/questions/6020/dictionary-attack-on-wifi</a:t>
            </a:r>
          </a:p>
          <a:p>
            <a:r>
              <a:rPr lang="en-US" dirty="0" smtClean="0"/>
              <a:t>http://compnetworking.about.com/cs/wirelessproducts/g/bldefwlan.htm</a:t>
            </a:r>
          </a:p>
          <a:p>
            <a:r>
              <a:rPr lang="en-US" dirty="0" smtClean="0"/>
              <a:t>www.cisco.com</a:t>
            </a:r>
          </a:p>
          <a:p>
            <a:r>
              <a:rPr lang="en-US" dirty="0" smtClean="0"/>
              <a:t>http://www.wifi.org</a:t>
            </a:r>
          </a:p>
          <a:p>
            <a:r>
              <a:rPr lang="en-US" dirty="0" smtClean="0"/>
              <a:t>http://fengnet.com/book/CCIE.Professional.Development.Series.Network.Security.Technologies.and.Solutions/final/ch12lev1sec2.html</a:t>
            </a:r>
          </a:p>
          <a:p>
            <a:pPr>
              <a:buNone/>
            </a:pPr>
            <a:endParaRPr lang="en-US" dirty="0" smtClean="0"/>
          </a:p>
          <a:p>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THANK YOU</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BSS?</a:t>
            </a:r>
            <a:endParaRPr lang="en-US" dirty="0"/>
          </a:p>
        </p:txBody>
      </p:sp>
      <p:sp>
        <p:nvSpPr>
          <p:cNvPr id="3" name="Content Placeholder 2"/>
          <p:cNvSpPr>
            <a:spLocks noGrp="1"/>
          </p:cNvSpPr>
          <p:nvPr>
            <p:ph idx="1"/>
          </p:nvPr>
        </p:nvSpPr>
        <p:spPr/>
        <p:txBody>
          <a:bodyPr>
            <a:normAutofit/>
          </a:bodyPr>
          <a:lstStyle/>
          <a:p>
            <a:r>
              <a:rPr lang="en-US" sz="2000" dirty="0"/>
              <a:t>WLAN uses spread spectrum technology that is based on radio waves to enable communication between devices in a limited area, also known as Basic Service </a:t>
            </a:r>
            <a:r>
              <a:rPr lang="en-US" sz="2000" dirty="0" smtClean="0"/>
              <a:t>Set.</a:t>
            </a:r>
          </a:p>
          <a:p>
            <a:r>
              <a:rPr lang="en-US" sz="2000" dirty="0" smtClean="0"/>
              <a:t>Network security remains an important issue for WLANs. Random wireless clients must usually be prohibited from joining the WLAN. </a:t>
            </a:r>
            <a:endParaRPr lang="en-US" sz="20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Standard for Wireless LAN</a:t>
            </a:r>
            <a:endParaRPr lang="en-US" dirty="0"/>
          </a:p>
        </p:txBody>
      </p:sp>
      <p:sp>
        <p:nvSpPr>
          <p:cNvPr id="3" name="Content Placeholder 2"/>
          <p:cNvSpPr>
            <a:spLocks noGrp="1"/>
          </p:cNvSpPr>
          <p:nvPr>
            <p:ph idx="1"/>
          </p:nvPr>
        </p:nvSpPr>
        <p:spPr/>
        <p:txBody>
          <a:bodyPr>
            <a:normAutofit/>
          </a:bodyPr>
          <a:lstStyle/>
          <a:p>
            <a:r>
              <a:rPr lang="en-US" sz="2200" dirty="0" smtClean="0"/>
              <a:t>The IEEE standard which describes wireless LAN is 802.11</a:t>
            </a:r>
          </a:p>
          <a:p>
            <a:r>
              <a:rPr lang="en-US" sz="2200" b="1" dirty="0" smtClean="0"/>
              <a:t>Evolution of WLAN Security:-</a:t>
            </a:r>
          </a:p>
          <a:p>
            <a:pPr>
              <a:lnSpc>
                <a:spcPct val="90000"/>
              </a:lnSpc>
              <a:buNone/>
            </a:pPr>
            <a:r>
              <a:rPr lang="de-DE" sz="2200" dirty="0" smtClean="0"/>
              <a:t>    1997 the original 802.11 standard only offers </a:t>
            </a:r>
          </a:p>
          <a:p>
            <a:pPr>
              <a:lnSpc>
                <a:spcPct val="90000"/>
              </a:lnSpc>
              <a:buNone/>
            </a:pPr>
            <a:r>
              <a:rPr lang="de-DE" sz="2200" dirty="0" smtClean="0"/>
              <a:t>    - SSID (Service Set Identifier)</a:t>
            </a:r>
          </a:p>
          <a:p>
            <a:pPr>
              <a:lnSpc>
                <a:spcPct val="90000"/>
              </a:lnSpc>
              <a:buNone/>
            </a:pPr>
            <a:r>
              <a:rPr lang="de-DE" sz="2200" dirty="0" smtClean="0"/>
              <a:t>    - MAC Filtering (Media Access Control)</a:t>
            </a:r>
          </a:p>
          <a:p>
            <a:pPr>
              <a:lnSpc>
                <a:spcPct val="90000"/>
              </a:lnSpc>
              <a:buNone/>
            </a:pPr>
            <a:r>
              <a:rPr lang="de-DE" sz="2200" dirty="0" smtClean="0"/>
              <a:t>    - and WEP (Wired Equivalent Privacy)</a:t>
            </a:r>
          </a:p>
          <a:p>
            <a:pPr>
              <a:lnSpc>
                <a:spcPct val="90000"/>
              </a:lnSpc>
              <a:buNone/>
            </a:pPr>
            <a:r>
              <a:rPr lang="de-DE" sz="2200" dirty="0" smtClean="0"/>
              <a:t>    1999 several industry players </a:t>
            </a:r>
            <a:r>
              <a:rPr lang="de-DE" sz="2200" dirty="0" smtClean="0"/>
              <a:t>forms </a:t>
            </a:r>
            <a:r>
              <a:rPr lang="de-DE" sz="2200" dirty="0" smtClean="0"/>
              <a:t>WECA (Wireless 	Ethernet Compatibility Alliance) for rapid adaption of 	802.11 network products.</a:t>
            </a:r>
          </a:p>
          <a:p>
            <a:pPr>
              <a:lnSpc>
                <a:spcPct val="90000"/>
              </a:lnSpc>
              <a:buNone/>
            </a:pPr>
            <a:r>
              <a:rPr lang="de-DE" sz="2200" dirty="0" smtClean="0"/>
              <a:t>    2001 Fluhrer, Mantin and Shamir had identified some 	weaknesses in WEP. IEEE started Task Group i.</a:t>
            </a:r>
          </a:p>
          <a:p>
            <a:pPr>
              <a:lnSpc>
                <a:spcPct val="90000"/>
              </a:lnSpc>
              <a:buNone/>
            </a:pPr>
            <a:r>
              <a:rPr lang="de-DE" sz="2200" dirty="0" smtClean="0"/>
              <a:t>    2002 WECA was renamed </a:t>
            </a:r>
            <a:r>
              <a:rPr lang="de-DE" sz="2200" dirty="0" smtClean="0"/>
              <a:t>as</a:t>
            </a:r>
            <a:r>
              <a:rPr lang="de-DE" sz="2200" dirty="0" smtClean="0"/>
              <a:t> </a:t>
            </a:r>
            <a:r>
              <a:rPr lang="de-DE" sz="2200" dirty="0" smtClean="0"/>
              <a:t>WI-FI  </a:t>
            </a:r>
          </a:p>
          <a:p>
            <a:pPr>
              <a:buNone/>
            </a:pP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de-DE" sz="2000" dirty="0" smtClean="0"/>
              <a:t>   2003 Wi-Fi introduced the Wi-Fi Protected Access (WPA). </a:t>
            </a:r>
          </a:p>
          <a:p>
            <a:pPr>
              <a:buNone/>
            </a:pPr>
            <a:r>
              <a:rPr lang="de-DE" sz="2000" dirty="0" smtClean="0"/>
              <a:t>   - Should be an interim solution for the weakness of WEP. </a:t>
            </a:r>
          </a:p>
          <a:p>
            <a:pPr>
              <a:buNone/>
            </a:pPr>
            <a:r>
              <a:rPr lang="de-DE" sz="2000" dirty="0" smtClean="0"/>
              <a:t>   2004 </a:t>
            </a:r>
            <a:r>
              <a:rPr lang="de-DE" sz="2000" dirty="0" smtClean="0"/>
              <a:t>The WPA2 was introduced. </a:t>
            </a:r>
          </a:p>
          <a:p>
            <a:pPr>
              <a:buNone/>
            </a:pPr>
            <a:r>
              <a:rPr lang="de-DE" sz="2000" dirty="0" smtClean="0"/>
              <a:t>   - It based on the final IEEE 802.11i standard. </a:t>
            </a:r>
            <a:endParaRPr lang="de-DE" sz="20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Components </a:t>
            </a:r>
            <a:endParaRPr lang="en-US" dirty="0"/>
          </a:p>
        </p:txBody>
      </p:sp>
      <p:sp>
        <p:nvSpPr>
          <p:cNvPr id="3" name="Content Placeholder 2"/>
          <p:cNvSpPr>
            <a:spLocks noGrp="1"/>
          </p:cNvSpPr>
          <p:nvPr>
            <p:ph idx="1"/>
          </p:nvPr>
        </p:nvSpPr>
        <p:spPr/>
        <p:txBody>
          <a:bodyPr/>
          <a:lstStyle/>
          <a:p>
            <a:pPr lvl="0"/>
            <a:r>
              <a:rPr lang="en-US" sz="2000" dirty="0"/>
              <a:t>Wireless Access Point</a:t>
            </a:r>
          </a:p>
          <a:p>
            <a:pPr lvl="0"/>
            <a:r>
              <a:rPr lang="en-US" sz="2000" dirty="0"/>
              <a:t>Wireless Network Card</a:t>
            </a:r>
          </a:p>
          <a:p>
            <a:pPr lvl="0"/>
            <a:r>
              <a:rPr lang="en-US" sz="2000" dirty="0"/>
              <a:t>Wireless Bridge</a:t>
            </a:r>
          </a:p>
          <a:p>
            <a:pPr lvl="0"/>
            <a:r>
              <a:rPr lang="en-US" sz="2000" dirty="0"/>
              <a:t>Antenna</a:t>
            </a:r>
          </a:p>
          <a:p>
            <a:pPr>
              <a:buNone/>
            </a:pP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dirty="0" smtClean="0"/>
              <a:t>Wireless Access Point</a:t>
            </a:r>
            <a:endParaRPr lang="en-US" dirty="0"/>
          </a:p>
        </p:txBody>
      </p:sp>
      <p:sp>
        <p:nvSpPr>
          <p:cNvPr id="3" name="Content Placeholder 2"/>
          <p:cNvSpPr>
            <a:spLocks noGrp="1"/>
          </p:cNvSpPr>
          <p:nvPr>
            <p:ph idx="1"/>
          </p:nvPr>
        </p:nvSpPr>
        <p:spPr>
          <a:xfrm>
            <a:off x="457200" y="1295400"/>
            <a:ext cx="8305800" cy="5029200"/>
          </a:xfrm>
        </p:spPr>
        <p:txBody>
          <a:bodyPr>
            <a:normAutofit/>
          </a:bodyPr>
          <a:lstStyle/>
          <a:p>
            <a:endParaRPr lang="en-US" sz="2000" dirty="0" smtClean="0"/>
          </a:p>
          <a:p>
            <a:r>
              <a:rPr lang="en-US" sz="2000" dirty="0"/>
              <a:t>An AP is often a hardware device (but it can also be software based) that connects wireless communication devices. </a:t>
            </a:r>
            <a:endParaRPr lang="en-US" sz="2000" dirty="0" smtClean="0"/>
          </a:p>
          <a:p>
            <a:r>
              <a:rPr lang="en-US" sz="2000" dirty="0" smtClean="0"/>
              <a:t>WAP </a:t>
            </a:r>
            <a:r>
              <a:rPr lang="en-US" sz="2000" dirty="0" smtClean="0"/>
              <a:t>is used to relay the data between wireless networks and wired network devices and other wired network resources</a:t>
            </a:r>
            <a:r>
              <a:rPr lang="en-US" sz="2000" dirty="0" smtClean="0"/>
              <a:t>.</a:t>
            </a:r>
          </a:p>
          <a:p>
            <a:r>
              <a:rPr lang="en-US" sz="2000" dirty="0"/>
              <a:t>AP is a two-way transceiver that broadcasts data within a specific frequency spectrum. AP also performs security functions such as authentication and encryption for the wireless clients and data transmission through the wireless network.</a:t>
            </a:r>
            <a:endParaRPr lang="en-US" sz="2000" dirty="0" smtClean="0"/>
          </a:p>
          <a:p>
            <a:pPr>
              <a:buNone/>
            </a:pPr>
            <a:endParaRPr lang="en-US" sz="20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1051</TotalTime>
  <Words>2268</Words>
  <Application>Microsoft Office PowerPoint</Application>
  <PresentationFormat>On-screen Show (4:3)</PresentationFormat>
  <Paragraphs>218</Paragraphs>
  <Slides>42</Slides>
  <Notes>0</Notes>
  <HiddenSlides>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Flow</vt:lpstr>
      <vt:lpstr>WIRELESS LAN SECURITY</vt:lpstr>
      <vt:lpstr>Definition</vt:lpstr>
      <vt:lpstr>PowerPoint Presentation</vt:lpstr>
      <vt:lpstr>What is Access Point?</vt:lpstr>
      <vt:lpstr>What is BSS?</vt:lpstr>
      <vt:lpstr>Standard for Wireless LAN</vt:lpstr>
      <vt:lpstr>PowerPoint Presentation</vt:lpstr>
      <vt:lpstr>Components </vt:lpstr>
      <vt:lpstr>Wireless Access Point</vt:lpstr>
      <vt:lpstr>Wireless Network Card(NIC)</vt:lpstr>
      <vt:lpstr>Wireless Bridge</vt:lpstr>
      <vt:lpstr>Antenna</vt:lpstr>
      <vt:lpstr>WLAN Security</vt:lpstr>
      <vt:lpstr>Features to Secure WLAN</vt:lpstr>
      <vt:lpstr>Service Set Identifiers</vt:lpstr>
      <vt:lpstr>MAC Authentication</vt:lpstr>
      <vt:lpstr>Client Authentication</vt:lpstr>
      <vt:lpstr>PowerPoint Presentation</vt:lpstr>
      <vt:lpstr>Static Wired Equivalent Privacy (WEP)</vt:lpstr>
      <vt:lpstr>WPA</vt:lpstr>
      <vt:lpstr>WPA2</vt:lpstr>
      <vt:lpstr>PowerPoint Presentation</vt:lpstr>
      <vt:lpstr>802.1x and EAP</vt:lpstr>
      <vt:lpstr>PowerPoint Presentation</vt:lpstr>
      <vt:lpstr>EAP Message Digest 5 (EAP – MD5)</vt:lpstr>
      <vt:lpstr>PowerPoint Presentation</vt:lpstr>
      <vt:lpstr>EAP Transport Layer Security</vt:lpstr>
      <vt:lpstr>PowerPoint Presentation</vt:lpstr>
      <vt:lpstr>EAP Tunneled Transport Layer Security (EAP – TTLS)</vt:lpstr>
      <vt:lpstr>EAP Flexible Authentication via Secure tunneling (EAP – FAST)</vt:lpstr>
      <vt:lpstr>PowerPoint Presentation</vt:lpstr>
      <vt:lpstr>PowerPoint Presentation</vt:lpstr>
      <vt:lpstr>Protected EAP (PEAP)</vt:lpstr>
      <vt:lpstr>PowerPoint Presentation</vt:lpstr>
      <vt:lpstr>Cisco Light Weight EAP (LEAP)</vt:lpstr>
      <vt:lpstr>WLAN NAC</vt:lpstr>
      <vt:lpstr>WLAN IPS </vt:lpstr>
      <vt:lpstr>VPN IPsec</vt:lpstr>
      <vt:lpstr>Cisco Unified Wireless Network</vt:lpstr>
      <vt:lpstr>Conclusion</vt:lpstr>
      <vt:lpstr>References</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WIRELESS LAN SECURITY</dc:title>
  <dc:creator>venki</dc:creator>
  <cp:lastModifiedBy>Chamarthi, Kiran</cp:lastModifiedBy>
  <cp:revision>121</cp:revision>
  <dcterms:created xsi:type="dcterms:W3CDTF">2012-07-09T21:36:10Z</dcterms:created>
  <dcterms:modified xsi:type="dcterms:W3CDTF">2012-07-12T18:08:35Z</dcterms:modified>
</cp:coreProperties>
</file>