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4"/>
    <p:sldMasterId id="2147483685" r:id="rId5"/>
  </p:sldMasterIdLst>
  <p:notesMasterIdLst>
    <p:notesMasterId r:id="rId47"/>
  </p:notesMasterIdLst>
  <p:handoutMasterIdLst>
    <p:handoutMasterId r:id="rId48"/>
  </p:handoutMasterIdLst>
  <p:sldIdLst>
    <p:sldId id="307" r:id="rId6"/>
    <p:sldId id="308" r:id="rId7"/>
    <p:sldId id="275" r:id="rId8"/>
    <p:sldId id="299" r:id="rId9"/>
    <p:sldId id="300" r:id="rId10"/>
    <p:sldId id="319" r:id="rId11"/>
    <p:sldId id="302" r:id="rId12"/>
    <p:sldId id="304" r:id="rId13"/>
    <p:sldId id="277" r:id="rId14"/>
    <p:sldId id="278" r:id="rId15"/>
    <p:sldId id="280" r:id="rId16"/>
    <p:sldId id="306" r:id="rId17"/>
    <p:sldId id="282" r:id="rId18"/>
    <p:sldId id="321" r:id="rId19"/>
    <p:sldId id="281" r:id="rId20"/>
    <p:sldId id="283" r:id="rId21"/>
    <p:sldId id="322" r:id="rId22"/>
    <p:sldId id="323" r:id="rId23"/>
    <p:sldId id="311" r:id="rId24"/>
    <p:sldId id="320" r:id="rId25"/>
    <p:sldId id="285" r:id="rId26"/>
    <p:sldId id="286" r:id="rId27"/>
    <p:sldId id="324" r:id="rId28"/>
    <p:sldId id="312" r:id="rId29"/>
    <p:sldId id="287" r:id="rId30"/>
    <p:sldId id="289" r:id="rId31"/>
    <p:sldId id="288" r:id="rId32"/>
    <p:sldId id="290" r:id="rId33"/>
    <p:sldId id="291" r:id="rId34"/>
    <p:sldId id="313" r:id="rId35"/>
    <p:sldId id="314" r:id="rId36"/>
    <p:sldId id="315" r:id="rId37"/>
    <p:sldId id="292" r:id="rId38"/>
    <p:sldId id="293" r:id="rId39"/>
    <p:sldId id="316" r:id="rId40"/>
    <p:sldId id="297" r:id="rId41"/>
    <p:sldId id="298" r:id="rId42"/>
    <p:sldId id="317" r:id="rId43"/>
    <p:sldId id="295" r:id="rId44"/>
    <p:sldId id="318" r:id="rId45"/>
    <p:sldId id="274" r:id="rId46"/>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84" charset="0"/>
        <a:ea typeface="+mn-ea"/>
        <a:cs typeface="+mn-cs"/>
      </a:defRPr>
    </a:lvl1pPr>
    <a:lvl2pPr marL="457200" algn="l" rtl="0" fontAlgn="base">
      <a:spcBef>
        <a:spcPct val="0"/>
      </a:spcBef>
      <a:spcAft>
        <a:spcPct val="0"/>
      </a:spcAft>
      <a:defRPr kern="1200">
        <a:solidFill>
          <a:schemeClr val="tx1"/>
        </a:solidFill>
        <a:latin typeface="Arial" pitchFamily="-84" charset="0"/>
        <a:ea typeface="+mn-ea"/>
        <a:cs typeface="+mn-cs"/>
      </a:defRPr>
    </a:lvl2pPr>
    <a:lvl3pPr marL="914400" algn="l" rtl="0" fontAlgn="base">
      <a:spcBef>
        <a:spcPct val="0"/>
      </a:spcBef>
      <a:spcAft>
        <a:spcPct val="0"/>
      </a:spcAft>
      <a:defRPr kern="1200">
        <a:solidFill>
          <a:schemeClr val="tx1"/>
        </a:solidFill>
        <a:latin typeface="Arial" pitchFamily="-84" charset="0"/>
        <a:ea typeface="+mn-ea"/>
        <a:cs typeface="+mn-cs"/>
      </a:defRPr>
    </a:lvl3pPr>
    <a:lvl4pPr marL="1371600" algn="l" rtl="0" fontAlgn="base">
      <a:spcBef>
        <a:spcPct val="0"/>
      </a:spcBef>
      <a:spcAft>
        <a:spcPct val="0"/>
      </a:spcAft>
      <a:defRPr kern="1200">
        <a:solidFill>
          <a:schemeClr val="tx1"/>
        </a:solidFill>
        <a:latin typeface="Arial" pitchFamily="-84" charset="0"/>
        <a:ea typeface="+mn-ea"/>
        <a:cs typeface="+mn-cs"/>
      </a:defRPr>
    </a:lvl4pPr>
    <a:lvl5pPr marL="1828800" algn="l" rtl="0" fontAlgn="base">
      <a:spcBef>
        <a:spcPct val="0"/>
      </a:spcBef>
      <a:spcAft>
        <a:spcPct val="0"/>
      </a:spcAft>
      <a:defRPr kern="1200">
        <a:solidFill>
          <a:schemeClr val="tx1"/>
        </a:solidFill>
        <a:latin typeface="Arial" pitchFamily="-84" charset="0"/>
        <a:ea typeface="+mn-ea"/>
        <a:cs typeface="+mn-cs"/>
      </a:defRPr>
    </a:lvl5pPr>
    <a:lvl6pPr marL="2286000" algn="l" defTabSz="457200" rtl="0" eaLnBrk="1" latinLnBrk="0" hangingPunct="1">
      <a:defRPr kern="1200">
        <a:solidFill>
          <a:schemeClr val="tx1"/>
        </a:solidFill>
        <a:latin typeface="Arial" pitchFamily="-84" charset="0"/>
        <a:ea typeface="+mn-ea"/>
        <a:cs typeface="+mn-cs"/>
      </a:defRPr>
    </a:lvl6pPr>
    <a:lvl7pPr marL="2743200" algn="l" defTabSz="457200" rtl="0" eaLnBrk="1" latinLnBrk="0" hangingPunct="1">
      <a:defRPr kern="1200">
        <a:solidFill>
          <a:schemeClr val="tx1"/>
        </a:solidFill>
        <a:latin typeface="Arial" pitchFamily="-84" charset="0"/>
        <a:ea typeface="+mn-ea"/>
        <a:cs typeface="+mn-cs"/>
      </a:defRPr>
    </a:lvl7pPr>
    <a:lvl8pPr marL="3200400" algn="l" defTabSz="457200" rtl="0" eaLnBrk="1" latinLnBrk="0" hangingPunct="1">
      <a:defRPr kern="1200">
        <a:solidFill>
          <a:schemeClr val="tx1"/>
        </a:solidFill>
        <a:latin typeface="Arial" pitchFamily="-84" charset="0"/>
        <a:ea typeface="+mn-ea"/>
        <a:cs typeface="+mn-cs"/>
      </a:defRPr>
    </a:lvl8pPr>
    <a:lvl9pPr marL="3657600" algn="l" defTabSz="457200" rtl="0" eaLnBrk="1" latinLnBrk="0" hangingPunct="1">
      <a:defRPr kern="1200">
        <a:solidFill>
          <a:schemeClr val="tx1"/>
        </a:solidFill>
        <a:latin typeface="Arial"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46" autoAdjust="0"/>
    <p:restoredTop sz="95256" autoAdjust="0"/>
  </p:normalViewPr>
  <p:slideViewPr>
    <p:cSldViewPr>
      <p:cViewPr varScale="1">
        <p:scale>
          <a:sx n="83" d="100"/>
          <a:sy n="83" d="100"/>
        </p:scale>
        <p:origin x="167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8" d="100"/>
          <a:sy n="128" d="100"/>
        </p:scale>
        <p:origin x="-1152"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T. Andrew" userId="eff186eb-56df-45f2-9ca9-ccec608ed918" providerId="ADAL" clId="{D0779777-FF65-4343-BD78-849469317192}"/>
    <pc:docChg chg="undo redo custSel addSld delSld modSld sldOrd modMainMaster">
      <pc:chgData name="Yang, T. Andrew" userId="eff186eb-56df-45f2-9ca9-ccec608ed918" providerId="ADAL" clId="{D0779777-FF65-4343-BD78-849469317192}" dt="2022-11-09T15:46:35.199" v="3930" actId="113"/>
      <pc:docMkLst>
        <pc:docMk/>
      </pc:docMkLst>
      <pc:sldChg chg="modSp">
        <pc:chgData name="Yang, T. Andrew" userId="eff186eb-56df-45f2-9ca9-ccec608ed918" providerId="ADAL" clId="{D0779777-FF65-4343-BD78-849469317192}" dt="2022-11-09T04:28:54.893" v="2074" actId="1076"/>
        <pc:sldMkLst>
          <pc:docMk/>
          <pc:sldMk cId="0" sldId="274"/>
        </pc:sldMkLst>
        <pc:spChg chg="mod">
          <ac:chgData name="Yang, T. Andrew" userId="eff186eb-56df-45f2-9ca9-ccec608ed918" providerId="ADAL" clId="{D0779777-FF65-4343-BD78-849469317192}" dt="2022-11-09T04:28:54.893" v="2074" actId="1076"/>
          <ac:spMkLst>
            <pc:docMk/>
            <pc:sldMk cId="0" sldId="274"/>
            <ac:spMk id="2" creationId="{2EBC1E08-5B3C-4963-A640-E7E5B666ACFA}"/>
          </ac:spMkLst>
        </pc:spChg>
      </pc:sldChg>
      <pc:sldChg chg="modSp">
        <pc:chgData name="Yang, T. Andrew" userId="eff186eb-56df-45f2-9ca9-ccec608ed918" providerId="ADAL" clId="{D0779777-FF65-4343-BD78-849469317192}" dt="2022-11-08T01:02:31.218" v="89" actId="20577"/>
        <pc:sldMkLst>
          <pc:docMk/>
          <pc:sldMk cId="0" sldId="277"/>
        </pc:sldMkLst>
        <pc:spChg chg="mod">
          <ac:chgData name="Yang, T. Andrew" userId="eff186eb-56df-45f2-9ca9-ccec608ed918" providerId="ADAL" clId="{D0779777-FF65-4343-BD78-849469317192}" dt="2022-11-08T01:02:11.450" v="87" actId="115"/>
          <ac:spMkLst>
            <pc:docMk/>
            <pc:sldMk cId="0" sldId="277"/>
            <ac:spMk id="48131" creationId="{00000000-0000-0000-0000-000000000000}"/>
          </ac:spMkLst>
        </pc:spChg>
        <pc:graphicFrameChg chg="mod">
          <ac:chgData name="Yang, T. Andrew" userId="eff186eb-56df-45f2-9ca9-ccec608ed918" providerId="ADAL" clId="{D0779777-FF65-4343-BD78-849469317192}" dt="2022-11-08T01:02:31.218" v="89" actId="20577"/>
          <ac:graphicFrameMkLst>
            <pc:docMk/>
            <pc:sldMk cId="0" sldId="277"/>
            <ac:graphicFrameMk id="4" creationId="{00000000-0000-0000-0000-000000000000}"/>
          </ac:graphicFrameMkLst>
        </pc:graphicFrameChg>
      </pc:sldChg>
      <pc:sldChg chg="modSp">
        <pc:chgData name="Yang, T. Andrew" userId="eff186eb-56df-45f2-9ca9-ccec608ed918" providerId="ADAL" clId="{D0779777-FF65-4343-BD78-849469317192}" dt="2022-11-08T01:05:05.937" v="92" actId="20577"/>
        <pc:sldMkLst>
          <pc:docMk/>
          <pc:sldMk cId="0" sldId="280"/>
        </pc:sldMkLst>
        <pc:spChg chg="mod">
          <ac:chgData name="Yang, T. Andrew" userId="eff186eb-56df-45f2-9ca9-ccec608ed918" providerId="ADAL" clId="{D0779777-FF65-4343-BD78-849469317192}" dt="2022-11-08T01:05:05.937" v="92" actId="20577"/>
          <ac:spMkLst>
            <pc:docMk/>
            <pc:sldMk cId="0" sldId="280"/>
            <ac:spMk id="54275" creationId="{00000000-0000-0000-0000-000000000000}"/>
          </ac:spMkLst>
        </pc:spChg>
      </pc:sldChg>
      <pc:sldChg chg="modSp del">
        <pc:chgData name="Yang, T. Andrew" userId="eff186eb-56df-45f2-9ca9-ccec608ed918" providerId="ADAL" clId="{D0779777-FF65-4343-BD78-849469317192}" dt="2022-11-09T01:51:53.138" v="706" actId="2696"/>
        <pc:sldMkLst>
          <pc:docMk/>
          <pc:sldMk cId="0" sldId="281"/>
        </pc:sldMkLst>
        <pc:spChg chg="mod">
          <ac:chgData name="Yang, T. Andrew" userId="eff186eb-56df-45f2-9ca9-ccec608ed918" providerId="ADAL" clId="{D0779777-FF65-4343-BD78-849469317192}" dt="2022-11-09T01:00:27.519" v="105" actId="115"/>
          <ac:spMkLst>
            <pc:docMk/>
            <pc:sldMk cId="0" sldId="281"/>
            <ac:spMk id="55299" creationId="{00000000-0000-0000-0000-000000000000}"/>
          </ac:spMkLst>
        </pc:spChg>
      </pc:sldChg>
      <pc:sldChg chg="add">
        <pc:chgData name="Yang, T. Andrew" userId="eff186eb-56df-45f2-9ca9-ccec608ed918" providerId="ADAL" clId="{D0779777-FF65-4343-BD78-849469317192}" dt="2022-11-09T01:51:58.332" v="708"/>
        <pc:sldMkLst>
          <pc:docMk/>
          <pc:sldMk cId="3681388179" sldId="281"/>
        </pc:sldMkLst>
      </pc:sldChg>
      <pc:sldChg chg="modSp ord">
        <pc:chgData name="Yang, T. Andrew" userId="eff186eb-56df-45f2-9ca9-ccec608ed918" providerId="ADAL" clId="{D0779777-FF65-4343-BD78-849469317192}" dt="2022-11-09T01:33:36.182" v="240"/>
        <pc:sldMkLst>
          <pc:docMk/>
          <pc:sldMk cId="0" sldId="282"/>
        </pc:sldMkLst>
        <pc:spChg chg="mod">
          <ac:chgData name="Yang, T. Andrew" userId="eff186eb-56df-45f2-9ca9-ccec608ed918" providerId="ADAL" clId="{D0779777-FF65-4343-BD78-849469317192}" dt="2022-11-09T01:12:14.188" v="118" actId="20577"/>
          <ac:spMkLst>
            <pc:docMk/>
            <pc:sldMk cId="0" sldId="282"/>
            <ac:spMk id="56323" creationId="{00000000-0000-0000-0000-000000000000}"/>
          </ac:spMkLst>
        </pc:spChg>
        <pc:graphicFrameChg chg="mod">
          <ac:chgData name="Yang, T. Andrew" userId="eff186eb-56df-45f2-9ca9-ccec608ed918" providerId="ADAL" clId="{D0779777-FF65-4343-BD78-849469317192}" dt="2022-11-09T01:13:51.507" v="166"/>
          <ac:graphicFrameMkLst>
            <pc:docMk/>
            <pc:sldMk cId="0" sldId="282"/>
            <ac:graphicFrameMk id="4" creationId="{00000000-0000-0000-0000-000000000000}"/>
          </ac:graphicFrameMkLst>
        </pc:graphicFrameChg>
      </pc:sldChg>
      <pc:sldChg chg="modSp del">
        <pc:chgData name="Yang, T. Andrew" userId="eff186eb-56df-45f2-9ca9-ccec608ed918" providerId="ADAL" clId="{D0779777-FF65-4343-BD78-849469317192}" dt="2022-11-09T01:51:53.153" v="707" actId="2696"/>
        <pc:sldMkLst>
          <pc:docMk/>
          <pc:sldMk cId="0" sldId="283"/>
        </pc:sldMkLst>
        <pc:spChg chg="mod">
          <ac:chgData name="Yang, T. Andrew" userId="eff186eb-56df-45f2-9ca9-ccec608ed918" providerId="ADAL" clId="{D0779777-FF65-4343-BD78-849469317192}" dt="2022-11-09T01:14:14.341" v="167" actId="1076"/>
          <ac:spMkLst>
            <pc:docMk/>
            <pc:sldMk cId="0" sldId="283"/>
            <ac:spMk id="2" creationId="{6062F1C9-B072-49D5-A7ED-FA3CF61F4DB5}"/>
          </ac:spMkLst>
        </pc:spChg>
        <pc:spChg chg="mod">
          <ac:chgData name="Yang, T. Andrew" userId="eff186eb-56df-45f2-9ca9-ccec608ed918" providerId="ADAL" clId="{D0779777-FF65-4343-BD78-849469317192}" dt="2022-11-09T01:34:46.155" v="247" actId="20577"/>
          <ac:spMkLst>
            <pc:docMk/>
            <pc:sldMk cId="0" sldId="283"/>
            <ac:spMk id="4" creationId="{00000000-0000-0000-0000-000000000000}"/>
          </ac:spMkLst>
        </pc:spChg>
        <pc:spChg chg="mod">
          <ac:chgData name="Yang, T. Andrew" userId="eff186eb-56df-45f2-9ca9-ccec608ed918" providerId="ADAL" clId="{D0779777-FF65-4343-BD78-849469317192}" dt="2022-11-09T01:34:10.132" v="243" actId="14100"/>
          <ac:spMkLst>
            <pc:docMk/>
            <pc:sldMk cId="0" sldId="283"/>
            <ac:spMk id="57347" creationId="{00000000-0000-0000-0000-000000000000}"/>
          </ac:spMkLst>
        </pc:spChg>
      </pc:sldChg>
      <pc:sldChg chg="modSp add">
        <pc:chgData name="Yang, T. Andrew" userId="eff186eb-56df-45f2-9ca9-ccec608ed918" providerId="ADAL" clId="{D0779777-FF65-4343-BD78-849469317192}" dt="2022-11-09T04:39:30.725" v="2079" actId="115"/>
        <pc:sldMkLst>
          <pc:docMk/>
          <pc:sldMk cId="1094894471" sldId="283"/>
        </pc:sldMkLst>
        <pc:spChg chg="mod">
          <ac:chgData name="Yang, T. Andrew" userId="eff186eb-56df-45f2-9ca9-ccec608ed918" providerId="ADAL" clId="{D0779777-FF65-4343-BD78-849469317192}" dt="2022-11-09T04:39:30.725" v="2079" actId="115"/>
          <ac:spMkLst>
            <pc:docMk/>
            <pc:sldMk cId="1094894471" sldId="283"/>
            <ac:spMk id="4" creationId="{00000000-0000-0000-0000-000000000000}"/>
          </ac:spMkLst>
        </pc:spChg>
      </pc:sldChg>
      <pc:sldChg chg="modSp">
        <pc:chgData name="Yang, T. Andrew" userId="eff186eb-56df-45f2-9ca9-ccec608ed918" providerId="ADAL" clId="{D0779777-FF65-4343-BD78-849469317192}" dt="2022-11-09T04:39:51.357" v="2080" actId="11"/>
        <pc:sldMkLst>
          <pc:docMk/>
          <pc:sldMk cId="0" sldId="285"/>
        </pc:sldMkLst>
        <pc:spChg chg="mod">
          <ac:chgData name="Yang, T. Andrew" userId="eff186eb-56df-45f2-9ca9-ccec608ed918" providerId="ADAL" clId="{D0779777-FF65-4343-BD78-849469317192}" dt="2022-11-09T04:24:17.304" v="2055" actId="403"/>
          <ac:spMkLst>
            <pc:docMk/>
            <pc:sldMk cId="0" sldId="285"/>
            <ac:spMk id="60418" creationId="{00000000-0000-0000-0000-000000000000}"/>
          </ac:spMkLst>
        </pc:spChg>
        <pc:spChg chg="mod">
          <ac:chgData name="Yang, T. Andrew" userId="eff186eb-56df-45f2-9ca9-ccec608ed918" providerId="ADAL" clId="{D0779777-FF65-4343-BD78-849469317192}" dt="2022-11-09T04:39:51.357" v="2080" actId="11"/>
          <ac:spMkLst>
            <pc:docMk/>
            <pc:sldMk cId="0" sldId="285"/>
            <ac:spMk id="60419" creationId="{00000000-0000-0000-0000-000000000000}"/>
          </ac:spMkLst>
        </pc:spChg>
      </pc:sldChg>
      <pc:sldChg chg="modSp">
        <pc:chgData name="Yang, T. Andrew" userId="eff186eb-56df-45f2-9ca9-ccec608ed918" providerId="ADAL" clId="{D0779777-FF65-4343-BD78-849469317192}" dt="2022-11-09T04:47:04.908" v="2237" actId="12"/>
        <pc:sldMkLst>
          <pc:docMk/>
          <pc:sldMk cId="0" sldId="286"/>
        </pc:sldMkLst>
        <pc:spChg chg="mod">
          <ac:chgData name="Yang, T. Andrew" userId="eff186eb-56df-45f2-9ca9-ccec608ed918" providerId="ADAL" clId="{D0779777-FF65-4343-BD78-849469317192}" dt="2022-11-09T04:24:31.130" v="2058" actId="404"/>
          <ac:spMkLst>
            <pc:docMk/>
            <pc:sldMk cId="0" sldId="286"/>
            <ac:spMk id="61442" creationId="{00000000-0000-0000-0000-000000000000}"/>
          </ac:spMkLst>
        </pc:spChg>
        <pc:spChg chg="mod">
          <ac:chgData name="Yang, T. Andrew" userId="eff186eb-56df-45f2-9ca9-ccec608ed918" providerId="ADAL" clId="{D0779777-FF65-4343-BD78-849469317192}" dt="2022-11-09T04:47:04.908" v="2237" actId="12"/>
          <ac:spMkLst>
            <pc:docMk/>
            <pc:sldMk cId="0" sldId="286"/>
            <ac:spMk id="61443" creationId="{00000000-0000-0000-0000-000000000000}"/>
          </ac:spMkLst>
        </pc:spChg>
      </pc:sldChg>
      <pc:sldChg chg="modSp">
        <pc:chgData name="Yang, T. Andrew" userId="eff186eb-56df-45f2-9ca9-ccec608ed918" providerId="ADAL" clId="{D0779777-FF65-4343-BD78-849469317192}" dt="2022-11-09T05:02:40.548" v="2471" actId="20577"/>
        <pc:sldMkLst>
          <pc:docMk/>
          <pc:sldMk cId="0" sldId="287"/>
        </pc:sldMkLst>
        <pc:spChg chg="mod">
          <ac:chgData name="Yang, T. Andrew" userId="eff186eb-56df-45f2-9ca9-ccec608ed918" providerId="ADAL" clId="{D0779777-FF65-4343-BD78-849469317192}" dt="2022-11-09T04:55:58.974" v="2322" actId="403"/>
          <ac:spMkLst>
            <pc:docMk/>
            <pc:sldMk cId="0" sldId="287"/>
            <ac:spMk id="62466" creationId="{00000000-0000-0000-0000-000000000000}"/>
          </ac:spMkLst>
        </pc:spChg>
        <pc:spChg chg="mod">
          <ac:chgData name="Yang, T. Andrew" userId="eff186eb-56df-45f2-9ca9-ccec608ed918" providerId="ADAL" clId="{D0779777-FF65-4343-BD78-849469317192}" dt="2022-11-09T05:02:40.548" v="2471" actId="20577"/>
          <ac:spMkLst>
            <pc:docMk/>
            <pc:sldMk cId="0" sldId="287"/>
            <ac:spMk id="62467" creationId="{00000000-0000-0000-0000-000000000000}"/>
          </ac:spMkLst>
        </pc:spChg>
      </pc:sldChg>
      <pc:sldChg chg="addSp modSp">
        <pc:chgData name="Yang, T. Andrew" userId="eff186eb-56df-45f2-9ca9-ccec608ed918" providerId="ADAL" clId="{D0779777-FF65-4343-BD78-849469317192}" dt="2022-11-09T05:47:12.261" v="3302" actId="14100"/>
        <pc:sldMkLst>
          <pc:docMk/>
          <pc:sldMk cId="0" sldId="288"/>
        </pc:sldMkLst>
        <pc:spChg chg="mod">
          <ac:chgData name="Yang, T. Andrew" userId="eff186eb-56df-45f2-9ca9-ccec608ed918" providerId="ADAL" clId="{D0779777-FF65-4343-BD78-849469317192}" dt="2022-11-09T05:28:41.313" v="2832" actId="1076"/>
          <ac:spMkLst>
            <pc:docMk/>
            <pc:sldMk cId="0" sldId="288"/>
            <ac:spMk id="2" creationId="{3D74B44D-E059-4872-9B4F-92D1D860B3C2}"/>
          </ac:spMkLst>
        </pc:spChg>
        <pc:spChg chg="add mod">
          <ac:chgData name="Yang, T. Andrew" userId="eff186eb-56df-45f2-9ca9-ccec608ed918" providerId="ADAL" clId="{D0779777-FF65-4343-BD78-849469317192}" dt="2022-11-09T05:35:35.453" v="3246" actId="20577"/>
          <ac:spMkLst>
            <pc:docMk/>
            <pc:sldMk cId="0" sldId="288"/>
            <ac:spMk id="5" creationId="{2C3551BD-8557-446F-8C77-96693C53656A}"/>
          </ac:spMkLst>
        </pc:spChg>
        <pc:spChg chg="add mod">
          <ac:chgData name="Yang, T. Andrew" userId="eff186eb-56df-45f2-9ca9-ccec608ed918" providerId="ADAL" clId="{D0779777-FF65-4343-BD78-849469317192}" dt="2022-11-09T05:47:12.261" v="3302" actId="14100"/>
          <ac:spMkLst>
            <pc:docMk/>
            <pc:sldMk cId="0" sldId="288"/>
            <ac:spMk id="7" creationId="{2AB5ED6D-50CC-4651-829A-2334C345303A}"/>
          </ac:spMkLst>
        </pc:spChg>
        <pc:picChg chg="mod">
          <ac:chgData name="Yang, T. Andrew" userId="eff186eb-56df-45f2-9ca9-ccec608ed918" providerId="ADAL" clId="{D0779777-FF65-4343-BD78-849469317192}" dt="2022-11-09T05:34:51.679" v="3239" actId="14100"/>
          <ac:picMkLst>
            <pc:docMk/>
            <pc:sldMk cId="0" sldId="288"/>
            <ac:picMk id="6" creationId="{00000000-0000-0000-0000-000000000000}"/>
          </ac:picMkLst>
        </pc:picChg>
      </pc:sldChg>
      <pc:sldChg chg="modSp">
        <pc:chgData name="Yang, T. Andrew" userId="eff186eb-56df-45f2-9ca9-ccec608ed918" providerId="ADAL" clId="{D0779777-FF65-4343-BD78-849469317192}" dt="2022-11-09T05:20:32.083" v="2748" actId="115"/>
        <pc:sldMkLst>
          <pc:docMk/>
          <pc:sldMk cId="0" sldId="289"/>
        </pc:sldMkLst>
        <pc:spChg chg="mod">
          <ac:chgData name="Yang, T. Andrew" userId="eff186eb-56df-45f2-9ca9-ccec608ed918" providerId="ADAL" clId="{D0779777-FF65-4343-BD78-849469317192}" dt="2022-11-09T05:16:05.809" v="2705" actId="20577"/>
          <ac:spMkLst>
            <pc:docMk/>
            <pc:sldMk cId="0" sldId="289"/>
            <ac:spMk id="65539" creationId="{00000000-0000-0000-0000-000000000000}"/>
          </ac:spMkLst>
        </pc:spChg>
        <pc:graphicFrameChg chg="mod">
          <ac:chgData name="Yang, T. Andrew" userId="eff186eb-56df-45f2-9ca9-ccec608ed918" providerId="ADAL" clId="{D0779777-FF65-4343-BD78-849469317192}" dt="2022-11-09T05:20:32.083" v="2748" actId="115"/>
          <ac:graphicFrameMkLst>
            <pc:docMk/>
            <pc:sldMk cId="0" sldId="289"/>
            <ac:graphicFrameMk id="4" creationId="{00000000-0000-0000-0000-000000000000}"/>
          </ac:graphicFrameMkLst>
        </pc:graphicFrameChg>
      </pc:sldChg>
      <pc:sldChg chg="addSp delSp modSp">
        <pc:chgData name="Yang, T. Andrew" userId="eff186eb-56df-45f2-9ca9-ccec608ed918" providerId="ADAL" clId="{D0779777-FF65-4343-BD78-849469317192}" dt="2022-11-09T05:44:39.317" v="3301" actId="1037"/>
        <pc:sldMkLst>
          <pc:docMk/>
          <pc:sldMk cId="0" sldId="290"/>
        </pc:sldMkLst>
        <pc:spChg chg="mod">
          <ac:chgData name="Yang, T. Andrew" userId="eff186eb-56df-45f2-9ca9-ccec608ed918" providerId="ADAL" clId="{D0779777-FF65-4343-BD78-849469317192}" dt="2022-11-09T04:25:08.218" v="2062" actId="1076"/>
          <ac:spMkLst>
            <pc:docMk/>
            <pc:sldMk cId="0" sldId="290"/>
            <ac:spMk id="2" creationId="{85FEF4E1-E02B-4C32-8AF6-DF14A7AA39CC}"/>
          </ac:spMkLst>
        </pc:spChg>
        <pc:spChg chg="add mod">
          <ac:chgData name="Yang, T. Andrew" userId="eff186eb-56df-45f2-9ca9-ccec608ed918" providerId="ADAL" clId="{D0779777-FF65-4343-BD78-849469317192}" dt="2022-11-09T05:44:37.901" v="3300" actId="1035"/>
          <ac:spMkLst>
            <pc:docMk/>
            <pc:sldMk cId="0" sldId="290"/>
            <ac:spMk id="7" creationId="{D7623A86-EF44-4FC6-AE67-81FDC9057208}"/>
          </ac:spMkLst>
        </pc:spChg>
        <pc:spChg chg="add mod">
          <ac:chgData name="Yang, T. Andrew" userId="eff186eb-56df-45f2-9ca9-ccec608ed918" providerId="ADAL" clId="{D0779777-FF65-4343-BD78-849469317192}" dt="2022-11-09T05:44:25.711" v="3293" actId="1037"/>
          <ac:spMkLst>
            <pc:docMk/>
            <pc:sldMk cId="0" sldId="290"/>
            <ac:spMk id="8" creationId="{42B079DD-18B9-4236-852A-22CB27F7DE4F}"/>
          </ac:spMkLst>
        </pc:spChg>
        <pc:picChg chg="del mod">
          <ac:chgData name="Yang, T. Andrew" userId="eff186eb-56df-45f2-9ca9-ccec608ed918" providerId="ADAL" clId="{D0779777-FF65-4343-BD78-849469317192}" dt="2022-11-09T05:24:28.089" v="2824"/>
          <ac:picMkLst>
            <pc:docMk/>
            <pc:sldMk cId="0" sldId="290"/>
            <ac:picMk id="4" creationId="{00000000-0000-0000-0000-000000000000}"/>
          </ac:picMkLst>
        </pc:picChg>
        <pc:picChg chg="add del mod">
          <ac:chgData name="Yang, T. Andrew" userId="eff186eb-56df-45f2-9ca9-ccec608ed918" providerId="ADAL" clId="{D0779777-FF65-4343-BD78-849469317192}" dt="2022-11-09T05:40:22.984" v="3248" actId="478"/>
          <ac:picMkLst>
            <pc:docMk/>
            <pc:sldMk cId="0" sldId="290"/>
            <ac:picMk id="5" creationId="{73CB3C85-948C-40C6-B277-D53BF25E746F}"/>
          </ac:picMkLst>
        </pc:picChg>
        <pc:picChg chg="add mod">
          <ac:chgData name="Yang, T. Andrew" userId="eff186eb-56df-45f2-9ca9-ccec608ed918" providerId="ADAL" clId="{D0779777-FF65-4343-BD78-849469317192}" dt="2022-11-09T05:44:39.317" v="3301" actId="1037"/>
          <ac:picMkLst>
            <pc:docMk/>
            <pc:sldMk cId="0" sldId="290"/>
            <ac:picMk id="6" creationId="{87E49BF7-22C7-4837-AEFA-DC80DE21EA9A}"/>
          </ac:picMkLst>
        </pc:picChg>
      </pc:sldChg>
      <pc:sldChg chg="modSp">
        <pc:chgData name="Yang, T. Andrew" userId="eff186eb-56df-45f2-9ca9-ccec608ed918" providerId="ADAL" clId="{D0779777-FF65-4343-BD78-849469317192}" dt="2022-11-09T15:26:32.448" v="3347" actId="115"/>
        <pc:sldMkLst>
          <pc:docMk/>
          <pc:sldMk cId="0" sldId="291"/>
        </pc:sldMkLst>
        <pc:spChg chg="mod">
          <ac:chgData name="Yang, T. Andrew" userId="eff186eb-56df-45f2-9ca9-ccec608ed918" providerId="ADAL" clId="{D0779777-FF65-4343-BD78-849469317192}" dt="2022-11-09T15:26:32.448" v="3347" actId="115"/>
          <ac:spMkLst>
            <pc:docMk/>
            <pc:sldMk cId="0" sldId="291"/>
            <ac:spMk id="68611" creationId="{00000000-0000-0000-0000-000000000000}"/>
          </ac:spMkLst>
        </pc:spChg>
        <pc:graphicFrameChg chg="mod">
          <ac:chgData name="Yang, T. Andrew" userId="eff186eb-56df-45f2-9ca9-ccec608ed918" providerId="ADAL" clId="{D0779777-FF65-4343-BD78-849469317192}" dt="2022-11-09T15:25:44.336" v="3330" actId="1035"/>
          <ac:graphicFrameMkLst>
            <pc:docMk/>
            <pc:sldMk cId="0" sldId="291"/>
            <ac:graphicFrameMk id="4" creationId="{00000000-0000-0000-0000-000000000000}"/>
          </ac:graphicFrameMkLst>
        </pc:graphicFrameChg>
      </pc:sldChg>
      <pc:sldChg chg="modSp">
        <pc:chgData name="Yang, T. Andrew" userId="eff186eb-56df-45f2-9ca9-ccec608ed918" providerId="ADAL" clId="{D0779777-FF65-4343-BD78-849469317192}" dt="2022-11-09T15:46:35.199" v="3930" actId="113"/>
        <pc:sldMkLst>
          <pc:docMk/>
          <pc:sldMk cId="0" sldId="292"/>
        </pc:sldMkLst>
        <pc:spChg chg="mod">
          <ac:chgData name="Yang, T. Andrew" userId="eff186eb-56df-45f2-9ca9-ccec608ed918" providerId="ADAL" clId="{D0779777-FF65-4343-BD78-849469317192}" dt="2022-11-09T15:46:35.199" v="3930" actId="113"/>
          <ac:spMkLst>
            <pc:docMk/>
            <pc:sldMk cId="0" sldId="292"/>
            <ac:spMk id="69635" creationId="{00000000-0000-0000-0000-000000000000}"/>
          </ac:spMkLst>
        </pc:spChg>
      </pc:sldChg>
      <pc:sldChg chg="modSp">
        <pc:chgData name="Yang, T. Andrew" userId="eff186eb-56df-45f2-9ca9-ccec608ed918" providerId="ADAL" clId="{D0779777-FF65-4343-BD78-849469317192}" dt="2022-11-09T04:26:17.450" v="2071" actId="1076"/>
        <pc:sldMkLst>
          <pc:docMk/>
          <pc:sldMk cId="0" sldId="297"/>
        </pc:sldMkLst>
        <pc:spChg chg="mod">
          <ac:chgData name="Yang, T. Andrew" userId="eff186eb-56df-45f2-9ca9-ccec608ed918" providerId="ADAL" clId="{D0779777-FF65-4343-BD78-849469317192}" dt="2022-11-09T04:26:12.052" v="2069" actId="1076"/>
          <ac:spMkLst>
            <pc:docMk/>
            <pc:sldMk cId="0" sldId="297"/>
            <ac:spMk id="2" creationId="{64973B9B-9B5E-484D-972E-0D75F271D494}"/>
          </ac:spMkLst>
        </pc:spChg>
        <pc:picChg chg="mod">
          <ac:chgData name="Yang, T. Andrew" userId="eff186eb-56df-45f2-9ca9-ccec608ed918" providerId="ADAL" clId="{D0779777-FF65-4343-BD78-849469317192}" dt="2022-11-09T04:26:17.450" v="2071" actId="1076"/>
          <ac:picMkLst>
            <pc:docMk/>
            <pc:sldMk cId="0" sldId="297"/>
            <ac:picMk id="6" creationId="{00000000-0000-0000-0000-000000000000}"/>
          </ac:picMkLst>
        </pc:picChg>
      </pc:sldChg>
      <pc:sldChg chg="modSp">
        <pc:chgData name="Yang, T. Andrew" userId="eff186eb-56df-45f2-9ca9-ccec608ed918" providerId="ADAL" clId="{D0779777-FF65-4343-BD78-849469317192}" dt="2022-11-08T00:58:31.475" v="75" actId="27636"/>
        <pc:sldMkLst>
          <pc:docMk/>
          <pc:sldMk cId="0" sldId="299"/>
        </pc:sldMkLst>
        <pc:spChg chg="mod">
          <ac:chgData name="Yang, T. Andrew" userId="eff186eb-56df-45f2-9ca9-ccec608ed918" providerId="ADAL" clId="{D0779777-FF65-4343-BD78-849469317192}" dt="2022-11-08T00:58:31.475" v="75" actId="27636"/>
          <ac:spMkLst>
            <pc:docMk/>
            <pc:sldMk cId="0" sldId="299"/>
            <ac:spMk id="208899" creationId="{00000000-0000-0000-0000-000000000000}"/>
          </ac:spMkLst>
        </pc:spChg>
      </pc:sldChg>
      <pc:sldChg chg="modSp">
        <pc:chgData name="Yang, T. Andrew" userId="eff186eb-56df-45f2-9ca9-ccec608ed918" providerId="ADAL" clId="{D0779777-FF65-4343-BD78-849469317192}" dt="2022-11-08T01:00:15.836" v="84" actId="113"/>
        <pc:sldMkLst>
          <pc:docMk/>
          <pc:sldMk cId="0" sldId="300"/>
        </pc:sldMkLst>
        <pc:spChg chg="mod">
          <ac:chgData name="Yang, T. Andrew" userId="eff186eb-56df-45f2-9ca9-ccec608ed918" providerId="ADAL" clId="{D0779777-FF65-4343-BD78-849469317192}" dt="2022-11-08T01:00:15.836" v="84" actId="113"/>
          <ac:spMkLst>
            <pc:docMk/>
            <pc:sldMk cId="0" sldId="300"/>
            <ac:spMk id="210947" creationId="{00000000-0000-0000-0000-000000000000}"/>
          </ac:spMkLst>
        </pc:spChg>
      </pc:sldChg>
      <pc:sldChg chg="modSp">
        <pc:chgData name="Yang, T. Andrew" userId="eff186eb-56df-45f2-9ca9-ccec608ed918" providerId="ADAL" clId="{D0779777-FF65-4343-BD78-849469317192}" dt="2022-11-08T00:59:42.554" v="81" actId="20577"/>
        <pc:sldMkLst>
          <pc:docMk/>
          <pc:sldMk cId="0" sldId="302"/>
        </pc:sldMkLst>
        <pc:spChg chg="mod">
          <ac:chgData name="Yang, T. Andrew" userId="eff186eb-56df-45f2-9ca9-ccec608ed918" providerId="ADAL" clId="{D0779777-FF65-4343-BD78-849469317192}" dt="2022-11-08T00:59:42.554" v="81" actId="20577"/>
          <ac:spMkLst>
            <pc:docMk/>
            <pc:sldMk cId="0" sldId="302"/>
            <ac:spMk id="10" creationId="{00000000-0000-0000-0000-000000000000}"/>
          </ac:spMkLst>
        </pc:spChg>
      </pc:sldChg>
      <pc:sldChg chg="addSp delSp modSp">
        <pc:chgData name="Yang, T. Andrew" userId="eff186eb-56df-45f2-9ca9-ccec608ed918" providerId="ADAL" clId="{D0779777-FF65-4343-BD78-849469317192}" dt="2022-11-09T02:22:32.946" v="2026" actId="1035"/>
        <pc:sldMkLst>
          <pc:docMk/>
          <pc:sldMk cId="0" sldId="311"/>
        </pc:sldMkLst>
        <pc:spChg chg="mod">
          <ac:chgData name="Yang, T. Andrew" userId="eff186eb-56df-45f2-9ca9-ccec608ed918" providerId="ADAL" clId="{D0779777-FF65-4343-BD78-849469317192}" dt="2022-11-09T01:23:31.713" v="187" actId="1076"/>
          <ac:spMkLst>
            <pc:docMk/>
            <pc:sldMk cId="0" sldId="311"/>
            <ac:spMk id="2" creationId="{2D5E9863-4739-4AD4-A3DC-F7A63125B12A}"/>
          </ac:spMkLst>
        </pc:spChg>
        <pc:spChg chg="mod">
          <ac:chgData name="Yang, T. Andrew" userId="eff186eb-56df-45f2-9ca9-ccec608ed918" providerId="ADAL" clId="{D0779777-FF65-4343-BD78-849469317192}" dt="2022-11-09T01:25:37.845" v="217" actId="20577"/>
          <ac:spMkLst>
            <pc:docMk/>
            <pc:sldMk cId="0" sldId="311"/>
            <ac:spMk id="5" creationId="{00000000-0000-0000-0000-000000000000}"/>
          </ac:spMkLst>
        </pc:spChg>
        <pc:spChg chg="del">
          <ac:chgData name="Yang, T. Andrew" userId="eff186eb-56df-45f2-9ca9-ccec608ed918" providerId="ADAL" clId="{D0779777-FF65-4343-BD78-849469317192}" dt="2022-11-09T01:23:23.137" v="185" actId="478"/>
          <ac:spMkLst>
            <pc:docMk/>
            <pc:sldMk cId="0" sldId="311"/>
            <ac:spMk id="6" creationId="{00000000-0000-0000-0000-000000000000}"/>
          </ac:spMkLst>
        </pc:spChg>
        <pc:picChg chg="add mod">
          <ac:chgData name="Yang, T. Andrew" userId="eff186eb-56df-45f2-9ca9-ccec608ed918" providerId="ADAL" clId="{D0779777-FF65-4343-BD78-849469317192}" dt="2022-11-09T02:22:32.946" v="2026" actId="1035"/>
          <ac:picMkLst>
            <pc:docMk/>
            <pc:sldMk cId="0" sldId="311"/>
            <ac:picMk id="3" creationId="{DFFBA3C8-F72B-4667-9A19-C09E357CFCF1}"/>
          </ac:picMkLst>
        </pc:picChg>
        <pc:picChg chg="del">
          <ac:chgData name="Yang, T. Andrew" userId="eff186eb-56df-45f2-9ca9-ccec608ed918" providerId="ADAL" clId="{D0779777-FF65-4343-BD78-849469317192}" dt="2022-11-09T01:21:56.446" v="168"/>
          <ac:picMkLst>
            <pc:docMk/>
            <pc:sldMk cId="0" sldId="311"/>
            <ac:picMk id="4" creationId="{00000000-0000-0000-0000-000000000000}"/>
          </ac:picMkLst>
        </pc:picChg>
      </pc:sldChg>
      <pc:sldChg chg="modSp">
        <pc:chgData name="Yang, T. Andrew" userId="eff186eb-56df-45f2-9ca9-ccec608ed918" providerId="ADAL" clId="{D0779777-FF65-4343-BD78-849469317192}" dt="2022-11-09T04:52:26.465" v="2239" actId="14100"/>
        <pc:sldMkLst>
          <pc:docMk/>
          <pc:sldMk cId="0" sldId="312"/>
        </pc:sldMkLst>
        <pc:spChg chg="mod">
          <ac:chgData name="Yang, T. Andrew" userId="eff186eb-56df-45f2-9ca9-ccec608ed918" providerId="ADAL" clId="{D0779777-FF65-4343-BD78-849469317192}" dt="2022-11-09T04:52:16.855" v="2238" actId="1076"/>
          <ac:spMkLst>
            <pc:docMk/>
            <pc:sldMk cId="0" sldId="312"/>
            <ac:spMk id="2" creationId="{1395B426-E3CA-41CA-AE43-2BB1CFAD5242}"/>
          </ac:spMkLst>
        </pc:spChg>
        <pc:picChg chg="mod">
          <ac:chgData name="Yang, T. Andrew" userId="eff186eb-56df-45f2-9ca9-ccec608ed918" providerId="ADAL" clId="{D0779777-FF65-4343-BD78-849469317192}" dt="2022-11-09T04:52:26.465" v="2239" actId="14100"/>
          <ac:picMkLst>
            <pc:docMk/>
            <pc:sldMk cId="0" sldId="312"/>
            <ac:picMk id="4" creationId="{00000000-0000-0000-0000-000000000000}"/>
          </ac:picMkLst>
        </pc:picChg>
      </pc:sldChg>
      <pc:sldChg chg="addSp modSp">
        <pc:chgData name="Yang, T. Andrew" userId="eff186eb-56df-45f2-9ca9-ccec608ed918" providerId="ADAL" clId="{D0779777-FF65-4343-BD78-849469317192}" dt="2022-11-09T15:34:43.281" v="3488" actId="14100"/>
        <pc:sldMkLst>
          <pc:docMk/>
          <pc:sldMk cId="0" sldId="313"/>
        </pc:sldMkLst>
        <pc:spChg chg="mod">
          <ac:chgData name="Yang, T. Andrew" userId="eff186eb-56df-45f2-9ca9-ccec608ed918" providerId="ADAL" clId="{D0779777-FF65-4343-BD78-849469317192}" dt="2022-11-09T04:25:24.530" v="2064" actId="1076"/>
          <ac:spMkLst>
            <pc:docMk/>
            <pc:sldMk cId="0" sldId="313"/>
            <ac:spMk id="2" creationId="{11A95FE4-91DD-4629-BF26-DA1B862F2937}"/>
          </ac:spMkLst>
        </pc:spChg>
        <pc:spChg chg="add mod">
          <ac:chgData name="Yang, T. Andrew" userId="eff186eb-56df-45f2-9ca9-ccec608ed918" providerId="ADAL" clId="{D0779777-FF65-4343-BD78-849469317192}" dt="2022-11-09T15:34:32.374" v="3483" actId="1038"/>
          <ac:spMkLst>
            <pc:docMk/>
            <pc:sldMk cId="0" sldId="313"/>
            <ac:spMk id="5" creationId="{86A02D78-845D-4814-9418-94CF02CDCEBE}"/>
          </ac:spMkLst>
        </pc:spChg>
        <pc:picChg chg="mod">
          <ac:chgData name="Yang, T. Andrew" userId="eff186eb-56df-45f2-9ca9-ccec608ed918" providerId="ADAL" clId="{D0779777-FF65-4343-BD78-849469317192}" dt="2022-11-09T15:34:43.281" v="3488" actId="14100"/>
          <ac:picMkLst>
            <pc:docMk/>
            <pc:sldMk cId="0" sldId="313"/>
            <ac:picMk id="4" creationId="{00000000-0000-0000-0000-000000000000}"/>
          </ac:picMkLst>
        </pc:picChg>
      </pc:sldChg>
      <pc:sldChg chg="modSp">
        <pc:chgData name="Yang, T. Andrew" userId="eff186eb-56df-45f2-9ca9-ccec608ed918" providerId="ADAL" clId="{D0779777-FF65-4343-BD78-849469317192}" dt="2022-11-09T15:31:43.921" v="3419" actId="27636"/>
        <pc:sldMkLst>
          <pc:docMk/>
          <pc:sldMk cId="0" sldId="314"/>
        </pc:sldMkLst>
        <pc:spChg chg="mod">
          <ac:chgData name="Yang, T. Andrew" userId="eff186eb-56df-45f2-9ca9-ccec608ed918" providerId="ADAL" clId="{D0779777-FF65-4343-BD78-849469317192}" dt="2022-11-09T15:31:43.921" v="3419" actId="27636"/>
          <ac:spMkLst>
            <pc:docMk/>
            <pc:sldMk cId="0" sldId="314"/>
            <ac:spMk id="7" creationId="{00000000-0000-0000-0000-000000000000}"/>
          </ac:spMkLst>
        </pc:spChg>
      </pc:sldChg>
      <pc:sldChg chg="addSp modSp">
        <pc:chgData name="Yang, T. Andrew" userId="eff186eb-56df-45f2-9ca9-ccec608ed918" providerId="ADAL" clId="{D0779777-FF65-4343-BD78-849469317192}" dt="2022-11-09T15:42:19.664" v="3743" actId="14100"/>
        <pc:sldMkLst>
          <pc:docMk/>
          <pc:sldMk cId="0" sldId="315"/>
        </pc:sldMkLst>
        <pc:spChg chg="mod">
          <ac:chgData name="Yang, T. Andrew" userId="eff186eb-56df-45f2-9ca9-ccec608ed918" providerId="ADAL" clId="{D0779777-FF65-4343-BD78-849469317192}" dt="2022-11-09T04:25:45.187" v="2066" actId="1076"/>
          <ac:spMkLst>
            <pc:docMk/>
            <pc:sldMk cId="0" sldId="315"/>
            <ac:spMk id="2" creationId="{D8AF9549-3724-4E49-8FA5-8436F76CC4F1}"/>
          </ac:spMkLst>
        </pc:spChg>
        <pc:spChg chg="add mod">
          <ac:chgData name="Yang, T. Andrew" userId="eff186eb-56df-45f2-9ca9-ccec608ed918" providerId="ADAL" clId="{D0779777-FF65-4343-BD78-849469317192}" dt="2022-11-09T15:40:31.361" v="3516" actId="164"/>
          <ac:spMkLst>
            <pc:docMk/>
            <pc:sldMk cId="0" sldId="315"/>
            <ac:spMk id="5" creationId="{3CA6C0F3-832E-4CA5-9B4F-293B2BF618BC}"/>
          </ac:spMkLst>
        </pc:spChg>
        <pc:spChg chg="add mod">
          <ac:chgData name="Yang, T. Andrew" userId="eff186eb-56df-45f2-9ca9-ccec608ed918" providerId="ADAL" clId="{D0779777-FF65-4343-BD78-849469317192}" dt="2022-11-09T15:40:31.361" v="3516" actId="164"/>
          <ac:spMkLst>
            <pc:docMk/>
            <pc:sldMk cId="0" sldId="315"/>
            <ac:spMk id="6" creationId="{4B9186E5-40BE-4DCD-A11A-0282D9101D47}"/>
          </ac:spMkLst>
        </pc:spChg>
        <pc:spChg chg="add mod">
          <ac:chgData name="Yang, T. Andrew" userId="eff186eb-56df-45f2-9ca9-ccec608ed918" providerId="ADAL" clId="{D0779777-FF65-4343-BD78-849469317192}" dt="2022-11-09T15:42:19.664" v="3743" actId="14100"/>
          <ac:spMkLst>
            <pc:docMk/>
            <pc:sldMk cId="0" sldId="315"/>
            <ac:spMk id="8" creationId="{3CAF93B7-1EE5-4D0B-B352-BDA651988B98}"/>
          </ac:spMkLst>
        </pc:spChg>
        <pc:grpChg chg="add mod">
          <ac:chgData name="Yang, T. Andrew" userId="eff186eb-56df-45f2-9ca9-ccec608ed918" providerId="ADAL" clId="{D0779777-FF65-4343-BD78-849469317192}" dt="2022-11-09T15:40:42.188" v="3517" actId="1076"/>
          <ac:grpSpMkLst>
            <pc:docMk/>
            <pc:sldMk cId="0" sldId="315"/>
            <ac:grpSpMk id="7" creationId="{043FE1D8-E101-4143-A1EE-2EB2353E521B}"/>
          </ac:grpSpMkLst>
        </pc:grpChg>
        <pc:picChg chg="mod">
          <ac:chgData name="Yang, T. Andrew" userId="eff186eb-56df-45f2-9ca9-ccec608ed918" providerId="ADAL" clId="{D0779777-FF65-4343-BD78-849469317192}" dt="2022-11-09T15:40:31.361" v="3516" actId="164"/>
          <ac:picMkLst>
            <pc:docMk/>
            <pc:sldMk cId="0" sldId="315"/>
            <ac:picMk id="4" creationId="{00000000-0000-0000-0000-000000000000}"/>
          </ac:picMkLst>
        </pc:picChg>
      </pc:sldChg>
      <pc:sldChg chg="modSp">
        <pc:chgData name="Yang, T. Andrew" userId="eff186eb-56df-45f2-9ca9-ccec608ed918" providerId="ADAL" clId="{D0779777-FF65-4343-BD78-849469317192}" dt="2022-11-09T04:26:41.105" v="2073" actId="14100"/>
        <pc:sldMkLst>
          <pc:docMk/>
          <pc:sldMk cId="0" sldId="318"/>
        </pc:sldMkLst>
        <pc:spChg chg="mod">
          <ac:chgData name="Yang, T. Andrew" userId="eff186eb-56df-45f2-9ca9-ccec608ed918" providerId="ADAL" clId="{D0779777-FF65-4343-BD78-849469317192}" dt="2022-11-09T04:26:37.895" v="2072" actId="1076"/>
          <ac:spMkLst>
            <pc:docMk/>
            <pc:sldMk cId="0" sldId="318"/>
            <ac:spMk id="2" creationId="{E6029DBD-17EB-4B57-B2EB-DDA4F713B803}"/>
          </ac:spMkLst>
        </pc:spChg>
        <pc:picChg chg="mod">
          <ac:chgData name="Yang, T. Andrew" userId="eff186eb-56df-45f2-9ca9-ccec608ed918" providerId="ADAL" clId="{D0779777-FF65-4343-BD78-849469317192}" dt="2022-11-09T04:26:41.105" v="2073" actId="14100"/>
          <ac:picMkLst>
            <pc:docMk/>
            <pc:sldMk cId="0" sldId="318"/>
            <ac:picMk id="4" creationId="{00000000-0000-0000-0000-000000000000}"/>
          </ac:picMkLst>
        </pc:picChg>
      </pc:sldChg>
      <pc:sldChg chg="modSp add">
        <pc:chgData name="Yang, T. Andrew" userId="eff186eb-56df-45f2-9ca9-ccec608ed918" providerId="ADAL" clId="{D0779777-FF65-4343-BD78-849469317192}" dt="2022-11-08T00:57:42.639" v="66" actId="15"/>
        <pc:sldMkLst>
          <pc:docMk/>
          <pc:sldMk cId="3705342549" sldId="319"/>
        </pc:sldMkLst>
        <pc:spChg chg="mod">
          <ac:chgData name="Yang, T. Andrew" userId="eff186eb-56df-45f2-9ca9-ccec608ed918" providerId="ADAL" clId="{D0779777-FF65-4343-BD78-849469317192}" dt="2022-11-08T00:53:22.436" v="48" actId="20577"/>
          <ac:spMkLst>
            <pc:docMk/>
            <pc:sldMk cId="3705342549" sldId="319"/>
            <ac:spMk id="2" creationId="{CC5F05AA-14A4-4A7F-90F3-B17A67A4B3A8}"/>
          </ac:spMkLst>
        </pc:spChg>
        <pc:spChg chg="mod">
          <ac:chgData name="Yang, T. Andrew" userId="eff186eb-56df-45f2-9ca9-ccec608ed918" providerId="ADAL" clId="{D0779777-FF65-4343-BD78-849469317192}" dt="2022-11-08T00:57:42.639" v="66" actId="15"/>
          <ac:spMkLst>
            <pc:docMk/>
            <pc:sldMk cId="3705342549" sldId="319"/>
            <ac:spMk id="3" creationId="{6E4E5101-1126-402A-AE09-72280DA42FD7}"/>
          </ac:spMkLst>
        </pc:spChg>
      </pc:sldChg>
      <pc:sldChg chg="addSp delSp modSp add">
        <pc:chgData name="Yang, T. Andrew" userId="eff186eb-56df-45f2-9ca9-ccec608ed918" providerId="ADAL" clId="{D0779777-FF65-4343-BD78-849469317192}" dt="2022-11-09T02:22:43.835" v="2030" actId="1035"/>
        <pc:sldMkLst>
          <pc:docMk/>
          <pc:sldMk cId="3639515033" sldId="320"/>
        </pc:sldMkLst>
        <pc:spChg chg="mod">
          <ac:chgData name="Yang, T. Andrew" userId="eff186eb-56df-45f2-9ca9-ccec608ed918" providerId="ADAL" clId="{D0779777-FF65-4343-BD78-849469317192}" dt="2022-11-09T01:25:30.974" v="213" actId="20577"/>
          <ac:spMkLst>
            <pc:docMk/>
            <pc:sldMk cId="3639515033" sldId="320"/>
            <ac:spMk id="5" creationId="{00000000-0000-0000-0000-000000000000}"/>
          </ac:spMkLst>
        </pc:spChg>
        <pc:picChg chg="add del mod">
          <ac:chgData name="Yang, T. Andrew" userId="eff186eb-56df-45f2-9ca9-ccec608ed918" providerId="ADAL" clId="{D0779777-FF65-4343-BD78-849469317192}" dt="2022-11-09T01:25:55.613" v="223" actId="478"/>
          <ac:picMkLst>
            <pc:docMk/>
            <pc:sldMk cId="3639515033" sldId="320"/>
            <ac:picMk id="3" creationId="{DFFBA3C8-F72B-4667-9A19-C09E357CFCF1}"/>
          </ac:picMkLst>
        </pc:picChg>
        <pc:picChg chg="add mod">
          <ac:chgData name="Yang, T. Andrew" userId="eff186eb-56df-45f2-9ca9-ccec608ed918" providerId="ADAL" clId="{D0779777-FF65-4343-BD78-849469317192}" dt="2022-11-09T02:22:43.835" v="2030" actId="1035"/>
          <ac:picMkLst>
            <pc:docMk/>
            <pc:sldMk cId="3639515033" sldId="320"/>
            <ac:picMk id="4" creationId="{001C4B2A-6772-48EC-949F-B5648787D5F2}"/>
          </ac:picMkLst>
        </pc:picChg>
      </pc:sldChg>
      <pc:sldChg chg="addSp delSp modSp add">
        <pc:chgData name="Yang, T. Andrew" userId="eff186eb-56df-45f2-9ca9-ccec608ed918" providerId="ADAL" clId="{D0779777-FF65-4343-BD78-849469317192}" dt="2022-11-09T01:46:05.595" v="705" actId="14100"/>
        <pc:sldMkLst>
          <pc:docMk/>
          <pc:sldMk cId="765423368" sldId="321"/>
        </pc:sldMkLst>
        <pc:spChg chg="add mod">
          <ac:chgData name="Yang, T. Andrew" userId="eff186eb-56df-45f2-9ca9-ccec608ed918" providerId="ADAL" clId="{D0779777-FF65-4343-BD78-849469317192}" dt="2022-11-09T01:45:53.074" v="704" actId="6549"/>
          <ac:spMkLst>
            <pc:docMk/>
            <pc:sldMk cId="765423368" sldId="321"/>
            <ac:spMk id="7" creationId="{A3C7B86A-411F-4BF1-BDF6-27DCE06D8009}"/>
          </ac:spMkLst>
        </pc:spChg>
        <pc:spChg chg="mod">
          <ac:chgData name="Yang, T. Andrew" userId="eff186eb-56df-45f2-9ca9-ccec608ed918" providerId="ADAL" clId="{D0779777-FF65-4343-BD78-849469317192}" dt="2022-11-09T01:36:08.809" v="259" actId="255"/>
          <ac:spMkLst>
            <pc:docMk/>
            <pc:sldMk cId="765423368" sldId="321"/>
            <ac:spMk id="56322" creationId="{00000000-0000-0000-0000-000000000000}"/>
          </ac:spMkLst>
        </pc:spChg>
        <pc:spChg chg="mod">
          <ac:chgData name="Yang, T. Andrew" userId="eff186eb-56df-45f2-9ca9-ccec608ed918" providerId="ADAL" clId="{D0779777-FF65-4343-BD78-849469317192}" dt="2022-11-09T01:42:44.405" v="513" actId="14100"/>
          <ac:spMkLst>
            <pc:docMk/>
            <pc:sldMk cId="765423368" sldId="321"/>
            <ac:spMk id="56323" creationId="{00000000-0000-0000-0000-000000000000}"/>
          </ac:spMkLst>
        </pc:spChg>
        <pc:graphicFrameChg chg="add mod modGraphic">
          <ac:chgData name="Yang, T. Andrew" userId="eff186eb-56df-45f2-9ca9-ccec608ed918" providerId="ADAL" clId="{D0779777-FF65-4343-BD78-849469317192}" dt="2022-11-09T01:46:05.595" v="705" actId="14100"/>
          <ac:graphicFrameMkLst>
            <pc:docMk/>
            <pc:sldMk cId="765423368" sldId="321"/>
            <ac:graphicFrameMk id="3" creationId="{6B47423B-4A17-4051-86EE-0C0F6EE99BD1}"/>
          </ac:graphicFrameMkLst>
        </pc:graphicFrameChg>
        <pc:graphicFrameChg chg="del mod">
          <ac:chgData name="Yang, T. Andrew" userId="eff186eb-56df-45f2-9ca9-ccec608ed918" providerId="ADAL" clId="{D0779777-FF65-4343-BD78-849469317192}" dt="2022-11-09T01:35:40.283" v="250" actId="478"/>
          <ac:graphicFrameMkLst>
            <pc:docMk/>
            <pc:sldMk cId="765423368" sldId="321"/>
            <ac:graphicFrameMk id="4" creationId="{00000000-0000-0000-0000-000000000000}"/>
          </ac:graphicFrameMkLst>
        </pc:graphicFrameChg>
        <pc:picChg chg="add mod">
          <ac:chgData name="Yang, T. Andrew" userId="eff186eb-56df-45f2-9ca9-ccec608ed918" providerId="ADAL" clId="{D0779777-FF65-4343-BD78-849469317192}" dt="2022-11-09T01:44:55.811" v="622" actId="1036"/>
          <ac:picMkLst>
            <pc:docMk/>
            <pc:sldMk cId="765423368" sldId="321"/>
            <ac:picMk id="5" creationId="{93A2D6BF-8575-453B-A87D-175FD40CC2E0}"/>
          </ac:picMkLst>
        </pc:picChg>
      </pc:sldChg>
      <pc:sldChg chg="addSp delSp modSp add">
        <pc:chgData name="Yang, T. Andrew" userId="eff186eb-56df-45f2-9ca9-ccec608ed918" providerId="ADAL" clId="{D0779777-FF65-4343-BD78-849469317192}" dt="2022-11-09T04:38:32.616" v="2078" actId="27636"/>
        <pc:sldMkLst>
          <pc:docMk/>
          <pc:sldMk cId="2738892080" sldId="322"/>
        </pc:sldMkLst>
        <pc:spChg chg="del mod">
          <ac:chgData name="Yang, T. Andrew" userId="eff186eb-56df-45f2-9ca9-ccec608ed918" providerId="ADAL" clId="{D0779777-FF65-4343-BD78-849469317192}" dt="2022-11-09T02:10:10.751" v="1469" actId="478"/>
          <ac:spMkLst>
            <pc:docMk/>
            <pc:sldMk cId="2738892080" sldId="322"/>
            <ac:spMk id="2" creationId="{FCB8BD0A-5388-40E0-9E10-F510357E4AEA}"/>
          </ac:spMkLst>
        </pc:spChg>
        <pc:spChg chg="mod">
          <ac:chgData name="Yang, T. Andrew" userId="eff186eb-56df-45f2-9ca9-ccec608ed918" providerId="ADAL" clId="{D0779777-FF65-4343-BD78-849469317192}" dt="2022-11-09T04:38:32.616" v="2078" actId="27636"/>
          <ac:spMkLst>
            <pc:docMk/>
            <pc:sldMk cId="2738892080" sldId="322"/>
            <ac:spMk id="3" creationId="{EAD13640-5744-4ED1-930E-F8C15DB71266}"/>
          </ac:spMkLst>
        </pc:spChg>
        <pc:spChg chg="del">
          <ac:chgData name="Yang, T. Andrew" userId="eff186eb-56df-45f2-9ca9-ccec608ed918" providerId="ADAL" clId="{D0779777-FF65-4343-BD78-849469317192}" dt="2022-11-09T01:52:34.454" v="743" actId="478"/>
          <ac:spMkLst>
            <pc:docMk/>
            <pc:sldMk cId="2738892080" sldId="322"/>
            <ac:spMk id="4" creationId="{765B50CF-6B79-4798-A481-F455653CBF82}"/>
          </ac:spMkLst>
        </pc:spChg>
        <pc:spChg chg="mod">
          <ac:chgData name="Yang, T. Andrew" userId="eff186eb-56df-45f2-9ca9-ccec608ed918" providerId="ADAL" clId="{D0779777-FF65-4343-BD78-849469317192}" dt="2022-11-09T01:52:43.588" v="745" actId="1076"/>
          <ac:spMkLst>
            <pc:docMk/>
            <pc:sldMk cId="2738892080" sldId="322"/>
            <ac:spMk id="5" creationId="{0637A91B-84E1-42E5-B63C-73E374E18988}"/>
          </ac:spMkLst>
        </pc:spChg>
        <pc:spChg chg="add del mod">
          <ac:chgData name="Yang, T. Andrew" userId="eff186eb-56df-45f2-9ca9-ccec608ed918" providerId="ADAL" clId="{D0779777-FF65-4343-BD78-849469317192}" dt="2022-11-09T02:10:16.176" v="1472" actId="478"/>
          <ac:spMkLst>
            <pc:docMk/>
            <pc:sldMk cId="2738892080" sldId="322"/>
            <ac:spMk id="7" creationId="{A690EAC0-C1F3-430B-B58A-3FD05A66B1AD}"/>
          </ac:spMkLst>
        </pc:spChg>
        <pc:spChg chg="add del">
          <ac:chgData name="Yang, T. Andrew" userId="eff186eb-56df-45f2-9ca9-ccec608ed918" providerId="ADAL" clId="{D0779777-FF65-4343-BD78-849469317192}" dt="2022-11-09T02:10:13.792" v="1471" actId="478"/>
          <ac:spMkLst>
            <pc:docMk/>
            <pc:sldMk cId="2738892080" sldId="322"/>
            <ac:spMk id="8" creationId="{87C60A99-ED7C-47B0-9B2A-CD15FB5E1D33}"/>
          </ac:spMkLst>
        </pc:spChg>
        <pc:spChg chg="add mod">
          <ac:chgData name="Yang, T. Andrew" userId="eff186eb-56df-45f2-9ca9-ccec608ed918" providerId="ADAL" clId="{D0779777-FF65-4343-BD78-849469317192}" dt="2022-11-09T02:10:21.829" v="1481" actId="20577"/>
          <ac:spMkLst>
            <pc:docMk/>
            <pc:sldMk cId="2738892080" sldId="322"/>
            <ac:spMk id="9" creationId="{9E1FB726-2D8C-486F-8D15-BACBB8A8E48C}"/>
          </ac:spMkLst>
        </pc:spChg>
      </pc:sldChg>
      <pc:sldChg chg="modSp add">
        <pc:chgData name="Yang, T. Andrew" userId="eff186eb-56df-45f2-9ca9-ccec608ed918" providerId="ADAL" clId="{D0779777-FF65-4343-BD78-849469317192}" dt="2022-11-09T04:38:21.125" v="2076" actId="27636"/>
        <pc:sldMkLst>
          <pc:docMk/>
          <pc:sldMk cId="3769449755" sldId="323"/>
        </pc:sldMkLst>
        <pc:spChg chg="mod">
          <ac:chgData name="Yang, T. Andrew" userId="eff186eb-56df-45f2-9ca9-ccec608ed918" providerId="ADAL" clId="{D0779777-FF65-4343-BD78-849469317192}" dt="2022-11-09T02:09:58.947" v="1468" actId="403"/>
          <ac:spMkLst>
            <pc:docMk/>
            <pc:sldMk cId="3769449755" sldId="323"/>
            <ac:spMk id="2" creationId="{FCB8BD0A-5388-40E0-9E10-F510357E4AEA}"/>
          </ac:spMkLst>
        </pc:spChg>
        <pc:spChg chg="mod">
          <ac:chgData name="Yang, T. Andrew" userId="eff186eb-56df-45f2-9ca9-ccec608ed918" providerId="ADAL" clId="{D0779777-FF65-4343-BD78-849469317192}" dt="2022-11-09T04:38:21.125" v="2076" actId="27636"/>
          <ac:spMkLst>
            <pc:docMk/>
            <pc:sldMk cId="3769449755" sldId="323"/>
            <ac:spMk id="3" creationId="{EAD13640-5744-4ED1-930E-F8C15DB71266}"/>
          </ac:spMkLst>
        </pc:spChg>
      </pc:sldChg>
      <pc:sldChg chg="modSp add">
        <pc:chgData name="Yang, T. Andrew" userId="eff186eb-56df-45f2-9ca9-ccec608ed918" providerId="ADAL" clId="{D0779777-FF65-4343-BD78-849469317192}" dt="2022-11-09T05:14:23.081" v="2702" actId="20577"/>
        <pc:sldMkLst>
          <pc:docMk/>
          <pc:sldMk cId="988510886" sldId="324"/>
        </pc:sldMkLst>
        <pc:spChg chg="mod">
          <ac:chgData name="Yang, T. Andrew" userId="eff186eb-56df-45f2-9ca9-ccec608ed918" providerId="ADAL" clId="{D0779777-FF65-4343-BD78-849469317192}" dt="2022-11-09T04:24:41.739" v="2061" actId="404"/>
          <ac:spMkLst>
            <pc:docMk/>
            <pc:sldMk cId="988510886" sldId="324"/>
            <ac:spMk id="61442" creationId="{00000000-0000-0000-0000-000000000000}"/>
          </ac:spMkLst>
        </pc:spChg>
        <pc:spChg chg="mod">
          <ac:chgData name="Yang, T. Andrew" userId="eff186eb-56df-45f2-9ca9-ccec608ed918" providerId="ADAL" clId="{D0779777-FF65-4343-BD78-849469317192}" dt="2022-11-09T05:14:23.081" v="2702" actId="20577"/>
          <ac:spMkLst>
            <pc:docMk/>
            <pc:sldMk cId="988510886" sldId="324"/>
            <ac:spMk id="61443" creationId="{00000000-0000-0000-0000-000000000000}"/>
          </ac:spMkLst>
        </pc:spChg>
      </pc:sldChg>
      <pc:sldMasterChg chg="modSldLayout">
        <pc:chgData name="Yang, T. Andrew" userId="eff186eb-56df-45f2-9ca9-ccec608ed918" providerId="ADAL" clId="{D0779777-FF65-4343-BD78-849469317192}" dt="2022-11-07T19:01:34.060" v="22" actId="1076"/>
        <pc:sldMasterMkLst>
          <pc:docMk/>
          <pc:sldMasterMk cId="0" sldId="2147483685"/>
        </pc:sldMasterMkLst>
        <pc:sldLayoutChg chg="addSp delSp modSp">
          <pc:chgData name="Yang, T. Andrew" userId="eff186eb-56df-45f2-9ca9-ccec608ed918" providerId="ADAL" clId="{D0779777-FF65-4343-BD78-849469317192}" dt="2022-11-07T19:01:02.502" v="16" actId="1076"/>
          <pc:sldLayoutMkLst>
            <pc:docMk/>
            <pc:sldMasterMk cId="0" sldId="2147483685"/>
            <pc:sldLayoutMk cId="0" sldId="2147483687"/>
          </pc:sldLayoutMkLst>
          <pc:spChg chg="add del">
            <ac:chgData name="Yang, T. Andrew" userId="eff186eb-56df-45f2-9ca9-ccec608ed918" providerId="ADAL" clId="{D0779777-FF65-4343-BD78-849469317192}" dt="2022-11-07T19:00:58.150" v="15" actId="478"/>
            <ac:spMkLst>
              <pc:docMk/>
              <pc:sldMasterMk cId="0" sldId="2147483685"/>
              <pc:sldLayoutMk cId="0" sldId="2147483687"/>
              <ac:spMk id="4" creationId="{00000000-0000-0000-0000-000000000000}"/>
            </ac:spMkLst>
          </pc:spChg>
          <pc:spChg chg="del">
            <ac:chgData name="Yang, T. Andrew" userId="eff186eb-56df-45f2-9ca9-ccec608ed918" providerId="ADAL" clId="{D0779777-FF65-4343-BD78-849469317192}" dt="2022-11-07T18:59:07.832" v="0" actId="478"/>
            <ac:spMkLst>
              <pc:docMk/>
              <pc:sldMasterMk cId="0" sldId="2147483685"/>
              <pc:sldLayoutMk cId="0" sldId="2147483687"/>
              <ac:spMk id="5" creationId="{00000000-0000-0000-0000-000000000000}"/>
            </ac:spMkLst>
          </pc:spChg>
          <pc:spChg chg="mod">
            <ac:chgData name="Yang, T. Andrew" userId="eff186eb-56df-45f2-9ca9-ccec608ed918" providerId="ADAL" clId="{D0779777-FF65-4343-BD78-849469317192}" dt="2022-11-07T19:01:02.502" v="16" actId="1076"/>
            <ac:spMkLst>
              <pc:docMk/>
              <pc:sldMasterMk cId="0" sldId="2147483685"/>
              <pc:sldLayoutMk cId="0" sldId="2147483687"/>
              <ac:spMk id="6" creationId="{00000000-0000-0000-0000-000000000000}"/>
            </ac:spMkLst>
          </pc:spChg>
          <pc:picChg chg="add del">
            <ac:chgData name="Yang, T. Andrew" userId="eff186eb-56df-45f2-9ca9-ccec608ed918" providerId="ADAL" clId="{D0779777-FF65-4343-BD78-849469317192}" dt="2022-11-07T19:00:46.046" v="14" actId="478"/>
            <ac:picMkLst>
              <pc:docMk/>
              <pc:sldMasterMk cId="0" sldId="2147483685"/>
              <pc:sldLayoutMk cId="0" sldId="2147483687"/>
              <ac:picMk id="7" creationId="{00000000-0000-0000-0000-000000000000}"/>
            </ac:picMkLst>
          </pc:picChg>
        </pc:sldLayoutChg>
        <pc:sldLayoutChg chg="addSp delSp modSp">
          <pc:chgData name="Yang, T. Andrew" userId="eff186eb-56df-45f2-9ca9-ccec608ed918" providerId="ADAL" clId="{D0779777-FF65-4343-BD78-849469317192}" dt="2022-11-07T19:01:34.060" v="22" actId="1076"/>
          <pc:sldLayoutMkLst>
            <pc:docMk/>
            <pc:sldMasterMk cId="0" sldId="2147483685"/>
            <pc:sldLayoutMk cId="0" sldId="2147483688"/>
          </pc:sldLayoutMkLst>
          <pc:spChg chg="add del mod">
            <ac:chgData name="Yang, T. Andrew" userId="eff186eb-56df-45f2-9ca9-ccec608ed918" providerId="ADAL" clId="{D0779777-FF65-4343-BD78-849469317192}" dt="2022-11-07T19:01:30.216" v="21" actId="478"/>
            <ac:spMkLst>
              <pc:docMk/>
              <pc:sldMasterMk cId="0" sldId="2147483685"/>
              <pc:sldLayoutMk cId="0" sldId="2147483688"/>
              <ac:spMk id="4" creationId="{00000000-0000-0000-0000-000000000000}"/>
            </ac:spMkLst>
          </pc:spChg>
          <pc:spChg chg="add del">
            <ac:chgData name="Yang, T. Andrew" userId="eff186eb-56df-45f2-9ca9-ccec608ed918" providerId="ADAL" clId="{D0779777-FF65-4343-BD78-849469317192}" dt="2022-11-07T19:01:06.881" v="17" actId="478"/>
            <ac:spMkLst>
              <pc:docMk/>
              <pc:sldMasterMk cId="0" sldId="2147483685"/>
              <pc:sldLayoutMk cId="0" sldId="2147483688"/>
              <ac:spMk id="5" creationId="{00000000-0000-0000-0000-000000000000}"/>
            </ac:spMkLst>
          </pc:spChg>
          <pc:spChg chg="mod">
            <ac:chgData name="Yang, T. Andrew" userId="eff186eb-56df-45f2-9ca9-ccec608ed918" providerId="ADAL" clId="{D0779777-FF65-4343-BD78-849469317192}" dt="2022-11-07T19:01:34.060" v="22" actId="1076"/>
            <ac:spMkLst>
              <pc:docMk/>
              <pc:sldMasterMk cId="0" sldId="2147483685"/>
              <pc:sldLayoutMk cId="0" sldId="2147483688"/>
              <ac:spMk id="6" creationId="{00000000-0000-0000-0000-000000000000}"/>
            </ac:spMkLst>
          </pc:spChg>
          <pc:picChg chg="add del">
            <ac:chgData name="Yang, T. Andrew" userId="eff186eb-56df-45f2-9ca9-ccec608ed918" providerId="ADAL" clId="{D0779777-FF65-4343-BD78-849469317192}" dt="2022-11-07T19:01:14.078" v="19" actId="478"/>
            <ac:picMkLst>
              <pc:docMk/>
              <pc:sldMasterMk cId="0" sldId="2147483685"/>
              <pc:sldLayoutMk cId="0" sldId="2147483688"/>
              <ac:picMk id="8" creationId="{00000000-0000-0000-0000-000000000000}"/>
            </ac:picMkLst>
          </pc:picChg>
        </pc:sldLayoutChg>
      </pc:sldMasterChg>
    </pc:docChg>
  </pc:docChgLst>
</pc:chgInfo>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4649A-59B3-734F-9E6F-DAE236E76231}"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17E42A72-AA0B-8441-99B5-9A8544714BD9}">
      <dgm:prSet phldrT="[Text]"/>
      <dgm:spPr/>
      <dgm:t>
        <a:bodyPr/>
        <a:lstStyle/>
        <a:p>
          <a:r>
            <a:rPr lang="en-US" dirty="0">
              <a:solidFill>
                <a:schemeClr val="tx1"/>
              </a:solidFill>
            </a:rPr>
            <a:t>Masquerader</a:t>
          </a:r>
        </a:p>
      </dgm:t>
    </dgm:pt>
    <dgm:pt modelId="{5EBA8453-31BC-C942-AB6E-DCB1AD35A49C}" type="parTrans" cxnId="{E13502F0-A6BB-C54F-82C2-6E8830D36BD9}">
      <dgm:prSet/>
      <dgm:spPr/>
      <dgm:t>
        <a:bodyPr/>
        <a:lstStyle/>
        <a:p>
          <a:endParaRPr lang="en-US"/>
        </a:p>
      </dgm:t>
    </dgm:pt>
    <dgm:pt modelId="{399F203E-381C-BE47-ADBF-878C01C688FE}" type="sibTrans" cxnId="{E13502F0-A6BB-C54F-82C2-6E8830D36BD9}">
      <dgm:prSet/>
      <dgm:spPr/>
      <dgm:t>
        <a:bodyPr/>
        <a:lstStyle/>
        <a:p>
          <a:endParaRPr lang="en-US"/>
        </a:p>
      </dgm:t>
    </dgm:pt>
    <dgm:pt modelId="{D4FF3780-638E-B542-A7A8-6744EBB19C26}">
      <dgm:prSet/>
      <dgm:spPr/>
      <dgm:t>
        <a:bodyPr/>
        <a:lstStyle/>
        <a:p>
          <a:r>
            <a:rPr lang="en-US" dirty="0">
              <a:solidFill>
                <a:schemeClr val="tx2">
                  <a:lumMod val="10000"/>
                </a:schemeClr>
              </a:solidFill>
            </a:rPr>
            <a:t>An individual who is not authorized to use the computer and who penetrates a system’s access controls to exploit a legitimate user’s account</a:t>
          </a:r>
        </a:p>
      </dgm:t>
    </dgm:pt>
    <dgm:pt modelId="{04011195-D4F8-C947-A81F-E2D781287493}" type="parTrans" cxnId="{79CF39FF-09B0-0047-B6AA-16383E728086}">
      <dgm:prSet/>
      <dgm:spPr/>
      <dgm:t>
        <a:bodyPr/>
        <a:lstStyle/>
        <a:p>
          <a:endParaRPr lang="en-US"/>
        </a:p>
      </dgm:t>
    </dgm:pt>
    <dgm:pt modelId="{05FBF953-1C2C-A14C-A3CB-66EDB7ED9464}" type="sibTrans" cxnId="{79CF39FF-09B0-0047-B6AA-16383E728086}">
      <dgm:prSet/>
      <dgm:spPr/>
      <dgm:t>
        <a:bodyPr/>
        <a:lstStyle/>
        <a:p>
          <a:endParaRPr lang="en-US"/>
        </a:p>
      </dgm:t>
    </dgm:pt>
    <dgm:pt modelId="{E60A30DA-B454-4F46-962A-DD6145F9F373}">
      <dgm:prSet/>
      <dgm:spPr/>
      <dgm:t>
        <a:bodyPr/>
        <a:lstStyle/>
        <a:p>
          <a:r>
            <a:rPr lang="en-US" dirty="0">
              <a:solidFill>
                <a:schemeClr val="tx1"/>
              </a:solidFill>
            </a:rPr>
            <a:t>Misfeasor</a:t>
          </a:r>
        </a:p>
      </dgm:t>
    </dgm:pt>
    <dgm:pt modelId="{083CA31E-9154-BE4F-A735-6181697BFCC4}" type="parTrans" cxnId="{53919ACD-EB89-3A42-81ED-47C76D48D294}">
      <dgm:prSet/>
      <dgm:spPr/>
      <dgm:t>
        <a:bodyPr/>
        <a:lstStyle/>
        <a:p>
          <a:endParaRPr lang="en-US"/>
        </a:p>
      </dgm:t>
    </dgm:pt>
    <dgm:pt modelId="{4DD48A61-0E15-1E4A-A897-0DE20937C3A1}" type="sibTrans" cxnId="{53919ACD-EB89-3A42-81ED-47C76D48D294}">
      <dgm:prSet/>
      <dgm:spPr/>
      <dgm:t>
        <a:bodyPr/>
        <a:lstStyle/>
        <a:p>
          <a:endParaRPr lang="en-US"/>
        </a:p>
      </dgm:t>
    </dgm:pt>
    <dgm:pt modelId="{26BFAA27-44DD-C54C-B1D3-9F0D88A80750}">
      <dgm:prSet/>
      <dgm:spPr/>
      <dgm:t>
        <a:bodyPr/>
        <a:lstStyle/>
        <a:p>
          <a:r>
            <a:rPr lang="en-US" dirty="0">
              <a:solidFill>
                <a:schemeClr val="tx2">
                  <a:lumMod val="10000"/>
                </a:schemeClr>
              </a:solidFill>
            </a:rPr>
            <a:t>A legitimate user who accesses data, programs, or resources for which such access is not authorized, or who is authorized for such access but misuses his or her privileges</a:t>
          </a:r>
        </a:p>
      </dgm:t>
    </dgm:pt>
    <dgm:pt modelId="{70436A06-6114-AF4C-989A-E3A3C01A5AB8}" type="parTrans" cxnId="{B50D18F9-2CBD-CE43-8754-859AC0746E10}">
      <dgm:prSet/>
      <dgm:spPr/>
      <dgm:t>
        <a:bodyPr/>
        <a:lstStyle/>
        <a:p>
          <a:endParaRPr lang="en-US"/>
        </a:p>
      </dgm:t>
    </dgm:pt>
    <dgm:pt modelId="{B0185B56-F828-E540-8479-289A16E08D58}" type="sibTrans" cxnId="{B50D18F9-2CBD-CE43-8754-859AC0746E10}">
      <dgm:prSet/>
      <dgm:spPr/>
      <dgm:t>
        <a:bodyPr/>
        <a:lstStyle/>
        <a:p>
          <a:endParaRPr lang="en-US"/>
        </a:p>
      </dgm:t>
    </dgm:pt>
    <dgm:pt modelId="{89CD3575-42B5-8946-B703-AAB2F53DE87D}">
      <dgm:prSet/>
      <dgm:spPr/>
      <dgm:t>
        <a:bodyPr/>
        <a:lstStyle/>
        <a:p>
          <a:r>
            <a:rPr lang="en-US" dirty="0">
              <a:solidFill>
                <a:schemeClr val="tx1"/>
              </a:solidFill>
            </a:rPr>
            <a:t>Clandestine user</a:t>
          </a:r>
        </a:p>
      </dgm:t>
    </dgm:pt>
    <dgm:pt modelId="{CBDEA342-2CBF-3342-B554-2B25165E6D38}" type="parTrans" cxnId="{1AA8EA3A-609B-8C4B-831B-7364DA700AD6}">
      <dgm:prSet/>
      <dgm:spPr/>
      <dgm:t>
        <a:bodyPr/>
        <a:lstStyle/>
        <a:p>
          <a:endParaRPr lang="en-US"/>
        </a:p>
      </dgm:t>
    </dgm:pt>
    <dgm:pt modelId="{B7227FA8-38F4-2F46-9B83-3D6A437685B7}" type="sibTrans" cxnId="{1AA8EA3A-609B-8C4B-831B-7364DA700AD6}">
      <dgm:prSet/>
      <dgm:spPr/>
      <dgm:t>
        <a:bodyPr/>
        <a:lstStyle/>
        <a:p>
          <a:endParaRPr lang="en-US"/>
        </a:p>
      </dgm:t>
    </dgm:pt>
    <dgm:pt modelId="{CEBAF3EF-3FB4-8044-B401-C7FE41D8D316}">
      <dgm:prSet/>
      <dgm:spPr/>
      <dgm:t>
        <a:bodyPr/>
        <a:lstStyle/>
        <a:p>
          <a:r>
            <a:rPr lang="en-US" dirty="0">
              <a:solidFill>
                <a:schemeClr val="tx2">
                  <a:lumMod val="10000"/>
                </a:schemeClr>
              </a:solidFill>
            </a:rPr>
            <a:t>An individual who seizes supervisory control of the system and uses this control to evade auditing and access controls or to suppress audit collection</a:t>
          </a:r>
          <a:endParaRPr lang="en-AU" dirty="0">
            <a:solidFill>
              <a:schemeClr val="tx2">
                <a:lumMod val="10000"/>
              </a:schemeClr>
            </a:solidFill>
          </a:endParaRPr>
        </a:p>
      </dgm:t>
    </dgm:pt>
    <dgm:pt modelId="{42C39EC3-8604-1C4A-BC4F-9B5CB3783E53}" type="parTrans" cxnId="{2901A7E8-8F8B-5B48-A0D6-7BDD01E0DA34}">
      <dgm:prSet/>
      <dgm:spPr/>
      <dgm:t>
        <a:bodyPr/>
        <a:lstStyle/>
        <a:p>
          <a:endParaRPr lang="en-US"/>
        </a:p>
      </dgm:t>
    </dgm:pt>
    <dgm:pt modelId="{2344DF28-59E5-CE4D-9895-DD9E79F8470A}" type="sibTrans" cxnId="{2901A7E8-8F8B-5B48-A0D6-7BDD01E0DA34}">
      <dgm:prSet/>
      <dgm:spPr/>
      <dgm:t>
        <a:bodyPr/>
        <a:lstStyle/>
        <a:p>
          <a:endParaRPr lang="en-US"/>
        </a:p>
      </dgm:t>
    </dgm:pt>
    <dgm:pt modelId="{C12FCEBE-037F-B04C-AAF7-15BDC6B61944}" type="pres">
      <dgm:prSet presAssocID="{3B64649A-59B3-734F-9E6F-DAE236E76231}" presName="Name0" presStyleCnt="0">
        <dgm:presLayoutVars>
          <dgm:dir/>
          <dgm:animLvl val="lvl"/>
          <dgm:resizeHandles val="exact"/>
        </dgm:presLayoutVars>
      </dgm:prSet>
      <dgm:spPr/>
    </dgm:pt>
    <dgm:pt modelId="{0D725F8C-AB7B-504F-A345-5B0C76789165}" type="pres">
      <dgm:prSet presAssocID="{17E42A72-AA0B-8441-99B5-9A8544714BD9}" presName="linNode" presStyleCnt="0"/>
      <dgm:spPr/>
    </dgm:pt>
    <dgm:pt modelId="{F451162C-4EB1-E44A-8BAD-F9113395A15D}" type="pres">
      <dgm:prSet presAssocID="{17E42A72-AA0B-8441-99B5-9A8544714BD9}" presName="parentText" presStyleLbl="node1" presStyleIdx="0" presStyleCnt="3">
        <dgm:presLayoutVars>
          <dgm:chMax val="1"/>
          <dgm:bulletEnabled val="1"/>
        </dgm:presLayoutVars>
      </dgm:prSet>
      <dgm:spPr/>
    </dgm:pt>
    <dgm:pt modelId="{A2663FA1-5BC3-254F-A3D9-7F452CFAE22C}" type="pres">
      <dgm:prSet presAssocID="{17E42A72-AA0B-8441-99B5-9A8544714BD9}" presName="descendantText" presStyleLbl="alignAccFollowNode1" presStyleIdx="0" presStyleCnt="3">
        <dgm:presLayoutVars>
          <dgm:bulletEnabled val="1"/>
        </dgm:presLayoutVars>
      </dgm:prSet>
      <dgm:spPr/>
    </dgm:pt>
    <dgm:pt modelId="{68EBC681-3452-C344-BF8B-72D5DAC09E56}" type="pres">
      <dgm:prSet presAssocID="{399F203E-381C-BE47-ADBF-878C01C688FE}" presName="sp" presStyleCnt="0"/>
      <dgm:spPr/>
    </dgm:pt>
    <dgm:pt modelId="{6BDF00C3-306A-D241-83E3-D1E70DD65B5C}" type="pres">
      <dgm:prSet presAssocID="{E60A30DA-B454-4F46-962A-DD6145F9F373}" presName="linNode" presStyleCnt="0"/>
      <dgm:spPr/>
    </dgm:pt>
    <dgm:pt modelId="{0ACBC348-17AD-C446-9604-874E8B40A697}" type="pres">
      <dgm:prSet presAssocID="{E60A30DA-B454-4F46-962A-DD6145F9F373}" presName="parentText" presStyleLbl="node1" presStyleIdx="1" presStyleCnt="3">
        <dgm:presLayoutVars>
          <dgm:chMax val="1"/>
          <dgm:bulletEnabled val="1"/>
        </dgm:presLayoutVars>
      </dgm:prSet>
      <dgm:spPr/>
    </dgm:pt>
    <dgm:pt modelId="{5993CAF9-DC72-1745-A0F2-93C92DA58D9E}" type="pres">
      <dgm:prSet presAssocID="{E60A30DA-B454-4F46-962A-DD6145F9F373}" presName="descendantText" presStyleLbl="alignAccFollowNode1" presStyleIdx="1" presStyleCnt="3">
        <dgm:presLayoutVars>
          <dgm:bulletEnabled val="1"/>
        </dgm:presLayoutVars>
      </dgm:prSet>
      <dgm:spPr/>
    </dgm:pt>
    <dgm:pt modelId="{64CD0779-12D9-8F42-8823-2736BCED7290}" type="pres">
      <dgm:prSet presAssocID="{4DD48A61-0E15-1E4A-A897-0DE20937C3A1}" presName="sp" presStyleCnt="0"/>
      <dgm:spPr/>
    </dgm:pt>
    <dgm:pt modelId="{D438D9A3-68F0-5847-B625-3815234E8E92}" type="pres">
      <dgm:prSet presAssocID="{89CD3575-42B5-8946-B703-AAB2F53DE87D}" presName="linNode" presStyleCnt="0"/>
      <dgm:spPr/>
    </dgm:pt>
    <dgm:pt modelId="{DA29B085-5F71-AC48-835F-AA8CF0E19D15}" type="pres">
      <dgm:prSet presAssocID="{89CD3575-42B5-8946-B703-AAB2F53DE87D}" presName="parentText" presStyleLbl="node1" presStyleIdx="2" presStyleCnt="3">
        <dgm:presLayoutVars>
          <dgm:chMax val="1"/>
          <dgm:bulletEnabled val="1"/>
        </dgm:presLayoutVars>
      </dgm:prSet>
      <dgm:spPr/>
    </dgm:pt>
    <dgm:pt modelId="{46F558F8-FF84-7F42-898C-E6A6F79CB5D6}" type="pres">
      <dgm:prSet presAssocID="{89CD3575-42B5-8946-B703-AAB2F53DE87D}" presName="descendantText" presStyleLbl="alignAccFollowNode1" presStyleIdx="2" presStyleCnt="3">
        <dgm:presLayoutVars>
          <dgm:bulletEnabled val="1"/>
        </dgm:presLayoutVars>
      </dgm:prSet>
      <dgm:spPr/>
    </dgm:pt>
  </dgm:ptLst>
  <dgm:cxnLst>
    <dgm:cxn modelId="{6AB7C227-5C58-0C44-A928-E5255B9A90E5}" type="presOf" srcId="{17E42A72-AA0B-8441-99B5-9A8544714BD9}" destId="{F451162C-4EB1-E44A-8BAD-F9113395A15D}" srcOrd="0" destOrd="0" presId="urn:microsoft.com/office/officeart/2005/8/layout/vList5"/>
    <dgm:cxn modelId="{E19A592A-2EA4-B948-9CB3-C535453487DC}" type="presOf" srcId="{26BFAA27-44DD-C54C-B1D3-9F0D88A80750}" destId="{5993CAF9-DC72-1745-A0F2-93C92DA58D9E}" srcOrd="0" destOrd="0" presId="urn:microsoft.com/office/officeart/2005/8/layout/vList5"/>
    <dgm:cxn modelId="{1AA8EA3A-609B-8C4B-831B-7364DA700AD6}" srcId="{3B64649A-59B3-734F-9E6F-DAE236E76231}" destId="{89CD3575-42B5-8946-B703-AAB2F53DE87D}" srcOrd="2" destOrd="0" parTransId="{CBDEA342-2CBF-3342-B554-2B25165E6D38}" sibTransId="{B7227FA8-38F4-2F46-9B83-3D6A437685B7}"/>
    <dgm:cxn modelId="{5FD49083-9544-8542-9C1E-5D8843F63446}" type="presOf" srcId="{D4FF3780-638E-B542-A7A8-6744EBB19C26}" destId="{A2663FA1-5BC3-254F-A3D9-7F452CFAE22C}" srcOrd="0" destOrd="0" presId="urn:microsoft.com/office/officeart/2005/8/layout/vList5"/>
    <dgm:cxn modelId="{3F96FDA9-3DAE-E144-8604-1DE4D3ECCBF2}" type="presOf" srcId="{CEBAF3EF-3FB4-8044-B401-C7FE41D8D316}" destId="{46F558F8-FF84-7F42-898C-E6A6F79CB5D6}" srcOrd="0" destOrd="0" presId="urn:microsoft.com/office/officeart/2005/8/layout/vList5"/>
    <dgm:cxn modelId="{53919ACD-EB89-3A42-81ED-47C76D48D294}" srcId="{3B64649A-59B3-734F-9E6F-DAE236E76231}" destId="{E60A30DA-B454-4F46-962A-DD6145F9F373}" srcOrd="1" destOrd="0" parTransId="{083CA31E-9154-BE4F-A735-6181697BFCC4}" sibTransId="{4DD48A61-0E15-1E4A-A897-0DE20937C3A1}"/>
    <dgm:cxn modelId="{4F7B20D8-3F0D-A84B-B905-E65F1F930BB1}" type="presOf" srcId="{89CD3575-42B5-8946-B703-AAB2F53DE87D}" destId="{DA29B085-5F71-AC48-835F-AA8CF0E19D15}" srcOrd="0" destOrd="0" presId="urn:microsoft.com/office/officeart/2005/8/layout/vList5"/>
    <dgm:cxn modelId="{720288E0-11DB-274A-96B4-E89D869D7602}" type="presOf" srcId="{3B64649A-59B3-734F-9E6F-DAE236E76231}" destId="{C12FCEBE-037F-B04C-AAF7-15BDC6B61944}" srcOrd="0" destOrd="0" presId="urn:microsoft.com/office/officeart/2005/8/layout/vList5"/>
    <dgm:cxn modelId="{2901A7E8-8F8B-5B48-A0D6-7BDD01E0DA34}" srcId="{89CD3575-42B5-8946-B703-AAB2F53DE87D}" destId="{CEBAF3EF-3FB4-8044-B401-C7FE41D8D316}" srcOrd="0" destOrd="0" parTransId="{42C39EC3-8604-1C4A-BC4F-9B5CB3783E53}" sibTransId="{2344DF28-59E5-CE4D-9895-DD9E79F8470A}"/>
    <dgm:cxn modelId="{E13502F0-A6BB-C54F-82C2-6E8830D36BD9}" srcId="{3B64649A-59B3-734F-9E6F-DAE236E76231}" destId="{17E42A72-AA0B-8441-99B5-9A8544714BD9}" srcOrd="0" destOrd="0" parTransId="{5EBA8453-31BC-C942-AB6E-DCB1AD35A49C}" sibTransId="{399F203E-381C-BE47-ADBF-878C01C688FE}"/>
    <dgm:cxn modelId="{8D258EF0-FA48-484C-AD0E-DA26FC9CDE28}" type="presOf" srcId="{E60A30DA-B454-4F46-962A-DD6145F9F373}" destId="{0ACBC348-17AD-C446-9604-874E8B40A697}" srcOrd="0" destOrd="0" presId="urn:microsoft.com/office/officeart/2005/8/layout/vList5"/>
    <dgm:cxn modelId="{B50D18F9-2CBD-CE43-8754-859AC0746E10}" srcId="{E60A30DA-B454-4F46-962A-DD6145F9F373}" destId="{26BFAA27-44DD-C54C-B1D3-9F0D88A80750}" srcOrd="0" destOrd="0" parTransId="{70436A06-6114-AF4C-989A-E3A3C01A5AB8}" sibTransId="{B0185B56-F828-E540-8479-289A16E08D58}"/>
    <dgm:cxn modelId="{79CF39FF-09B0-0047-B6AA-16383E728086}" srcId="{17E42A72-AA0B-8441-99B5-9A8544714BD9}" destId="{D4FF3780-638E-B542-A7A8-6744EBB19C26}" srcOrd="0" destOrd="0" parTransId="{04011195-D4F8-C947-A81F-E2D781287493}" sibTransId="{05FBF953-1C2C-A14C-A3CB-66EDB7ED9464}"/>
    <dgm:cxn modelId="{BCD89C73-AEA2-BB46-8F29-0116C1218D3B}" type="presParOf" srcId="{C12FCEBE-037F-B04C-AAF7-15BDC6B61944}" destId="{0D725F8C-AB7B-504F-A345-5B0C76789165}" srcOrd="0" destOrd="0" presId="urn:microsoft.com/office/officeart/2005/8/layout/vList5"/>
    <dgm:cxn modelId="{6B257D0B-DC68-604A-8F10-6CF84C06471C}" type="presParOf" srcId="{0D725F8C-AB7B-504F-A345-5B0C76789165}" destId="{F451162C-4EB1-E44A-8BAD-F9113395A15D}" srcOrd="0" destOrd="0" presId="urn:microsoft.com/office/officeart/2005/8/layout/vList5"/>
    <dgm:cxn modelId="{DCC03BBD-E620-0143-A364-51EDD22B6B66}" type="presParOf" srcId="{0D725F8C-AB7B-504F-A345-5B0C76789165}" destId="{A2663FA1-5BC3-254F-A3D9-7F452CFAE22C}" srcOrd="1" destOrd="0" presId="urn:microsoft.com/office/officeart/2005/8/layout/vList5"/>
    <dgm:cxn modelId="{02524C9B-93F9-A14A-ADE6-BE55352A0C11}" type="presParOf" srcId="{C12FCEBE-037F-B04C-AAF7-15BDC6B61944}" destId="{68EBC681-3452-C344-BF8B-72D5DAC09E56}" srcOrd="1" destOrd="0" presId="urn:microsoft.com/office/officeart/2005/8/layout/vList5"/>
    <dgm:cxn modelId="{71F46AF2-9D16-D34A-83A7-AB1EF5BBB754}" type="presParOf" srcId="{C12FCEBE-037F-B04C-AAF7-15BDC6B61944}" destId="{6BDF00C3-306A-D241-83E3-D1E70DD65B5C}" srcOrd="2" destOrd="0" presId="urn:microsoft.com/office/officeart/2005/8/layout/vList5"/>
    <dgm:cxn modelId="{B65AEDAA-6DDF-5E47-814E-F465B7FFEB70}" type="presParOf" srcId="{6BDF00C3-306A-D241-83E3-D1E70DD65B5C}" destId="{0ACBC348-17AD-C446-9604-874E8B40A697}" srcOrd="0" destOrd="0" presId="urn:microsoft.com/office/officeart/2005/8/layout/vList5"/>
    <dgm:cxn modelId="{428E6BA5-1643-1743-A69A-2F43E3CDFEC3}" type="presParOf" srcId="{6BDF00C3-306A-D241-83E3-D1E70DD65B5C}" destId="{5993CAF9-DC72-1745-A0F2-93C92DA58D9E}" srcOrd="1" destOrd="0" presId="urn:microsoft.com/office/officeart/2005/8/layout/vList5"/>
    <dgm:cxn modelId="{9FC6FF9E-A3C3-AE40-BF6C-120768159C23}" type="presParOf" srcId="{C12FCEBE-037F-B04C-AAF7-15BDC6B61944}" destId="{64CD0779-12D9-8F42-8823-2736BCED7290}" srcOrd="3" destOrd="0" presId="urn:microsoft.com/office/officeart/2005/8/layout/vList5"/>
    <dgm:cxn modelId="{4DD971CC-ED2C-FC46-9736-CFF2A2E952D5}" type="presParOf" srcId="{C12FCEBE-037F-B04C-AAF7-15BDC6B61944}" destId="{D438D9A3-68F0-5847-B625-3815234E8E92}" srcOrd="4" destOrd="0" presId="urn:microsoft.com/office/officeart/2005/8/layout/vList5"/>
    <dgm:cxn modelId="{2610E7C5-C214-A543-B5FD-C4D1275C0BFA}" type="presParOf" srcId="{D438D9A3-68F0-5847-B625-3815234E8E92}" destId="{DA29B085-5F71-AC48-835F-AA8CF0E19D15}" srcOrd="0" destOrd="0" presId="urn:microsoft.com/office/officeart/2005/8/layout/vList5"/>
    <dgm:cxn modelId="{2E694802-2678-8E44-B99B-C20FB5BAED59}" type="presParOf" srcId="{D438D9A3-68F0-5847-B625-3815234E8E92}" destId="{46F558F8-FF84-7F42-898C-E6A6F79CB5D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399A99-A0F6-EF42-A9D4-9B6EDF47EDA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2E573B41-DDA3-9545-AE88-909EB891FEF8}">
      <dgm:prSet phldrT="[Text]"/>
      <dgm:spPr>
        <a:solidFill>
          <a:schemeClr val="bg1"/>
        </a:solidFill>
        <a:effectLst>
          <a:softEdge rad="63500"/>
        </a:effectLst>
      </dgm:spPr>
      <dgm:t>
        <a:bodyPr/>
        <a:lstStyle/>
        <a:p>
          <a:r>
            <a:rPr lang="en-US" dirty="0">
              <a:solidFill>
                <a:schemeClr val="tx1"/>
              </a:solidFill>
            </a:rPr>
            <a:t>Enforce least privilege, only allowing access to the resources employees need to do their job</a:t>
          </a:r>
        </a:p>
      </dgm:t>
    </dgm:pt>
    <dgm:pt modelId="{E7D6C320-3FBD-7B4E-897F-4F23D8437250}" type="parTrans" cxnId="{0A9A020A-6B97-9047-9782-D6ECBFFFEAD4}">
      <dgm:prSet/>
      <dgm:spPr/>
      <dgm:t>
        <a:bodyPr/>
        <a:lstStyle/>
        <a:p>
          <a:endParaRPr lang="en-US"/>
        </a:p>
      </dgm:t>
    </dgm:pt>
    <dgm:pt modelId="{6FBD6568-7028-5743-95A9-870633A1FAC8}" type="sibTrans" cxnId="{0A9A020A-6B97-9047-9782-D6ECBFFFEAD4}">
      <dgm:prSet/>
      <dgm:spPr/>
      <dgm:t>
        <a:bodyPr/>
        <a:lstStyle/>
        <a:p>
          <a:endParaRPr lang="en-US"/>
        </a:p>
      </dgm:t>
    </dgm:pt>
    <dgm:pt modelId="{3D6BBAF0-343E-2949-9A60-2A53670B86A8}">
      <dgm:prSet/>
      <dgm:spPr>
        <a:solidFill>
          <a:schemeClr val="bg1"/>
        </a:solidFill>
        <a:effectLst>
          <a:softEdge rad="63500"/>
        </a:effectLst>
      </dgm:spPr>
      <dgm:t>
        <a:bodyPr/>
        <a:lstStyle/>
        <a:p>
          <a:r>
            <a:rPr lang="en-US" dirty="0">
              <a:solidFill>
                <a:schemeClr val="tx1"/>
              </a:solidFill>
            </a:rPr>
            <a:t>Set logs to see what users access and what commands they are entering</a:t>
          </a:r>
        </a:p>
      </dgm:t>
    </dgm:pt>
    <dgm:pt modelId="{5733B591-7166-7E4D-BAD3-14067F929A03}" type="parTrans" cxnId="{1EDBD730-7B0B-C243-92E5-8370A6E611B5}">
      <dgm:prSet/>
      <dgm:spPr/>
      <dgm:t>
        <a:bodyPr/>
        <a:lstStyle/>
        <a:p>
          <a:endParaRPr lang="en-US"/>
        </a:p>
      </dgm:t>
    </dgm:pt>
    <dgm:pt modelId="{5F86AC1E-D528-AC4E-9749-82860F991397}" type="sibTrans" cxnId="{1EDBD730-7B0B-C243-92E5-8370A6E611B5}">
      <dgm:prSet/>
      <dgm:spPr/>
      <dgm:t>
        <a:bodyPr/>
        <a:lstStyle/>
        <a:p>
          <a:endParaRPr lang="en-US"/>
        </a:p>
      </dgm:t>
    </dgm:pt>
    <dgm:pt modelId="{64D39B49-B7A1-A14D-8BA5-CF3BF53A4537}">
      <dgm:prSet/>
      <dgm:spPr>
        <a:solidFill>
          <a:schemeClr val="bg1"/>
        </a:solidFill>
        <a:effectLst>
          <a:softEdge rad="63500"/>
        </a:effectLst>
      </dgm:spPr>
      <dgm:t>
        <a:bodyPr/>
        <a:lstStyle/>
        <a:p>
          <a:r>
            <a:rPr lang="en-US" dirty="0">
              <a:solidFill>
                <a:schemeClr val="tx1"/>
              </a:solidFill>
            </a:rPr>
            <a:t>Protect sensitive resources with strong authentication</a:t>
          </a:r>
        </a:p>
      </dgm:t>
    </dgm:pt>
    <dgm:pt modelId="{CB72E976-1EFB-FC4C-9024-B98AEB439D24}" type="parTrans" cxnId="{DF558515-C444-2A49-A11B-B6EFF34AE937}">
      <dgm:prSet/>
      <dgm:spPr/>
      <dgm:t>
        <a:bodyPr/>
        <a:lstStyle/>
        <a:p>
          <a:endParaRPr lang="en-US"/>
        </a:p>
      </dgm:t>
    </dgm:pt>
    <dgm:pt modelId="{A805594F-6A58-6341-A7E7-82C84461F19D}" type="sibTrans" cxnId="{DF558515-C444-2A49-A11B-B6EFF34AE937}">
      <dgm:prSet/>
      <dgm:spPr/>
      <dgm:t>
        <a:bodyPr/>
        <a:lstStyle/>
        <a:p>
          <a:endParaRPr lang="en-US"/>
        </a:p>
      </dgm:t>
    </dgm:pt>
    <dgm:pt modelId="{EC84E504-1787-544C-968C-0580B2B59B92}">
      <dgm:prSet/>
      <dgm:spPr>
        <a:solidFill>
          <a:schemeClr val="bg1"/>
        </a:solidFill>
        <a:effectLst>
          <a:softEdge rad="63500"/>
        </a:effectLst>
      </dgm:spPr>
      <dgm:t>
        <a:bodyPr/>
        <a:lstStyle/>
        <a:p>
          <a:r>
            <a:rPr lang="en-US" dirty="0">
              <a:solidFill>
                <a:schemeClr val="tx1"/>
              </a:solidFill>
            </a:rPr>
            <a:t>Upon termination, delete employee’s computer and network access</a:t>
          </a:r>
        </a:p>
      </dgm:t>
    </dgm:pt>
    <dgm:pt modelId="{2A8D3BED-420C-184B-B45D-0C05ACE3D6E5}" type="parTrans" cxnId="{9E65FA94-6629-BE43-BCEE-01421AA6A39F}">
      <dgm:prSet/>
      <dgm:spPr/>
      <dgm:t>
        <a:bodyPr/>
        <a:lstStyle/>
        <a:p>
          <a:endParaRPr lang="en-US"/>
        </a:p>
      </dgm:t>
    </dgm:pt>
    <dgm:pt modelId="{1EA1E842-C979-0644-8FE0-83952714EE34}" type="sibTrans" cxnId="{9E65FA94-6629-BE43-BCEE-01421AA6A39F}">
      <dgm:prSet/>
      <dgm:spPr/>
      <dgm:t>
        <a:bodyPr/>
        <a:lstStyle/>
        <a:p>
          <a:endParaRPr lang="en-US"/>
        </a:p>
      </dgm:t>
    </dgm:pt>
    <dgm:pt modelId="{DC9FD340-D3C9-254C-B9C2-992C0D7D8FF3}">
      <dgm:prSet/>
      <dgm:spPr>
        <a:solidFill>
          <a:schemeClr val="bg1"/>
        </a:solidFill>
        <a:effectLst>
          <a:softEdge rad="63500"/>
        </a:effectLst>
      </dgm:spPr>
      <dgm:t>
        <a:bodyPr/>
        <a:lstStyle/>
        <a:p>
          <a:r>
            <a:rPr lang="en-US" dirty="0">
              <a:solidFill>
                <a:schemeClr val="tx1"/>
              </a:solidFill>
            </a:rPr>
            <a:t>Upon termination, make a mirror image of employee’s hard drive before reissuing it (used as evidence if your company information turns up at a competitor</a:t>
          </a:r>
        </a:p>
      </dgm:t>
    </dgm:pt>
    <dgm:pt modelId="{5075A898-CCF9-5944-8135-B332E5EBB8FC}" type="parTrans" cxnId="{C9AFE14A-2771-6E4F-88E7-2F7086917BE1}">
      <dgm:prSet/>
      <dgm:spPr/>
      <dgm:t>
        <a:bodyPr/>
        <a:lstStyle/>
        <a:p>
          <a:endParaRPr lang="en-US"/>
        </a:p>
      </dgm:t>
    </dgm:pt>
    <dgm:pt modelId="{68CF8290-E767-FB48-974B-FD12E420658B}" type="sibTrans" cxnId="{C9AFE14A-2771-6E4F-88E7-2F7086917BE1}">
      <dgm:prSet/>
      <dgm:spPr/>
      <dgm:t>
        <a:bodyPr/>
        <a:lstStyle/>
        <a:p>
          <a:endParaRPr lang="en-US"/>
        </a:p>
      </dgm:t>
    </dgm:pt>
    <dgm:pt modelId="{B3E802B1-CADE-864A-B571-FBED87876914}" type="pres">
      <dgm:prSet presAssocID="{62399A99-A0F6-EF42-A9D4-9B6EDF47EDA1}" presName="linear" presStyleCnt="0">
        <dgm:presLayoutVars>
          <dgm:animLvl val="lvl"/>
          <dgm:resizeHandles val="exact"/>
        </dgm:presLayoutVars>
      </dgm:prSet>
      <dgm:spPr/>
    </dgm:pt>
    <dgm:pt modelId="{07CFD36B-989D-2641-A5DA-60FF47D74140}" type="pres">
      <dgm:prSet presAssocID="{2E573B41-DDA3-9545-AE88-909EB891FEF8}" presName="parentText" presStyleLbl="node1" presStyleIdx="0" presStyleCnt="5">
        <dgm:presLayoutVars>
          <dgm:chMax val="0"/>
          <dgm:bulletEnabled val="1"/>
        </dgm:presLayoutVars>
      </dgm:prSet>
      <dgm:spPr/>
    </dgm:pt>
    <dgm:pt modelId="{62DCCB48-FD59-B643-9C0B-121D5B93B434}" type="pres">
      <dgm:prSet presAssocID="{6FBD6568-7028-5743-95A9-870633A1FAC8}" presName="spacer" presStyleCnt="0"/>
      <dgm:spPr/>
    </dgm:pt>
    <dgm:pt modelId="{CD0C61C4-7378-454B-B2B6-96370A8EC9FB}" type="pres">
      <dgm:prSet presAssocID="{3D6BBAF0-343E-2949-9A60-2A53670B86A8}" presName="parentText" presStyleLbl="node1" presStyleIdx="1" presStyleCnt="5">
        <dgm:presLayoutVars>
          <dgm:chMax val="0"/>
          <dgm:bulletEnabled val="1"/>
        </dgm:presLayoutVars>
      </dgm:prSet>
      <dgm:spPr/>
    </dgm:pt>
    <dgm:pt modelId="{6B488202-EAE4-B64E-8B61-029DC0FA7FCF}" type="pres">
      <dgm:prSet presAssocID="{5F86AC1E-D528-AC4E-9749-82860F991397}" presName="spacer" presStyleCnt="0"/>
      <dgm:spPr/>
    </dgm:pt>
    <dgm:pt modelId="{3D8FEC22-C38A-474E-8043-AB71C08A5644}" type="pres">
      <dgm:prSet presAssocID="{64D39B49-B7A1-A14D-8BA5-CF3BF53A4537}" presName="parentText" presStyleLbl="node1" presStyleIdx="2" presStyleCnt="5">
        <dgm:presLayoutVars>
          <dgm:chMax val="0"/>
          <dgm:bulletEnabled val="1"/>
        </dgm:presLayoutVars>
      </dgm:prSet>
      <dgm:spPr/>
    </dgm:pt>
    <dgm:pt modelId="{03FBE074-AC14-A747-91E3-AF6D21A0B00D}" type="pres">
      <dgm:prSet presAssocID="{A805594F-6A58-6341-A7E7-82C84461F19D}" presName="spacer" presStyleCnt="0"/>
      <dgm:spPr/>
    </dgm:pt>
    <dgm:pt modelId="{DCF25212-EAAA-8A4A-A6D6-5F702CC683F1}" type="pres">
      <dgm:prSet presAssocID="{EC84E504-1787-544C-968C-0580B2B59B92}" presName="parentText" presStyleLbl="node1" presStyleIdx="3" presStyleCnt="5">
        <dgm:presLayoutVars>
          <dgm:chMax val="0"/>
          <dgm:bulletEnabled val="1"/>
        </dgm:presLayoutVars>
      </dgm:prSet>
      <dgm:spPr/>
    </dgm:pt>
    <dgm:pt modelId="{9DABF6BF-080E-9B4E-947A-280186C23D73}" type="pres">
      <dgm:prSet presAssocID="{1EA1E842-C979-0644-8FE0-83952714EE34}" presName="spacer" presStyleCnt="0"/>
      <dgm:spPr/>
    </dgm:pt>
    <dgm:pt modelId="{40113462-59F4-4F49-8160-C9889D7EAA78}" type="pres">
      <dgm:prSet presAssocID="{DC9FD340-D3C9-254C-B9C2-992C0D7D8FF3}" presName="parentText" presStyleLbl="node1" presStyleIdx="4" presStyleCnt="5">
        <dgm:presLayoutVars>
          <dgm:chMax val="0"/>
          <dgm:bulletEnabled val="1"/>
        </dgm:presLayoutVars>
      </dgm:prSet>
      <dgm:spPr/>
    </dgm:pt>
  </dgm:ptLst>
  <dgm:cxnLst>
    <dgm:cxn modelId="{0A9A020A-6B97-9047-9782-D6ECBFFFEAD4}" srcId="{62399A99-A0F6-EF42-A9D4-9B6EDF47EDA1}" destId="{2E573B41-DDA3-9545-AE88-909EB891FEF8}" srcOrd="0" destOrd="0" parTransId="{E7D6C320-3FBD-7B4E-897F-4F23D8437250}" sibTransId="{6FBD6568-7028-5743-95A9-870633A1FAC8}"/>
    <dgm:cxn modelId="{DF558515-C444-2A49-A11B-B6EFF34AE937}" srcId="{62399A99-A0F6-EF42-A9D4-9B6EDF47EDA1}" destId="{64D39B49-B7A1-A14D-8BA5-CF3BF53A4537}" srcOrd="2" destOrd="0" parTransId="{CB72E976-1EFB-FC4C-9024-B98AEB439D24}" sibTransId="{A805594F-6A58-6341-A7E7-82C84461F19D}"/>
    <dgm:cxn modelId="{F2F9BC19-32DD-2A43-A337-906FCBC89311}" type="presOf" srcId="{62399A99-A0F6-EF42-A9D4-9B6EDF47EDA1}" destId="{B3E802B1-CADE-864A-B571-FBED87876914}" srcOrd="0" destOrd="0" presId="urn:microsoft.com/office/officeart/2005/8/layout/vList2"/>
    <dgm:cxn modelId="{1EDBD730-7B0B-C243-92E5-8370A6E611B5}" srcId="{62399A99-A0F6-EF42-A9D4-9B6EDF47EDA1}" destId="{3D6BBAF0-343E-2949-9A60-2A53670B86A8}" srcOrd="1" destOrd="0" parTransId="{5733B591-7166-7E4D-BAD3-14067F929A03}" sibTransId="{5F86AC1E-D528-AC4E-9749-82860F991397}"/>
    <dgm:cxn modelId="{C9AFE14A-2771-6E4F-88E7-2F7086917BE1}" srcId="{62399A99-A0F6-EF42-A9D4-9B6EDF47EDA1}" destId="{DC9FD340-D3C9-254C-B9C2-992C0D7D8FF3}" srcOrd="4" destOrd="0" parTransId="{5075A898-CCF9-5944-8135-B332E5EBB8FC}" sibTransId="{68CF8290-E767-FB48-974B-FD12E420658B}"/>
    <dgm:cxn modelId="{18C24C74-0479-874C-B152-4A88D4A14892}" type="presOf" srcId="{3D6BBAF0-343E-2949-9A60-2A53670B86A8}" destId="{CD0C61C4-7378-454B-B2B6-96370A8EC9FB}" srcOrd="0" destOrd="0" presId="urn:microsoft.com/office/officeart/2005/8/layout/vList2"/>
    <dgm:cxn modelId="{07330457-E9C7-C248-A13D-32F164EF05BF}" type="presOf" srcId="{2E573B41-DDA3-9545-AE88-909EB891FEF8}" destId="{07CFD36B-989D-2641-A5DA-60FF47D74140}" srcOrd="0" destOrd="0" presId="urn:microsoft.com/office/officeart/2005/8/layout/vList2"/>
    <dgm:cxn modelId="{9E65FA94-6629-BE43-BCEE-01421AA6A39F}" srcId="{62399A99-A0F6-EF42-A9D4-9B6EDF47EDA1}" destId="{EC84E504-1787-544C-968C-0580B2B59B92}" srcOrd="3" destOrd="0" parTransId="{2A8D3BED-420C-184B-B45D-0C05ACE3D6E5}" sibTransId="{1EA1E842-C979-0644-8FE0-83952714EE34}"/>
    <dgm:cxn modelId="{433F1BC5-A1E5-0940-B8B2-AFABBEF6C617}" type="presOf" srcId="{64D39B49-B7A1-A14D-8BA5-CF3BF53A4537}" destId="{3D8FEC22-C38A-474E-8043-AB71C08A5644}" srcOrd="0" destOrd="0" presId="urn:microsoft.com/office/officeart/2005/8/layout/vList2"/>
    <dgm:cxn modelId="{DB7FC3D3-AB69-CF41-B2D8-E9CD761E73C4}" type="presOf" srcId="{EC84E504-1787-544C-968C-0580B2B59B92}" destId="{DCF25212-EAAA-8A4A-A6D6-5F702CC683F1}" srcOrd="0" destOrd="0" presId="urn:microsoft.com/office/officeart/2005/8/layout/vList2"/>
    <dgm:cxn modelId="{7276A9E1-261E-AA43-9633-99EE25BA0D3B}" type="presOf" srcId="{DC9FD340-D3C9-254C-B9C2-992C0D7D8FF3}" destId="{40113462-59F4-4F49-8160-C9889D7EAA78}" srcOrd="0" destOrd="0" presId="urn:microsoft.com/office/officeart/2005/8/layout/vList2"/>
    <dgm:cxn modelId="{792FB28F-BE02-FD4F-AA4E-F554807C5B56}" type="presParOf" srcId="{B3E802B1-CADE-864A-B571-FBED87876914}" destId="{07CFD36B-989D-2641-A5DA-60FF47D74140}" srcOrd="0" destOrd="0" presId="urn:microsoft.com/office/officeart/2005/8/layout/vList2"/>
    <dgm:cxn modelId="{59BBDBD7-74F4-8740-9480-822D554D588A}" type="presParOf" srcId="{B3E802B1-CADE-864A-B571-FBED87876914}" destId="{62DCCB48-FD59-B643-9C0B-121D5B93B434}" srcOrd="1" destOrd="0" presId="urn:microsoft.com/office/officeart/2005/8/layout/vList2"/>
    <dgm:cxn modelId="{027962B3-F20D-4347-A809-41392353E3A3}" type="presParOf" srcId="{B3E802B1-CADE-864A-B571-FBED87876914}" destId="{CD0C61C4-7378-454B-B2B6-96370A8EC9FB}" srcOrd="2" destOrd="0" presId="urn:microsoft.com/office/officeart/2005/8/layout/vList2"/>
    <dgm:cxn modelId="{9DB443E2-4809-264A-A63C-B4EDF0E287E8}" type="presParOf" srcId="{B3E802B1-CADE-864A-B571-FBED87876914}" destId="{6B488202-EAE4-B64E-8B61-029DC0FA7FCF}" srcOrd="3" destOrd="0" presId="urn:microsoft.com/office/officeart/2005/8/layout/vList2"/>
    <dgm:cxn modelId="{D79E1B4A-0419-9249-A20E-7C2AD00DA114}" type="presParOf" srcId="{B3E802B1-CADE-864A-B571-FBED87876914}" destId="{3D8FEC22-C38A-474E-8043-AB71C08A5644}" srcOrd="4" destOrd="0" presId="urn:microsoft.com/office/officeart/2005/8/layout/vList2"/>
    <dgm:cxn modelId="{9D810BD5-7345-B04B-82B8-57D113A072A1}" type="presParOf" srcId="{B3E802B1-CADE-864A-B571-FBED87876914}" destId="{03FBE074-AC14-A747-91E3-AF6D21A0B00D}" srcOrd="5" destOrd="0" presId="urn:microsoft.com/office/officeart/2005/8/layout/vList2"/>
    <dgm:cxn modelId="{A8923CA2-C3F0-F44F-836A-E6A315F1A4E6}" type="presParOf" srcId="{B3E802B1-CADE-864A-B571-FBED87876914}" destId="{DCF25212-EAAA-8A4A-A6D6-5F702CC683F1}" srcOrd="6" destOrd="0" presId="urn:microsoft.com/office/officeart/2005/8/layout/vList2"/>
    <dgm:cxn modelId="{A770C512-6810-5043-A799-C7429E05F29A}" type="presParOf" srcId="{B3E802B1-CADE-864A-B571-FBED87876914}" destId="{9DABF6BF-080E-9B4E-947A-280186C23D73}" srcOrd="7" destOrd="0" presId="urn:microsoft.com/office/officeart/2005/8/layout/vList2"/>
    <dgm:cxn modelId="{E3BFDF9D-2EA0-DE43-AB5F-29ECCD6F128D}" type="presParOf" srcId="{B3E802B1-CADE-864A-B571-FBED87876914}" destId="{40113462-59F4-4F49-8160-C9889D7EAA7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AC7182-772D-7E4A-A4B8-DC45D6CD44D7}"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5E2EF61A-2E38-6945-B545-D9B7F7C35F5F}">
      <dgm:prSet phldrT="[Text]"/>
      <dgm:spPr/>
      <dgm:t>
        <a:bodyPr/>
        <a:lstStyle/>
        <a:p>
          <a:r>
            <a:rPr lang="en-US" dirty="0">
              <a:solidFill>
                <a:schemeClr val="tx1"/>
              </a:solidFill>
            </a:rPr>
            <a:t>One-way functioning</a:t>
          </a:r>
        </a:p>
      </dgm:t>
    </dgm:pt>
    <dgm:pt modelId="{D0C4CDDF-527A-634A-B982-9F93FC648B89}" type="parTrans" cxnId="{ABE27BD6-3D81-EB40-9E2F-A5A42B4F56FB}">
      <dgm:prSet/>
      <dgm:spPr/>
      <dgm:t>
        <a:bodyPr/>
        <a:lstStyle/>
        <a:p>
          <a:endParaRPr lang="en-US"/>
        </a:p>
      </dgm:t>
    </dgm:pt>
    <dgm:pt modelId="{D4754397-A54E-6E4F-97AF-4077375AF830}" type="sibTrans" cxnId="{ABE27BD6-3D81-EB40-9E2F-A5A42B4F56FB}">
      <dgm:prSet/>
      <dgm:spPr/>
      <dgm:t>
        <a:bodyPr/>
        <a:lstStyle/>
        <a:p>
          <a:endParaRPr lang="en-US"/>
        </a:p>
      </dgm:t>
    </dgm:pt>
    <dgm:pt modelId="{58BA2778-A41A-1948-A4BA-A9DDE3FE1165}">
      <dgm:prSet/>
      <dgm:spPr/>
      <dgm:t>
        <a:bodyPr/>
        <a:lstStyle/>
        <a:p>
          <a:r>
            <a:rPr lang="en-US" dirty="0">
              <a:solidFill>
                <a:schemeClr val="tx2">
                  <a:lumMod val="10000"/>
                </a:schemeClr>
              </a:solidFill>
            </a:rPr>
            <a:t>The system stores only the value of a function based on the user’s password.</a:t>
          </a:r>
        </a:p>
      </dgm:t>
    </dgm:pt>
    <dgm:pt modelId="{D9BDCC09-84F5-1942-A71C-494F51243EF2}" type="parTrans" cxnId="{8711F9F4-0C1C-EC4C-AC23-049F01CE2B36}">
      <dgm:prSet/>
      <dgm:spPr/>
      <dgm:t>
        <a:bodyPr/>
        <a:lstStyle/>
        <a:p>
          <a:endParaRPr lang="en-US"/>
        </a:p>
      </dgm:t>
    </dgm:pt>
    <dgm:pt modelId="{F31F244E-4923-F247-AAE0-80A2FFADEACB}" type="sibTrans" cxnId="{8711F9F4-0C1C-EC4C-AC23-049F01CE2B36}">
      <dgm:prSet/>
      <dgm:spPr/>
      <dgm:t>
        <a:bodyPr/>
        <a:lstStyle/>
        <a:p>
          <a:endParaRPr lang="en-US"/>
        </a:p>
      </dgm:t>
    </dgm:pt>
    <dgm:pt modelId="{53BD419C-3E7A-7042-9873-0707B02AFE82}">
      <dgm:prSet/>
      <dgm:spPr/>
      <dgm:t>
        <a:bodyPr/>
        <a:lstStyle/>
        <a:p>
          <a:r>
            <a:rPr lang="en-US" dirty="0">
              <a:solidFill>
                <a:schemeClr val="tx1"/>
              </a:solidFill>
            </a:rPr>
            <a:t>Access control</a:t>
          </a:r>
        </a:p>
      </dgm:t>
    </dgm:pt>
    <dgm:pt modelId="{36DEF8A2-53AB-A740-8C2B-00F5CDBCF44F}" type="parTrans" cxnId="{64336D0E-E796-584F-8477-7CAEF9AF9A4D}">
      <dgm:prSet/>
      <dgm:spPr/>
      <dgm:t>
        <a:bodyPr/>
        <a:lstStyle/>
        <a:p>
          <a:endParaRPr lang="en-US"/>
        </a:p>
      </dgm:t>
    </dgm:pt>
    <dgm:pt modelId="{1D002429-355D-F848-8F01-DA186F6A215E}" type="sibTrans" cxnId="{64336D0E-E796-584F-8477-7CAEF9AF9A4D}">
      <dgm:prSet/>
      <dgm:spPr/>
      <dgm:t>
        <a:bodyPr/>
        <a:lstStyle/>
        <a:p>
          <a:endParaRPr lang="en-US"/>
        </a:p>
      </dgm:t>
    </dgm:pt>
    <dgm:pt modelId="{64F2639A-EE36-6649-93E9-6BE9EE1EC1FF}">
      <dgm:prSet/>
      <dgm:spPr/>
      <dgm:t>
        <a:bodyPr/>
        <a:lstStyle/>
        <a:p>
          <a:r>
            <a:rPr lang="en-US" dirty="0">
              <a:solidFill>
                <a:schemeClr val="tx2">
                  <a:lumMod val="10000"/>
                </a:schemeClr>
              </a:solidFill>
            </a:rPr>
            <a:t>Access to the password file is limited to one or a very few accounts.</a:t>
          </a:r>
          <a:endParaRPr lang="en-AU" dirty="0">
            <a:solidFill>
              <a:schemeClr val="tx2">
                <a:lumMod val="10000"/>
              </a:schemeClr>
            </a:solidFill>
          </a:endParaRPr>
        </a:p>
      </dgm:t>
    </dgm:pt>
    <dgm:pt modelId="{8302E862-6733-5740-9D03-9174AD88FA2E}" type="parTrans" cxnId="{CE89214A-2A2F-B24D-BCAF-6A5D0198F348}">
      <dgm:prSet/>
      <dgm:spPr/>
      <dgm:t>
        <a:bodyPr/>
        <a:lstStyle/>
        <a:p>
          <a:endParaRPr lang="en-US"/>
        </a:p>
      </dgm:t>
    </dgm:pt>
    <dgm:pt modelId="{0FE7EB71-4551-0C48-8CAE-6C5341B73BA1}" type="sibTrans" cxnId="{CE89214A-2A2F-B24D-BCAF-6A5D0198F348}">
      <dgm:prSet/>
      <dgm:spPr/>
      <dgm:t>
        <a:bodyPr/>
        <a:lstStyle/>
        <a:p>
          <a:endParaRPr lang="en-US"/>
        </a:p>
      </dgm:t>
    </dgm:pt>
    <dgm:pt modelId="{D9050F46-921D-2B40-A353-42D3EB9060CB}" type="pres">
      <dgm:prSet presAssocID="{35AC7182-772D-7E4A-A4B8-DC45D6CD44D7}" presName="Name0" presStyleCnt="0">
        <dgm:presLayoutVars>
          <dgm:dir/>
          <dgm:animLvl val="lvl"/>
          <dgm:resizeHandles val="exact"/>
        </dgm:presLayoutVars>
      </dgm:prSet>
      <dgm:spPr/>
    </dgm:pt>
    <dgm:pt modelId="{9F91CFFE-3BA7-7342-8EE9-A0E8D7C497B5}" type="pres">
      <dgm:prSet presAssocID="{5E2EF61A-2E38-6945-B545-D9B7F7C35F5F}" presName="composite" presStyleCnt="0"/>
      <dgm:spPr/>
    </dgm:pt>
    <dgm:pt modelId="{B110ADB0-F0C7-C34D-9096-F7949E0A6FEB}" type="pres">
      <dgm:prSet presAssocID="{5E2EF61A-2E38-6945-B545-D9B7F7C35F5F}" presName="parTx" presStyleLbl="alignNode1" presStyleIdx="0" presStyleCnt="2">
        <dgm:presLayoutVars>
          <dgm:chMax val="0"/>
          <dgm:chPref val="0"/>
          <dgm:bulletEnabled val="1"/>
        </dgm:presLayoutVars>
      </dgm:prSet>
      <dgm:spPr/>
    </dgm:pt>
    <dgm:pt modelId="{30736EF8-D26F-E74B-B7E7-64149C9B6EAE}" type="pres">
      <dgm:prSet presAssocID="{5E2EF61A-2E38-6945-B545-D9B7F7C35F5F}" presName="desTx" presStyleLbl="alignAccFollowNode1" presStyleIdx="0" presStyleCnt="2">
        <dgm:presLayoutVars>
          <dgm:bulletEnabled val="1"/>
        </dgm:presLayoutVars>
      </dgm:prSet>
      <dgm:spPr/>
    </dgm:pt>
    <dgm:pt modelId="{AAA23E63-C05B-AC4A-95C9-6BA43A192116}" type="pres">
      <dgm:prSet presAssocID="{D4754397-A54E-6E4F-97AF-4077375AF830}" presName="space" presStyleCnt="0"/>
      <dgm:spPr/>
    </dgm:pt>
    <dgm:pt modelId="{8163B8B2-8806-B54B-B830-E5C2B0719FC9}" type="pres">
      <dgm:prSet presAssocID="{53BD419C-3E7A-7042-9873-0707B02AFE82}" presName="composite" presStyleCnt="0"/>
      <dgm:spPr/>
    </dgm:pt>
    <dgm:pt modelId="{D1927C97-FF5D-6D46-9E3B-603AEFA5FA10}" type="pres">
      <dgm:prSet presAssocID="{53BD419C-3E7A-7042-9873-0707B02AFE82}" presName="parTx" presStyleLbl="alignNode1" presStyleIdx="1" presStyleCnt="2">
        <dgm:presLayoutVars>
          <dgm:chMax val="0"/>
          <dgm:chPref val="0"/>
          <dgm:bulletEnabled val="1"/>
        </dgm:presLayoutVars>
      </dgm:prSet>
      <dgm:spPr/>
    </dgm:pt>
    <dgm:pt modelId="{335FF5FC-6D3B-9F49-A5FB-7711D9DFD1BB}" type="pres">
      <dgm:prSet presAssocID="{53BD419C-3E7A-7042-9873-0707B02AFE82}" presName="desTx" presStyleLbl="alignAccFollowNode1" presStyleIdx="1" presStyleCnt="2">
        <dgm:presLayoutVars>
          <dgm:bulletEnabled val="1"/>
        </dgm:presLayoutVars>
      </dgm:prSet>
      <dgm:spPr/>
    </dgm:pt>
  </dgm:ptLst>
  <dgm:cxnLst>
    <dgm:cxn modelId="{64336D0E-E796-584F-8477-7CAEF9AF9A4D}" srcId="{35AC7182-772D-7E4A-A4B8-DC45D6CD44D7}" destId="{53BD419C-3E7A-7042-9873-0707B02AFE82}" srcOrd="1" destOrd="0" parTransId="{36DEF8A2-53AB-A740-8C2B-00F5CDBCF44F}" sibTransId="{1D002429-355D-F848-8F01-DA186F6A215E}"/>
    <dgm:cxn modelId="{B3613512-9758-2F42-BED5-2EB0B03CBA6B}" type="presOf" srcId="{64F2639A-EE36-6649-93E9-6BE9EE1EC1FF}" destId="{335FF5FC-6D3B-9F49-A5FB-7711D9DFD1BB}" srcOrd="0" destOrd="0" presId="urn:microsoft.com/office/officeart/2005/8/layout/hList1"/>
    <dgm:cxn modelId="{589B2E3F-DCB7-E146-A817-3BACC28701A0}" type="presOf" srcId="{53BD419C-3E7A-7042-9873-0707B02AFE82}" destId="{D1927C97-FF5D-6D46-9E3B-603AEFA5FA10}" srcOrd="0" destOrd="0" presId="urn:microsoft.com/office/officeart/2005/8/layout/hList1"/>
    <dgm:cxn modelId="{CE89214A-2A2F-B24D-BCAF-6A5D0198F348}" srcId="{53BD419C-3E7A-7042-9873-0707B02AFE82}" destId="{64F2639A-EE36-6649-93E9-6BE9EE1EC1FF}" srcOrd="0" destOrd="0" parTransId="{8302E862-6733-5740-9D03-9174AD88FA2E}" sibTransId="{0FE7EB71-4551-0C48-8CAE-6C5341B73BA1}"/>
    <dgm:cxn modelId="{BC37F24E-14B9-DB4A-95ED-F30245F44798}" type="presOf" srcId="{58BA2778-A41A-1948-A4BA-A9DDE3FE1165}" destId="{30736EF8-D26F-E74B-B7E7-64149C9B6EAE}" srcOrd="0" destOrd="0" presId="urn:microsoft.com/office/officeart/2005/8/layout/hList1"/>
    <dgm:cxn modelId="{136F91B0-F865-FD46-825B-96DE71761040}" type="presOf" srcId="{5E2EF61A-2E38-6945-B545-D9B7F7C35F5F}" destId="{B110ADB0-F0C7-C34D-9096-F7949E0A6FEB}" srcOrd="0" destOrd="0" presId="urn:microsoft.com/office/officeart/2005/8/layout/hList1"/>
    <dgm:cxn modelId="{9A4730D1-ED47-E446-A9F5-083D42A242D8}" type="presOf" srcId="{35AC7182-772D-7E4A-A4B8-DC45D6CD44D7}" destId="{D9050F46-921D-2B40-A353-42D3EB9060CB}" srcOrd="0" destOrd="0" presId="urn:microsoft.com/office/officeart/2005/8/layout/hList1"/>
    <dgm:cxn modelId="{ABE27BD6-3D81-EB40-9E2F-A5A42B4F56FB}" srcId="{35AC7182-772D-7E4A-A4B8-DC45D6CD44D7}" destId="{5E2EF61A-2E38-6945-B545-D9B7F7C35F5F}" srcOrd="0" destOrd="0" parTransId="{D0C4CDDF-527A-634A-B982-9F93FC648B89}" sibTransId="{D4754397-A54E-6E4F-97AF-4077375AF830}"/>
    <dgm:cxn modelId="{8711F9F4-0C1C-EC4C-AC23-049F01CE2B36}" srcId="{5E2EF61A-2E38-6945-B545-D9B7F7C35F5F}" destId="{58BA2778-A41A-1948-A4BA-A9DDE3FE1165}" srcOrd="0" destOrd="0" parTransId="{D9BDCC09-84F5-1942-A71C-494F51243EF2}" sibTransId="{F31F244E-4923-F247-AAE0-80A2FFADEACB}"/>
    <dgm:cxn modelId="{508295F3-C6ED-F34B-8679-EBB9436361F5}" type="presParOf" srcId="{D9050F46-921D-2B40-A353-42D3EB9060CB}" destId="{9F91CFFE-3BA7-7342-8EE9-A0E8D7C497B5}" srcOrd="0" destOrd="0" presId="urn:microsoft.com/office/officeart/2005/8/layout/hList1"/>
    <dgm:cxn modelId="{90273B6A-FEB9-3D4F-AE6D-3FAF18FAE39A}" type="presParOf" srcId="{9F91CFFE-3BA7-7342-8EE9-A0E8D7C497B5}" destId="{B110ADB0-F0C7-C34D-9096-F7949E0A6FEB}" srcOrd="0" destOrd="0" presId="urn:microsoft.com/office/officeart/2005/8/layout/hList1"/>
    <dgm:cxn modelId="{63C009FD-C88E-AF42-80AA-C2B53C7C933E}" type="presParOf" srcId="{9F91CFFE-3BA7-7342-8EE9-A0E8D7C497B5}" destId="{30736EF8-D26F-E74B-B7E7-64149C9B6EAE}" srcOrd="1" destOrd="0" presId="urn:microsoft.com/office/officeart/2005/8/layout/hList1"/>
    <dgm:cxn modelId="{8628D082-1F67-0144-95A3-21B145484B05}" type="presParOf" srcId="{D9050F46-921D-2B40-A353-42D3EB9060CB}" destId="{AAA23E63-C05B-AC4A-95C9-6BA43A192116}" srcOrd="1" destOrd="0" presId="urn:microsoft.com/office/officeart/2005/8/layout/hList1"/>
    <dgm:cxn modelId="{B3C174DF-21C4-A143-BDC9-B48245453AF3}" type="presParOf" srcId="{D9050F46-921D-2B40-A353-42D3EB9060CB}" destId="{8163B8B2-8806-B54B-B830-E5C2B0719FC9}" srcOrd="2" destOrd="0" presId="urn:microsoft.com/office/officeart/2005/8/layout/hList1"/>
    <dgm:cxn modelId="{DB6662C3-1E26-FD4D-BAE0-693A25F13372}" type="presParOf" srcId="{8163B8B2-8806-B54B-B830-E5C2B0719FC9}" destId="{D1927C97-FF5D-6D46-9E3B-603AEFA5FA10}" srcOrd="0" destOrd="0" presId="urn:microsoft.com/office/officeart/2005/8/layout/hList1"/>
    <dgm:cxn modelId="{923A03C5-1D1A-A047-9869-378A60F17A95}" type="presParOf" srcId="{8163B8B2-8806-B54B-B830-E5C2B0719FC9}" destId="{335FF5FC-6D3B-9F49-A5FB-7711D9DFD1B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071B03-F0EA-8040-A45E-18A61BF1A264}"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F51A1986-6420-3C4C-9197-C8236FB18419}">
      <dgm:prSet phldrT="[Text]" custT="1"/>
      <dgm:spPr>
        <a:ln>
          <a:solidFill>
            <a:schemeClr val="bg2"/>
          </a:solidFill>
        </a:ln>
      </dgm:spPr>
      <dgm:t>
        <a:bodyPr/>
        <a:lstStyle/>
        <a:p>
          <a:r>
            <a:rPr lang="en-US" sz="3200" dirty="0">
              <a:solidFill>
                <a:schemeClr val="tx2">
                  <a:lumMod val="10000"/>
                </a:schemeClr>
              </a:solidFill>
            </a:rPr>
            <a:t>Native audit records</a:t>
          </a:r>
          <a:endParaRPr lang="en-US" sz="3200" dirty="0"/>
        </a:p>
      </dgm:t>
    </dgm:pt>
    <dgm:pt modelId="{7CA345D0-1A53-6146-98E4-EE49A2B35B2E}" type="parTrans" cxnId="{4DC62F52-5941-D549-8D42-58478E00D391}">
      <dgm:prSet/>
      <dgm:spPr/>
      <dgm:t>
        <a:bodyPr/>
        <a:lstStyle/>
        <a:p>
          <a:endParaRPr lang="en-US"/>
        </a:p>
      </dgm:t>
    </dgm:pt>
    <dgm:pt modelId="{8EF314FD-B355-A749-AF01-8DA5D1FDB184}" type="sibTrans" cxnId="{4DC62F52-5941-D549-8D42-58478E00D391}">
      <dgm:prSet/>
      <dgm:spPr/>
      <dgm:t>
        <a:bodyPr/>
        <a:lstStyle/>
        <a:p>
          <a:endParaRPr lang="en-US"/>
        </a:p>
      </dgm:t>
    </dgm:pt>
    <dgm:pt modelId="{C19A684D-A29B-BD41-A7CA-D11064C4DDB7}">
      <dgm:prSet/>
      <dgm:spPr>
        <a:ln>
          <a:solidFill>
            <a:schemeClr val="bg2"/>
          </a:solidFill>
        </a:ln>
      </dgm:spPr>
      <dgm:t>
        <a:bodyPr/>
        <a:lstStyle/>
        <a:p>
          <a:r>
            <a:rPr lang="en-US" dirty="0">
              <a:solidFill>
                <a:schemeClr val="tx1"/>
              </a:solidFill>
            </a:rPr>
            <a:t>Virtually all multiuser operating systems include accounting software that collects information on user activity</a:t>
          </a:r>
        </a:p>
      </dgm:t>
    </dgm:pt>
    <dgm:pt modelId="{7A9CE321-49AA-3D41-8F50-69470F50415D}" type="parTrans" cxnId="{C45A58E6-4FA2-264F-9780-CEAFD0107E81}">
      <dgm:prSet/>
      <dgm:spPr/>
      <dgm:t>
        <a:bodyPr/>
        <a:lstStyle/>
        <a:p>
          <a:endParaRPr lang="en-US"/>
        </a:p>
      </dgm:t>
    </dgm:pt>
    <dgm:pt modelId="{265911FE-8211-444F-99BA-F18D84CE8F96}" type="sibTrans" cxnId="{C45A58E6-4FA2-264F-9780-CEAFD0107E81}">
      <dgm:prSet/>
      <dgm:spPr/>
      <dgm:t>
        <a:bodyPr/>
        <a:lstStyle/>
        <a:p>
          <a:endParaRPr lang="en-US"/>
        </a:p>
      </dgm:t>
    </dgm:pt>
    <dgm:pt modelId="{7E9E744E-43C3-E447-80EC-96AB0AC32192}">
      <dgm:prSet/>
      <dgm:spPr>
        <a:ln>
          <a:solidFill>
            <a:schemeClr val="bg2"/>
          </a:solidFill>
        </a:ln>
      </dgm:spPr>
      <dgm:t>
        <a:bodyPr/>
        <a:lstStyle/>
        <a:p>
          <a:r>
            <a:rPr lang="en-US" dirty="0">
              <a:solidFill>
                <a:schemeClr val="tx1"/>
              </a:solidFill>
            </a:rPr>
            <a:t>The advantage of using this information is that no additional collection software is needed</a:t>
          </a:r>
        </a:p>
      </dgm:t>
    </dgm:pt>
    <dgm:pt modelId="{2DBE5385-5492-EA42-A939-18A8C533107B}" type="parTrans" cxnId="{48C4E4C7-D646-E64B-A128-B200AAC1B965}">
      <dgm:prSet/>
      <dgm:spPr/>
      <dgm:t>
        <a:bodyPr/>
        <a:lstStyle/>
        <a:p>
          <a:endParaRPr lang="en-US"/>
        </a:p>
      </dgm:t>
    </dgm:pt>
    <dgm:pt modelId="{5B60279F-F144-524D-9803-C72087E2570C}" type="sibTrans" cxnId="{48C4E4C7-D646-E64B-A128-B200AAC1B965}">
      <dgm:prSet/>
      <dgm:spPr/>
      <dgm:t>
        <a:bodyPr/>
        <a:lstStyle/>
        <a:p>
          <a:endParaRPr lang="en-US"/>
        </a:p>
      </dgm:t>
    </dgm:pt>
    <dgm:pt modelId="{5F92E8BC-9C07-F643-B316-6A150584477A}">
      <dgm:prSet/>
      <dgm:spPr>
        <a:ln>
          <a:solidFill>
            <a:schemeClr val="bg2"/>
          </a:solidFill>
        </a:ln>
      </dgm:spPr>
      <dgm:t>
        <a:bodyPr/>
        <a:lstStyle/>
        <a:p>
          <a:r>
            <a:rPr lang="en-US" dirty="0">
              <a:solidFill>
                <a:schemeClr val="tx1"/>
              </a:solidFill>
            </a:rPr>
            <a:t>The disadvantage is that the native audit records may not contain the needed information or may not contain it in a convenient form</a:t>
          </a:r>
        </a:p>
      </dgm:t>
    </dgm:pt>
    <dgm:pt modelId="{DE23A99D-C06A-4D42-B101-92B16935EB27}" type="parTrans" cxnId="{161CA1E4-57DF-9541-A6BA-FB6C5A289EB0}">
      <dgm:prSet/>
      <dgm:spPr/>
      <dgm:t>
        <a:bodyPr/>
        <a:lstStyle/>
        <a:p>
          <a:endParaRPr lang="en-US"/>
        </a:p>
      </dgm:t>
    </dgm:pt>
    <dgm:pt modelId="{38E51AD8-BFE4-A841-B956-BCB659A077DE}" type="sibTrans" cxnId="{161CA1E4-57DF-9541-A6BA-FB6C5A289EB0}">
      <dgm:prSet/>
      <dgm:spPr/>
      <dgm:t>
        <a:bodyPr/>
        <a:lstStyle/>
        <a:p>
          <a:endParaRPr lang="en-US"/>
        </a:p>
      </dgm:t>
    </dgm:pt>
    <dgm:pt modelId="{340D139F-6AC4-A149-B2AC-63A5AEE3887B}">
      <dgm:prSet custT="1"/>
      <dgm:spPr>
        <a:ln>
          <a:solidFill>
            <a:schemeClr val="bg2"/>
          </a:solidFill>
        </a:ln>
      </dgm:spPr>
      <dgm:t>
        <a:bodyPr/>
        <a:lstStyle/>
        <a:p>
          <a:r>
            <a:rPr lang="en-US" sz="3200" dirty="0">
              <a:solidFill>
                <a:schemeClr val="tx2">
                  <a:lumMod val="10000"/>
                </a:schemeClr>
              </a:solidFill>
            </a:rPr>
            <a:t>Detection-specific audit records</a:t>
          </a:r>
        </a:p>
      </dgm:t>
    </dgm:pt>
    <dgm:pt modelId="{378E04D1-9B6E-7C40-B806-E9B5F36E8AC9}" type="parTrans" cxnId="{243DB3ED-E801-7149-BB9F-807CEA419242}">
      <dgm:prSet/>
      <dgm:spPr/>
      <dgm:t>
        <a:bodyPr/>
        <a:lstStyle/>
        <a:p>
          <a:endParaRPr lang="en-US"/>
        </a:p>
      </dgm:t>
    </dgm:pt>
    <dgm:pt modelId="{0AEC5798-282F-9B44-8240-4F91A664AB99}" type="sibTrans" cxnId="{243DB3ED-E801-7149-BB9F-807CEA419242}">
      <dgm:prSet/>
      <dgm:spPr/>
      <dgm:t>
        <a:bodyPr/>
        <a:lstStyle/>
        <a:p>
          <a:endParaRPr lang="en-US"/>
        </a:p>
      </dgm:t>
    </dgm:pt>
    <dgm:pt modelId="{C9F87660-CB4F-AD4B-86B8-36DCA13F586E}">
      <dgm:prSet/>
      <dgm:spPr>
        <a:ln>
          <a:solidFill>
            <a:schemeClr val="bg2"/>
          </a:solidFill>
        </a:ln>
      </dgm:spPr>
      <dgm:t>
        <a:bodyPr/>
        <a:lstStyle/>
        <a:p>
          <a:r>
            <a:rPr lang="en-US" dirty="0">
              <a:solidFill>
                <a:schemeClr val="tx1"/>
              </a:solidFill>
            </a:rPr>
            <a:t>A collection facility can be implemented that generates audit records containing only that information required by the intrusion detection system</a:t>
          </a:r>
        </a:p>
      </dgm:t>
    </dgm:pt>
    <dgm:pt modelId="{DF86AA95-2445-0348-918F-9E55D57E07D3}" type="parTrans" cxnId="{4C83DFC3-F56A-A74D-9E2B-5C854D9F33BF}">
      <dgm:prSet/>
      <dgm:spPr/>
      <dgm:t>
        <a:bodyPr/>
        <a:lstStyle/>
        <a:p>
          <a:endParaRPr lang="en-US"/>
        </a:p>
      </dgm:t>
    </dgm:pt>
    <dgm:pt modelId="{A44BBE8B-878A-6543-B285-4BB24569FA3C}" type="sibTrans" cxnId="{4C83DFC3-F56A-A74D-9E2B-5C854D9F33BF}">
      <dgm:prSet/>
      <dgm:spPr/>
      <dgm:t>
        <a:bodyPr/>
        <a:lstStyle/>
        <a:p>
          <a:endParaRPr lang="en-US"/>
        </a:p>
      </dgm:t>
    </dgm:pt>
    <dgm:pt modelId="{FCB966CF-41A9-FE4E-8534-6493A256A721}">
      <dgm:prSet/>
      <dgm:spPr>
        <a:ln>
          <a:solidFill>
            <a:schemeClr val="bg2"/>
          </a:solidFill>
        </a:ln>
      </dgm:spPr>
      <dgm:t>
        <a:bodyPr/>
        <a:lstStyle/>
        <a:p>
          <a:r>
            <a:rPr lang="en-US" dirty="0">
              <a:solidFill>
                <a:schemeClr val="tx1"/>
              </a:solidFill>
            </a:rPr>
            <a:t>One advantage of such an approach is that it could be made vendor independent and ported to a variety of systems</a:t>
          </a:r>
        </a:p>
      </dgm:t>
    </dgm:pt>
    <dgm:pt modelId="{7742E94D-5047-214E-8B5A-8C5712F6E72B}" type="parTrans" cxnId="{C4559F08-9783-4945-AF1E-EF145EA160E3}">
      <dgm:prSet/>
      <dgm:spPr/>
      <dgm:t>
        <a:bodyPr/>
        <a:lstStyle/>
        <a:p>
          <a:endParaRPr lang="en-US"/>
        </a:p>
      </dgm:t>
    </dgm:pt>
    <dgm:pt modelId="{4CFDEDBB-E9FE-D047-9AFA-DE8657AEEEFB}" type="sibTrans" cxnId="{C4559F08-9783-4945-AF1E-EF145EA160E3}">
      <dgm:prSet/>
      <dgm:spPr/>
      <dgm:t>
        <a:bodyPr/>
        <a:lstStyle/>
        <a:p>
          <a:endParaRPr lang="en-US"/>
        </a:p>
      </dgm:t>
    </dgm:pt>
    <dgm:pt modelId="{ECFDA44B-A0FA-2743-AE05-87B14AA0207E}">
      <dgm:prSet/>
      <dgm:spPr>
        <a:ln>
          <a:solidFill>
            <a:schemeClr val="bg2"/>
          </a:solidFill>
        </a:ln>
      </dgm:spPr>
      <dgm:t>
        <a:bodyPr/>
        <a:lstStyle/>
        <a:p>
          <a:r>
            <a:rPr lang="en-US" dirty="0">
              <a:solidFill>
                <a:schemeClr val="tx1"/>
              </a:solidFill>
            </a:rPr>
            <a:t>The disadvantage is the extra overhead involved in having two accounting packages running on a machine</a:t>
          </a:r>
        </a:p>
      </dgm:t>
    </dgm:pt>
    <dgm:pt modelId="{2D4BB2CE-D310-AC42-A205-9AC41913C57D}" type="parTrans" cxnId="{A11E0374-EC2B-F044-85B0-A0164534321E}">
      <dgm:prSet/>
      <dgm:spPr/>
      <dgm:t>
        <a:bodyPr/>
        <a:lstStyle/>
        <a:p>
          <a:endParaRPr lang="en-US"/>
        </a:p>
      </dgm:t>
    </dgm:pt>
    <dgm:pt modelId="{6E33A294-B6E8-1C45-A6D5-62611D6C9932}" type="sibTrans" cxnId="{A11E0374-EC2B-F044-85B0-A0164534321E}">
      <dgm:prSet/>
      <dgm:spPr/>
      <dgm:t>
        <a:bodyPr/>
        <a:lstStyle/>
        <a:p>
          <a:endParaRPr lang="en-US"/>
        </a:p>
      </dgm:t>
    </dgm:pt>
    <dgm:pt modelId="{336ADEF2-2128-494C-B94D-1E8434C45438}" type="pres">
      <dgm:prSet presAssocID="{9A071B03-F0EA-8040-A45E-18A61BF1A264}" presName="theList" presStyleCnt="0">
        <dgm:presLayoutVars>
          <dgm:dir/>
          <dgm:animLvl val="lvl"/>
          <dgm:resizeHandles val="exact"/>
        </dgm:presLayoutVars>
      </dgm:prSet>
      <dgm:spPr/>
    </dgm:pt>
    <dgm:pt modelId="{397D827A-1B4E-6949-BFE3-05685E8BBA55}" type="pres">
      <dgm:prSet presAssocID="{F51A1986-6420-3C4C-9197-C8236FB18419}" presName="compNode" presStyleCnt="0"/>
      <dgm:spPr/>
    </dgm:pt>
    <dgm:pt modelId="{C7129875-A8E4-5645-A1A2-27FFADB87397}" type="pres">
      <dgm:prSet presAssocID="{F51A1986-6420-3C4C-9197-C8236FB18419}" presName="aNode" presStyleLbl="bgShp" presStyleIdx="0" presStyleCnt="2" custLinFactNeighborX="-104" custLinFactNeighborY="-160"/>
      <dgm:spPr/>
    </dgm:pt>
    <dgm:pt modelId="{BCB04508-B61A-FD4F-8EAF-50FB4B17AE62}" type="pres">
      <dgm:prSet presAssocID="{F51A1986-6420-3C4C-9197-C8236FB18419}" presName="textNode" presStyleLbl="bgShp" presStyleIdx="0" presStyleCnt="2"/>
      <dgm:spPr/>
    </dgm:pt>
    <dgm:pt modelId="{5C156655-F676-FD44-A787-45295C093E04}" type="pres">
      <dgm:prSet presAssocID="{F51A1986-6420-3C4C-9197-C8236FB18419}" presName="compChildNode" presStyleCnt="0"/>
      <dgm:spPr/>
    </dgm:pt>
    <dgm:pt modelId="{18D8EA14-D58A-2E4A-AFA7-C90EB2E2BC39}" type="pres">
      <dgm:prSet presAssocID="{F51A1986-6420-3C4C-9197-C8236FB18419}" presName="theInnerList" presStyleCnt="0"/>
      <dgm:spPr/>
    </dgm:pt>
    <dgm:pt modelId="{A6432EF8-95D4-024A-BD1C-F8ED0E2ED59E}" type="pres">
      <dgm:prSet presAssocID="{C19A684D-A29B-BD41-A7CA-D11064C4DDB7}" presName="childNode" presStyleLbl="node1" presStyleIdx="0" presStyleCnt="6" custScaleY="138615" custLinFactY="-25332" custLinFactNeighborY="-100000">
        <dgm:presLayoutVars>
          <dgm:bulletEnabled val="1"/>
        </dgm:presLayoutVars>
      </dgm:prSet>
      <dgm:spPr/>
    </dgm:pt>
    <dgm:pt modelId="{4E7EAE43-732B-DB4C-A850-52C639418C46}" type="pres">
      <dgm:prSet presAssocID="{C19A684D-A29B-BD41-A7CA-D11064C4DDB7}" presName="aSpace2" presStyleCnt="0"/>
      <dgm:spPr/>
    </dgm:pt>
    <dgm:pt modelId="{0B9AB37C-0E43-EC46-A2CF-D822AA6FCBB3}" type="pres">
      <dgm:prSet presAssocID="{7E9E744E-43C3-E447-80EC-96AB0AC32192}" presName="childNode" presStyleLbl="node1" presStyleIdx="1" presStyleCnt="6" custScaleY="205202" custLinFactNeighborY="-65476">
        <dgm:presLayoutVars>
          <dgm:bulletEnabled val="1"/>
        </dgm:presLayoutVars>
      </dgm:prSet>
      <dgm:spPr/>
    </dgm:pt>
    <dgm:pt modelId="{BEFD28DF-89BA-E742-9757-1B37738A6E58}" type="pres">
      <dgm:prSet presAssocID="{7E9E744E-43C3-E447-80EC-96AB0AC32192}" presName="aSpace2" presStyleCnt="0"/>
      <dgm:spPr/>
    </dgm:pt>
    <dgm:pt modelId="{428417A8-6A25-8749-8A95-24021E1C036C}" type="pres">
      <dgm:prSet presAssocID="{5F92E8BC-9C07-F643-B316-6A150584477A}" presName="childNode" presStyleLbl="node1" presStyleIdx="2" presStyleCnt="6" custScaleY="182305" custLinFactNeighborY="51294">
        <dgm:presLayoutVars>
          <dgm:bulletEnabled val="1"/>
        </dgm:presLayoutVars>
      </dgm:prSet>
      <dgm:spPr/>
    </dgm:pt>
    <dgm:pt modelId="{F63BBB5D-3AB7-F747-AA95-6D8215B04C0C}" type="pres">
      <dgm:prSet presAssocID="{F51A1986-6420-3C4C-9197-C8236FB18419}" presName="aSpace" presStyleCnt="0"/>
      <dgm:spPr/>
    </dgm:pt>
    <dgm:pt modelId="{69534904-20B5-474A-9D25-CB6BFB99E51B}" type="pres">
      <dgm:prSet presAssocID="{340D139F-6AC4-A149-B2AC-63A5AEE3887B}" presName="compNode" presStyleCnt="0"/>
      <dgm:spPr/>
    </dgm:pt>
    <dgm:pt modelId="{CBB94256-1A66-3342-8338-E7FC1B56FB6F}" type="pres">
      <dgm:prSet presAssocID="{340D139F-6AC4-A149-B2AC-63A5AEE3887B}" presName="aNode" presStyleLbl="bgShp" presStyleIdx="1" presStyleCnt="2" custLinFactNeighborY="-1572"/>
      <dgm:spPr/>
    </dgm:pt>
    <dgm:pt modelId="{D1D05D56-2AFF-DA43-B897-1F26BA98B937}" type="pres">
      <dgm:prSet presAssocID="{340D139F-6AC4-A149-B2AC-63A5AEE3887B}" presName="textNode" presStyleLbl="bgShp" presStyleIdx="1" presStyleCnt="2"/>
      <dgm:spPr/>
    </dgm:pt>
    <dgm:pt modelId="{9E4E8079-6A15-EF43-91EB-9A011FAB6044}" type="pres">
      <dgm:prSet presAssocID="{340D139F-6AC4-A149-B2AC-63A5AEE3887B}" presName="compChildNode" presStyleCnt="0"/>
      <dgm:spPr/>
    </dgm:pt>
    <dgm:pt modelId="{CA2B5A25-3CEB-AE41-B988-F26CD467EDAE}" type="pres">
      <dgm:prSet presAssocID="{340D139F-6AC4-A149-B2AC-63A5AEE3887B}" presName="theInnerList" presStyleCnt="0"/>
      <dgm:spPr/>
    </dgm:pt>
    <dgm:pt modelId="{A8AB1412-EB8F-0B44-A6C7-7F6973DCDAE2}" type="pres">
      <dgm:prSet presAssocID="{C9F87660-CB4F-AD4B-86B8-36DCA13F586E}" presName="childNode" presStyleLbl="node1" presStyleIdx="3" presStyleCnt="6" custScaleY="215968" custLinFactY="-9328" custLinFactNeighborY="-100000">
        <dgm:presLayoutVars>
          <dgm:bulletEnabled val="1"/>
        </dgm:presLayoutVars>
      </dgm:prSet>
      <dgm:spPr/>
    </dgm:pt>
    <dgm:pt modelId="{9BC8F1B2-08FE-164F-A197-73CC9DE6C890}" type="pres">
      <dgm:prSet presAssocID="{C9F87660-CB4F-AD4B-86B8-36DCA13F586E}" presName="aSpace2" presStyleCnt="0"/>
      <dgm:spPr/>
    </dgm:pt>
    <dgm:pt modelId="{4878447C-9133-064C-A63B-96922EDA59B2}" type="pres">
      <dgm:prSet presAssocID="{FCB966CF-41A9-FE4E-8534-6493A256A721}" presName="childNode" presStyleLbl="node1" presStyleIdx="4" presStyleCnt="6" custScaleY="168551" custLinFactNeighborY="-91592">
        <dgm:presLayoutVars>
          <dgm:bulletEnabled val="1"/>
        </dgm:presLayoutVars>
      </dgm:prSet>
      <dgm:spPr/>
    </dgm:pt>
    <dgm:pt modelId="{5C77DCC4-8DA8-F341-BA84-F9729B4CA1AB}" type="pres">
      <dgm:prSet presAssocID="{FCB966CF-41A9-FE4E-8534-6493A256A721}" presName="aSpace2" presStyleCnt="0"/>
      <dgm:spPr/>
    </dgm:pt>
    <dgm:pt modelId="{53D44847-F854-AC49-AC88-AFD482848B60}" type="pres">
      <dgm:prSet presAssocID="{ECFDA44B-A0FA-2743-AE05-87B14AA0207E}" presName="childNode" presStyleLbl="node1" presStyleIdx="5" presStyleCnt="6" custScaleY="139663" custLinFactNeighborY="36103">
        <dgm:presLayoutVars>
          <dgm:bulletEnabled val="1"/>
        </dgm:presLayoutVars>
      </dgm:prSet>
      <dgm:spPr/>
    </dgm:pt>
  </dgm:ptLst>
  <dgm:cxnLst>
    <dgm:cxn modelId="{C4559F08-9783-4945-AF1E-EF145EA160E3}" srcId="{340D139F-6AC4-A149-B2AC-63A5AEE3887B}" destId="{FCB966CF-41A9-FE4E-8534-6493A256A721}" srcOrd="1" destOrd="0" parTransId="{7742E94D-5047-214E-8B5A-8C5712F6E72B}" sibTransId="{4CFDEDBB-E9FE-D047-9AFA-DE8657AEEEFB}"/>
    <dgm:cxn modelId="{DC752021-ECBC-9449-913A-B7D2FC6F0987}" type="presOf" srcId="{FCB966CF-41A9-FE4E-8534-6493A256A721}" destId="{4878447C-9133-064C-A63B-96922EDA59B2}" srcOrd="0" destOrd="0" presId="urn:microsoft.com/office/officeart/2005/8/layout/lProcess2"/>
    <dgm:cxn modelId="{00C74025-6500-0347-9BAA-52A07543B207}" type="presOf" srcId="{340D139F-6AC4-A149-B2AC-63A5AEE3887B}" destId="{CBB94256-1A66-3342-8338-E7FC1B56FB6F}" srcOrd="0" destOrd="0" presId="urn:microsoft.com/office/officeart/2005/8/layout/lProcess2"/>
    <dgm:cxn modelId="{A891B82B-D8E9-ED49-8FCB-3328997D7C8F}" type="presOf" srcId="{9A071B03-F0EA-8040-A45E-18A61BF1A264}" destId="{336ADEF2-2128-494C-B94D-1E8434C45438}" srcOrd="0" destOrd="0" presId="urn:microsoft.com/office/officeart/2005/8/layout/lProcess2"/>
    <dgm:cxn modelId="{110C7F3A-8531-9841-9B2A-C4091AA82C47}" type="presOf" srcId="{F51A1986-6420-3C4C-9197-C8236FB18419}" destId="{C7129875-A8E4-5645-A1A2-27FFADB87397}" srcOrd="0" destOrd="0" presId="urn:microsoft.com/office/officeart/2005/8/layout/lProcess2"/>
    <dgm:cxn modelId="{4DC62F52-5941-D549-8D42-58478E00D391}" srcId="{9A071B03-F0EA-8040-A45E-18A61BF1A264}" destId="{F51A1986-6420-3C4C-9197-C8236FB18419}" srcOrd="0" destOrd="0" parTransId="{7CA345D0-1A53-6146-98E4-EE49A2B35B2E}" sibTransId="{8EF314FD-B355-A749-AF01-8DA5D1FDB184}"/>
    <dgm:cxn modelId="{A11E0374-EC2B-F044-85B0-A0164534321E}" srcId="{340D139F-6AC4-A149-B2AC-63A5AEE3887B}" destId="{ECFDA44B-A0FA-2743-AE05-87B14AA0207E}" srcOrd="2" destOrd="0" parTransId="{2D4BB2CE-D310-AC42-A205-9AC41913C57D}" sibTransId="{6E33A294-B6E8-1C45-A6D5-62611D6C9932}"/>
    <dgm:cxn modelId="{D2407058-0F35-4340-86AF-E2BC5064DC67}" type="presOf" srcId="{7E9E744E-43C3-E447-80EC-96AB0AC32192}" destId="{0B9AB37C-0E43-EC46-A2CF-D822AA6FCBB3}" srcOrd="0" destOrd="0" presId="urn:microsoft.com/office/officeart/2005/8/layout/lProcess2"/>
    <dgm:cxn modelId="{F0E1F5A9-E63A-3D4D-A83E-88BACE48B1E8}" type="presOf" srcId="{5F92E8BC-9C07-F643-B316-6A150584477A}" destId="{428417A8-6A25-8749-8A95-24021E1C036C}" srcOrd="0" destOrd="0" presId="urn:microsoft.com/office/officeart/2005/8/layout/lProcess2"/>
    <dgm:cxn modelId="{6C3172B1-5D60-1242-84FC-087A2B0C3E54}" type="presOf" srcId="{C19A684D-A29B-BD41-A7CA-D11064C4DDB7}" destId="{A6432EF8-95D4-024A-BD1C-F8ED0E2ED59E}" srcOrd="0" destOrd="0" presId="urn:microsoft.com/office/officeart/2005/8/layout/lProcess2"/>
    <dgm:cxn modelId="{4C83DFC3-F56A-A74D-9E2B-5C854D9F33BF}" srcId="{340D139F-6AC4-A149-B2AC-63A5AEE3887B}" destId="{C9F87660-CB4F-AD4B-86B8-36DCA13F586E}" srcOrd="0" destOrd="0" parTransId="{DF86AA95-2445-0348-918F-9E55D57E07D3}" sibTransId="{A44BBE8B-878A-6543-B285-4BB24569FA3C}"/>
    <dgm:cxn modelId="{48C4E4C7-D646-E64B-A128-B200AAC1B965}" srcId="{F51A1986-6420-3C4C-9197-C8236FB18419}" destId="{7E9E744E-43C3-E447-80EC-96AB0AC32192}" srcOrd="1" destOrd="0" parTransId="{2DBE5385-5492-EA42-A939-18A8C533107B}" sibTransId="{5B60279F-F144-524D-9803-C72087E2570C}"/>
    <dgm:cxn modelId="{390D9CDA-2EE3-0D42-A55B-BE2463BF8B1D}" type="presOf" srcId="{ECFDA44B-A0FA-2743-AE05-87B14AA0207E}" destId="{53D44847-F854-AC49-AC88-AFD482848B60}" srcOrd="0" destOrd="0" presId="urn:microsoft.com/office/officeart/2005/8/layout/lProcess2"/>
    <dgm:cxn modelId="{161CA1E4-57DF-9541-A6BA-FB6C5A289EB0}" srcId="{F51A1986-6420-3C4C-9197-C8236FB18419}" destId="{5F92E8BC-9C07-F643-B316-6A150584477A}" srcOrd="2" destOrd="0" parTransId="{DE23A99D-C06A-4D42-B101-92B16935EB27}" sibTransId="{38E51AD8-BFE4-A841-B956-BCB659A077DE}"/>
    <dgm:cxn modelId="{C45A58E6-4FA2-264F-9780-CEAFD0107E81}" srcId="{F51A1986-6420-3C4C-9197-C8236FB18419}" destId="{C19A684D-A29B-BD41-A7CA-D11064C4DDB7}" srcOrd="0" destOrd="0" parTransId="{7A9CE321-49AA-3D41-8F50-69470F50415D}" sibTransId="{265911FE-8211-444F-99BA-F18D84CE8F96}"/>
    <dgm:cxn modelId="{243DB3ED-E801-7149-BB9F-807CEA419242}" srcId="{9A071B03-F0EA-8040-A45E-18A61BF1A264}" destId="{340D139F-6AC4-A149-B2AC-63A5AEE3887B}" srcOrd="1" destOrd="0" parTransId="{378E04D1-9B6E-7C40-B806-E9B5F36E8AC9}" sibTransId="{0AEC5798-282F-9B44-8240-4F91A664AB99}"/>
    <dgm:cxn modelId="{264512EF-C538-7B47-9C00-B8A85AC38CD5}" type="presOf" srcId="{340D139F-6AC4-A149-B2AC-63A5AEE3887B}" destId="{D1D05D56-2AFF-DA43-B897-1F26BA98B937}" srcOrd="1" destOrd="0" presId="urn:microsoft.com/office/officeart/2005/8/layout/lProcess2"/>
    <dgm:cxn modelId="{B960FAF1-AA53-DA42-91FE-21136890B546}" type="presOf" srcId="{C9F87660-CB4F-AD4B-86B8-36DCA13F586E}" destId="{A8AB1412-EB8F-0B44-A6C7-7F6973DCDAE2}" srcOrd="0" destOrd="0" presId="urn:microsoft.com/office/officeart/2005/8/layout/lProcess2"/>
    <dgm:cxn modelId="{483A99F4-80E9-A949-BB92-826ECA16E37C}" type="presOf" srcId="{F51A1986-6420-3C4C-9197-C8236FB18419}" destId="{BCB04508-B61A-FD4F-8EAF-50FB4B17AE62}" srcOrd="1" destOrd="0" presId="urn:microsoft.com/office/officeart/2005/8/layout/lProcess2"/>
    <dgm:cxn modelId="{EC5749F2-10C7-4448-8409-750CD5DAE5C6}" type="presParOf" srcId="{336ADEF2-2128-494C-B94D-1E8434C45438}" destId="{397D827A-1B4E-6949-BFE3-05685E8BBA55}" srcOrd="0" destOrd="0" presId="urn:microsoft.com/office/officeart/2005/8/layout/lProcess2"/>
    <dgm:cxn modelId="{BB19B8CB-1EEE-114A-92A2-4AE93741EAF9}" type="presParOf" srcId="{397D827A-1B4E-6949-BFE3-05685E8BBA55}" destId="{C7129875-A8E4-5645-A1A2-27FFADB87397}" srcOrd="0" destOrd="0" presId="urn:microsoft.com/office/officeart/2005/8/layout/lProcess2"/>
    <dgm:cxn modelId="{07EFB8AF-461F-2E4C-B264-119B68B3D458}" type="presParOf" srcId="{397D827A-1B4E-6949-BFE3-05685E8BBA55}" destId="{BCB04508-B61A-FD4F-8EAF-50FB4B17AE62}" srcOrd="1" destOrd="0" presId="urn:microsoft.com/office/officeart/2005/8/layout/lProcess2"/>
    <dgm:cxn modelId="{39B79F3D-402B-7849-9220-1BECC6F60F1D}" type="presParOf" srcId="{397D827A-1B4E-6949-BFE3-05685E8BBA55}" destId="{5C156655-F676-FD44-A787-45295C093E04}" srcOrd="2" destOrd="0" presId="urn:microsoft.com/office/officeart/2005/8/layout/lProcess2"/>
    <dgm:cxn modelId="{884281BB-DB81-2943-91AD-29A8B557F69F}" type="presParOf" srcId="{5C156655-F676-FD44-A787-45295C093E04}" destId="{18D8EA14-D58A-2E4A-AFA7-C90EB2E2BC39}" srcOrd="0" destOrd="0" presId="urn:microsoft.com/office/officeart/2005/8/layout/lProcess2"/>
    <dgm:cxn modelId="{DE6C0187-B5BC-9F4E-832E-498050F8159B}" type="presParOf" srcId="{18D8EA14-D58A-2E4A-AFA7-C90EB2E2BC39}" destId="{A6432EF8-95D4-024A-BD1C-F8ED0E2ED59E}" srcOrd="0" destOrd="0" presId="urn:microsoft.com/office/officeart/2005/8/layout/lProcess2"/>
    <dgm:cxn modelId="{76EA5715-23B4-4F47-AA43-79E9A282C347}" type="presParOf" srcId="{18D8EA14-D58A-2E4A-AFA7-C90EB2E2BC39}" destId="{4E7EAE43-732B-DB4C-A850-52C639418C46}" srcOrd="1" destOrd="0" presId="urn:microsoft.com/office/officeart/2005/8/layout/lProcess2"/>
    <dgm:cxn modelId="{8C9FBA9B-07A8-4A45-8BE5-5FC1FF8C3F56}" type="presParOf" srcId="{18D8EA14-D58A-2E4A-AFA7-C90EB2E2BC39}" destId="{0B9AB37C-0E43-EC46-A2CF-D822AA6FCBB3}" srcOrd="2" destOrd="0" presId="urn:microsoft.com/office/officeart/2005/8/layout/lProcess2"/>
    <dgm:cxn modelId="{1D76A490-1430-4E4B-A4BD-50A25EAE1378}" type="presParOf" srcId="{18D8EA14-D58A-2E4A-AFA7-C90EB2E2BC39}" destId="{BEFD28DF-89BA-E742-9757-1B37738A6E58}" srcOrd="3" destOrd="0" presId="urn:microsoft.com/office/officeart/2005/8/layout/lProcess2"/>
    <dgm:cxn modelId="{6A75E4E9-B1BF-2A40-B734-3FDC4B1957CD}" type="presParOf" srcId="{18D8EA14-D58A-2E4A-AFA7-C90EB2E2BC39}" destId="{428417A8-6A25-8749-8A95-24021E1C036C}" srcOrd="4" destOrd="0" presId="urn:microsoft.com/office/officeart/2005/8/layout/lProcess2"/>
    <dgm:cxn modelId="{8CAD578A-3DE3-6245-80C8-0AD8A31A622A}" type="presParOf" srcId="{336ADEF2-2128-494C-B94D-1E8434C45438}" destId="{F63BBB5D-3AB7-F747-AA95-6D8215B04C0C}" srcOrd="1" destOrd="0" presId="urn:microsoft.com/office/officeart/2005/8/layout/lProcess2"/>
    <dgm:cxn modelId="{DD569832-90AA-C14B-B9AF-CA08D9C56DF0}" type="presParOf" srcId="{336ADEF2-2128-494C-B94D-1E8434C45438}" destId="{69534904-20B5-474A-9D25-CB6BFB99E51B}" srcOrd="2" destOrd="0" presId="urn:microsoft.com/office/officeart/2005/8/layout/lProcess2"/>
    <dgm:cxn modelId="{6B4C0AA4-F49B-6D4D-BA87-FFB339335A42}" type="presParOf" srcId="{69534904-20B5-474A-9D25-CB6BFB99E51B}" destId="{CBB94256-1A66-3342-8338-E7FC1B56FB6F}" srcOrd="0" destOrd="0" presId="urn:microsoft.com/office/officeart/2005/8/layout/lProcess2"/>
    <dgm:cxn modelId="{EF322800-8180-4140-9EE9-F61275E59AEC}" type="presParOf" srcId="{69534904-20B5-474A-9D25-CB6BFB99E51B}" destId="{D1D05D56-2AFF-DA43-B897-1F26BA98B937}" srcOrd="1" destOrd="0" presId="urn:microsoft.com/office/officeart/2005/8/layout/lProcess2"/>
    <dgm:cxn modelId="{FDA2518B-A3FE-C648-9BC0-E2B5261B6CF9}" type="presParOf" srcId="{69534904-20B5-474A-9D25-CB6BFB99E51B}" destId="{9E4E8079-6A15-EF43-91EB-9A011FAB6044}" srcOrd="2" destOrd="0" presId="urn:microsoft.com/office/officeart/2005/8/layout/lProcess2"/>
    <dgm:cxn modelId="{083348AE-AD31-2744-A71C-3494DB9B68F4}" type="presParOf" srcId="{9E4E8079-6A15-EF43-91EB-9A011FAB6044}" destId="{CA2B5A25-3CEB-AE41-B988-F26CD467EDAE}" srcOrd="0" destOrd="0" presId="urn:microsoft.com/office/officeart/2005/8/layout/lProcess2"/>
    <dgm:cxn modelId="{688FAC2F-5B19-6146-8F9A-3EC5FD92F5EB}" type="presParOf" srcId="{CA2B5A25-3CEB-AE41-B988-F26CD467EDAE}" destId="{A8AB1412-EB8F-0B44-A6C7-7F6973DCDAE2}" srcOrd="0" destOrd="0" presId="urn:microsoft.com/office/officeart/2005/8/layout/lProcess2"/>
    <dgm:cxn modelId="{65A082BC-08DA-474C-8AA0-5BBFDD1FD1E2}" type="presParOf" srcId="{CA2B5A25-3CEB-AE41-B988-F26CD467EDAE}" destId="{9BC8F1B2-08FE-164F-A197-73CC9DE6C890}" srcOrd="1" destOrd="0" presId="urn:microsoft.com/office/officeart/2005/8/layout/lProcess2"/>
    <dgm:cxn modelId="{BAA7F195-5B41-2F4F-9460-40117034BF06}" type="presParOf" srcId="{CA2B5A25-3CEB-AE41-B988-F26CD467EDAE}" destId="{4878447C-9133-064C-A63B-96922EDA59B2}" srcOrd="2" destOrd="0" presId="urn:microsoft.com/office/officeart/2005/8/layout/lProcess2"/>
    <dgm:cxn modelId="{6DE01592-4665-EB41-B985-3CDC3F9F3252}" type="presParOf" srcId="{CA2B5A25-3CEB-AE41-B988-F26CD467EDAE}" destId="{5C77DCC4-8DA8-F341-BA84-F9729B4CA1AB}" srcOrd="3" destOrd="0" presId="urn:microsoft.com/office/officeart/2005/8/layout/lProcess2"/>
    <dgm:cxn modelId="{1E25B2A3-A7A9-DA42-85A7-9BCA3E44A16B}" type="presParOf" srcId="{CA2B5A25-3CEB-AE41-B988-F26CD467EDAE}" destId="{53D44847-F854-AC49-AC88-AFD482848B60}"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D1A903-F881-0E4D-956F-333F03EE4A00}"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E59C356B-D8C6-3A4B-9441-26877D83EBF0}">
      <dgm:prSet phldrT="[Text]" custT="1"/>
      <dgm:spPr>
        <a:solidFill>
          <a:schemeClr val="tx2"/>
        </a:solidFill>
        <a:ln>
          <a:solidFill>
            <a:schemeClr val="bg2"/>
          </a:solidFill>
        </a:ln>
      </dgm:spPr>
      <dgm:t>
        <a:bodyPr/>
        <a:lstStyle/>
        <a:p>
          <a:r>
            <a:rPr lang="en-AU" sz="1400" dirty="0">
              <a:solidFill>
                <a:schemeClr val="tx2">
                  <a:lumMod val="10000"/>
                </a:schemeClr>
              </a:solidFill>
            </a:rPr>
            <a:t>A distributed intrusion detection system may need to deal with </a:t>
          </a:r>
          <a:r>
            <a:rPr lang="en-AU" sz="1400" u="sng" dirty="0">
              <a:solidFill>
                <a:schemeClr val="tx2">
                  <a:lumMod val="10000"/>
                </a:schemeClr>
              </a:solidFill>
            </a:rPr>
            <a:t>different audit record formats</a:t>
          </a:r>
          <a:r>
            <a:rPr lang="en-AU" sz="1400" dirty="0">
              <a:solidFill>
                <a:schemeClr val="tx2">
                  <a:lumMod val="10000"/>
                </a:schemeClr>
              </a:solidFill>
            </a:rPr>
            <a:t>.</a:t>
          </a:r>
          <a:endParaRPr lang="en-US" sz="1400" dirty="0"/>
        </a:p>
      </dgm:t>
    </dgm:pt>
    <dgm:pt modelId="{CAA7037F-F141-F142-81C7-2862B9AE7EA7}" type="parTrans" cxnId="{AB9144D3-7DA6-C34C-B19E-06C343B349FF}">
      <dgm:prSet/>
      <dgm:spPr/>
      <dgm:t>
        <a:bodyPr/>
        <a:lstStyle/>
        <a:p>
          <a:endParaRPr lang="en-US"/>
        </a:p>
      </dgm:t>
    </dgm:pt>
    <dgm:pt modelId="{8E3D2952-77CE-F447-AC52-C122ED3DA62F}" type="sibTrans" cxnId="{AB9144D3-7DA6-C34C-B19E-06C343B349FF}">
      <dgm:prSet/>
      <dgm:spPr/>
      <dgm:t>
        <a:bodyPr/>
        <a:lstStyle/>
        <a:p>
          <a:endParaRPr lang="en-US"/>
        </a:p>
      </dgm:t>
    </dgm:pt>
    <dgm:pt modelId="{AA728790-AA61-1746-891B-22197F88479D}">
      <dgm:prSet custT="1"/>
      <dgm:spPr>
        <a:solidFill>
          <a:schemeClr val="tx2"/>
        </a:solidFill>
        <a:ln>
          <a:solidFill>
            <a:schemeClr val="bg2"/>
          </a:solidFill>
        </a:ln>
      </dgm:spPr>
      <dgm:t>
        <a:bodyPr/>
        <a:lstStyle/>
        <a:p>
          <a:r>
            <a:rPr lang="en-AU" sz="1400" u="sng" dirty="0">
              <a:solidFill>
                <a:schemeClr val="tx2">
                  <a:lumMod val="10000"/>
                </a:schemeClr>
              </a:solidFill>
            </a:rPr>
            <a:t>Data security</a:t>
          </a:r>
          <a:r>
            <a:rPr lang="en-AU" sz="1400" u="none" dirty="0">
              <a:solidFill>
                <a:schemeClr val="tx2">
                  <a:lumMod val="10000"/>
                </a:schemeClr>
              </a:solidFill>
            </a:rPr>
            <a:t>: One</a:t>
          </a:r>
          <a:r>
            <a:rPr lang="en-AU" sz="1400" dirty="0">
              <a:solidFill>
                <a:schemeClr val="tx2">
                  <a:lumMod val="10000"/>
                </a:schemeClr>
              </a:solidFill>
            </a:rPr>
            <a:t> or more nodes in the network will serve as collection and analysis points for the data from the systems on the network.</a:t>
          </a:r>
        </a:p>
      </dgm:t>
    </dgm:pt>
    <dgm:pt modelId="{C44D8EDE-E237-C048-85AE-6D7B5D0FC548}" type="parTrans" cxnId="{CE420209-4A1A-A348-860B-010BD0E48BDF}">
      <dgm:prSet/>
      <dgm:spPr/>
      <dgm:t>
        <a:bodyPr/>
        <a:lstStyle/>
        <a:p>
          <a:endParaRPr lang="en-US"/>
        </a:p>
      </dgm:t>
    </dgm:pt>
    <dgm:pt modelId="{F565E3BE-CF00-6D4D-9701-9DB81D0DEF96}" type="sibTrans" cxnId="{CE420209-4A1A-A348-860B-010BD0E48BDF}">
      <dgm:prSet/>
      <dgm:spPr/>
      <dgm:t>
        <a:bodyPr/>
        <a:lstStyle/>
        <a:p>
          <a:endParaRPr lang="en-US"/>
        </a:p>
      </dgm:t>
    </dgm:pt>
    <dgm:pt modelId="{C1A98ACF-4F4E-7240-954F-533F30881086}">
      <dgm:prSet custT="1"/>
      <dgm:spPr>
        <a:solidFill>
          <a:schemeClr val="tx2"/>
        </a:solidFill>
        <a:ln>
          <a:solidFill>
            <a:schemeClr val="bg2"/>
          </a:solidFill>
        </a:ln>
      </dgm:spPr>
      <dgm:t>
        <a:bodyPr/>
        <a:lstStyle/>
        <a:p>
          <a:r>
            <a:rPr lang="en-AU" sz="1400" dirty="0">
              <a:solidFill>
                <a:schemeClr val="tx2">
                  <a:lumMod val="10000"/>
                </a:schemeClr>
              </a:solidFill>
            </a:rPr>
            <a:t>Either a </a:t>
          </a:r>
          <a:r>
            <a:rPr lang="en-AU" sz="1400" u="sng" dirty="0">
              <a:solidFill>
                <a:schemeClr val="tx2">
                  <a:lumMod val="10000"/>
                </a:schemeClr>
              </a:solidFill>
            </a:rPr>
            <a:t>centralized</a:t>
          </a:r>
          <a:r>
            <a:rPr lang="en-AU" sz="1400" dirty="0">
              <a:solidFill>
                <a:schemeClr val="tx2">
                  <a:lumMod val="10000"/>
                </a:schemeClr>
              </a:solidFill>
            </a:rPr>
            <a:t> or </a:t>
          </a:r>
          <a:r>
            <a:rPr lang="en-AU" sz="1400" u="sng" dirty="0">
              <a:solidFill>
                <a:schemeClr val="tx2">
                  <a:lumMod val="10000"/>
                </a:schemeClr>
              </a:solidFill>
            </a:rPr>
            <a:t>decentralized</a:t>
          </a:r>
          <a:r>
            <a:rPr lang="en-AU" sz="1400" dirty="0">
              <a:solidFill>
                <a:schemeClr val="tx2">
                  <a:lumMod val="10000"/>
                </a:schemeClr>
              </a:solidFill>
            </a:rPr>
            <a:t> architecture can be used.</a:t>
          </a:r>
        </a:p>
      </dgm:t>
    </dgm:pt>
    <dgm:pt modelId="{B6E4FC3A-EA49-7B47-BE45-1427E358F801}" type="parTrans" cxnId="{C3304C37-AB81-6648-93F6-66CC972F52CA}">
      <dgm:prSet/>
      <dgm:spPr/>
      <dgm:t>
        <a:bodyPr/>
        <a:lstStyle/>
        <a:p>
          <a:endParaRPr lang="en-US"/>
        </a:p>
      </dgm:t>
    </dgm:pt>
    <dgm:pt modelId="{A0479096-BAA7-0F40-A9F0-6C0326115D16}" type="sibTrans" cxnId="{C3304C37-AB81-6648-93F6-66CC972F52CA}">
      <dgm:prSet/>
      <dgm:spPr/>
      <dgm:t>
        <a:bodyPr/>
        <a:lstStyle/>
        <a:p>
          <a:endParaRPr lang="en-US"/>
        </a:p>
      </dgm:t>
    </dgm:pt>
    <dgm:pt modelId="{C2749BD6-6373-BB47-8AB7-B09DAC201985}" type="pres">
      <dgm:prSet presAssocID="{09D1A903-F881-0E4D-956F-333F03EE4A00}" presName="Name0" presStyleCnt="0">
        <dgm:presLayoutVars>
          <dgm:dir/>
          <dgm:resizeHandles val="exact"/>
        </dgm:presLayoutVars>
      </dgm:prSet>
      <dgm:spPr/>
    </dgm:pt>
    <dgm:pt modelId="{5C6787B8-4426-474F-AA75-038A33AD1F14}" type="pres">
      <dgm:prSet presAssocID="{E59C356B-D8C6-3A4B-9441-26877D83EBF0}" presName="Name5" presStyleLbl="vennNode1" presStyleIdx="0" presStyleCnt="3" custScaleX="119381" custScaleY="100037">
        <dgm:presLayoutVars>
          <dgm:bulletEnabled val="1"/>
        </dgm:presLayoutVars>
      </dgm:prSet>
      <dgm:spPr/>
    </dgm:pt>
    <dgm:pt modelId="{9A44439F-86F9-A044-9677-418EDC5C8BF5}" type="pres">
      <dgm:prSet presAssocID="{8E3D2952-77CE-F447-AC52-C122ED3DA62F}" presName="space" presStyleCnt="0"/>
      <dgm:spPr/>
    </dgm:pt>
    <dgm:pt modelId="{A26A9B00-D80A-0846-BB2E-005629E2733D}" type="pres">
      <dgm:prSet presAssocID="{AA728790-AA61-1746-891B-22197F88479D}" presName="Name5" presStyleLbl="vennNode1" presStyleIdx="1" presStyleCnt="3" custScaleX="123176">
        <dgm:presLayoutVars>
          <dgm:bulletEnabled val="1"/>
        </dgm:presLayoutVars>
      </dgm:prSet>
      <dgm:spPr/>
    </dgm:pt>
    <dgm:pt modelId="{F6FF3AB1-443D-BF49-A2B8-4422CE3307A2}" type="pres">
      <dgm:prSet presAssocID="{F565E3BE-CF00-6D4D-9701-9DB81D0DEF96}" presName="space" presStyleCnt="0"/>
      <dgm:spPr/>
    </dgm:pt>
    <dgm:pt modelId="{ED01CF86-1A37-AD4A-9F77-13C9FDDBFE9E}" type="pres">
      <dgm:prSet presAssocID="{C1A98ACF-4F4E-7240-954F-533F30881086}" presName="Name5" presStyleLbl="vennNode1" presStyleIdx="2" presStyleCnt="3" custLinFactNeighborX="77069" custLinFactNeighborY="848">
        <dgm:presLayoutVars>
          <dgm:bulletEnabled val="1"/>
        </dgm:presLayoutVars>
      </dgm:prSet>
      <dgm:spPr/>
    </dgm:pt>
  </dgm:ptLst>
  <dgm:cxnLst>
    <dgm:cxn modelId="{CE420209-4A1A-A348-860B-010BD0E48BDF}" srcId="{09D1A903-F881-0E4D-956F-333F03EE4A00}" destId="{AA728790-AA61-1746-891B-22197F88479D}" srcOrd="1" destOrd="0" parTransId="{C44D8EDE-E237-C048-85AE-6D7B5D0FC548}" sibTransId="{F565E3BE-CF00-6D4D-9701-9DB81D0DEF96}"/>
    <dgm:cxn modelId="{8E38F323-2E8A-D74D-BDD1-D6B7BB7A53A7}" type="presOf" srcId="{AA728790-AA61-1746-891B-22197F88479D}" destId="{A26A9B00-D80A-0846-BB2E-005629E2733D}" srcOrd="0" destOrd="0" presId="urn:microsoft.com/office/officeart/2005/8/layout/venn3"/>
    <dgm:cxn modelId="{624DDF2D-1A38-E343-95C9-AF3532B10079}" type="presOf" srcId="{E59C356B-D8C6-3A4B-9441-26877D83EBF0}" destId="{5C6787B8-4426-474F-AA75-038A33AD1F14}" srcOrd="0" destOrd="0" presId="urn:microsoft.com/office/officeart/2005/8/layout/venn3"/>
    <dgm:cxn modelId="{C3304C37-AB81-6648-93F6-66CC972F52CA}" srcId="{09D1A903-F881-0E4D-956F-333F03EE4A00}" destId="{C1A98ACF-4F4E-7240-954F-533F30881086}" srcOrd="2" destOrd="0" parTransId="{B6E4FC3A-EA49-7B47-BE45-1427E358F801}" sibTransId="{A0479096-BAA7-0F40-A9F0-6C0326115D16}"/>
    <dgm:cxn modelId="{7D4E568F-9599-864A-B4A6-5AC3FD66DE8B}" type="presOf" srcId="{C1A98ACF-4F4E-7240-954F-533F30881086}" destId="{ED01CF86-1A37-AD4A-9F77-13C9FDDBFE9E}" srcOrd="0" destOrd="0" presId="urn:microsoft.com/office/officeart/2005/8/layout/venn3"/>
    <dgm:cxn modelId="{8F7A8498-2109-4F4B-8AC5-189F1F64CF50}" type="presOf" srcId="{09D1A903-F881-0E4D-956F-333F03EE4A00}" destId="{C2749BD6-6373-BB47-8AB7-B09DAC201985}" srcOrd="0" destOrd="0" presId="urn:microsoft.com/office/officeart/2005/8/layout/venn3"/>
    <dgm:cxn modelId="{AB9144D3-7DA6-C34C-B19E-06C343B349FF}" srcId="{09D1A903-F881-0E4D-956F-333F03EE4A00}" destId="{E59C356B-D8C6-3A4B-9441-26877D83EBF0}" srcOrd="0" destOrd="0" parTransId="{CAA7037F-F141-F142-81C7-2862B9AE7EA7}" sibTransId="{8E3D2952-77CE-F447-AC52-C122ED3DA62F}"/>
    <dgm:cxn modelId="{A45C292F-0A5B-D348-9E44-641228D916A9}" type="presParOf" srcId="{C2749BD6-6373-BB47-8AB7-B09DAC201985}" destId="{5C6787B8-4426-474F-AA75-038A33AD1F14}" srcOrd="0" destOrd="0" presId="urn:microsoft.com/office/officeart/2005/8/layout/venn3"/>
    <dgm:cxn modelId="{31965898-B682-8B44-9B02-02B761BF7A05}" type="presParOf" srcId="{C2749BD6-6373-BB47-8AB7-B09DAC201985}" destId="{9A44439F-86F9-A044-9677-418EDC5C8BF5}" srcOrd="1" destOrd="0" presId="urn:microsoft.com/office/officeart/2005/8/layout/venn3"/>
    <dgm:cxn modelId="{262A673F-246F-7643-8AB8-93E6855829C1}" type="presParOf" srcId="{C2749BD6-6373-BB47-8AB7-B09DAC201985}" destId="{A26A9B00-D80A-0846-BB2E-005629E2733D}" srcOrd="2" destOrd="0" presId="urn:microsoft.com/office/officeart/2005/8/layout/venn3"/>
    <dgm:cxn modelId="{508EF439-E7B1-8941-AC6E-14EB0504A916}" type="presParOf" srcId="{C2749BD6-6373-BB47-8AB7-B09DAC201985}" destId="{F6FF3AB1-443D-BF49-A2B8-4422CE3307A2}" srcOrd="3" destOrd="0" presId="urn:microsoft.com/office/officeart/2005/8/layout/venn3"/>
    <dgm:cxn modelId="{D4C28C75-8CF9-DB42-9674-AF704451B0B6}" type="presParOf" srcId="{C2749BD6-6373-BB47-8AB7-B09DAC201985}" destId="{ED01CF86-1A37-AD4A-9F77-13C9FDDBFE9E}"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E78805-32B8-544D-ADD4-B5F0C6B03380}"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FD22BFE5-BCC9-CE43-9CDC-C1E88663796C}">
      <dgm:prSet phldrT="[Text]"/>
      <dgm:spPr>
        <a:effectLst/>
      </dgm:spPr>
      <dgm:t>
        <a:bodyPr/>
        <a:lstStyle/>
        <a:p>
          <a:r>
            <a:rPr lang="en-AU" dirty="0">
              <a:solidFill>
                <a:schemeClr val="tx1"/>
              </a:solidFill>
            </a:rPr>
            <a:t>Has no production value</a:t>
          </a:r>
          <a:endParaRPr lang="en-US" dirty="0">
            <a:solidFill>
              <a:schemeClr val="tx1"/>
            </a:solidFill>
          </a:endParaRPr>
        </a:p>
      </dgm:t>
    </dgm:pt>
    <dgm:pt modelId="{A9717456-3E92-4348-A469-17B7B20F817F}" type="parTrans" cxnId="{A6C04557-D09D-FF43-8C8C-E2E47E2B3FB5}">
      <dgm:prSet/>
      <dgm:spPr/>
      <dgm:t>
        <a:bodyPr/>
        <a:lstStyle/>
        <a:p>
          <a:endParaRPr lang="en-US"/>
        </a:p>
      </dgm:t>
    </dgm:pt>
    <dgm:pt modelId="{538E5F97-D517-7C40-BA97-1346113DDE1E}" type="sibTrans" cxnId="{A6C04557-D09D-FF43-8C8C-E2E47E2B3FB5}">
      <dgm:prSet/>
      <dgm:spPr/>
      <dgm:t>
        <a:bodyPr/>
        <a:lstStyle/>
        <a:p>
          <a:endParaRPr lang="en-US"/>
        </a:p>
      </dgm:t>
    </dgm:pt>
    <dgm:pt modelId="{B2A966AC-EAF0-7A48-A27E-823D7DBC8376}">
      <dgm:prSet custT="1"/>
      <dgm:spPr/>
      <dgm:t>
        <a:bodyPr/>
        <a:lstStyle/>
        <a:p>
          <a:r>
            <a:rPr lang="en-AU" sz="1600" dirty="0">
              <a:solidFill>
                <a:schemeClr val="tx2">
                  <a:lumMod val="10000"/>
                </a:schemeClr>
              </a:solidFill>
            </a:rPr>
            <a:t>These systems are filled with fabricated information designed to appear valuable but that a legitimate user of the system wouldn’t access.</a:t>
          </a:r>
        </a:p>
      </dgm:t>
    </dgm:pt>
    <dgm:pt modelId="{148B1F55-95A1-2745-99EA-6B044BF64EA9}" type="parTrans" cxnId="{56AC7FD5-AD97-584C-BC59-9E39040306A3}">
      <dgm:prSet/>
      <dgm:spPr/>
      <dgm:t>
        <a:bodyPr/>
        <a:lstStyle/>
        <a:p>
          <a:endParaRPr lang="en-US"/>
        </a:p>
      </dgm:t>
    </dgm:pt>
    <dgm:pt modelId="{41EAFAA7-AEB6-7647-95D5-99431B1AB6A4}" type="sibTrans" cxnId="{56AC7FD5-AD97-584C-BC59-9E39040306A3}">
      <dgm:prSet/>
      <dgm:spPr/>
      <dgm:t>
        <a:bodyPr/>
        <a:lstStyle/>
        <a:p>
          <a:endParaRPr lang="en-US"/>
        </a:p>
      </dgm:t>
    </dgm:pt>
    <dgm:pt modelId="{547824F4-3BF9-704A-AFFF-165E4495CBE8}">
      <dgm:prSet custT="1"/>
      <dgm:spPr/>
      <dgm:t>
        <a:bodyPr/>
        <a:lstStyle/>
        <a:p>
          <a:r>
            <a:rPr lang="en-AU" sz="1600" dirty="0">
              <a:solidFill>
                <a:schemeClr val="tx2">
                  <a:lumMod val="10000"/>
                </a:schemeClr>
              </a:solidFill>
            </a:rPr>
            <a:t>Thus, any attempt to communicate with the system is most likely a probe, scan, or attack.</a:t>
          </a:r>
        </a:p>
      </dgm:t>
    </dgm:pt>
    <dgm:pt modelId="{5A582B86-5E8A-0C4F-B59C-B5B89464049C}" type="parTrans" cxnId="{25443F04-6863-7D46-970B-3D1F887EC957}">
      <dgm:prSet/>
      <dgm:spPr/>
      <dgm:t>
        <a:bodyPr/>
        <a:lstStyle/>
        <a:p>
          <a:endParaRPr lang="en-US"/>
        </a:p>
      </dgm:t>
    </dgm:pt>
    <dgm:pt modelId="{E8823F87-140E-DD49-9DB8-E2BEC87EB489}" type="sibTrans" cxnId="{25443F04-6863-7D46-970B-3D1F887EC957}">
      <dgm:prSet/>
      <dgm:spPr/>
      <dgm:t>
        <a:bodyPr/>
        <a:lstStyle/>
        <a:p>
          <a:endParaRPr lang="en-US"/>
        </a:p>
      </dgm:t>
    </dgm:pt>
    <dgm:pt modelId="{99167603-DEA8-DC45-818F-8C7377DA4FD9}">
      <dgm:prSet/>
      <dgm:spPr>
        <a:effectLst/>
      </dgm:spPr>
      <dgm:t>
        <a:bodyPr/>
        <a:lstStyle/>
        <a:p>
          <a:r>
            <a:rPr lang="en-AU" dirty="0">
              <a:solidFill>
                <a:schemeClr val="tx1"/>
              </a:solidFill>
            </a:rPr>
            <a:t>Designed to:</a:t>
          </a:r>
        </a:p>
      </dgm:t>
    </dgm:pt>
    <dgm:pt modelId="{A1B29AB2-E037-E94F-A837-A1A7C595BAE8}" type="parTrans" cxnId="{F9199B03-F97A-994F-A59B-E3B1DAC3E005}">
      <dgm:prSet/>
      <dgm:spPr/>
      <dgm:t>
        <a:bodyPr/>
        <a:lstStyle/>
        <a:p>
          <a:endParaRPr lang="en-US"/>
        </a:p>
      </dgm:t>
    </dgm:pt>
    <dgm:pt modelId="{839515E7-A345-4B43-A380-56885D7B4665}" type="sibTrans" cxnId="{F9199B03-F97A-994F-A59B-E3B1DAC3E005}">
      <dgm:prSet/>
      <dgm:spPr/>
      <dgm:t>
        <a:bodyPr/>
        <a:lstStyle/>
        <a:p>
          <a:endParaRPr lang="en-US"/>
        </a:p>
      </dgm:t>
    </dgm:pt>
    <dgm:pt modelId="{C767E902-7FB6-A740-98EA-0BF9B0FB55FD}">
      <dgm:prSet custT="1"/>
      <dgm:spPr/>
      <dgm:t>
        <a:bodyPr/>
        <a:lstStyle/>
        <a:p>
          <a:r>
            <a:rPr lang="en-AU" sz="1600" dirty="0">
              <a:solidFill>
                <a:schemeClr val="tx2">
                  <a:lumMod val="10000"/>
                </a:schemeClr>
              </a:solidFill>
            </a:rPr>
            <a:t>Divert an attacker from accessing critical systems</a:t>
          </a:r>
        </a:p>
      </dgm:t>
    </dgm:pt>
    <dgm:pt modelId="{F8461FA0-A6AF-CA45-9900-115A9862A0F2}" type="parTrans" cxnId="{FDDD5DB7-940B-5945-8D80-DDF52935A51F}">
      <dgm:prSet/>
      <dgm:spPr/>
      <dgm:t>
        <a:bodyPr/>
        <a:lstStyle/>
        <a:p>
          <a:endParaRPr lang="en-US"/>
        </a:p>
      </dgm:t>
    </dgm:pt>
    <dgm:pt modelId="{FD4BA147-9903-7441-98E1-DBE63E3762DC}" type="sibTrans" cxnId="{FDDD5DB7-940B-5945-8D80-DDF52935A51F}">
      <dgm:prSet/>
      <dgm:spPr/>
      <dgm:t>
        <a:bodyPr/>
        <a:lstStyle/>
        <a:p>
          <a:endParaRPr lang="en-US"/>
        </a:p>
      </dgm:t>
    </dgm:pt>
    <dgm:pt modelId="{A83BC7E6-D570-4F4A-8E67-7369F7BB7D9E}">
      <dgm:prSet custT="1"/>
      <dgm:spPr/>
      <dgm:t>
        <a:bodyPr/>
        <a:lstStyle/>
        <a:p>
          <a:r>
            <a:rPr lang="en-AU" sz="1600" dirty="0">
              <a:solidFill>
                <a:schemeClr val="tx2">
                  <a:lumMod val="10000"/>
                </a:schemeClr>
              </a:solidFill>
            </a:rPr>
            <a:t>Collect information about the attacker’s activity</a:t>
          </a:r>
        </a:p>
      </dgm:t>
    </dgm:pt>
    <dgm:pt modelId="{35DC592C-5CC3-9D47-8851-00A0344FABA5}" type="parTrans" cxnId="{4FA43C36-2965-D549-859F-86FD09602718}">
      <dgm:prSet/>
      <dgm:spPr/>
      <dgm:t>
        <a:bodyPr/>
        <a:lstStyle/>
        <a:p>
          <a:endParaRPr lang="en-US"/>
        </a:p>
      </dgm:t>
    </dgm:pt>
    <dgm:pt modelId="{CFFD6625-0A82-4544-9AE2-30F27735CC6D}" type="sibTrans" cxnId="{4FA43C36-2965-D549-859F-86FD09602718}">
      <dgm:prSet/>
      <dgm:spPr/>
      <dgm:t>
        <a:bodyPr/>
        <a:lstStyle/>
        <a:p>
          <a:endParaRPr lang="en-US"/>
        </a:p>
      </dgm:t>
    </dgm:pt>
    <dgm:pt modelId="{FBDC50A4-4220-7241-A685-5289CDF58F7F}">
      <dgm:prSet custT="1"/>
      <dgm:spPr/>
      <dgm:t>
        <a:bodyPr/>
        <a:lstStyle/>
        <a:p>
          <a:r>
            <a:rPr lang="en-AU" sz="1600" dirty="0">
              <a:solidFill>
                <a:schemeClr val="tx2">
                  <a:lumMod val="10000"/>
                </a:schemeClr>
              </a:solidFill>
            </a:rPr>
            <a:t>Encourage the attacker to stay on the system long enough for administrators to respond</a:t>
          </a:r>
        </a:p>
      </dgm:t>
    </dgm:pt>
    <dgm:pt modelId="{9C6CBA1C-6E06-B046-9087-037F77BDD84C}" type="parTrans" cxnId="{9950271C-137A-774C-BB9D-00BFC72E7C47}">
      <dgm:prSet/>
      <dgm:spPr/>
      <dgm:t>
        <a:bodyPr/>
        <a:lstStyle/>
        <a:p>
          <a:endParaRPr lang="en-US"/>
        </a:p>
      </dgm:t>
    </dgm:pt>
    <dgm:pt modelId="{CCFBB25A-FF8D-534A-994C-147F76D99861}" type="sibTrans" cxnId="{9950271C-137A-774C-BB9D-00BFC72E7C47}">
      <dgm:prSet/>
      <dgm:spPr/>
      <dgm:t>
        <a:bodyPr/>
        <a:lstStyle/>
        <a:p>
          <a:endParaRPr lang="en-US"/>
        </a:p>
      </dgm:t>
    </dgm:pt>
    <dgm:pt modelId="{7F471238-9685-D84D-A596-1FDCE171B07E}" type="pres">
      <dgm:prSet presAssocID="{92E78805-32B8-544D-ADD4-B5F0C6B03380}" presName="Name0" presStyleCnt="0">
        <dgm:presLayoutVars>
          <dgm:dir/>
          <dgm:animLvl val="lvl"/>
          <dgm:resizeHandles val="exact"/>
        </dgm:presLayoutVars>
      </dgm:prSet>
      <dgm:spPr/>
    </dgm:pt>
    <dgm:pt modelId="{637D7983-1457-3142-8EAB-0C767E0E719D}" type="pres">
      <dgm:prSet presAssocID="{FD22BFE5-BCC9-CE43-9CDC-C1E88663796C}" presName="linNode" presStyleCnt="0"/>
      <dgm:spPr/>
    </dgm:pt>
    <dgm:pt modelId="{8C97319F-6FEE-D04B-9976-3FFABF76DB0A}" type="pres">
      <dgm:prSet presAssocID="{FD22BFE5-BCC9-CE43-9CDC-C1E88663796C}" presName="parentText" presStyleLbl="node1" presStyleIdx="0" presStyleCnt="2" custLinFactNeighborX="0" custLinFactNeighborY="-3">
        <dgm:presLayoutVars>
          <dgm:chMax val="1"/>
          <dgm:bulletEnabled val="1"/>
        </dgm:presLayoutVars>
      </dgm:prSet>
      <dgm:spPr/>
    </dgm:pt>
    <dgm:pt modelId="{78056889-F23F-EE47-8CE3-F0CCD6658585}" type="pres">
      <dgm:prSet presAssocID="{FD22BFE5-BCC9-CE43-9CDC-C1E88663796C}" presName="descendantText" presStyleLbl="alignAccFollowNode1" presStyleIdx="0" presStyleCnt="2" custScaleX="208574" custScaleY="128260">
        <dgm:presLayoutVars>
          <dgm:bulletEnabled val="1"/>
        </dgm:presLayoutVars>
      </dgm:prSet>
      <dgm:spPr/>
    </dgm:pt>
    <dgm:pt modelId="{81B79C0E-C286-7244-BC99-4BA1AD041F48}" type="pres">
      <dgm:prSet presAssocID="{538E5F97-D517-7C40-BA97-1346113DDE1E}" presName="sp" presStyleCnt="0"/>
      <dgm:spPr/>
    </dgm:pt>
    <dgm:pt modelId="{FFA6B74D-AEBC-7B48-8A10-4BBF20603F27}" type="pres">
      <dgm:prSet presAssocID="{99167603-DEA8-DC45-818F-8C7377DA4FD9}" presName="linNode" presStyleCnt="0"/>
      <dgm:spPr/>
    </dgm:pt>
    <dgm:pt modelId="{D7F72534-A69F-5147-AF1A-B30C537FAF05}" type="pres">
      <dgm:prSet presAssocID="{99167603-DEA8-DC45-818F-8C7377DA4FD9}" presName="parentText" presStyleLbl="node1" presStyleIdx="1" presStyleCnt="2" custLinFactNeighborX="0" custLinFactNeighborY="1227">
        <dgm:presLayoutVars>
          <dgm:chMax val="1"/>
          <dgm:bulletEnabled val="1"/>
        </dgm:presLayoutVars>
      </dgm:prSet>
      <dgm:spPr/>
    </dgm:pt>
    <dgm:pt modelId="{330A9AA6-BD24-EE4F-AA78-CE86A2E56E6E}" type="pres">
      <dgm:prSet presAssocID="{99167603-DEA8-DC45-818F-8C7377DA4FD9}" presName="descendantText" presStyleLbl="alignAccFollowNode1" presStyleIdx="1" presStyleCnt="2" custScaleX="208574" custLinFactNeighborY="7521">
        <dgm:presLayoutVars>
          <dgm:bulletEnabled val="1"/>
        </dgm:presLayoutVars>
      </dgm:prSet>
      <dgm:spPr/>
    </dgm:pt>
  </dgm:ptLst>
  <dgm:cxnLst>
    <dgm:cxn modelId="{FB234E03-2BBC-B347-88EA-FDA47AC04D58}" type="presOf" srcId="{99167603-DEA8-DC45-818F-8C7377DA4FD9}" destId="{D7F72534-A69F-5147-AF1A-B30C537FAF05}" srcOrd="0" destOrd="0" presId="urn:microsoft.com/office/officeart/2005/8/layout/vList5"/>
    <dgm:cxn modelId="{F9199B03-F97A-994F-A59B-E3B1DAC3E005}" srcId="{92E78805-32B8-544D-ADD4-B5F0C6B03380}" destId="{99167603-DEA8-DC45-818F-8C7377DA4FD9}" srcOrd="1" destOrd="0" parTransId="{A1B29AB2-E037-E94F-A837-A1A7C595BAE8}" sibTransId="{839515E7-A345-4B43-A380-56885D7B4665}"/>
    <dgm:cxn modelId="{25443F04-6863-7D46-970B-3D1F887EC957}" srcId="{FD22BFE5-BCC9-CE43-9CDC-C1E88663796C}" destId="{547824F4-3BF9-704A-AFFF-165E4495CBE8}" srcOrd="1" destOrd="0" parTransId="{5A582B86-5E8A-0C4F-B59C-B5B89464049C}" sibTransId="{E8823F87-140E-DD49-9DB8-E2BEC87EB489}"/>
    <dgm:cxn modelId="{5D475C09-C140-E140-B031-F1EEB20047D3}" type="presOf" srcId="{FBDC50A4-4220-7241-A685-5289CDF58F7F}" destId="{330A9AA6-BD24-EE4F-AA78-CE86A2E56E6E}" srcOrd="0" destOrd="2" presId="urn:microsoft.com/office/officeart/2005/8/layout/vList5"/>
    <dgm:cxn modelId="{E7C52815-0AE4-1645-9143-C56E83557222}" type="presOf" srcId="{A83BC7E6-D570-4F4A-8E67-7369F7BB7D9E}" destId="{330A9AA6-BD24-EE4F-AA78-CE86A2E56E6E}" srcOrd="0" destOrd="1" presId="urn:microsoft.com/office/officeart/2005/8/layout/vList5"/>
    <dgm:cxn modelId="{AE6A0718-BE03-4947-BC4B-DED036B740A2}" type="presOf" srcId="{547824F4-3BF9-704A-AFFF-165E4495CBE8}" destId="{78056889-F23F-EE47-8CE3-F0CCD6658585}" srcOrd="0" destOrd="1" presId="urn:microsoft.com/office/officeart/2005/8/layout/vList5"/>
    <dgm:cxn modelId="{9950271C-137A-774C-BB9D-00BFC72E7C47}" srcId="{99167603-DEA8-DC45-818F-8C7377DA4FD9}" destId="{FBDC50A4-4220-7241-A685-5289CDF58F7F}" srcOrd="2" destOrd="0" parTransId="{9C6CBA1C-6E06-B046-9087-037F77BDD84C}" sibTransId="{CCFBB25A-FF8D-534A-994C-147F76D99861}"/>
    <dgm:cxn modelId="{4FA43C36-2965-D549-859F-86FD09602718}" srcId="{99167603-DEA8-DC45-818F-8C7377DA4FD9}" destId="{A83BC7E6-D570-4F4A-8E67-7369F7BB7D9E}" srcOrd="1" destOrd="0" parTransId="{35DC592C-5CC3-9D47-8851-00A0344FABA5}" sibTransId="{CFFD6625-0A82-4544-9AE2-30F27735CC6D}"/>
    <dgm:cxn modelId="{B1C2AF44-A139-564E-87D4-736A85F9C01B}" type="presOf" srcId="{B2A966AC-EAF0-7A48-A27E-823D7DBC8376}" destId="{78056889-F23F-EE47-8CE3-F0CCD6658585}" srcOrd="0" destOrd="0" presId="urn:microsoft.com/office/officeart/2005/8/layout/vList5"/>
    <dgm:cxn modelId="{A6C04557-D09D-FF43-8C8C-E2E47E2B3FB5}" srcId="{92E78805-32B8-544D-ADD4-B5F0C6B03380}" destId="{FD22BFE5-BCC9-CE43-9CDC-C1E88663796C}" srcOrd="0" destOrd="0" parTransId="{A9717456-3E92-4348-A469-17B7B20F817F}" sibTransId="{538E5F97-D517-7C40-BA97-1346113DDE1E}"/>
    <dgm:cxn modelId="{41873386-2FF3-8C4C-AC52-BCCDA0F34ECA}" type="presOf" srcId="{FD22BFE5-BCC9-CE43-9CDC-C1E88663796C}" destId="{8C97319F-6FEE-D04B-9976-3FFABF76DB0A}" srcOrd="0" destOrd="0" presId="urn:microsoft.com/office/officeart/2005/8/layout/vList5"/>
    <dgm:cxn modelId="{FDDD5DB7-940B-5945-8D80-DDF52935A51F}" srcId="{99167603-DEA8-DC45-818F-8C7377DA4FD9}" destId="{C767E902-7FB6-A740-98EA-0BF9B0FB55FD}" srcOrd="0" destOrd="0" parTransId="{F8461FA0-A6AF-CA45-9900-115A9862A0F2}" sibTransId="{FD4BA147-9903-7441-98E1-DBE63E3762DC}"/>
    <dgm:cxn modelId="{8786B6D3-84BC-7849-AAC6-DD79E44AF65B}" type="presOf" srcId="{C767E902-7FB6-A740-98EA-0BF9B0FB55FD}" destId="{330A9AA6-BD24-EE4F-AA78-CE86A2E56E6E}" srcOrd="0" destOrd="0" presId="urn:microsoft.com/office/officeart/2005/8/layout/vList5"/>
    <dgm:cxn modelId="{56AC7FD5-AD97-584C-BC59-9E39040306A3}" srcId="{FD22BFE5-BCC9-CE43-9CDC-C1E88663796C}" destId="{B2A966AC-EAF0-7A48-A27E-823D7DBC8376}" srcOrd="0" destOrd="0" parTransId="{148B1F55-95A1-2745-99EA-6B044BF64EA9}" sibTransId="{41EAFAA7-AEB6-7647-95D5-99431B1AB6A4}"/>
    <dgm:cxn modelId="{4C5625DB-CE13-2A4D-81FC-92DE1EC5BEA5}" type="presOf" srcId="{92E78805-32B8-544D-ADD4-B5F0C6B03380}" destId="{7F471238-9685-D84D-A596-1FDCE171B07E}" srcOrd="0" destOrd="0" presId="urn:microsoft.com/office/officeart/2005/8/layout/vList5"/>
    <dgm:cxn modelId="{0AEBFEF4-92B0-E042-9D9F-77426E34973A}" type="presParOf" srcId="{7F471238-9685-D84D-A596-1FDCE171B07E}" destId="{637D7983-1457-3142-8EAB-0C767E0E719D}" srcOrd="0" destOrd="0" presId="urn:microsoft.com/office/officeart/2005/8/layout/vList5"/>
    <dgm:cxn modelId="{AA8529D6-9CEE-8D4A-B571-DB38DBD16746}" type="presParOf" srcId="{637D7983-1457-3142-8EAB-0C767E0E719D}" destId="{8C97319F-6FEE-D04B-9976-3FFABF76DB0A}" srcOrd="0" destOrd="0" presId="urn:microsoft.com/office/officeart/2005/8/layout/vList5"/>
    <dgm:cxn modelId="{DFC92D67-F5B1-2D40-AFC7-F6E171B5B28E}" type="presParOf" srcId="{637D7983-1457-3142-8EAB-0C767E0E719D}" destId="{78056889-F23F-EE47-8CE3-F0CCD6658585}" srcOrd="1" destOrd="0" presId="urn:microsoft.com/office/officeart/2005/8/layout/vList5"/>
    <dgm:cxn modelId="{C9C9908D-7448-EC4C-B4BB-4918BEF44088}" type="presParOf" srcId="{7F471238-9685-D84D-A596-1FDCE171B07E}" destId="{81B79C0E-C286-7244-BC99-4BA1AD041F48}" srcOrd="1" destOrd="0" presId="urn:microsoft.com/office/officeart/2005/8/layout/vList5"/>
    <dgm:cxn modelId="{CB159FD4-7851-234C-806D-9B8BF887FF67}" type="presParOf" srcId="{7F471238-9685-D84D-A596-1FDCE171B07E}" destId="{FFA6B74D-AEBC-7B48-8A10-4BBF20603F27}" srcOrd="2" destOrd="0" presId="urn:microsoft.com/office/officeart/2005/8/layout/vList5"/>
    <dgm:cxn modelId="{8E74C931-5CD7-174D-9825-4E3250E44C54}" type="presParOf" srcId="{FFA6B74D-AEBC-7B48-8A10-4BBF20603F27}" destId="{D7F72534-A69F-5147-AF1A-B30C537FAF05}" srcOrd="0" destOrd="0" presId="urn:microsoft.com/office/officeart/2005/8/layout/vList5"/>
    <dgm:cxn modelId="{E71A2E7E-3C42-F04D-93BD-6E6BBF58B1A9}" type="presParOf" srcId="{FFA6B74D-AEBC-7B48-8A10-4BBF20603F27}" destId="{330A9AA6-BD24-EE4F-AA78-CE86A2E56E6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3BACA8-498D-AC46-B74C-FB0755846CB6}"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788CC790-2BD1-2A4C-896B-A17D6105902C}">
      <dgm:prSet/>
      <dgm:spPr>
        <a:solidFill>
          <a:schemeClr val="tx2"/>
        </a:solidFill>
        <a:ln>
          <a:solidFill>
            <a:schemeClr val="bg2"/>
          </a:solidFill>
        </a:ln>
      </dgm:spPr>
      <dgm:t>
        <a:bodyPr/>
        <a:lstStyle/>
        <a:p>
          <a:pPr rtl="0"/>
          <a:r>
            <a:rPr lang="en-US" b="1" i="0" dirty="0">
              <a:solidFill>
                <a:schemeClr val="tx2">
                  <a:lumMod val="10000"/>
                </a:schemeClr>
              </a:solidFill>
            </a:rPr>
            <a:t>Workstation hijacking</a:t>
          </a:r>
        </a:p>
      </dgm:t>
    </dgm:pt>
    <dgm:pt modelId="{6E5AE24B-A1A1-6045-9938-40E618929542}" type="parTrans" cxnId="{5E0BB7D0-2CE1-1346-9D55-892326D02C33}">
      <dgm:prSet/>
      <dgm:spPr/>
      <dgm:t>
        <a:bodyPr/>
        <a:lstStyle/>
        <a:p>
          <a:endParaRPr lang="en-US"/>
        </a:p>
      </dgm:t>
    </dgm:pt>
    <dgm:pt modelId="{30456D73-8E82-A649-A740-1879C6D33282}" type="sibTrans" cxnId="{5E0BB7D0-2CE1-1346-9D55-892326D02C33}">
      <dgm:prSet/>
      <dgm:spPr/>
      <dgm:t>
        <a:bodyPr/>
        <a:lstStyle/>
        <a:p>
          <a:endParaRPr lang="en-US"/>
        </a:p>
      </dgm:t>
    </dgm:pt>
    <dgm:pt modelId="{A94F765E-A8CD-F742-8277-DB14D611B02C}">
      <dgm:prSet/>
      <dgm:spPr>
        <a:solidFill>
          <a:schemeClr val="tx2"/>
        </a:solidFill>
        <a:ln>
          <a:solidFill>
            <a:schemeClr val="bg2"/>
          </a:solidFill>
        </a:ln>
      </dgm:spPr>
      <dgm:t>
        <a:bodyPr/>
        <a:lstStyle/>
        <a:p>
          <a:pPr rtl="0"/>
          <a:r>
            <a:rPr lang="en-US" b="1" i="0" dirty="0">
              <a:solidFill>
                <a:schemeClr val="tx2">
                  <a:lumMod val="10000"/>
                </a:schemeClr>
              </a:solidFill>
            </a:rPr>
            <a:t>The attacker waits until a logged-in workstation is unattended</a:t>
          </a:r>
        </a:p>
      </dgm:t>
    </dgm:pt>
    <dgm:pt modelId="{E57A9E1C-6B71-824C-A170-89417A90FC54}" type="parTrans" cxnId="{19CD3762-AFC4-264A-B609-37A421AEAE47}">
      <dgm:prSet/>
      <dgm:spPr/>
      <dgm:t>
        <a:bodyPr/>
        <a:lstStyle/>
        <a:p>
          <a:endParaRPr lang="en-US"/>
        </a:p>
      </dgm:t>
    </dgm:pt>
    <dgm:pt modelId="{FB487196-9F38-5140-9F1F-A8B1EB25D6CE}" type="sibTrans" cxnId="{19CD3762-AFC4-264A-B609-37A421AEAE47}">
      <dgm:prSet/>
      <dgm:spPr/>
      <dgm:t>
        <a:bodyPr/>
        <a:lstStyle/>
        <a:p>
          <a:endParaRPr lang="en-US"/>
        </a:p>
      </dgm:t>
    </dgm:pt>
    <dgm:pt modelId="{E386BC7F-C533-6F45-ABF6-86DE51A767D7}">
      <dgm:prSet/>
      <dgm:spPr>
        <a:solidFill>
          <a:schemeClr val="tx2"/>
        </a:solidFill>
        <a:ln>
          <a:solidFill>
            <a:schemeClr val="bg2"/>
          </a:solidFill>
        </a:ln>
      </dgm:spPr>
      <dgm:t>
        <a:bodyPr/>
        <a:lstStyle/>
        <a:p>
          <a:pPr rtl="0"/>
          <a:r>
            <a:rPr lang="en-US" b="1" i="0" dirty="0">
              <a:solidFill>
                <a:schemeClr val="tx2">
                  <a:lumMod val="10000"/>
                </a:schemeClr>
              </a:solidFill>
            </a:rPr>
            <a:t>The standard countermeasure is automatically logging the workstation out after a period of inactivity</a:t>
          </a:r>
        </a:p>
      </dgm:t>
    </dgm:pt>
    <dgm:pt modelId="{A8044B05-718C-E449-A9D2-5CB2C50C6C2B}" type="parTrans" cxnId="{FC68956E-9F17-1F40-AF08-704F8C231740}">
      <dgm:prSet/>
      <dgm:spPr/>
      <dgm:t>
        <a:bodyPr/>
        <a:lstStyle/>
        <a:p>
          <a:endParaRPr lang="en-US"/>
        </a:p>
      </dgm:t>
    </dgm:pt>
    <dgm:pt modelId="{809D7A26-50C3-374D-89FB-BDCDFA450B68}" type="sibTrans" cxnId="{FC68956E-9F17-1F40-AF08-704F8C231740}">
      <dgm:prSet/>
      <dgm:spPr/>
      <dgm:t>
        <a:bodyPr/>
        <a:lstStyle/>
        <a:p>
          <a:endParaRPr lang="en-US"/>
        </a:p>
      </dgm:t>
    </dgm:pt>
    <dgm:pt modelId="{A5C196C3-A860-0B41-B060-04881B00345D}">
      <dgm:prSet/>
      <dgm:spPr>
        <a:solidFill>
          <a:schemeClr val="tx2"/>
        </a:solidFill>
        <a:ln>
          <a:solidFill>
            <a:schemeClr val="bg2"/>
          </a:solidFill>
        </a:ln>
      </dgm:spPr>
      <dgm:t>
        <a:bodyPr/>
        <a:lstStyle/>
        <a:p>
          <a:pPr rtl="0"/>
          <a:r>
            <a:rPr lang="en-US" b="1" i="0" dirty="0">
              <a:solidFill>
                <a:schemeClr val="tx2">
                  <a:lumMod val="10000"/>
                </a:schemeClr>
              </a:solidFill>
            </a:rPr>
            <a:t>Exploiting user mistakes</a:t>
          </a:r>
        </a:p>
      </dgm:t>
    </dgm:pt>
    <dgm:pt modelId="{632BA074-B9D5-3A4A-B694-277D2045E3E4}" type="parTrans" cxnId="{91CEB934-47FD-034A-872C-1F58519CE160}">
      <dgm:prSet/>
      <dgm:spPr/>
      <dgm:t>
        <a:bodyPr/>
        <a:lstStyle/>
        <a:p>
          <a:endParaRPr lang="en-US"/>
        </a:p>
      </dgm:t>
    </dgm:pt>
    <dgm:pt modelId="{67906169-6E9D-EF41-8FCD-35A1A08C6554}" type="sibTrans" cxnId="{91CEB934-47FD-034A-872C-1F58519CE160}">
      <dgm:prSet/>
      <dgm:spPr/>
      <dgm:t>
        <a:bodyPr/>
        <a:lstStyle/>
        <a:p>
          <a:endParaRPr lang="en-US"/>
        </a:p>
      </dgm:t>
    </dgm:pt>
    <dgm:pt modelId="{7086B77F-B240-5648-A442-9D10D231775A}">
      <dgm:prSet/>
      <dgm:spPr>
        <a:solidFill>
          <a:schemeClr val="tx2"/>
        </a:solidFill>
        <a:ln>
          <a:solidFill>
            <a:schemeClr val="bg2"/>
          </a:solidFill>
        </a:ln>
      </dgm:spPr>
      <dgm:t>
        <a:bodyPr/>
        <a:lstStyle/>
        <a:p>
          <a:pPr rtl="0"/>
          <a:r>
            <a:rPr lang="en-US" b="1" i="0" dirty="0">
              <a:solidFill>
                <a:schemeClr val="tx2">
                  <a:lumMod val="10000"/>
                </a:schemeClr>
              </a:solidFill>
            </a:rPr>
            <a:t>Attackers are frequently successful in obtaining passwords by using social engineering tactics that trick the user or an account manager into revealing a password; a user may intentionally share a password to enable a colleague to share files; users tend to write passwords down because it is difficult to remember them</a:t>
          </a:r>
        </a:p>
      </dgm:t>
    </dgm:pt>
    <dgm:pt modelId="{EF22FF3A-B406-8047-9ACD-ADEEB60599B6}" type="parTrans" cxnId="{69AE8EA3-D9D2-3244-8783-7BEBF764225A}">
      <dgm:prSet/>
      <dgm:spPr/>
      <dgm:t>
        <a:bodyPr/>
        <a:lstStyle/>
        <a:p>
          <a:endParaRPr lang="en-US"/>
        </a:p>
      </dgm:t>
    </dgm:pt>
    <dgm:pt modelId="{3428C420-129B-1E43-9267-C454E90DF408}" type="sibTrans" cxnId="{69AE8EA3-D9D2-3244-8783-7BEBF764225A}">
      <dgm:prSet/>
      <dgm:spPr/>
      <dgm:t>
        <a:bodyPr/>
        <a:lstStyle/>
        <a:p>
          <a:endParaRPr lang="en-US"/>
        </a:p>
      </dgm:t>
    </dgm:pt>
    <dgm:pt modelId="{56F723B8-DDE0-914C-A1B2-226251CB8D9F}">
      <dgm:prSet/>
      <dgm:spPr>
        <a:solidFill>
          <a:schemeClr val="tx2"/>
        </a:solidFill>
        <a:ln>
          <a:solidFill>
            <a:schemeClr val="bg2"/>
          </a:solidFill>
        </a:ln>
      </dgm:spPr>
      <dgm:t>
        <a:bodyPr/>
        <a:lstStyle/>
        <a:p>
          <a:pPr rtl="0"/>
          <a:r>
            <a:rPr lang="en-US" b="1" i="0" dirty="0">
              <a:solidFill>
                <a:schemeClr val="tx2">
                  <a:lumMod val="10000"/>
                </a:schemeClr>
              </a:solidFill>
            </a:rPr>
            <a:t>Countermeasures include user training, intrusion detection, and simpler passwords combined with another authentication mechanism</a:t>
          </a:r>
        </a:p>
      </dgm:t>
    </dgm:pt>
    <dgm:pt modelId="{1595B79E-D268-2342-9181-50632179E8D2}" type="parTrans" cxnId="{A292BD97-40E2-8647-9CB0-F832225D53A7}">
      <dgm:prSet/>
      <dgm:spPr/>
      <dgm:t>
        <a:bodyPr/>
        <a:lstStyle/>
        <a:p>
          <a:endParaRPr lang="en-US"/>
        </a:p>
      </dgm:t>
    </dgm:pt>
    <dgm:pt modelId="{EE387A15-AD42-0847-A90F-C99B76C3DC61}" type="sibTrans" cxnId="{A292BD97-40E2-8647-9CB0-F832225D53A7}">
      <dgm:prSet/>
      <dgm:spPr/>
      <dgm:t>
        <a:bodyPr/>
        <a:lstStyle/>
        <a:p>
          <a:endParaRPr lang="en-US"/>
        </a:p>
      </dgm:t>
    </dgm:pt>
    <dgm:pt modelId="{F3AD6313-6439-4146-A5EA-D05864D8A339}">
      <dgm:prSet/>
      <dgm:spPr>
        <a:solidFill>
          <a:schemeClr val="tx2"/>
        </a:solidFill>
        <a:ln>
          <a:solidFill>
            <a:schemeClr val="bg2"/>
          </a:solidFill>
        </a:ln>
      </dgm:spPr>
      <dgm:t>
        <a:bodyPr/>
        <a:lstStyle/>
        <a:p>
          <a:pPr rtl="0"/>
          <a:r>
            <a:rPr lang="en-US" b="1" i="0" dirty="0">
              <a:solidFill>
                <a:schemeClr val="tx2">
                  <a:lumMod val="10000"/>
                </a:schemeClr>
              </a:solidFill>
            </a:rPr>
            <a:t>Offline dictionary attack</a:t>
          </a:r>
        </a:p>
      </dgm:t>
    </dgm:pt>
    <dgm:pt modelId="{EFF36116-3A09-BD47-B4F9-9ABFA56D831E}" type="parTrans" cxnId="{E476F147-8F08-C748-8920-36FD5F2B12FF}">
      <dgm:prSet/>
      <dgm:spPr/>
      <dgm:t>
        <a:bodyPr/>
        <a:lstStyle/>
        <a:p>
          <a:endParaRPr lang="en-US"/>
        </a:p>
      </dgm:t>
    </dgm:pt>
    <dgm:pt modelId="{D690D0FC-C144-B741-9875-33646247EF6A}" type="sibTrans" cxnId="{E476F147-8F08-C748-8920-36FD5F2B12FF}">
      <dgm:prSet/>
      <dgm:spPr/>
      <dgm:t>
        <a:bodyPr/>
        <a:lstStyle/>
        <a:p>
          <a:endParaRPr lang="en-US"/>
        </a:p>
      </dgm:t>
    </dgm:pt>
    <dgm:pt modelId="{BA87DDE1-DBED-CC4A-B387-4D0AD6C44247}">
      <dgm:prSet/>
      <dgm:spPr>
        <a:solidFill>
          <a:schemeClr val="tx2"/>
        </a:solidFill>
        <a:ln>
          <a:solidFill>
            <a:schemeClr val="bg2"/>
          </a:solidFill>
        </a:ln>
      </dgm:spPr>
      <dgm:t>
        <a:bodyPr/>
        <a:lstStyle/>
        <a:p>
          <a:pPr rtl="0"/>
          <a:r>
            <a:rPr lang="en-US" b="1" i="0" dirty="0">
              <a:solidFill>
                <a:schemeClr val="tx2">
                  <a:lumMod val="10000"/>
                </a:schemeClr>
              </a:solidFill>
            </a:rPr>
            <a:t>Determined hackers can frequently bypass access controls and gain access to the system’s password file</a:t>
          </a:r>
        </a:p>
      </dgm:t>
    </dgm:pt>
    <dgm:pt modelId="{3AF69A9B-0362-8F40-8D0F-E32B95A572B2}" type="parTrans" cxnId="{8D9FCA62-D9F2-F94B-ABF4-A523027558A6}">
      <dgm:prSet/>
      <dgm:spPr/>
      <dgm:t>
        <a:bodyPr/>
        <a:lstStyle/>
        <a:p>
          <a:endParaRPr lang="en-US"/>
        </a:p>
      </dgm:t>
    </dgm:pt>
    <dgm:pt modelId="{745849C9-7904-7945-82E1-EF07F6E07592}" type="sibTrans" cxnId="{8D9FCA62-D9F2-F94B-ABF4-A523027558A6}">
      <dgm:prSet/>
      <dgm:spPr/>
      <dgm:t>
        <a:bodyPr/>
        <a:lstStyle/>
        <a:p>
          <a:endParaRPr lang="en-US"/>
        </a:p>
      </dgm:t>
    </dgm:pt>
    <dgm:pt modelId="{98C5B41C-8D30-8740-9E9E-D8F26D67909E}">
      <dgm:prSet/>
      <dgm:spPr>
        <a:solidFill>
          <a:schemeClr val="tx2"/>
        </a:solidFill>
        <a:ln>
          <a:solidFill>
            <a:schemeClr val="bg2"/>
          </a:solidFill>
        </a:ln>
      </dgm:spPr>
      <dgm:t>
        <a:bodyPr/>
        <a:lstStyle/>
        <a:p>
          <a:pPr rtl="0"/>
          <a:r>
            <a:rPr lang="en-US" b="1" i="0" dirty="0">
              <a:solidFill>
                <a:schemeClr val="tx2">
                  <a:lumMod val="10000"/>
                </a:schemeClr>
              </a:solidFill>
            </a:rPr>
            <a:t>Countermeasures include controls to prevent unauthorized access to the password file, intrusion detection measures to identify a compromise, and rapid reissuance of passwords should the password file be compromised</a:t>
          </a:r>
        </a:p>
      </dgm:t>
    </dgm:pt>
    <dgm:pt modelId="{CE443F69-B134-8C49-807B-18E0C7820A12}" type="parTrans" cxnId="{5DEEB9A4-04DD-5849-A0EC-2AED651794FE}">
      <dgm:prSet/>
      <dgm:spPr/>
      <dgm:t>
        <a:bodyPr/>
        <a:lstStyle/>
        <a:p>
          <a:endParaRPr lang="en-US"/>
        </a:p>
      </dgm:t>
    </dgm:pt>
    <dgm:pt modelId="{03207310-6725-D246-9738-4103869BF7A1}" type="sibTrans" cxnId="{5DEEB9A4-04DD-5849-A0EC-2AED651794FE}">
      <dgm:prSet/>
      <dgm:spPr/>
      <dgm:t>
        <a:bodyPr/>
        <a:lstStyle/>
        <a:p>
          <a:endParaRPr lang="en-US"/>
        </a:p>
      </dgm:t>
    </dgm:pt>
    <dgm:pt modelId="{9A83CF3E-EFC5-E74F-9B8E-A0DD4FC041EC}">
      <dgm:prSet/>
      <dgm:spPr>
        <a:solidFill>
          <a:schemeClr val="tx2"/>
        </a:solidFill>
        <a:ln>
          <a:solidFill>
            <a:schemeClr val="bg2"/>
          </a:solidFill>
        </a:ln>
      </dgm:spPr>
      <dgm:t>
        <a:bodyPr/>
        <a:lstStyle/>
        <a:p>
          <a:pPr rtl="0"/>
          <a:r>
            <a:rPr lang="en-US" b="1" i="0" dirty="0">
              <a:solidFill>
                <a:schemeClr val="tx2">
                  <a:lumMod val="10000"/>
                </a:schemeClr>
              </a:solidFill>
            </a:rPr>
            <a:t>Specific account attack</a:t>
          </a:r>
        </a:p>
      </dgm:t>
    </dgm:pt>
    <dgm:pt modelId="{C5841981-5DE5-7942-9014-330D5962DCBB}" type="parTrans" cxnId="{9A8AAB5A-41F3-8F4E-93EE-0105E303248E}">
      <dgm:prSet/>
      <dgm:spPr/>
      <dgm:t>
        <a:bodyPr/>
        <a:lstStyle/>
        <a:p>
          <a:endParaRPr lang="en-US"/>
        </a:p>
      </dgm:t>
    </dgm:pt>
    <dgm:pt modelId="{1ECD39FF-EC3A-9D42-99D6-4551E00B4F0B}" type="sibTrans" cxnId="{9A8AAB5A-41F3-8F4E-93EE-0105E303248E}">
      <dgm:prSet/>
      <dgm:spPr/>
      <dgm:t>
        <a:bodyPr/>
        <a:lstStyle/>
        <a:p>
          <a:endParaRPr lang="en-US"/>
        </a:p>
      </dgm:t>
    </dgm:pt>
    <dgm:pt modelId="{613719F2-A867-0F4E-8754-FF62BC4BBBFA}">
      <dgm:prSet/>
      <dgm:spPr>
        <a:solidFill>
          <a:schemeClr val="tx2"/>
        </a:solidFill>
        <a:ln>
          <a:solidFill>
            <a:schemeClr val="bg2"/>
          </a:solidFill>
        </a:ln>
      </dgm:spPr>
      <dgm:t>
        <a:bodyPr/>
        <a:lstStyle/>
        <a:p>
          <a:pPr rtl="0"/>
          <a:r>
            <a:rPr lang="en-US" b="1" i="0" dirty="0">
              <a:solidFill>
                <a:schemeClr val="tx2">
                  <a:lumMod val="10000"/>
                </a:schemeClr>
              </a:solidFill>
            </a:rPr>
            <a:t>The attacker targets a specific account and submits password guesses until the correct password is discovered</a:t>
          </a:r>
        </a:p>
      </dgm:t>
    </dgm:pt>
    <dgm:pt modelId="{51E6786C-964C-3B45-8027-F9047275062D}" type="parTrans" cxnId="{C7A2424A-5BD6-FD4A-881B-BB048C81126B}">
      <dgm:prSet/>
      <dgm:spPr/>
      <dgm:t>
        <a:bodyPr/>
        <a:lstStyle/>
        <a:p>
          <a:endParaRPr lang="en-US"/>
        </a:p>
      </dgm:t>
    </dgm:pt>
    <dgm:pt modelId="{B0083B6C-2EA4-D14B-A640-C98F84884711}" type="sibTrans" cxnId="{C7A2424A-5BD6-FD4A-881B-BB048C81126B}">
      <dgm:prSet/>
      <dgm:spPr/>
      <dgm:t>
        <a:bodyPr/>
        <a:lstStyle/>
        <a:p>
          <a:endParaRPr lang="en-US"/>
        </a:p>
      </dgm:t>
    </dgm:pt>
    <dgm:pt modelId="{ABA8539C-5D1E-9240-AA0D-BCD7C5FF20F5}">
      <dgm:prSet/>
      <dgm:spPr>
        <a:solidFill>
          <a:schemeClr val="tx2"/>
        </a:solidFill>
        <a:ln>
          <a:solidFill>
            <a:schemeClr val="bg2"/>
          </a:solidFill>
        </a:ln>
      </dgm:spPr>
      <dgm:t>
        <a:bodyPr/>
        <a:lstStyle/>
        <a:p>
          <a:pPr rtl="0"/>
          <a:r>
            <a:rPr lang="en-US" b="1" i="0" dirty="0">
              <a:solidFill>
                <a:schemeClr val="tx2">
                  <a:lumMod val="10000"/>
                </a:schemeClr>
              </a:solidFill>
            </a:rPr>
            <a:t>The standard countermeasure is an account lockout mechanism, which locks out access to the account after a number of failed login attempts</a:t>
          </a:r>
        </a:p>
      </dgm:t>
    </dgm:pt>
    <dgm:pt modelId="{24F5424F-8FDC-A645-8D22-26642975E070}" type="parTrans" cxnId="{798EEB3B-F69D-3B47-96F3-19DECAE69185}">
      <dgm:prSet/>
      <dgm:spPr/>
      <dgm:t>
        <a:bodyPr/>
        <a:lstStyle/>
        <a:p>
          <a:endParaRPr lang="en-US"/>
        </a:p>
      </dgm:t>
    </dgm:pt>
    <dgm:pt modelId="{2EE1321E-5988-3148-952B-08DD30919103}" type="sibTrans" cxnId="{798EEB3B-F69D-3B47-96F3-19DECAE69185}">
      <dgm:prSet/>
      <dgm:spPr/>
      <dgm:t>
        <a:bodyPr/>
        <a:lstStyle/>
        <a:p>
          <a:endParaRPr lang="en-US"/>
        </a:p>
      </dgm:t>
    </dgm:pt>
    <dgm:pt modelId="{95E667D7-5341-7440-8D3B-896369E0EDF9}" type="pres">
      <dgm:prSet presAssocID="{263BACA8-498D-AC46-B74C-FB0755846CB6}" presName="diagram" presStyleCnt="0">
        <dgm:presLayoutVars>
          <dgm:dir/>
          <dgm:resizeHandles val="exact"/>
        </dgm:presLayoutVars>
      </dgm:prSet>
      <dgm:spPr/>
    </dgm:pt>
    <dgm:pt modelId="{0DE6613E-9542-DD4F-8586-39C0597E59D3}" type="pres">
      <dgm:prSet presAssocID="{788CC790-2BD1-2A4C-896B-A17D6105902C}" presName="node" presStyleLbl="node1" presStyleIdx="0" presStyleCnt="4">
        <dgm:presLayoutVars>
          <dgm:bulletEnabled val="1"/>
        </dgm:presLayoutVars>
      </dgm:prSet>
      <dgm:spPr/>
    </dgm:pt>
    <dgm:pt modelId="{F10AEFC9-90B8-B941-B08D-E556BFDCB271}" type="pres">
      <dgm:prSet presAssocID="{30456D73-8E82-A649-A740-1879C6D33282}" presName="sibTrans" presStyleCnt="0"/>
      <dgm:spPr/>
    </dgm:pt>
    <dgm:pt modelId="{848C61E5-409A-C740-AA68-ADE3DCC98201}" type="pres">
      <dgm:prSet presAssocID="{A5C196C3-A860-0B41-B060-04881B00345D}" presName="node" presStyleLbl="node1" presStyleIdx="1" presStyleCnt="4">
        <dgm:presLayoutVars>
          <dgm:bulletEnabled val="1"/>
        </dgm:presLayoutVars>
      </dgm:prSet>
      <dgm:spPr/>
    </dgm:pt>
    <dgm:pt modelId="{23775ADA-0C1F-2F40-8D01-761C261CD945}" type="pres">
      <dgm:prSet presAssocID="{67906169-6E9D-EF41-8FCD-35A1A08C6554}" presName="sibTrans" presStyleCnt="0"/>
      <dgm:spPr/>
    </dgm:pt>
    <dgm:pt modelId="{FAF7C218-ACE7-E044-8C24-4F4BA3FE03B9}" type="pres">
      <dgm:prSet presAssocID="{F3AD6313-6439-4146-A5EA-D05864D8A339}" presName="node" presStyleLbl="node1" presStyleIdx="2" presStyleCnt="4">
        <dgm:presLayoutVars>
          <dgm:bulletEnabled val="1"/>
        </dgm:presLayoutVars>
      </dgm:prSet>
      <dgm:spPr/>
    </dgm:pt>
    <dgm:pt modelId="{957FE558-63CF-E342-B441-EAAB2413807B}" type="pres">
      <dgm:prSet presAssocID="{D690D0FC-C144-B741-9875-33646247EF6A}" presName="sibTrans" presStyleCnt="0"/>
      <dgm:spPr/>
    </dgm:pt>
    <dgm:pt modelId="{04157DF9-852F-4C4F-BF6C-512B987ED9D3}" type="pres">
      <dgm:prSet presAssocID="{9A83CF3E-EFC5-E74F-9B8E-A0DD4FC041EC}" presName="node" presStyleLbl="node1" presStyleIdx="3" presStyleCnt="4">
        <dgm:presLayoutVars>
          <dgm:bulletEnabled val="1"/>
        </dgm:presLayoutVars>
      </dgm:prSet>
      <dgm:spPr/>
    </dgm:pt>
  </dgm:ptLst>
  <dgm:cxnLst>
    <dgm:cxn modelId="{D5896C0E-F8C0-D442-BA99-FABB44919A3E}" type="presOf" srcId="{F3AD6313-6439-4146-A5EA-D05864D8A339}" destId="{FAF7C218-ACE7-E044-8C24-4F4BA3FE03B9}" srcOrd="0" destOrd="0" presId="urn:microsoft.com/office/officeart/2005/8/layout/default"/>
    <dgm:cxn modelId="{EFBB1718-EAF5-7F41-990C-F5C21327B814}" type="presOf" srcId="{788CC790-2BD1-2A4C-896B-A17D6105902C}" destId="{0DE6613E-9542-DD4F-8586-39C0597E59D3}" srcOrd="0" destOrd="0" presId="urn:microsoft.com/office/officeart/2005/8/layout/default"/>
    <dgm:cxn modelId="{3E069829-3D72-B940-8A83-488D65A77CCA}" type="presOf" srcId="{613719F2-A867-0F4E-8754-FF62BC4BBBFA}" destId="{04157DF9-852F-4C4F-BF6C-512B987ED9D3}" srcOrd="0" destOrd="1" presId="urn:microsoft.com/office/officeart/2005/8/layout/default"/>
    <dgm:cxn modelId="{5DC6C931-0C0A-3A44-9474-0EFDDEF27D52}" type="presOf" srcId="{98C5B41C-8D30-8740-9E9E-D8F26D67909E}" destId="{FAF7C218-ACE7-E044-8C24-4F4BA3FE03B9}" srcOrd="0" destOrd="2" presId="urn:microsoft.com/office/officeart/2005/8/layout/default"/>
    <dgm:cxn modelId="{91CEB934-47FD-034A-872C-1F58519CE160}" srcId="{263BACA8-498D-AC46-B74C-FB0755846CB6}" destId="{A5C196C3-A860-0B41-B060-04881B00345D}" srcOrd="1" destOrd="0" parTransId="{632BA074-B9D5-3A4A-B694-277D2045E3E4}" sibTransId="{67906169-6E9D-EF41-8FCD-35A1A08C6554}"/>
    <dgm:cxn modelId="{798EEB3B-F69D-3B47-96F3-19DECAE69185}" srcId="{9A83CF3E-EFC5-E74F-9B8E-A0DD4FC041EC}" destId="{ABA8539C-5D1E-9240-AA0D-BCD7C5FF20F5}" srcOrd="1" destOrd="0" parTransId="{24F5424F-8FDC-A645-8D22-26642975E070}" sibTransId="{2EE1321E-5988-3148-952B-08DD30919103}"/>
    <dgm:cxn modelId="{F9A1A65C-5530-B846-9B12-9ACFC0697EDF}" type="presOf" srcId="{A5C196C3-A860-0B41-B060-04881B00345D}" destId="{848C61E5-409A-C740-AA68-ADE3DCC98201}" srcOrd="0" destOrd="0" presId="urn:microsoft.com/office/officeart/2005/8/layout/default"/>
    <dgm:cxn modelId="{19CD3762-AFC4-264A-B609-37A421AEAE47}" srcId="{788CC790-2BD1-2A4C-896B-A17D6105902C}" destId="{A94F765E-A8CD-F742-8277-DB14D611B02C}" srcOrd="0" destOrd="0" parTransId="{E57A9E1C-6B71-824C-A170-89417A90FC54}" sibTransId="{FB487196-9F38-5140-9F1F-A8B1EB25D6CE}"/>
    <dgm:cxn modelId="{8D9FCA62-D9F2-F94B-ABF4-A523027558A6}" srcId="{F3AD6313-6439-4146-A5EA-D05864D8A339}" destId="{BA87DDE1-DBED-CC4A-B387-4D0AD6C44247}" srcOrd="0" destOrd="0" parTransId="{3AF69A9B-0362-8F40-8D0F-E32B95A572B2}" sibTransId="{745849C9-7904-7945-82E1-EF07F6E07592}"/>
    <dgm:cxn modelId="{E476F147-8F08-C748-8920-36FD5F2B12FF}" srcId="{263BACA8-498D-AC46-B74C-FB0755846CB6}" destId="{F3AD6313-6439-4146-A5EA-D05864D8A339}" srcOrd="2" destOrd="0" parTransId="{EFF36116-3A09-BD47-B4F9-9ABFA56D831E}" sibTransId="{D690D0FC-C144-B741-9875-33646247EF6A}"/>
    <dgm:cxn modelId="{D7BA5748-35F5-4243-BE7B-2D878A5D9669}" type="presOf" srcId="{E386BC7F-C533-6F45-ABF6-86DE51A767D7}" destId="{0DE6613E-9542-DD4F-8586-39C0597E59D3}" srcOrd="0" destOrd="2" presId="urn:microsoft.com/office/officeart/2005/8/layout/default"/>
    <dgm:cxn modelId="{C7A2424A-5BD6-FD4A-881B-BB048C81126B}" srcId="{9A83CF3E-EFC5-E74F-9B8E-A0DD4FC041EC}" destId="{613719F2-A867-0F4E-8754-FF62BC4BBBFA}" srcOrd="0" destOrd="0" parTransId="{51E6786C-964C-3B45-8027-F9047275062D}" sibTransId="{B0083B6C-2EA4-D14B-A640-C98F84884711}"/>
    <dgm:cxn modelId="{FC68956E-9F17-1F40-AF08-704F8C231740}" srcId="{788CC790-2BD1-2A4C-896B-A17D6105902C}" destId="{E386BC7F-C533-6F45-ABF6-86DE51A767D7}" srcOrd="1" destOrd="0" parTransId="{A8044B05-718C-E449-A9D2-5CB2C50C6C2B}" sibTransId="{809D7A26-50C3-374D-89FB-BDCDFA450B68}"/>
    <dgm:cxn modelId="{09F65853-3777-464A-96A1-E56A0579252D}" type="presOf" srcId="{56F723B8-DDE0-914C-A1B2-226251CB8D9F}" destId="{848C61E5-409A-C740-AA68-ADE3DCC98201}" srcOrd="0" destOrd="2" presId="urn:microsoft.com/office/officeart/2005/8/layout/default"/>
    <dgm:cxn modelId="{9A8AAB5A-41F3-8F4E-93EE-0105E303248E}" srcId="{263BACA8-498D-AC46-B74C-FB0755846CB6}" destId="{9A83CF3E-EFC5-E74F-9B8E-A0DD4FC041EC}" srcOrd="3" destOrd="0" parTransId="{C5841981-5DE5-7942-9014-330D5962DCBB}" sibTransId="{1ECD39FF-EC3A-9D42-99D6-4551E00B4F0B}"/>
    <dgm:cxn modelId="{9485E683-1DAC-1F46-84FD-00A46384CBE2}" type="presOf" srcId="{263BACA8-498D-AC46-B74C-FB0755846CB6}" destId="{95E667D7-5341-7440-8D3B-896369E0EDF9}" srcOrd="0" destOrd="0" presId="urn:microsoft.com/office/officeart/2005/8/layout/default"/>
    <dgm:cxn modelId="{A292BD97-40E2-8647-9CB0-F832225D53A7}" srcId="{A5C196C3-A860-0B41-B060-04881B00345D}" destId="{56F723B8-DDE0-914C-A1B2-226251CB8D9F}" srcOrd="1" destOrd="0" parTransId="{1595B79E-D268-2342-9181-50632179E8D2}" sibTransId="{EE387A15-AD42-0847-A90F-C99B76C3DC61}"/>
    <dgm:cxn modelId="{69AE8EA3-D9D2-3244-8783-7BEBF764225A}" srcId="{A5C196C3-A860-0B41-B060-04881B00345D}" destId="{7086B77F-B240-5648-A442-9D10D231775A}" srcOrd="0" destOrd="0" parTransId="{EF22FF3A-B406-8047-9ACD-ADEEB60599B6}" sibTransId="{3428C420-129B-1E43-9267-C454E90DF408}"/>
    <dgm:cxn modelId="{5DEEB9A4-04DD-5849-A0EC-2AED651794FE}" srcId="{F3AD6313-6439-4146-A5EA-D05864D8A339}" destId="{98C5B41C-8D30-8740-9E9E-D8F26D67909E}" srcOrd="1" destOrd="0" parTransId="{CE443F69-B134-8C49-807B-18E0C7820A12}" sibTransId="{03207310-6725-D246-9738-4103869BF7A1}"/>
    <dgm:cxn modelId="{FD1ED7C4-94DA-764C-9470-0A0A0D0ED92E}" type="presOf" srcId="{9A83CF3E-EFC5-E74F-9B8E-A0DD4FC041EC}" destId="{04157DF9-852F-4C4F-BF6C-512B987ED9D3}" srcOrd="0" destOrd="0" presId="urn:microsoft.com/office/officeart/2005/8/layout/default"/>
    <dgm:cxn modelId="{7D6BF9C5-36BB-CA4E-92F4-0E4C37E104E7}" type="presOf" srcId="{7086B77F-B240-5648-A442-9D10D231775A}" destId="{848C61E5-409A-C740-AA68-ADE3DCC98201}" srcOrd="0" destOrd="1" presId="urn:microsoft.com/office/officeart/2005/8/layout/default"/>
    <dgm:cxn modelId="{5E0BB7D0-2CE1-1346-9D55-892326D02C33}" srcId="{263BACA8-498D-AC46-B74C-FB0755846CB6}" destId="{788CC790-2BD1-2A4C-896B-A17D6105902C}" srcOrd="0" destOrd="0" parTransId="{6E5AE24B-A1A1-6045-9938-40E618929542}" sibTransId="{30456D73-8E82-A649-A740-1879C6D33282}"/>
    <dgm:cxn modelId="{19F8C6DB-5F29-8545-ACDA-59102BAA2C1C}" type="presOf" srcId="{BA87DDE1-DBED-CC4A-B387-4D0AD6C44247}" destId="{FAF7C218-ACE7-E044-8C24-4F4BA3FE03B9}" srcOrd="0" destOrd="1" presId="urn:microsoft.com/office/officeart/2005/8/layout/default"/>
    <dgm:cxn modelId="{F7983CEC-D6C8-FA47-A854-8A1127AE1361}" type="presOf" srcId="{A94F765E-A8CD-F742-8277-DB14D611B02C}" destId="{0DE6613E-9542-DD4F-8586-39C0597E59D3}" srcOrd="0" destOrd="1" presId="urn:microsoft.com/office/officeart/2005/8/layout/default"/>
    <dgm:cxn modelId="{795D03EE-F3F1-2545-BAAB-756779EE909D}" type="presOf" srcId="{ABA8539C-5D1E-9240-AA0D-BCD7C5FF20F5}" destId="{04157DF9-852F-4C4F-BF6C-512B987ED9D3}" srcOrd="0" destOrd="2" presId="urn:microsoft.com/office/officeart/2005/8/layout/default"/>
    <dgm:cxn modelId="{3C6F16EB-470F-BA4B-95DB-5D6DC2B817DD}" type="presParOf" srcId="{95E667D7-5341-7440-8D3B-896369E0EDF9}" destId="{0DE6613E-9542-DD4F-8586-39C0597E59D3}" srcOrd="0" destOrd="0" presId="urn:microsoft.com/office/officeart/2005/8/layout/default"/>
    <dgm:cxn modelId="{1413EE87-35CC-9B48-BC72-7F06BCFC919F}" type="presParOf" srcId="{95E667D7-5341-7440-8D3B-896369E0EDF9}" destId="{F10AEFC9-90B8-B941-B08D-E556BFDCB271}" srcOrd="1" destOrd="0" presId="urn:microsoft.com/office/officeart/2005/8/layout/default"/>
    <dgm:cxn modelId="{B2189799-4813-3D44-BEFE-73FD6EB5B3F5}" type="presParOf" srcId="{95E667D7-5341-7440-8D3B-896369E0EDF9}" destId="{848C61E5-409A-C740-AA68-ADE3DCC98201}" srcOrd="2" destOrd="0" presId="urn:microsoft.com/office/officeart/2005/8/layout/default"/>
    <dgm:cxn modelId="{656A4C68-BE8A-394D-A158-941E50DED8E6}" type="presParOf" srcId="{95E667D7-5341-7440-8D3B-896369E0EDF9}" destId="{23775ADA-0C1F-2F40-8D01-761C261CD945}" srcOrd="3" destOrd="0" presId="urn:microsoft.com/office/officeart/2005/8/layout/default"/>
    <dgm:cxn modelId="{E2056232-C34F-B346-9AA4-02B2F9BB01BD}" type="presParOf" srcId="{95E667D7-5341-7440-8D3B-896369E0EDF9}" destId="{FAF7C218-ACE7-E044-8C24-4F4BA3FE03B9}" srcOrd="4" destOrd="0" presId="urn:microsoft.com/office/officeart/2005/8/layout/default"/>
    <dgm:cxn modelId="{DD721549-1B25-AE4F-AFCC-F9CC7E10B2F2}" type="presParOf" srcId="{95E667D7-5341-7440-8D3B-896369E0EDF9}" destId="{957FE558-63CF-E342-B441-EAAB2413807B}" srcOrd="5" destOrd="0" presId="urn:microsoft.com/office/officeart/2005/8/layout/default"/>
    <dgm:cxn modelId="{EBE76C47-D641-0840-B133-94E54761B2B6}" type="presParOf" srcId="{95E667D7-5341-7440-8D3B-896369E0EDF9}" destId="{04157DF9-852F-4C4F-BF6C-512B987ED9D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4017A0-F5B3-F948-AAA8-C09873D8BB66}"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92266341-BA3D-5146-A274-02455CA4BE89}">
      <dgm:prSet/>
      <dgm:spPr>
        <a:solidFill>
          <a:schemeClr val="tx2"/>
        </a:solidFill>
        <a:ln>
          <a:solidFill>
            <a:schemeClr val="bg2"/>
          </a:solidFill>
        </a:ln>
      </dgm:spPr>
      <dgm:t>
        <a:bodyPr/>
        <a:lstStyle/>
        <a:p>
          <a:pPr rtl="0"/>
          <a:r>
            <a:rPr lang="en-US" b="1" dirty="0">
              <a:solidFill>
                <a:schemeClr val="tx2">
                  <a:lumMod val="10000"/>
                </a:schemeClr>
              </a:solidFill>
            </a:rPr>
            <a:t>Electronic monitoring</a:t>
          </a:r>
          <a:endParaRPr lang="en-US" dirty="0">
            <a:solidFill>
              <a:schemeClr val="tx2">
                <a:lumMod val="10000"/>
              </a:schemeClr>
            </a:solidFill>
          </a:endParaRPr>
        </a:p>
      </dgm:t>
    </dgm:pt>
    <dgm:pt modelId="{342E21F8-DD57-5243-84A9-A8DF9107399D}" type="parTrans" cxnId="{C1C74E77-84E8-DE46-A1B9-94E2D4490474}">
      <dgm:prSet/>
      <dgm:spPr/>
      <dgm:t>
        <a:bodyPr/>
        <a:lstStyle/>
        <a:p>
          <a:endParaRPr lang="en-US"/>
        </a:p>
      </dgm:t>
    </dgm:pt>
    <dgm:pt modelId="{AC433C7E-FC2E-D244-BE69-511CA97997B7}" type="sibTrans" cxnId="{C1C74E77-84E8-DE46-A1B9-94E2D4490474}">
      <dgm:prSet/>
      <dgm:spPr/>
      <dgm:t>
        <a:bodyPr/>
        <a:lstStyle/>
        <a:p>
          <a:endParaRPr lang="en-US"/>
        </a:p>
      </dgm:t>
    </dgm:pt>
    <dgm:pt modelId="{C87A7D0B-7FD3-254E-8777-92F0D1A2469D}">
      <dgm:prSet/>
      <dgm:spPr>
        <a:solidFill>
          <a:schemeClr val="tx2"/>
        </a:solidFill>
        <a:ln>
          <a:solidFill>
            <a:schemeClr val="bg2"/>
          </a:solidFill>
        </a:ln>
      </dgm:spPr>
      <dgm:t>
        <a:bodyPr/>
        <a:lstStyle/>
        <a:p>
          <a:pPr rtl="0"/>
          <a:r>
            <a:rPr lang="en-US" dirty="0">
              <a:solidFill>
                <a:schemeClr val="tx2">
                  <a:lumMod val="10000"/>
                </a:schemeClr>
              </a:solidFill>
            </a:rPr>
            <a:t>If a password is communicated across a network to log on to a remote system, it is vulnerable to eavesdropping</a:t>
          </a:r>
        </a:p>
      </dgm:t>
    </dgm:pt>
    <dgm:pt modelId="{B2274EC3-5634-5C4E-A56F-0E0DC53F5997}" type="parTrans" cxnId="{255042D5-D89B-A147-B928-0CDBCF0E6A51}">
      <dgm:prSet/>
      <dgm:spPr/>
      <dgm:t>
        <a:bodyPr/>
        <a:lstStyle/>
        <a:p>
          <a:endParaRPr lang="en-US"/>
        </a:p>
      </dgm:t>
    </dgm:pt>
    <dgm:pt modelId="{E1778334-ABAD-DD46-977B-25B6D432C67E}" type="sibTrans" cxnId="{255042D5-D89B-A147-B928-0CDBCF0E6A51}">
      <dgm:prSet/>
      <dgm:spPr/>
      <dgm:t>
        <a:bodyPr/>
        <a:lstStyle/>
        <a:p>
          <a:endParaRPr lang="en-US"/>
        </a:p>
      </dgm:t>
    </dgm:pt>
    <dgm:pt modelId="{42B3FED0-408E-1844-BEA1-DEF0A2B6F9B1}">
      <dgm:prSet/>
      <dgm:spPr>
        <a:solidFill>
          <a:schemeClr val="tx2"/>
        </a:solidFill>
        <a:ln>
          <a:solidFill>
            <a:schemeClr val="bg2"/>
          </a:solidFill>
        </a:ln>
      </dgm:spPr>
      <dgm:t>
        <a:bodyPr/>
        <a:lstStyle/>
        <a:p>
          <a:pPr rtl="0"/>
          <a:r>
            <a:rPr lang="en-US" dirty="0">
              <a:solidFill>
                <a:schemeClr val="tx2">
                  <a:lumMod val="10000"/>
                </a:schemeClr>
              </a:solidFill>
            </a:rPr>
            <a:t>Simple encryption will not fix this problem, because the encrypted password is, in effect, the password and can be observed and reused by an adversary</a:t>
          </a:r>
        </a:p>
      </dgm:t>
    </dgm:pt>
    <dgm:pt modelId="{1FC29AAF-3F1D-014C-A2DE-A234C6DCA758}" type="parTrans" cxnId="{B75E3AC7-E62E-8A4B-8B00-A7DA992CD796}">
      <dgm:prSet/>
      <dgm:spPr/>
      <dgm:t>
        <a:bodyPr/>
        <a:lstStyle/>
        <a:p>
          <a:endParaRPr lang="en-US"/>
        </a:p>
      </dgm:t>
    </dgm:pt>
    <dgm:pt modelId="{C2CDC53A-270E-434F-9E16-34BC053D869F}" type="sibTrans" cxnId="{B75E3AC7-E62E-8A4B-8B00-A7DA992CD796}">
      <dgm:prSet/>
      <dgm:spPr/>
      <dgm:t>
        <a:bodyPr/>
        <a:lstStyle/>
        <a:p>
          <a:endParaRPr lang="en-US"/>
        </a:p>
      </dgm:t>
    </dgm:pt>
    <dgm:pt modelId="{1A18AAC5-35A0-F94C-8B7E-91890248F2F3}">
      <dgm:prSet/>
      <dgm:spPr>
        <a:solidFill>
          <a:schemeClr val="tx2"/>
        </a:solidFill>
        <a:ln>
          <a:solidFill>
            <a:schemeClr val="bg2"/>
          </a:solidFill>
        </a:ln>
      </dgm:spPr>
      <dgm:t>
        <a:bodyPr/>
        <a:lstStyle/>
        <a:p>
          <a:pPr rtl="0"/>
          <a:r>
            <a:rPr lang="en-US" b="1" dirty="0">
              <a:solidFill>
                <a:schemeClr val="tx2">
                  <a:lumMod val="10000"/>
                </a:schemeClr>
              </a:solidFill>
            </a:rPr>
            <a:t>Password guessing against single user</a:t>
          </a:r>
          <a:endParaRPr lang="en-US" dirty="0">
            <a:solidFill>
              <a:schemeClr val="tx2">
                <a:lumMod val="10000"/>
              </a:schemeClr>
            </a:solidFill>
          </a:endParaRPr>
        </a:p>
      </dgm:t>
    </dgm:pt>
    <dgm:pt modelId="{0EB46D98-34B0-D54F-9D58-FA8B6A952D55}" type="parTrans" cxnId="{A983B387-3A8D-2A4A-AE04-F3EDAA797D01}">
      <dgm:prSet/>
      <dgm:spPr/>
      <dgm:t>
        <a:bodyPr/>
        <a:lstStyle/>
        <a:p>
          <a:endParaRPr lang="en-US"/>
        </a:p>
      </dgm:t>
    </dgm:pt>
    <dgm:pt modelId="{E35B2FE7-84F5-424F-A387-DC365EF52297}" type="sibTrans" cxnId="{A983B387-3A8D-2A4A-AE04-F3EDAA797D01}">
      <dgm:prSet/>
      <dgm:spPr/>
      <dgm:t>
        <a:bodyPr/>
        <a:lstStyle/>
        <a:p>
          <a:endParaRPr lang="en-US"/>
        </a:p>
      </dgm:t>
    </dgm:pt>
    <dgm:pt modelId="{A6CA135C-FE19-4B41-8106-8AE3482E7388}">
      <dgm:prSet/>
      <dgm:spPr>
        <a:solidFill>
          <a:schemeClr val="tx2"/>
        </a:solidFill>
        <a:ln>
          <a:solidFill>
            <a:schemeClr val="bg2"/>
          </a:solidFill>
        </a:ln>
      </dgm:spPr>
      <dgm:t>
        <a:bodyPr/>
        <a:lstStyle/>
        <a:p>
          <a:pPr rtl="0"/>
          <a:r>
            <a:rPr lang="en-US" dirty="0">
              <a:solidFill>
                <a:schemeClr val="tx2">
                  <a:lumMod val="10000"/>
                </a:schemeClr>
              </a:solidFill>
            </a:rPr>
            <a:t>The attacker attempts to gain knowledge about the account holder and system password policies and uses that knowledge to guess the password</a:t>
          </a:r>
        </a:p>
      </dgm:t>
    </dgm:pt>
    <dgm:pt modelId="{C77A8F1E-C16D-0F48-9516-FC5A0BA1D34F}" type="parTrans" cxnId="{038D9838-8C7C-4C49-A9DF-58A55A96CB70}">
      <dgm:prSet/>
      <dgm:spPr/>
      <dgm:t>
        <a:bodyPr/>
        <a:lstStyle/>
        <a:p>
          <a:endParaRPr lang="en-US"/>
        </a:p>
      </dgm:t>
    </dgm:pt>
    <dgm:pt modelId="{E990F7CB-167C-8C41-A774-11BB6D9B307B}" type="sibTrans" cxnId="{038D9838-8C7C-4C49-A9DF-58A55A96CB70}">
      <dgm:prSet/>
      <dgm:spPr/>
      <dgm:t>
        <a:bodyPr/>
        <a:lstStyle/>
        <a:p>
          <a:endParaRPr lang="en-US"/>
        </a:p>
      </dgm:t>
    </dgm:pt>
    <dgm:pt modelId="{DBAD67FA-6581-FB47-8E50-EFB77250E991}">
      <dgm:prSet/>
      <dgm:spPr>
        <a:solidFill>
          <a:schemeClr val="tx2"/>
        </a:solidFill>
        <a:ln>
          <a:solidFill>
            <a:schemeClr val="bg2"/>
          </a:solidFill>
        </a:ln>
      </dgm:spPr>
      <dgm:t>
        <a:bodyPr/>
        <a:lstStyle/>
        <a:p>
          <a:pPr rtl="0"/>
          <a:r>
            <a:rPr lang="en-US" dirty="0">
              <a:solidFill>
                <a:schemeClr val="tx2">
                  <a:lumMod val="10000"/>
                </a:schemeClr>
              </a:solidFill>
            </a:rPr>
            <a:t>Countermeasures include training in and enforcement of password policies that make passwords difficult to guess</a:t>
          </a:r>
        </a:p>
      </dgm:t>
    </dgm:pt>
    <dgm:pt modelId="{9BCCE5BF-1C14-B143-B655-668D4B10A671}" type="parTrans" cxnId="{6A8358AA-D3BB-9D40-864C-3EA2C043BAF8}">
      <dgm:prSet/>
      <dgm:spPr/>
      <dgm:t>
        <a:bodyPr/>
        <a:lstStyle/>
        <a:p>
          <a:endParaRPr lang="en-US"/>
        </a:p>
      </dgm:t>
    </dgm:pt>
    <dgm:pt modelId="{BA381412-D334-734E-9141-0A3AA8048067}" type="sibTrans" cxnId="{6A8358AA-D3BB-9D40-864C-3EA2C043BAF8}">
      <dgm:prSet/>
      <dgm:spPr/>
      <dgm:t>
        <a:bodyPr/>
        <a:lstStyle/>
        <a:p>
          <a:endParaRPr lang="en-US"/>
        </a:p>
      </dgm:t>
    </dgm:pt>
    <dgm:pt modelId="{58AF6264-22D4-164E-A748-BF2D4994D8DF}">
      <dgm:prSet/>
      <dgm:spPr>
        <a:solidFill>
          <a:schemeClr val="tx2"/>
        </a:solidFill>
        <a:ln>
          <a:solidFill>
            <a:schemeClr val="bg2"/>
          </a:solidFill>
        </a:ln>
      </dgm:spPr>
      <dgm:t>
        <a:bodyPr/>
        <a:lstStyle/>
        <a:p>
          <a:pPr rtl="0"/>
          <a:r>
            <a:rPr lang="en-US" b="1" dirty="0">
              <a:solidFill>
                <a:schemeClr val="tx2">
                  <a:lumMod val="10000"/>
                </a:schemeClr>
              </a:solidFill>
            </a:rPr>
            <a:t>Exploiting multiple password use</a:t>
          </a:r>
          <a:endParaRPr lang="en-US" dirty="0">
            <a:solidFill>
              <a:schemeClr val="tx2">
                <a:lumMod val="10000"/>
              </a:schemeClr>
            </a:solidFill>
          </a:endParaRPr>
        </a:p>
      </dgm:t>
    </dgm:pt>
    <dgm:pt modelId="{FF0A6A7A-7934-CF47-9B5B-E9D5D24AE0A6}" type="parTrans" cxnId="{176867B4-A15F-6644-B03E-5D8EEB93C627}">
      <dgm:prSet/>
      <dgm:spPr/>
      <dgm:t>
        <a:bodyPr/>
        <a:lstStyle/>
        <a:p>
          <a:endParaRPr lang="en-US"/>
        </a:p>
      </dgm:t>
    </dgm:pt>
    <dgm:pt modelId="{E12CAA20-FC13-FB4C-9FA2-299BF18B3F5E}" type="sibTrans" cxnId="{176867B4-A15F-6644-B03E-5D8EEB93C627}">
      <dgm:prSet/>
      <dgm:spPr/>
      <dgm:t>
        <a:bodyPr/>
        <a:lstStyle/>
        <a:p>
          <a:endParaRPr lang="en-US"/>
        </a:p>
      </dgm:t>
    </dgm:pt>
    <dgm:pt modelId="{FCE80896-82BA-A241-ACD0-2D7B289A2184}">
      <dgm:prSet/>
      <dgm:spPr>
        <a:solidFill>
          <a:schemeClr val="tx2"/>
        </a:solidFill>
        <a:ln>
          <a:solidFill>
            <a:schemeClr val="bg2"/>
          </a:solidFill>
        </a:ln>
      </dgm:spPr>
      <dgm:t>
        <a:bodyPr/>
        <a:lstStyle/>
        <a:p>
          <a:pPr rtl="0"/>
          <a:r>
            <a:rPr lang="en-US" dirty="0">
              <a:solidFill>
                <a:schemeClr val="tx2">
                  <a:lumMod val="10000"/>
                </a:schemeClr>
              </a:solidFill>
            </a:rPr>
            <a:t>Attacks can become much more effective or damaging if different network devices share the same or a similar password for a given user</a:t>
          </a:r>
        </a:p>
      </dgm:t>
    </dgm:pt>
    <dgm:pt modelId="{E9304B34-CF36-1F4D-BC42-151EEC8E3780}" type="parTrans" cxnId="{ABEFB8AD-81C2-E44E-B46A-201C9B99CB88}">
      <dgm:prSet/>
      <dgm:spPr/>
      <dgm:t>
        <a:bodyPr/>
        <a:lstStyle/>
        <a:p>
          <a:endParaRPr lang="en-US"/>
        </a:p>
      </dgm:t>
    </dgm:pt>
    <dgm:pt modelId="{412A7C64-6513-364E-9E54-23FA6E31A462}" type="sibTrans" cxnId="{ABEFB8AD-81C2-E44E-B46A-201C9B99CB88}">
      <dgm:prSet/>
      <dgm:spPr/>
      <dgm:t>
        <a:bodyPr/>
        <a:lstStyle/>
        <a:p>
          <a:endParaRPr lang="en-US"/>
        </a:p>
      </dgm:t>
    </dgm:pt>
    <dgm:pt modelId="{592597A8-9CDE-9245-861C-5EF4195C4EE0}">
      <dgm:prSet/>
      <dgm:spPr>
        <a:solidFill>
          <a:schemeClr val="tx2"/>
        </a:solidFill>
        <a:ln>
          <a:solidFill>
            <a:schemeClr val="bg2"/>
          </a:solidFill>
        </a:ln>
      </dgm:spPr>
      <dgm:t>
        <a:bodyPr/>
        <a:lstStyle/>
        <a:p>
          <a:pPr rtl="0"/>
          <a:r>
            <a:rPr lang="en-US" dirty="0">
              <a:solidFill>
                <a:schemeClr val="tx2">
                  <a:lumMod val="10000"/>
                </a:schemeClr>
              </a:solidFill>
            </a:rPr>
            <a:t>Countermeasures include a policy that forbids the same or similar password on particular network devices</a:t>
          </a:r>
        </a:p>
      </dgm:t>
    </dgm:pt>
    <dgm:pt modelId="{79AF98C7-D9D7-3B42-AC94-D030B91115AB}" type="parTrans" cxnId="{9ADFC0D9-80BD-8044-884E-041FD865260D}">
      <dgm:prSet/>
      <dgm:spPr/>
      <dgm:t>
        <a:bodyPr/>
        <a:lstStyle/>
        <a:p>
          <a:endParaRPr lang="en-US"/>
        </a:p>
      </dgm:t>
    </dgm:pt>
    <dgm:pt modelId="{A14FF86F-A2BF-C743-A98E-36AEB5E7159A}" type="sibTrans" cxnId="{9ADFC0D9-80BD-8044-884E-041FD865260D}">
      <dgm:prSet/>
      <dgm:spPr/>
      <dgm:t>
        <a:bodyPr/>
        <a:lstStyle/>
        <a:p>
          <a:endParaRPr lang="en-US"/>
        </a:p>
      </dgm:t>
    </dgm:pt>
    <dgm:pt modelId="{49D64987-2F1D-594F-A09B-BD9FE3E82FC7}">
      <dgm:prSet/>
      <dgm:spPr>
        <a:solidFill>
          <a:schemeClr val="tx2"/>
        </a:solidFill>
        <a:ln>
          <a:solidFill>
            <a:schemeClr val="bg2"/>
          </a:solidFill>
        </a:ln>
      </dgm:spPr>
      <dgm:t>
        <a:bodyPr/>
        <a:lstStyle/>
        <a:p>
          <a:pPr rtl="0"/>
          <a:r>
            <a:rPr lang="en-US" b="1" dirty="0">
              <a:solidFill>
                <a:schemeClr val="tx2">
                  <a:lumMod val="10000"/>
                </a:schemeClr>
              </a:solidFill>
            </a:rPr>
            <a:t>Popular password attack</a:t>
          </a:r>
          <a:endParaRPr lang="en-US" dirty="0">
            <a:solidFill>
              <a:schemeClr val="tx2">
                <a:lumMod val="10000"/>
              </a:schemeClr>
            </a:solidFill>
          </a:endParaRPr>
        </a:p>
      </dgm:t>
    </dgm:pt>
    <dgm:pt modelId="{2F7669C2-4B8B-A544-A35F-48AEF442BB52}" type="parTrans" cxnId="{0236FE3F-5741-D84F-AEA7-1B2B9B8FBFD0}">
      <dgm:prSet/>
      <dgm:spPr/>
      <dgm:t>
        <a:bodyPr/>
        <a:lstStyle/>
        <a:p>
          <a:endParaRPr lang="en-US"/>
        </a:p>
      </dgm:t>
    </dgm:pt>
    <dgm:pt modelId="{6FB9F64C-180B-6D4C-85F9-FD380D2C1C07}" type="sibTrans" cxnId="{0236FE3F-5741-D84F-AEA7-1B2B9B8FBFD0}">
      <dgm:prSet/>
      <dgm:spPr/>
      <dgm:t>
        <a:bodyPr/>
        <a:lstStyle/>
        <a:p>
          <a:endParaRPr lang="en-US"/>
        </a:p>
      </dgm:t>
    </dgm:pt>
    <dgm:pt modelId="{EA65C092-68A8-6842-8BD8-3F31ACC1E4CD}">
      <dgm:prSet/>
      <dgm:spPr>
        <a:solidFill>
          <a:schemeClr val="tx2"/>
        </a:solidFill>
        <a:ln>
          <a:solidFill>
            <a:schemeClr val="bg2"/>
          </a:solidFill>
        </a:ln>
      </dgm:spPr>
      <dgm:t>
        <a:bodyPr/>
        <a:lstStyle/>
        <a:p>
          <a:pPr rtl="0"/>
          <a:r>
            <a:rPr lang="en-US" dirty="0">
              <a:solidFill>
                <a:schemeClr val="tx2">
                  <a:lumMod val="10000"/>
                </a:schemeClr>
              </a:solidFill>
            </a:rPr>
            <a:t>Attack is to use a popular password and try it against a wide range of user IDs</a:t>
          </a:r>
        </a:p>
      </dgm:t>
    </dgm:pt>
    <dgm:pt modelId="{4F04BD0F-9757-2243-ACF6-8245501C5A45}" type="parTrans" cxnId="{CDC10D65-2B82-4040-82AB-143F618D61FD}">
      <dgm:prSet/>
      <dgm:spPr/>
      <dgm:t>
        <a:bodyPr/>
        <a:lstStyle/>
        <a:p>
          <a:endParaRPr lang="en-US"/>
        </a:p>
      </dgm:t>
    </dgm:pt>
    <dgm:pt modelId="{F6006AF8-87C7-244B-B0BA-FA61AED8CD85}" type="sibTrans" cxnId="{CDC10D65-2B82-4040-82AB-143F618D61FD}">
      <dgm:prSet/>
      <dgm:spPr/>
      <dgm:t>
        <a:bodyPr/>
        <a:lstStyle/>
        <a:p>
          <a:endParaRPr lang="en-US"/>
        </a:p>
      </dgm:t>
    </dgm:pt>
    <dgm:pt modelId="{9C2AC7B8-204B-E641-9E64-DBCB82965A73}">
      <dgm:prSet/>
      <dgm:spPr>
        <a:solidFill>
          <a:schemeClr val="tx2"/>
        </a:solidFill>
        <a:ln>
          <a:solidFill>
            <a:schemeClr val="bg2"/>
          </a:solidFill>
        </a:ln>
      </dgm:spPr>
      <dgm:t>
        <a:bodyPr/>
        <a:lstStyle/>
        <a:p>
          <a:pPr rtl="0"/>
          <a:r>
            <a:rPr lang="en-US" dirty="0">
              <a:solidFill>
                <a:schemeClr val="tx2">
                  <a:lumMod val="10000"/>
                </a:schemeClr>
              </a:solidFill>
            </a:rPr>
            <a:t>Countermeasures include policies to inhibit the selection by users of common passwords and scanning the IP addresses of authentication requests and client cookies for submission patterns</a:t>
          </a:r>
        </a:p>
      </dgm:t>
    </dgm:pt>
    <dgm:pt modelId="{141EC6D3-7231-C64F-A177-57AC406323A5}" type="parTrans" cxnId="{23E70436-7CF8-F34C-936A-8B7BF93F51AE}">
      <dgm:prSet/>
      <dgm:spPr/>
      <dgm:t>
        <a:bodyPr/>
        <a:lstStyle/>
        <a:p>
          <a:endParaRPr lang="en-US"/>
        </a:p>
      </dgm:t>
    </dgm:pt>
    <dgm:pt modelId="{CEC21890-95AE-AD41-B3DA-BAE4EAD9BE6A}" type="sibTrans" cxnId="{23E70436-7CF8-F34C-936A-8B7BF93F51AE}">
      <dgm:prSet/>
      <dgm:spPr/>
      <dgm:t>
        <a:bodyPr/>
        <a:lstStyle/>
        <a:p>
          <a:endParaRPr lang="en-US"/>
        </a:p>
      </dgm:t>
    </dgm:pt>
    <dgm:pt modelId="{519A7D20-1A62-D34C-B19B-F744513AA8D6}" type="pres">
      <dgm:prSet presAssocID="{F14017A0-F5B3-F948-AAA8-C09873D8BB66}" presName="diagram" presStyleCnt="0">
        <dgm:presLayoutVars>
          <dgm:dir/>
          <dgm:resizeHandles val="exact"/>
        </dgm:presLayoutVars>
      </dgm:prSet>
      <dgm:spPr/>
    </dgm:pt>
    <dgm:pt modelId="{FC589977-9E55-0841-8C2C-349BF4F96BA5}" type="pres">
      <dgm:prSet presAssocID="{92266341-BA3D-5146-A274-02455CA4BE89}" presName="node" presStyleLbl="node1" presStyleIdx="0" presStyleCnt="4">
        <dgm:presLayoutVars>
          <dgm:bulletEnabled val="1"/>
        </dgm:presLayoutVars>
      </dgm:prSet>
      <dgm:spPr/>
    </dgm:pt>
    <dgm:pt modelId="{9095F221-BC96-9D48-95F0-76160669036C}" type="pres">
      <dgm:prSet presAssocID="{AC433C7E-FC2E-D244-BE69-511CA97997B7}" presName="sibTrans" presStyleCnt="0"/>
      <dgm:spPr/>
    </dgm:pt>
    <dgm:pt modelId="{9550AAE3-9B3D-214E-A308-1C33F90C09C0}" type="pres">
      <dgm:prSet presAssocID="{1A18AAC5-35A0-F94C-8B7E-91890248F2F3}" presName="node" presStyleLbl="node1" presStyleIdx="1" presStyleCnt="4">
        <dgm:presLayoutVars>
          <dgm:bulletEnabled val="1"/>
        </dgm:presLayoutVars>
      </dgm:prSet>
      <dgm:spPr/>
    </dgm:pt>
    <dgm:pt modelId="{B9E8B20D-D933-0D49-9AE7-1A4473A25E57}" type="pres">
      <dgm:prSet presAssocID="{E35B2FE7-84F5-424F-A387-DC365EF52297}" presName="sibTrans" presStyleCnt="0"/>
      <dgm:spPr/>
    </dgm:pt>
    <dgm:pt modelId="{8CBA5795-0F69-404C-B653-6EA86B83F3C9}" type="pres">
      <dgm:prSet presAssocID="{58AF6264-22D4-164E-A748-BF2D4994D8DF}" presName="node" presStyleLbl="node1" presStyleIdx="2" presStyleCnt="4">
        <dgm:presLayoutVars>
          <dgm:bulletEnabled val="1"/>
        </dgm:presLayoutVars>
      </dgm:prSet>
      <dgm:spPr/>
    </dgm:pt>
    <dgm:pt modelId="{79BA6057-FC85-214D-908A-11FCBEDB77A8}" type="pres">
      <dgm:prSet presAssocID="{E12CAA20-FC13-FB4C-9FA2-299BF18B3F5E}" presName="sibTrans" presStyleCnt="0"/>
      <dgm:spPr/>
    </dgm:pt>
    <dgm:pt modelId="{4A200CA9-A1EE-4248-9C54-C659ACBA4A78}" type="pres">
      <dgm:prSet presAssocID="{49D64987-2F1D-594F-A09B-BD9FE3E82FC7}" presName="node" presStyleLbl="node1" presStyleIdx="3" presStyleCnt="4">
        <dgm:presLayoutVars>
          <dgm:bulletEnabled val="1"/>
        </dgm:presLayoutVars>
      </dgm:prSet>
      <dgm:spPr/>
    </dgm:pt>
  </dgm:ptLst>
  <dgm:cxnLst>
    <dgm:cxn modelId="{4155742B-273C-DA4D-87C1-C843E5FED96E}" type="presOf" srcId="{EA65C092-68A8-6842-8BD8-3F31ACC1E4CD}" destId="{4A200CA9-A1EE-4248-9C54-C659ACBA4A78}" srcOrd="0" destOrd="1" presId="urn:microsoft.com/office/officeart/2005/8/layout/default"/>
    <dgm:cxn modelId="{8077312E-C922-D24F-BDAA-EA4ABEBE9E9D}" type="presOf" srcId="{FCE80896-82BA-A241-ACD0-2D7B289A2184}" destId="{8CBA5795-0F69-404C-B653-6EA86B83F3C9}" srcOrd="0" destOrd="1" presId="urn:microsoft.com/office/officeart/2005/8/layout/default"/>
    <dgm:cxn modelId="{23E70436-7CF8-F34C-936A-8B7BF93F51AE}" srcId="{49D64987-2F1D-594F-A09B-BD9FE3E82FC7}" destId="{9C2AC7B8-204B-E641-9E64-DBCB82965A73}" srcOrd="1" destOrd="0" parTransId="{141EC6D3-7231-C64F-A177-57AC406323A5}" sibTransId="{CEC21890-95AE-AD41-B3DA-BAE4EAD9BE6A}"/>
    <dgm:cxn modelId="{038D9838-8C7C-4C49-A9DF-58A55A96CB70}" srcId="{1A18AAC5-35A0-F94C-8B7E-91890248F2F3}" destId="{A6CA135C-FE19-4B41-8106-8AE3482E7388}" srcOrd="0" destOrd="0" parTransId="{C77A8F1E-C16D-0F48-9516-FC5A0BA1D34F}" sibTransId="{E990F7CB-167C-8C41-A774-11BB6D9B307B}"/>
    <dgm:cxn modelId="{0236FE3F-5741-D84F-AEA7-1B2B9B8FBFD0}" srcId="{F14017A0-F5B3-F948-AAA8-C09873D8BB66}" destId="{49D64987-2F1D-594F-A09B-BD9FE3E82FC7}" srcOrd="3" destOrd="0" parTransId="{2F7669C2-4B8B-A544-A35F-48AEF442BB52}" sibTransId="{6FB9F64C-180B-6D4C-85F9-FD380D2C1C07}"/>
    <dgm:cxn modelId="{CDC10D65-2B82-4040-82AB-143F618D61FD}" srcId="{49D64987-2F1D-594F-A09B-BD9FE3E82FC7}" destId="{EA65C092-68A8-6842-8BD8-3F31ACC1E4CD}" srcOrd="0" destOrd="0" parTransId="{4F04BD0F-9757-2243-ACF6-8245501C5A45}" sibTransId="{F6006AF8-87C7-244B-B0BA-FA61AED8CD85}"/>
    <dgm:cxn modelId="{C32D1F57-EB5C-4E4F-BA84-AB68AE2E9D59}" type="presOf" srcId="{DBAD67FA-6581-FB47-8E50-EFB77250E991}" destId="{9550AAE3-9B3D-214E-A308-1C33F90C09C0}" srcOrd="0" destOrd="2" presId="urn:microsoft.com/office/officeart/2005/8/layout/default"/>
    <dgm:cxn modelId="{C1C74E77-84E8-DE46-A1B9-94E2D4490474}" srcId="{F14017A0-F5B3-F948-AAA8-C09873D8BB66}" destId="{92266341-BA3D-5146-A274-02455CA4BE89}" srcOrd="0" destOrd="0" parTransId="{342E21F8-DD57-5243-84A9-A8DF9107399D}" sibTransId="{AC433C7E-FC2E-D244-BE69-511CA97997B7}"/>
    <dgm:cxn modelId="{809AA979-8189-3341-A272-488832A19D4C}" type="presOf" srcId="{592597A8-9CDE-9245-861C-5EF4195C4EE0}" destId="{8CBA5795-0F69-404C-B653-6EA86B83F3C9}" srcOrd="0" destOrd="2" presId="urn:microsoft.com/office/officeart/2005/8/layout/default"/>
    <dgm:cxn modelId="{8E99547D-1556-C44C-B961-4EDA972D6C0F}" type="presOf" srcId="{1A18AAC5-35A0-F94C-8B7E-91890248F2F3}" destId="{9550AAE3-9B3D-214E-A308-1C33F90C09C0}" srcOrd="0" destOrd="0" presId="urn:microsoft.com/office/officeart/2005/8/layout/default"/>
    <dgm:cxn modelId="{A983B387-3A8D-2A4A-AE04-F3EDAA797D01}" srcId="{F14017A0-F5B3-F948-AAA8-C09873D8BB66}" destId="{1A18AAC5-35A0-F94C-8B7E-91890248F2F3}" srcOrd="1" destOrd="0" parTransId="{0EB46D98-34B0-D54F-9D58-FA8B6A952D55}" sibTransId="{E35B2FE7-84F5-424F-A387-DC365EF52297}"/>
    <dgm:cxn modelId="{EDB0B88B-EB58-BF4B-A8B0-A649B2A8B63E}" type="presOf" srcId="{92266341-BA3D-5146-A274-02455CA4BE89}" destId="{FC589977-9E55-0841-8C2C-349BF4F96BA5}" srcOrd="0" destOrd="0" presId="urn:microsoft.com/office/officeart/2005/8/layout/default"/>
    <dgm:cxn modelId="{F4F734A4-791E-B245-8E41-E01E8FBC419B}" type="presOf" srcId="{9C2AC7B8-204B-E641-9E64-DBCB82965A73}" destId="{4A200CA9-A1EE-4248-9C54-C659ACBA4A78}" srcOrd="0" destOrd="2" presId="urn:microsoft.com/office/officeart/2005/8/layout/default"/>
    <dgm:cxn modelId="{5FC4A2A9-494C-6D47-8D2C-AD7622AEC934}" type="presOf" srcId="{49D64987-2F1D-594F-A09B-BD9FE3E82FC7}" destId="{4A200CA9-A1EE-4248-9C54-C659ACBA4A78}" srcOrd="0" destOrd="0" presId="urn:microsoft.com/office/officeart/2005/8/layout/default"/>
    <dgm:cxn modelId="{6A8358AA-D3BB-9D40-864C-3EA2C043BAF8}" srcId="{1A18AAC5-35A0-F94C-8B7E-91890248F2F3}" destId="{DBAD67FA-6581-FB47-8E50-EFB77250E991}" srcOrd="1" destOrd="0" parTransId="{9BCCE5BF-1C14-B143-B655-668D4B10A671}" sibTransId="{BA381412-D334-734E-9141-0A3AA8048067}"/>
    <dgm:cxn modelId="{ABEFB8AD-81C2-E44E-B46A-201C9B99CB88}" srcId="{58AF6264-22D4-164E-A748-BF2D4994D8DF}" destId="{FCE80896-82BA-A241-ACD0-2D7B289A2184}" srcOrd="0" destOrd="0" parTransId="{E9304B34-CF36-1F4D-BC42-151EEC8E3780}" sibTransId="{412A7C64-6513-364E-9E54-23FA6E31A462}"/>
    <dgm:cxn modelId="{176867B4-A15F-6644-B03E-5D8EEB93C627}" srcId="{F14017A0-F5B3-F948-AAA8-C09873D8BB66}" destId="{58AF6264-22D4-164E-A748-BF2D4994D8DF}" srcOrd="2" destOrd="0" parTransId="{FF0A6A7A-7934-CF47-9B5B-E9D5D24AE0A6}" sibTransId="{E12CAA20-FC13-FB4C-9FA2-299BF18B3F5E}"/>
    <dgm:cxn modelId="{BECB92C4-513B-F946-9E18-D767C615F05A}" type="presOf" srcId="{C87A7D0B-7FD3-254E-8777-92F0D1A2469D}" destId="{FC589977-9E55-0841-8C2C-349BF4F96BA5}" srcOrd="0" destOrd="1" presId="urn:microsoft.com/office/officeart/2005/8/layout/default"/>
    <dgm:cxn modelId="{B75E3AC7-E62E-8A4B-8B00-A7DA992CD796}" srcId="{92266341-BA3D-5146-A274-02455CA4BE89}" destId="{42B3FED0-408E-1844-BEA1-DEF0A2B6F9B1}" srcOrd="1" destOrd="0" parTransId="{1FC29AAF-3F1D-014C-A2DE-A234C6DCA758}" sibTransId="{C2CDC53A-270E-434F-9E16-34BC053D869F}"/>
    <dgm:cxn modelId="{255042D5-D89B-A147-B928-0CDBCF0E6A51}" srcId="{92266341-BA3D-5146-A274-02455CA4BE89}" destId="{C87A7D0B-7FD3-254E-8777-92F0D1A2469D}" srcOrd="0" destOrd="0" parTransId="{B2274EC3-5634-5C4E-A56F-0E0DC53F5997}" sibTransId="{E1778334-ABAD-DD46-977B-25B6D432C67E}"/>
    <dgm:cxn modelId="{9ADFC0D9-80BD-8044-884E-041FD865260D}" srcId="{58AF6264-22D4-164E-A748-BF2D4994D8DF}" destId="{592597A8-9CDE-9245-861C-5EF4195C4EE0}" srcOrd="1" destOrd="0" parTransId="{79AF98C7-D9D7-3B42-AC94-D030B91115AB}" sibTransId="{A14FF86F-A2BF-C743-A98E-36AEB5E7159A}"/>
    <dgm:cxn modelId="{E9D468E1-42AD-AA4B-AF67-CF438DD55F74}" type="presOf" srcId="{58AF6264-22D4-164E-A748-BF2D4994D8DF}" destId="{8CBA5795-0F69-404C-B653-6EA86B83F3C9}" srcOrd="0" destOrd="0" presId="urn:microsoft.com/office/officeart/2005/8/layout/default"/>
    <dgm:cxn modelId="{F3F770E1-7DD2-894F-B528-05196BE94E07}" type="presOf" srcId="{42B3FED0-408E-1844-BEA1-DEF0A2B6F9B1}" destId="{FC589977-9E55-0841-8C2C-349BF4F96BA5}" srcOrd="0" destOrd="2" presId="urn:microsoft.com/office/officeart/2005/8/layout/default"/>
    <dgm:cxn modelId="{412FB4F8-910D-B24E-8AE1-E11F482261C7}" type="presOf" srcId="{F14017A0-F5B3-F948-AAA8-C09873D8BB66}" destId="{519A7D20-1A62-D34C-B19B-F744513AA8D6}" srcOrd="0" destOrd="0" presId="urn:microsoft.com/office/officeart/2005/8/layout/default"/>
    <dgm:cxn modelId="{24CAABF9-2A32-7141-B25B-FEEABC191D4A}" type="presOf" srcId="{A6CA135C-FE19-4B41-8106-8AE3482E7388}" destId="{9550AAE3-9B3D-214E-A308-1C33F90C09C0}" srcOrd="0" destOrd="1" presId="urn:microsoft.com/office/officeart/2005/8/layout/default"/>
    <dgm:cxn modelId="{A0A92A1D-9444-3A4A-BDEC-782541B2B4CF}" type="presParOf" srcId="{519A7D20-1A62-D34C-B19B-F744513AA8D6}" destId="{FC589977-9E55-0841-8C2C-349BF4F96BA5}" srcOrd="0" destOrd="0" presId="urn:microsoft.com/office/officeart/2005/8/layout/default"/>
    <dgm:cxn modelId="{FDC70ECF-7592-1945-806F-A37ED16DF9E8}" type="presParOf" srcId="{519A7D20-1A62-D34C-B19B-F744513AA8D6}" destId="{9095F221-BC96-9D48-95F0-76160669036C}" srcOrd="1" destOrd="0" presId="urn:microsoft.com/office/officeart/2005/8/layout/default"/>
    <dgm:cxn modelId="{02A87FD4-DC23-AE4D-932E-7E74E62CF324}" type="presParOf" srcId="{519A7D20-1A62-D34C-B19B-F744513AA8D6}" destId="{9550AAE3-9B3D-214E-A308-1C33F90C09C0}" srcOrd="2" destOrd="0" presId="urn:microsoft.com/office/officeart/2005/8/layout/default"/>
    <dgm:cxn modelId="{156D3D24-E61E-0A41-B99D-EC3D1879C001}" type="presParOf" srcId="{519A7D20-1A62-D34C-B19B-F744513AA8D6}" destId="{B9E8B20D-D933-0D49-9AE7-1A4473A25E57}" srcOrd="3" destOrd="0" presId="urn:microsoft.com/office/officeart/2005/8/layout/default"/>
    <dgm:cxn modelId="{7B512AA0-0CDE-594C-8F7A-E90698AF4B9E}" type="presParOf" srcId="{519A7D20-1A62-D34C-B19B-F744513AA8D6}" destId="{8CBA5795-0F69-404C-B653-6EA86B83F3C9}" srcOrd="4" destOrd="0" presId="urn:microsoft.com/office/officeart/2005/8/layout/default"/>
    <dgm:cxn modelId="{4C097153-97F9-AE43-8EBD-65E3A791CD99}" type="presParOf" srcId="{519A7D20-1A62-D34C-B19B-F744513AA8D6}" destId="{79BA6057-FC85-214D-908A-11FCBEDB77A8}" srcOrd="5" destOrd="0" presId="urn:microsoft.com/office/officeart/2005/8/layout/default"/>
    <dgm:cxn modelId="{DB0C7A54-6D72-1C4C-8825-06F18DFE02A3}" type="presParOf" srcId="{519A7D20-1A62-D34C-B19B-F744513AA8D6}" destId="{4A200CA9-A1EE-4248-9C54-C659ACBA4A7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736CC2-214F-4640-8330-BEA3D8564C2C}" type="doc">
      <dgm:prSet loTypeId="urn:microsoft.com/office/officeart/2005/8/layout/matrix3" loCatId="matrix" qsTypeId="urn:microsoft.com/office/officeart/2005/8/quickstyle/simple4" qsCatId="simple" csTypeId="urn:microsoft.com/office/officeart/2005/8/colors/accent1_2" csCatId="accent1" phldr="1"/>
      <dgm:spPr/>
      <dgm:t>
        <a:bodyPr/>
        <a:lstStyle/>
        <a:p>
          <a:endParaRPr lang="en-US"/>
        </a:p>
      </dgm:t>
    </dgm:pt>
    <dgm:pt modelId="{F8DE0C49-8B40-1647-87C4-1C3F7AF8ADBA}">
      <dgm:prSet phldrT="[Text]"/>
      <dgm:spPr/>
      <dgm:t>
        <a:bodyPr/>
        <a:lstStyle/>
        <a:p>
          <a:r>
            <a:rPr lang="en-AU" dirty="0">
              <a:solidFill>
                <a:schemeClr val="tx1"/>
              </a:solidFill>
            </a:rPr>
            <a:t>User education</a:t>
          </a:r>
          <a:endParaRPr lang="en-US" dirty="0">
            <a:solidFill>
              <a:schemeClr val="tx1"/>
            </a:solidFill>
          </a:endParaRPr>
        </a:p>
      </dgm:t>
    </dgm:pt>
    <dgm:pt modelId="{6723C6C6-31B2-6E40-A872-C2C3B8A38EB2}" type="parTrans" cxnId="{3017B0A9-3912-094C-9D46-1F1A44194E87}">
      <dgm:prSet/>
      <dgm:spPr/>
      <dgm:t>
        <a:bodyPr/>
        <a:lstStyle/>
        <a:p>
          <a:endParaRPr lang="en-US"/>
        </a:p>
      </dgm:t>
    </dgm:pt>
    <dgm:pt modelId="{4A7182B5-45B1-934D-B89F-1EE034E63E86}" type="sibTrans" cxnId="{3017B0A9-3912-094C-9D46-1F1A44194E87}">
      <dgm:prSet/>
      <dgm:spPr/>
      <dgm:t>
        <a:bodyPr/>
        <a:lstStyle/>
        <a:p>
          <a:endParaRPr lang="en-US"/>
        </a:p>
      </dgm:t>
    </dgm:pt>
    <dgm:pt modelId="{0E53F480-F86A-CE4A-874F-3922CC65CE85}">
      <dgm:prSet/>
      <dgm:spPr/>
      <dgm:t>
        <a:bodyPr/>
        <a:lstStyle/>
        <a:p>
          <a:r>
            <a:rPr lang="en-AU" dirty="0">
              <a:solidFill>
                <a:schemeClr val="tx1"/>
              </a:solidFill>
            </a:rPr>
            <a:t>Users can be told the importance of using hard-to-guess passwords and can be provided with guidelines for selecting strong passwords</a:t>
          </a:r>
        </a:p>
      </dgm:t>
    </dgm:pt>
    <dgm:pt modelId="{90DF6875-0585-6643-96B9-4DCDB30F2B93}" type="parTrans" cxnId="{26DF95B7-5BE0-864D-B6C3-741288ACDBCA}">
      <dgm:prSet/>
      <dgm:spPr/>
      <dgm:t>
        <a:bodyPr/>
        <a:lstStyle/>
        <a:p>
          <a:endParaRPr lang="en-US"/>
        </a:p>
      </dgm:t>
    </dgm:pt>
    <dgm:pt modelId="{DC04356F-67CE-A146-9DF9-827EA3F09306}" type="sibTrans" cxnId="{26DF95B7-5BE0-864D-B6C3-741288ACDBCA}">
      <dgm:prSet/>
      <dgm:spPr/>
      <dgm:t>
        <a:bodyPr/>
        <a:lstStyle/>
        <a:p>
          <a:endParaRPr lang="en-US"/>
        </a:p>
      </dgm:t>
    </dgm:pt>
    <dgm:pt modelId="{85E57A0A-B0E7-BE4F-A53C-B73CAB4BB727}">
      <dgm:prSet/>
      <dgm:spPr/>
      <dgm:t>
        <a:bodyPr/>
        <a:lstStyle/>
        <a:p>
          <a:r>
            <a:rPr lang="en-AU" dirty="0">
              <a:solidFill>
                <a:schemeClr val="tx1"/>
              </a:solidFill>
            </a:rPr>
            <a:t>Computer-generated passwords</a:t>
          </a:r>
        </a:p>
      </dgm:t>
    </dgm:pt>
    <dgm:pt modelId="{771E22A3-6A5C-CC44-ADC2-33E2A8CA8CED}" type="parTrans" cxnId="{C00859C3-AED5-7D45-BA22-B40FDB62704E}">
      <dgm:prSet/>
      <dgm:spPr/>
      <dgm:t>
        <a:bodyPr/>
        <a:lstStyle/>
        <a:p>
          <a:endParaRPr lang="en-US"/>
        </a:p>
      </dgm:t>
    </dgm:pt>
    <dgm:pt modelId="{E9806375-8868-8E49-8909-DB20B0123CE6}" type="sibTrans" cxnId="{C00859C3-AED5-7D45-BA22-B40FDB62704E}">
      <dgm:prSet/>
      <dgm:spPr/>
      <dgm:t>
        <a:bodyPr/>
        <a:lstStyle/>
        <a:p>
          <a:endParaRPr lang="en-US"/>
        </a:p>
      </dgm:t>
    </dgm:pt>
    <dgm:pt modelId="{B9787164-4B5B-1F49-8507-C79D4DC14411}">
      <dgm:prSet/>
      <dgm:spPr/>
      <dgm:t>
        <a:bodyPr/>
        <a:lstStyle/>
        <a:p>
          <a:r>
            <a:rPr lang="en-AU" dirty="0">
              <a:solidFill>
                <a:schemeClr val="tx1"/>
              </a:solidFill>
            </a:rPr>
            <a:t>Computer-generated password schemes have a history of poor acceptance by users</a:t>
          </a:r>
        </a:p>
      </dgm:t>
    </dgm:pt>
    <dgm:pt modelId="{A2C55F17-1FD8-0F4C-8761-0BDF32E4650F}" type="parTrans" cxnId="{C7BA711D-72B8-5549-9F9B-8941FFDA0A0E}">
      <dgm:prSet/>
      <dgm:spPr/>
      <dgm:t>
        <a:bodyPr/>
        <a:lstStyle/>
        <a:p>
          <a:endParaRPr lang="en-US"/>
        </a:p>
      </dgm:t>
    </dgm:pt>
    <dgm:pt modelId="{D71014F1-3F5E-824E-8662-75508FA79FEC}" type="sibTrans" cxnId="{C7BA711D-72B8-5549-9F9B-8941FFDA0A0E}">
      <dgm:prSet/>
      <dgm:spPr/>
      <dgm:t>
        <a:bodyPr/>
        <a:lstStyle/>
        <a:p>
          <a:endParaRPr lang="en-US"/>
        </a:p>
      </dgm:t>
    </dgm:pt>
    <dgm:pt modelId="{8322A107-4210-D54F-99CF-418F0D62A564}">
      <dgm:prSet/>
      <dgm:spPr/>
      <dgm:t>
        <a:bodyPr/>
        <a:lstStyle/>
        <a:p>
          <a:r>
            <a:rPr lang="en-AU" dirty="0">
              <a:solidFill>
                <a:schemeClr val="tx1"/>
              </a:solidFill>
            </a:rPr>
            <a:t>Users have difficulty remembering them</a:t>
          </a:r>
        </a:p>
      </dgm:t>
    </dgm:pt>
    <dgm:pt modelId="{9AB7DCEC-1246-4E43-BB9C-E4EABC498137}" type="parTrans" cxnId="{6AB8880E-E791-3B4D-91D0-AA6679E11BDE}">
      <dgm:prSet/>
      <dgm:spPr/>
      <dgm:t>
        <a:bodyPr/>
        <a:lstStyle/>
        <a:p>
          <a:endParaRPr lang="en-US"/>
        </a:p>
      </dgm:t>
    </dgm:pt>
    <dgm:pt modelId="{4E7CABC3-B95C-4549-BB39-EAF229344591}" type="sibTrans" cxnId="{6AB8880E-E791-3B4D-91D0-AA6679E11BDE}">
      <dgm:prSet/>
      <dgm:spPr/>
      <dgm:t>
        <a:bodyPr/>
        <a:lstStyle/>
        <a:p>
          <a:endParaRPr lang="en-US"/>
        </a:p>
      </dgm:t>
    </dgm:pt>
    <dgm:pt modelId="{EA7233C7-6985-CE42-8895-B56099AB9FBE}">
      <dgm:prSet/>
      <dgm:spPr/>
      <dgm:t>
        <a:bodyPr/>
        <a:lstStyle/>
        <a:p>
          <a:r>
            <a:rPr lang="en-AU" dirty="0">
              <a:solidFill>
                <a:schemeClr val="tx1"/>
              </a:solidFill>
            </a:rPr>
            <a:t>Reactive password checking</a:t>
          </a:r>
        </a:p>
      </dgm:t>
    </dgm:pt>
    <dgm:pt modelId="{350D4152-1017-D347-89B6-6A1F42C3AEC9}" type="parTrans" cxnId="{158982B5-2E0E-A546-BC77-E525C18C2160}">
      <dgm:prSet/>
      <dgm:spPr/>
      <dgm:t>
        <a:bodyPr/>
        <a:lstStyle/>
        <a:p>
          <a:endParaRPr lang="en-US"/>
        </a:p>
      </dgm:t>
    </dgm:pt>
    <dgm:pt modelId="{67BB70CB-3E9B-A24A-966C-004BE1C59191}" type="sibTrans" cxnId="{158982B5-2E0E-A546-BC77-E525C18C2160}">
      <dgm:prSet/>
      <dgm:spPr/>
      <dgm:t>
        <a:bodyPr/>
        <a:lstStyle/>
        <a:p>
          <a:endParaRPr lang="en-US"/>
        </a:p>
      </dgm:t>
    </dgm:pt>
    <dgm:pt modelId="{EE9A385D-8188-5948-9D67-C0B79B838DDA}">
      <dgm:prSet/>
      <dgm:spPr/>
      <dgm:t>
        <a:bodyPr/>
        <a:lstStyle/>
        <a:p>
          <a:r>
            <a:rPr lang="en-AU" dirty="0">
              <a:solidFill>
                <a:schemeClr val="tx1"/>
              </a:solidFill>
            </a:rPr>
            <a:t>A strategy in which the system periodically runs its own password cracker to find guessable passwords</a:t>
          </a:r>
        </a:p>
      </dgm:t>
    </dgm:pt>
    <dgm:pt modelId="{008340E4-6090-8642-9444-57D32EADB767}" type="parTrans" cxnId="{772593BE-937F-2040-8354-E5F20C9B0283}">
      <dgm:prSet/>
      <dgm:spPr/>
      <dgm:t>
        <a:bodyPr/>
        <a:lstStyle/>
        <a:p>
          <a:endParaRPr lang="en-US"/>
        </a:p>
      </dgm:t>
    </dgm:pt>
    <dgm:pt modelId="{EC9D9EDE-8683-024C-9B38-D53846F169E4}" type="sibTrans" cxnId="{772593BE-937F-2040-8354-E5F20C9B0283}">
      <dgm:prSet/>
      <dgm:spPr/>
      <dgm:t>
        <a:bodyPr/>
        <a:lstStyle/>
        <a:p>
          <a:endParaRPr lang="en-US"/>
        </a:p>
      </dgm:t>
    </dgm:pt>
    <dgm:pt modelId="{9E3F1605-D6A9-4443-AD51-0D55238589D1}">
      <dgm:prSet/>
      <dgm:spPr/>
      <dgm:t>
        <a:bodyPr/>
        <a:lstStyle/>
        <a:p>
          <a:r>
            <a:rPr lang="en-AU" dirty="0">
              <a:solidFill>
                <a:schemeClr val="tx1"/>
              </a:solidFill>
            </a:rPr>
            <a:t>Proactive password checking</a:t>
          </a:r>
        </a:p>
      </dgm:t>
    </dgm:pt>
    <dgm:pt modelId="{1FB302C6-CB14-4441-8B59-998DD4DA2B2F}" type="parTrans" cxnId="{20C54A20-2F22-B643-A968-E0E60057B2D7}">
      <dgm:prSet/>
      <dgm:spPr/>
      <dgm:t>
        <a:bodyPr/>
        <a:lstStyle/>
        <a:p>
          <a:endParaRPr lang="en-US"/>
        </a:p>
      </dgm:t>
    </dgm:pt>
    <dgm:pt modelId="{0BFC9001-9DEE-584C-BB92-90448BDA5BE8}" type="sibTrans" cxnId="{20C54A20-2F22-B643-A968-E0E60057B2D7}">
      <dgm:prSet/>
      <dgm:spPr/>
      <dgm:t>
        <a:bodyPr/>
        <a:lstStyle/>
        <a:p>
          <a:endParaRPr lang="en-US"/>
        </a:p>
      </dgm:t>
    </dgm:pt>
    <dgm:pt modelId="{84C4C052-9561-914E-BBEA-D7185432C3CE}">
      <dgm:prSet/>
      <dgm:spPr/>
      <dgm:t>
        <a:bodyPr/>
        <a:lstStyle/>
        <a:p>
          <a:r>
            <a:rPr lang="en-AU" dirty="0">
              <a:solidFill>
                <a:schemeClr val="tx1"/>
              </a:solidFill>
            </a:rPr>
            <a:t>A user is allowed to select his or her own password, however, at the time of selection, the system checks to see if the password is allowable and, if not, rejects it</a:t>
          </a:r>
        </a:p>
      </dgm:t>
    </dgm:pt>
    <dgm:pt modelId="{7F70800E-1E3B-7442-BF6B-5DB226F2A82A}" type="parTrans" cxnId="{4EABA9BB-8334-B045-991A-E15A6001BE5F}">
      <dgm:prSet/>
      <dgm:spPr/>
      <dgm:t>
        <a:bodyPr/>
        <a:lstStyle/>
        <a:p>
          <a:endParaRPr lang="en-US"/>
        </a:p>
      </dgm:t>
    </dgm:pt>
    <dgm:pt modelId="{9C07ED80-9A21-9245-9648-C4703613F7D1}" type="sibTrans" cxnId="{4EABA9BB-8334-B045-991A-E15A6001BE5F}">
      <dgm:prSet/>
      <dgm:spPr/>
      <dgm:t>
        <a:bodyPr/>
        <a:lstStyle/>
        <a:p>
          <a:endParaRPr lang="en-US"/>
        </a:p>
      </dgm:t>
    </dgm:pt>
    <dgm:pt modelId="{EAECCF87-65C8-794A-A019-9D5581339B88}" type="pres">
      <dgm:prSet presAssocID="{42736CC2-214F-4640-8330-BEA3D8564C2C}" presName="matrix" presStyleCnt="0">
        <dgm:presLayoutVars>
          <dgm:chMax val="1"/>
          <dgm:dir/>
          <dgm:resizeHandles val="exact"/>
        </dgm:presLayoutVars>
      </dgm:prSet>
      <dgm:spPr/>
    </dgm:pt>
    <dgm:pt modelId="{594D0191-5540-ED4D-ABDA-721F7AE06A53}" type="pres">
      <dgm:prSet presAssocID="{42736CC2-214F-4640-8330-BEA3D8564C2C}" presName="diamond" presStyleLbl="bgShp" presStyleIdx="0" presStyleCnt="1"/>
      <dgm:spPr>
        <a:solidFill>
          <a:schemeClr val="tx2"/>
        </a:solidFill>
        <a:ln>
          <a:solidFill>
            <a:schemeClr val="bg2"/>
          </a:solidFill>
        </a:ln>
      </dgm:spPr>
    </dgm:pt>
    <dgm:pt modelId="{578895B2-0777-2945-8876-3C597FC17514}" type="pres">
      <dgm:prSet presAssocID="{42736CC2-214F-4640-8330-BEA3D8564C2C}" presName="quad1" presStyleLbl="node1" presStyleIdx="0" presStyleCnt="4">
        <dgm:presLayoutVars>
          <dgm:chMax val="0"/>
          <dgm:chPref val="0"/>
          <dgm:bulletEnabled val="1"/>
        </dgm:presLayoutVars>
      </dgm:prSet>
      <dgm:spPr/>
    </dgm:pt>
    <dgm:pt modelId="{3FF97A81-660B-AD4E-A63C-9EB9B74360E9}" type="pres">
      <dgm:prSet presAssocID="{42736CC2-214F-4640-8330-BEA3D8564C2C}" presName="quad2" presStyleLbl="node1" presStyleIdx="1" presStyleCnt="4">
        <dgm:presLayoutVars>
          <dgm:chMax val="0"/>
          <dgm:chPref val="0"/>
          <dgm:bulletEnabled val="1"/>
        </dgm:presLayoutVars>
      </dgm:prSet>
      <dgm:spPr/>
    </dgm:pt>
    <dgm:pt modelId="{3FACEB1C-056B-7441-B599-2420B75997CE}" type="pres">
      <dgm:prSet presAssocID="{42736CC2-214F-4640-8330-BEA3D8564C2C}" presName="quad3" presStyleLbl="node1" presStyleIdx="2" presStyleCnt="4">
        <dgm:presLayoutVars>
          <dgm:chMax val="0"/>
          <dgm:chPref val="0"/>
          <dgm:bulletEnabled val="1"/>
        </dgm:presLayoutVars>
      </dgm:prSet>
      <dgm:spPr/>
    </dgm:pt>
    <dgm:pt modelId="{D8752D80-F3DA-9F40-AB2E-CBA1FC4747F0}" type="pres">
      <dgm:prSet presAssocID="{42736CC2-214F-4640-8330-BEA3D8564C2C}" presName="quad4" presStyleLbl="node1" presStyleIdx="3" presStyleCnt="4">
        <dgm:presLayoutVars>
          <dgm:chMax val="0"/>
          <dgm:chPref val="0"/>
          <dgm:bulletEnabled val="1"/>
        </dgm:presLayoutVars>
      </dgm:prSet>
      <dgm:spPr/>
    </dgm:pt>
  </dgm:ptLst>
  <dgm:cxnLst>
    <dgm:cxn modelId="{448DE50A-8EC9-4047-829D-31A41677334E}" type="presOf" srcId="{42736CC2-214F-4640-8330-BEA3D8564C2C}" destId="{EAECCF87-65C8-794A-A019-9D5581339B88}" srcOrd="0" destOrd="0" presId="urn:microsoft.com/office/officeart/2005/8/layout/matrix3"/>
    <dgm:cxn modelId="{6AB8880E-E791-3B4D-91D0-AA6679E11BDE}" srcId="{85E57A0A-B0E7-BE4F-A53C-B73CAB4BB727}" destId="{8322A107-4210-D54F-99CF-418F0D62A564}" srcOrd="1" destOrd="0" parTransId="{9AB7DCEC-1246-4E43-BB9C-E4EABC498137}" sibTransId="{4E7CABC3-B95C-4549-BB39-EAF229344591}"/>
    <dgm:cxn modelId="{C7BA711D-72B8-5549-9F9B-8941FFDA0A0E}" srcId="{85E57A0A-B0E7-BE4F-A53C-B73CAB4BB727}" destId="{B9787164-4B5B-1F49-8507-C79D4DC14411}" srcOrd="0" destOrd="0" parTransId="{A2C55F17-1FD8-0F4C-8761-0BDF32E4650F}" sibTransId="{D71014F1-3F5E-824E-8662-75508FA79FEC}"/>
    <dgm:cxn modelId="{20C54A20-2F22-B643-A968-E0E60057B2D7}" srcId="{42736CC2-214F-4640-8330-BEA3D8564C2C}" destId="{9E3F1605-D6A9-4443-AD51-0D55238589D1}" srcOrd="3" destOrd="0" parTransId="{1FB302C6-CB14-4441-8B59-998DD4DA2B2F}" sibTransId="{0BFC9001-9DEE-584C-BB92-90448BDA5BE8}"/>
    <dgm:cxn modelId="{9DA8B523-882A-B74E-A319-BDC7893E6AF8}" type="presOf" srcId="{8322A107-4210-D54F-99CF-418F0D62A564}" destId="{3FF97A81-660B-AD4E-A63C-9EB9B74360E9}" srcOrd="0" destOrd="2" presId="urn:microsoft.com/office/officeart/2005/8/layout/matrix3"/>
    <dgm:cxn modelId="{3EA82B25-7BF4-0F4D-9B39-6EA90102785B}" type="presOf" srcId="{B9787164-4B5B-1F49-8507-C79D4DC14411}" destId="{3FF97A81-660B-AD4E-A63C-9EB9B74360E9}" srcOrd="0" destOrd="1" presId="urn:microsoft.com/office/officeart/2005/8/layout/matrix3"/>
    <dgm:cxn modelId="{7F2BD655-785B-5647-8D67-84A19E7A67E0}" type="presOf" srcId="{84C4C052-9561-914E-BBEA-D7185432C3CE}" destId="{D8752D80-F3DA-9F40-AB2E-CBA1FC4747F0}" srcOrd="0" destOrd="1" presId="urn:microsoft.com/office/officeart/2005/8/layout/matrix3"/>
    <dgm:cxn modelId="{0A093479-8F8F-A146-BC8B-183CD48BF5E6}" type="presOf" srcId="{9E3F1605-D6A9-4443-AD51-0D55238589D1}" destId="{D8752D80-F3DA-9F40-AB2E-CBA1FC4747F0}" srcOrd="0" destOrd="0" presId="urn:microsoft.com/office/officeart/2005/8/layout/matrix3"/>
    <dgm:cxn modelId="{85A613A0-689F-FF46-B314-796265E0E45E}" type="presOf" srcId="{0E53F480-F86A-CE4A-874F-3922CC65CE85}" destId="{578895B2-0777-2945-8876-3C597FC17514}" srcOrd="0" destOrd="1" presId="urn:microsoft.com/office/officeart/2005/8/layout/matrix3"/>
    <dgm:cxn modelId="{2EBF9FA5-620F-FD4D-BDFD-802A58A2B492}" type="presOf" srcId="{F8DE0C49-8B40-1647-87C4-1C3F7AF8ADBA}" destId="{578895B2-0777-2945-8876-3C597FC17514}" srcOrd="0" destOrd="0" presId="urn:microsoft.com/office/officeart/2005/8/layout/matrix3"/>
    <dgm:cxn modelId="{3017B0A9-3912-094C-9D46-1F1A44194E87}" srcId="{42736CC2-214F-4640-8330-BEA3D8564C2C}" destId="{F8DE0C49-8B40-1647-87C4-1C3F7AF8ADBA}" srcOrd="0" destOrd="0" parTransId="{6723C6C6-31B2-6E40-A872-C2C3B8A38EB2}" sibTransId="{4A7182B5-45B1-934D-B89F-1EE034E63E86}"/>
    <dgm:cxn modelId="{5564F8AC-92AB-6443-A847-0C06CB49AFAF}" type="presOf" srcId="{85E57A0A-B0E7-BE4F-A53C-B73CAB4BB727}" destId="{3FF97A81-660B-AD4E-A63C-9EB9B74360E9}" srcOrd="0" destOrd="0" presId="urn:microsoft.com/office/officeart/2005/8/layout/matrix3"/>
    <dgm:cxn modelId="{E326F6AF-A663-1242-B3B6-C6B60EC05972}" type="presOf" srcId="{EE9A385D-8188-5948-9D67-C0B79B838DDA}" destId="{3FACEB1C-056B-7441-B599-2420B75997CE}" srcOrd="0" destOrd="1" presId="urn:microsoft.com/office/officeart/2005/8/layout/matrix3"/>
    <dgm:cxn modelId="{158982B5-2E0E-A546-BC77-E525C18C2160}" srcId="{42736CC2-214F-4640-8330-BEA3D8564C2C}" destId="{EA7233C7-6985-CE42-8895-B56099AB9FBE}" srcOrd="2" destOrd="0" parTransId="{350D4152-1017-D347-89B6-6A1F42C3AEC9}" sibTransId="{67BB70CB-3E9B-A24A-966C-004BE1C59191}"/>
    <dgm:cxn modelId="{26DF95B7-5BE0-864D-B6C3-741288ACDBCA}" srcId="{F8DE0C49-8B40-1647-87C4-1C3F7AF8ADBA}" destId="{0E53F480-F86A-CE4A-874F-3922CC65CE85}" srcOrd="0" destOrd="0" parTransId="{90DF6875-0585-6643-96B9-4DCDB30F2B93}" sibTransId="{DC04356F-67CE-A146-9DF9-827EA3F09306}"/>
    <dgm:cxn modelId="{4EABA9BB-8334-B045-991A-E15A6001BE5F}" srcId="{9E3F1605-D6A9-4443-AD51-0D55238589D1}" destId="{84C4C052-9561-914E-BBEA-D7185432C3CE}" srcOrd="0" destOrd="0" parTransId="{7F70800E-1E3B-7442-BF6B-5DB226F2A82A}" sibTransId="{9C07ED80-9A21-9245-9648-C4703613F7D1}"/>
    <dgm:cxn modelId="{772593BE-937F-2040-8354-E5F20C9B0283}" srcId="{EA7233C7-6985-CE42-8895-B56099AB9FBE}" destId="{EE9A385D-8188-5948-9D67-C0B79B838DDA}" srcOrd="0" destOrd="0" parTransId="{008340E4-6090-8642-9444-57D32EADB767}" sibTransId="{EC9D9EDE-8683-024C-9B38-D53846F169E4}"/>
    <dgm:cxn modelId="{C00859C3-AED5-7D45-BA22-B40FDB62704E}" srcId="{42736CC2-214F-4640-8330-BEA3D8564C2C}" destId="{85E57A0A-B0E7-BE4F-A53C-B73CAB4BB727}" srcOrd="1" destOrd="0" parTransId="{771E22A3-6A5C-CC44-ADC2-33E2A8CA8CED}" sibTransId="{E9806375-8868-8E49-8909-DB20B0123CE6}"/>
    <dgm:cxn modelId="{574B36CF-5E0A-DA45-9FED-2BF9F6E99C70}" type="presOf" srcId="{EA7233C7-6985-CE42-8895-B56099AB9FBE}" destId="{3FACEB1C-056B-7441-B599-2420B75997CE}" srcOrd="0" destOrd="0" presId="urn:microsoft.com/office/officeart/2005/8/layout/matrix3"/>
    <dgm:cxn modelId="{439F95FE-1929-3A4F-83A0-4DA8C6D533FB}" type="presParOf" srcId="{EAECCF87-65C8-794A-A019-9D5581339B88}" destId="{594D0191-5540-ED4D-ABDA-721F7AE06A53}" srcOrd="0" destOrd="0" presId="urn:microsoft.com/office/officeart/2005/8/layout/matrix3"/>
    <dgm:cxn modelId="{68C1B033-A857-0244-B354-0610306B50BC}" type="presParOf" srcId="{EAECCF87-65C8-794A-A019-9D5581339B88}" destId="{578895B2-0777-2945-8876-3C597FC17514}" srcOrd="1" destOrd="0" presId="urn:microsoft.com/office/officeart/2005/8/layout/matrix3"/>
    <dgm:cxn modelId="{CEF36078-A3E3-3B4B-8E64-3EDFB0674B15}" type="presParOf" srcId="{EAECCF87-65C8-794A-A019-9D5581339B88}" destId="{3FF97A81-660B-AD4E-A63C-9EB9B74360E9}" srcOrd="2" destOrd="0" presId="urn:microsoft.com/office/officeart/2005/8/layout/matrix3"/>
    <dgm:cxn modelId="{DE128706-5FCF-6241-A68B-CE383BD8B546}" type="presParOf" srcId="{EAECCF87-65C8-794A-A019-9D5581339B88}" destId="{3FACEB1C-056B-7441-B599-2420B75997CE}" srcOrd="3" destOrd="0" presId="urn:microsoft.com/office/officeart/2005/8/layout/matrix3"/>
    <dgm:cxn modelId="{6AE63263-71C5-3A42-AC1D-D846CEAAD765}" type="presParOf" srcId="{EAECCF87-65C8-794A-A019-9D5581339B88}" destId="{D8752D80-F3DA-9F40-AB2E-CBA1FC4747F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63FA1-5BC3-254F-A3D9-7F452CFAE22C}">
      <dsp:nvSpPr>
        <dsp:cNvPr id="0" name=""/>
        <dsp:cNvSpPr/>
      </dsp:nvSpPr>
      <dsp:spPr>
        <a:xfrm rot="5400000">
          <a:off x="4265545" y="-1573937"/>
          <a:ext cx="1106685" cy="453542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lumMod val="10000"/>
                </a:schemeClr>
              </a:solidFill>
            </a:rPr>
            <a:t>An individual who is not authorized to use the computer and who penetrates a system’s access controls to exploit a legitimate user’s account</a:t>
          </a:r>
        </a:p>
      </dsp:txBody>
      <dsp:txXfrm rot="-5400000">
        <a:off x="2551176" y="194456"/>
        <a:ext cx="4481400" cy="998637"/>
      </dsp:txXfrm>
    </dsp:sp>
    <dsp:sp modelId="{F451162C-4EB1-E44A-8BAD-F9113395A15D}">
      <dsp:nvSpPr>
        <dsp:cNvPr id="0" name=""/>
        <dsp:cNvSpPr/>
      </dsp:nvSpPr>
      <dsp:spPr>
        <a:xfrm>
          <a:off x="0" y="2095"/>
          <a:ext cx="2551176" cy="1383357"/>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Masquerader</a:t>
          </a:r>
        </a:p>
      </dsp:txBody>
      <dsp:txXfrm>
        <a:off x="67530" y="69625"/>
        <a:ext cx="2416116" cy="1248297"/>
      </dsp:txXfrm>
    </dsp:sp>
    <dsp:sp modelId="{5993CAF9-DC72-1745-A0F2-93C92DA58D9E}">
      <dsp:nvSpPr>
        <dsp:cNvPr id="0" name=""/>
        <dsp:cNvSpPr/>
      </dsp:nvSpPr>
      <dsp:spPr>
        <a:xfrm rot="5400000">
          <a:off x="4265545" y="-121412"/>
          <a:ext cx="1106685" cy="453542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lumMod val="10000"/>
                </a:schemeClr>
              </a:solidFill>
            </a:rPr>
            <a:t>A legitimate user who accesses data, programs, or resources for which such access is not authorized, or who is authorized for such access but misuses his or her privileges</a:t>
          </a:r>
        </a:p>
      </dsp:txBody>
      <dsp:txXfrm rot="-5400000">
        <a:off x="2551176" y="1646981"/>
        <a:ext cx="4481400" cy="998637"/>
      </dsp:txXfrm>
    </dsp:sp>
    <dsp:sp modelId="{0ACBC348-17AD-C446-9604-874E8B40A697}">
      <dsp:nvSpPr>
        <dsp:cNvPr id="0" name=""/>
        <dsp:cNvSpPr/>
      </dsp:nvSpPr>
      <dsp:spPr>
        <a:xfrm>
          <a:off x="0" y="1454621"/>
          <a:ext cx="2551176" cy="1383357"/>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Misfeasor</a:t>
          </a:r>
        </a:p>
      </dsp:txBody>
      <dsp:txXfrm>
        <a:off x="67530" y="1522151"/>
        <a:ext cx="2416116" cy="1248297"/>
      </dsp:txXfrm>
    </dsp:sp>
    <dsp:sp modelId="{46F558F8-FF84-7F42-898C-E6A6F79CB5D6}">
      <dsp:nvSpPr>
        <dsp:cNvPr id="0" name=""/>
        <dsp:cNvSpPr/>
      </dsp:nvSpPr>
      <dsp:spPr>
        <a:xfrm rot="5400000">
          <a:off x="4265545" y="1331113"/>
          <a:ext cx="1106685" cy="453542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lumMod val="10000"/>
                </a:schemeClr>
              </a:solidFill>
            </a:rPr>
            <a:t>An individual who seizes supervisory control of the system and uses this control to evade auditing and access controls or to suppress audit collection</a:t>
          </a:r>
          <a:endParaRPr lang="en-AU" sz="1700" kern="1200" dirty="0">
            <a:solidFill>
              <a:schemeClr val="tx2">
                <a:lumMod val="10000"/>
              </a:schemeClr>
            </a:solidFill>
          </a:endParaRPr>
        </a:p>
      </dsp:txBody>
      <dsp:txXfrm rot="-5400000">
        <a:off x="2551176" y="3099506"/>
        <a:ext cx="4481400" cy="998637"/>
      </dsp:txXfrm>
    </dsp:sp>
    <dsp:sp modelId="{DA29B085-5F71-AC48-835F-AA8CF0E19D15}">
      <dsp:nvSpPr>
        <dsp:cNvPr id="0" name=""/>
        <dsp:cNvSpPr/>
      </dsp:nvSpPr>
      <dsp:spPr>
        <a:xfrm>
          <a:off x="0" y="2907146"/>
          <a:ext cx="2551176" cy="1383357"/>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Clandestine user</a:t>
          </a:r>
        </a:p>
      </dsp:txBody>
      <dsp:txXfrm>
        <a:off x="67530" y="2974676"/>
        <a:ext cx="2416116" cy="1248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FD36B-989D-2641-A5DA-60FF47D74140}">
      <dsp:nvSpPr>
        <dsp:cNvPr id="0" name=""/>
        <dsp:cNvSpPr/>
      </dsp:nvSpPr>
      <dsp:spPr>
        <a:xfrm>
          <a:off x="0" y="63239"/>
          <a:ext cx="8382000" cy="608400"/>
        </a:xfrm>
        <a:prstGeom prst="roundRect">
          <a:avLst/>
        </a:prstGeom>
        <a:solidFill>
          <a:schemeClr val="bg1"/>
        </a:solidFill>
        <a:ln>
          <a:noFill/>
        </a:ln>
        <a:effectLst>
          <a:softEdge rad="63500"/>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Enforce least privilege, only allowing access to the resources employees need to do their job</a:t>
          </a:r>
        </a:p>
      </dsp:txBody>
      <dsp:txXfrm>
        <a:off x="29700" y="92939"/>
        <a:ext cx="8322600" cy="549000"/>
      </dsp:txXfrm>
    </dsp:sp>
    <dsp:sp modelId="{CD0C61C4-7378-454B-B2B6-96370A8EC9FB}">
      <dsp:nvSpPr>
        <dsp:cNvPr id="0" name=""/>
        <dsp:cNvSpPr/>
      </dsp:nvSpPr>
      <dsp:spPr>
        <a:xfrm>
          <a:off x="0" y="717719"/>
          <a:ext cx="8382000" cy="608400"/>
        </a:xfrm>
        <a:prstGeom prst="roundRect">
          <a:avLst/>
        </a:prstGeom>
        <a:solidFill>
          <a:schemeClr val="bg1"/>
        </a:solidFill>
        <a:ln>
          <a:noFill/>
        </a:ln>
        <a:effectLst>
          <a:softEdge rad="63500"/>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Set logs to see what users access and what commands they are entering</a:t>
          </a:r>
        </a:p>
      </dsp:txBody>
      <dsp:txXfrm>
        <a:off x="29700" y="747419"/>
        <a:ext cx="8322600" cy="549000"/>
      </dsp:txXfrm>
    </dsp:sp>
    <dsp:sp modelId="{3D8FEC22-C38A-474E-8043-AB71C08A5644}">
      <dsp:nvSpPr>
        <dsp:cNvPr id="0" name=""/>
        <dsp:cNvSpPr/>
      </dsp:nvSpPr>
      <dsp:spPr>
        <a:xfrm>
          <a:off x="0" y="1372200"/>
          <a:ext cx="8382000" cy="608400"/>
        </a:xfrm>
        <a:prstGeom prst="roundRect">
          <a:avLst/>
        </a:prstGeom>
        <a:solidFill>
          <a:schemeClr val="bg1"/>
        </a:solidFill>
        <a:ln>
          <a:noFill/>
        </a:ln>
        <a:effectLst>
          <a:softEdge rad="63500"/>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Protect sensitive resources with strong authentication</a:t>
          </a:r>
        </a:p>
      </dsp:txBody>
      <dsp:txXfrm>
        <a:off x="29700" y="1401900"/>
        <a:ext cx="8322600" cy="549000"/>
      </dsp:txXfrm>
    </dsp:sp>
    <dsp:sp modelId="{DCF25212-EAAA-8A4A-A6D6-5F702CC683F1}">
      <dsp:nvSpPr>
        <dsp:cNvPr id="0" name=""/>
        <dsp:cNvSpPr/>
      </dsp:nvSpPr>
      <dsp:spPr>
        <a:xfrm>
          <a:off x="0" y="2026680"/>
          <a:ext cx="8382000" cy="608400"/>
        </a:xfrm>
        <a:prstGeom prst="roundRect">
          <a:avLst/>
        </a:prstGeom>
        <a:solidFill>
          <a:schemeClr val="bg1"/>
        </a:solidFill>
        <a:ln>
          <a:noFill/>
        </a:ln>
        <a:effectLst>
          <a:softEdge rad="63500"/>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Upon termination, delete employee’s computer and network access</a:t>
          </a:r>
        </a:p>
      </dsp:txBody>
      <dsp:txXfrm>
        <a:off x="29700" y="2056380"/>
        <a:ext cx="8322600" cy="549000"/>
      </dsp:txXfrm>
    </dsp:sp>
    <dsp:sp modelId="{40113462-59F4-4F49-8160-C9889D7EAA78}">
      <dsp:nvSpPr>
        <dsp:cNvPr id="0" name=""/>
        <dsp:cNvSpPr/>
      </dsp:nvSpPr>
      <dsp:spPr>
        <a:xfrm>
          <a:off x="0" y="2681160"/>
          <a:ext cx="8382000" cy="608400"/>
        </a:xfrm>
        <a:prstGeom prst="roundRect">
          <a:avLst/>
        </a:prstGeom>
        <a:solidFill>
          <a:schemeClr val="bg1"/>
        </a:solidFill>
        <a:ln>
          <a:noFill/>
        </a:ln>
        <a:effectLst>
          <a:softEdge rad="63500"/>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Upon termination, make a mirror image of employee’s hard drive before reissuing it (used as evidence if your company information turns up at a competitor</a:t>
          </a:r>
        </a:p>
      </dsp:txBody>
      <dsp:txXfrm>
        <a:off x="29700" y="2710860"/>
        <a:ext cx="8322600" cy="549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0ADB0-F0C7-C34D-9096-F7949E0A6FEB}">
      <dsp:nvSpPr>
        <dsp:cNvPr id="0" name=""/>
        <dsp:cNvSpPr/>
      </dsp:nvSpPr>
      <dsp:spPr>
        <a:xfrm>
          <a:off x="29" y="27301"/>
          <a:ext cx="2848570" cy="547200"/>
        </a:xfrm>
        <a:prstGeom prst="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One-way functioning</a:t>
          </a:r>
        </a:p>
      </dsp:txBody>
      <dsp:txXfrm>
        <a:off x="29" y="27301"/>
        <a:ext cx="2848570" cy="547200"/>
      </dsp:txXfrm>
    </dsp:sp>
    <dsp:sp modelId="{30736EF8-D26F-E74B-B7E7-64149C9B6EAE}">
      <dsp:nvSpPr>
        <dsp:cNvPr id="0" name=""/>
        <dsp:cNvSpPr/>
      </dsp:nvSpPr>
      <dsp:spPr>
        <a:xfrm>
          <a:off x="29" y="574501"/>
          <a:ext cx="2848570" cy="12777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tx2">
                  <a:lumMod val="10000"/>
                </a:schemeClr>
              </a:solidFill>
            </a:rPr>
            <a:t>The system stores only the value of a function based on the user’s password.</a:t>
          </a:r>
        </a:p>
      </dsp:txBody>
      <dsp:txXfrm>
        <a:off x="29" y="574501"/>
        <a:ext cx="2848570" cy="1277797"/>
      </dsp:txXfrm>
    </dsp:sp>
    <dsp:sp modelId="{D1927C97-FF5D-6D46-9E3B-603AEFA5FA10}">
      <dsp:nvSpPr>
        <dsp:cNvPr id="0" name=""/>
        <dsp:cNvSpPr/>
      </dsp:nvSpPr>
      <dsp:spPr>
        <a:xfrm>
          <a:off x="3247399" y="27301"/>
          <a:ext cx="2848570" cy="547200"/>
        </a:xfrm>
        <a:prstGeom prst="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Access control</a:t>
          </a:r>
        </a:p>
      </dsp:txBody>
      <dsp:txXfrm>
        <a:off x="3247399" y="27301"/>
        <a:ext cx="2848570" cy="547200"/>
      </dsp:txXfrm>
    </dsp:sp>
    <dsp:sp modelId="{335FF5FC-6D3B-9F49-A5FB-7711D9DFD1BB}">
      <dsp:nvSpPr>
        <dsp:cNvPr id="0" name=""/>
        <dsp:cNvSpPr/>
      </dsp:nvSpPr>
      <dsp:spPr>
        <a:xfrm>
          <a:off x="3247399" y="574501"/>
          <a:ext cx="2848570" cy="12777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tx2">
                  <a:lumMod val="10000"/>
                </a:schemeClr>
              </a:solidFill>
            </a:rPr>
            <a:t>Access to the password file is limited to one or a very few accounts.</a:t>
          </a:r>
          <a:endParaRPr lang="en-AU" sz="1900" kern="1200" dirty="0">
            <a:solidFill>
              <a:schemeClr val="tx2">
                <a:lumMod val="10000"/>
              </a:schemeClr>
            </a:solidFill>
          </a:endParaRPr>
        </a:p>
      </dsp:txBody>
      <dsp:txXfrm>
        <a:off x="3247399" y="574501"/>
        <a:ext cx="2848570" cy="12777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29875-A8E4-5645-A1A2-27FFADB87397}">
      <dsp:nvSpPr>
        <dsp:cNvPr id="0" name=""/>
        <dsp:cNvSpPr/>
      </dsp:nvSpPr>
      <dsp:spPr>
        <a:xfrm>
          <a:off x="0" y="0"/>
          <a:ext cx="3849082" cy="4580384"/>
        </a:xfrm>
        <a:prstGeom prst="roundRect">
          <a:avLst>
            <a:gd name="adj" fmla="val 10000"/>
          </a:avLst>
        </a:prstGeom>
        <a:solidFill>
          <a:schemeClr val="accent1">
            <a:tint val="40000"/>
            <a:hueOff val="0"/>
            <a:satOff val="0"/>
            <a:lumOff val="0"/>
            <a:alphaOff val="0"/>
          </a:schemeClr>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2">
                  <a:lumMod val="10000"/>
                </a:schemeClr>
              </a:solidFill>
            </a:rPr>
            <a:t>Native audit records</a:t>
          </a:r>
          <a:endParaRPr lang="en-US" sz="3200" kern="1200" dirty="0"/>
        </a:p>
      </dsp:txBody>
      <dsp:txXfrm>
        <a:off x="0" y="0"/>
        <a:ext cx="3849082" cy="1374115"/>
      </dsp:txXfrm>
    </dsp:sp>
    <dsp:sp modelId="{A6432EF8-95D4-024A-BD1C-F8ED0E2ED59E}">
      <dsp:nvSpPr>
        <dsp:cNvPr id="0" name=""/>
        <dsp:cNvSpPr/>
      </dsp:nvSpPr>
      <dsp:spPr>
        <a:xfrm>
          <a:off x="388909" y="1157623"/>
          <a:ext cx="3079265" cy="740547"/>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Virtually all multiuser operating systems include accounting software that collects information on user activity</a:t>
          </a:r>
        </a:p>
      </dsp:txBody>
      <dsp:txXfrm>
        <a:off x="410599" y="1179313"/>
        <a:ext cx="3035885" cy="697167"/>
      </dsp:txXfrm>
    </dsp:sp>
    <dsp:sp modelId="{0B9AB37C-0E43-EC46-A2CF-D822AA6FCBB3}">
      <dsp:nvSpPr>
        <dsp:cNvPr id="0" name=""/>
        <dsp:cNvSpPr/>
      </dsp:nvSpPr>
      <dsp:spPr>
        <a:xfrm>
          <a:off x="388909" y="2144074"/>
          <a:ext cx="3079265" cy="109628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The advantage of using this information is that no additional collection software is needed</a:t>
          </a:r>
        </a:p>
      </dsp:txBody>
      <dsp:txXfrm>
        <a:off x="421018" y="2176183"/>
        <a:ext cx="3015047" cy="1032068"/>
      </dsp:txXfrm>
    </dsp:sp>
    <dsp:sp modelId="{428417A8-6A25-8749-8A95-24021E1C036C}">
      <dsp:nvSpPr>
        <dsp:cNvPr id="0" name=""/>
        <dsp:cNvSpPr/>
      </dsp:nvSpPr>
      <dsp:spPr>
        <a:xfrm>
          <a:off x="388909" y="3418528"/>
          <a:ext cx="3079265" cy="97396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The disadvantage is that the native audit records may not contain the needed information or may not contain it in a convenient form</a:t>
          </a:r>
        </a:p>
      </dsp:txBody>
      <dsp:txXfrm>
        <a:off x="417435" y="3447054"/>
        <a:ext cx="3022213" cy="916908"/>
      </dsp:txXfrm>
    </dsp:sp>
    <dsp:sp modelId="{CBB94256-1A66-3342-8338-E7FC1B56FB6F}">
      <dsp:nvSpPr>
        <dsp:cNvPr id="0" name=""/>
        <dsp:cNvSpPr/>
      </dsp:nvSpPr>
      <dsp:spPr>
        <a:xfrm>
          <a:off x="4141764" y="0"/>
          <a:ext cx="3849082" cy="4580384"/>
        </a:xfrm>
        <a:prstGeom prst="roundRect">
          <a:avLst>
            <a:gd name="adj" fmla="val 10000"/>
          </a:avLst>
        </a:prstGeom>
        <a:solidFill>
          <a:schemeClr val="accent1">
            <a:tint val="40000"/>
            <a:hueOff val="0"/>
            <a:satOff val="0"/>
            <a:lumOff val="0"/>
            <a:alphaOff val="0"/>
          </a:schemeClr>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2">
                  <a:lumMod val="10000"/>
                </a:schemeClr>
              </a:solidFill>
            </a:rPr>
            <a:t>Detection-specific audit records</a:t>
          </a:r>
        </a:p>
      </dsp:txBody>
      <dsp:txXfrm>
        <a:off x="4141764" y="0"/>
        <a:ext cx="3849082" cy="1374115"/>
      </dsp:txXfrm>
    </dsp:sp>
    <dsp:sp modelId="{A8AB1412-EB8F-0B44-A6C7-7F6973DCDAE2}">
      <dsp:nvSpPr>
        <dsp:cNvPr id="0" name=""/>
        <dsp:cNvSpPr/>
      </dsp:nvSpPr>
      <dsp:spPr>
        <a:xfrm>
          <a:off x="4526672" y="1241716"/>
          <a:ext cx="3079265" cy="1158513"/>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A collection facility can be implemented that generates audit records containing only that information required by the intrusion detection system</a:t>
          </a:r>
        </a:p>
      </dsp:txBody>
      <dsp:txXfrm>
        <a:off x="4560604" y="1275648"/>
        <a:ext cx="3011401" cy="1090649"/>
      </dsp:txXfrm>
    </dsp:sp>
    <dsp:sp modelId="{4878447C-9133-064C-A63B-96922EDA59B2}">
      <dsp:nvSpPr>
        <dsp:cNvPr id="0" name=""/>
        <dsp:cNvSpPr/>
      </dsp:nvSpPr>
      <dsp:spPr>
        <a:xfrm>
          <a:off x="4526672" y="2539734"/>
          <a:ext cx="3079265" cy="904155"/>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One advantage of such an approach is that it could be made vendor independent and ported to a variety of systems</a:t>
          </a:r>
        </a:p>
      </dsp:txBody>
      <dsp:txXfrm>
        <a:off x="4553154" y="2566216"/>
        <a:ext cx="3026301" cy="851191"/>
      </dsp:txXfrm>
    </dsp:sp>
    <dsp:sp modelId="{53D44847-F854-AC49-AC88-AFD482848B60}">
      <dsp:nvSpPr>
        <dsp:cNvPr id="0" name=""/>
        <dsp:cNvSpPr/>
      </dsp:nvSpPr>
      <dsp:spPr>
        <a:xfrm>
          <a:off x="4526672" y="3631800"/>
          <a:ext cx="3079265" cy="749191"/>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The disadvantage is the extra overhead involved in having two accounting packages running on a machine</a:t>
          </a:r>
        </a:p>
      </dsp:txBody>
      <dsp:txXfrm>
        <a:off x="4548615" y="3653743"/>
        <a:ext cx="3035379" cy="7053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787B8-4426-474F-AA75-038A33AD1F14}">
      <dsp:nvSpPr>
        <dsp:cNvPr id="0" name=""/>
        <dsp:cNvSpPr/>
      </dsp:nvSpPr>
      <dsp:spPr>
        <a:xfrm>
          <a:off x="629074" y="1747"/>
          <a:ext cx="2329819" cy="1952305"/>
        </a:xfrm>
        <a:prstGeom prst="ellipse">
          <a:avLst/>
        </a:prstGeom>
        <a:solidFill>
          <a:schemeClr val="tx2"/>
        </a:solidFill>
        <a:ln>
          <a:solidFill>
            <a:schemeClr val="bg2"/>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07402" tIns="17780" rIns="107402" bIns="17780" numCol="1" spcCol="1270" anchor="ctr" anchorCtr="0">
          <a:noAutofit/>
        </a:bodyPr>
        <a:lstStyle/>
        <a:p>
          <a:pPr marL="0" lvl="0" indent="0" algn="ctr" defTabSz="622300">
            <a:lnSpc>
              <a:spcPct val="90000"/>
            </a:lnSpc>
            <a:spcBef>
              <a:spcPct val="0"/>
            </a:spcBef>
            <a:spcAft>
              <a:spcPct val="35000"/>
            </a:spcAft>
            <a:buNone/>
          </a:pPr>
          <a:r>
            <a:rPr lang="en-AU" sz="1400" kern="1200" dirty="0">
              <a:solidFill>
                <a:schemeClr val="tx2">
                  <a:lumMod val="10000"/>
                </a:schemeClr>
              </a:solidFill>
            </a:rPr>
            <a:t>A distributed intrusion detection system may need to deal with </a:t>
          </a:r>
          <a:r>
            <a:rPr lang="en-AU" sz="1400" u="sng" kern="1200" dirty="0">
              <a:solidFill>
                <a:schemeClr val="tx2">
                  <a:lumMod val="10000"/>
                </a:schemeClr>
              </a:solidFill>
            </a:rPr>
            <a:t>different audit record formats</a:t>
          </a:r>
          <a:r>
            <a:rPr lang="en-AU" sz="1400" kern="1200" dirty="0">
              <a:solidFill>
                <a:schemeClr val="tx2">
                  <a:lumMod val="10000"/>
                </a:schemeClr>
              </a:solidFill>
            </a:rPr>
            <a:t>.</a:t>
          </a:r>
          <a:endParaRPr lang="en-US" sz="1400" kern="1200" dirty="0"/>
        </a:p>
      </dsp:txBody>
      <dsp:txXfrm>
        <a:off x="970268" y="287655"/>
        <a:ext cx="1647431" cy="1380489"/>
      </dsp:txXfrm>
    </dsp:sp>
    <dsp:sp modelId="{A26A9B00-D80A-0846-BB2E-005629E2733D}">
      <dsp:nvSpPr>
        <dsp:cNvPr id="0" name=""/>
        <dsp:cNvSpPr/>
      </dsp:nvSpPr>
      <dsp:spPr>
        <a:xfrm>
          <a:off x="2568577" y="2108"/>
          <a:ext cx="2403882" cy="1951583"/>
        </a:xfrm>
        <a:prstGeom prst="ellipse">
          <a:avLst/>
        </a:prstGeom>
        <a:solidFill>
          <a:schemeClr val="tx2"/>
        </a:solidFill>
        <a:ln>
          <a:solidFill>
            <a:schemeClr val="bg2"/>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07402" tIns="17780" rIns="107402" bIns="17780" numCol="1" spcCol="1270" anchor="ctr" anchorCtr="0">
          <a:noAutofit/>
        </a:bodyPr>
        <a:lstStyle/>
        <a:p>
          <a:pPr marL="0" lvl="0" indent="0" algn="ctr" defTabSz="622300">
            <a:lnSpc>
              <a:spcPct val="90000"/>
            </a:lnSpc>
            <a:spcBef>
              <a:spcPct val="0"/>
            </a:spcBef>
            <a:spcAft>
              <a:spcPct val="35000"/>
            </a:spcAft>
            <a:buNone/>
          </a:pPr>
          <a:r>
            <a:rPr lang="en-AU" sz="1400" u="sng" kern="1200" dirty="0">
              <a:solidFill>
                <a:schemeClr val="tx2">
                  <a:lumMod val="10000"/>
                </a:schemeClr>
              </a:solidFill>
            </a:rPr>
            <a:t>Data security</a:t>
          </a:r>
          <a:r>
            <a:rPr lang="en-AU" sz="1400" u="none" kern="1200" dirty="0">
              <a:solidFill>
                <a:schemeClr val="tx2">
                  <a:lumMod val="10000"/>
                </a:schemeClr>
              </a:solidFill>
            </a:rPr>
            <a:t>: One</a:t>
          </a:r>
          <a:r>
            <a:rPr lang="en-AU" sz="1400" kern="1200" dirty="0">
              <a:solidFill>
                <a:schemeClr val="tx2">
                  <a:lumMod val="10000"/>
                </a:schemeClr>
              </a:solidFill>
            </a:rPr>
            <a:t> or more nodes in the network will serve as collection and analysis points for the data from the systems on the network.</a:t>
          </a:r>
        </a:p>
      </dsp:txBody>
      <dsp:txXfrm>
        <a:off x="2920617" y="287911"/>
        <a:ext cx="1699802" cy="1379977"/>
      </dsp:txXfrm>
    </dsp:sp>
    <dsp:sp modelId="{ED01CF86-1A37-AD4A-9F77-13C9FDDBFE9E}">
      <dsp:nvSpPr>
        <dsp:cNvPr id="0" name=""/>
        <dsp:cNvSpPr/>
      </dsp:nvSpPr>
      <dsp:spPr>
        <a:xfrm>
          <a:off x="4882955" y="4216"/>
          <a:ext cx="1951583" cy="1951583"/>
        </a:xfrm>
        <a:prstGeom prst="ellipse">
          <a:avLst/>
        </a:prstGeom>
        <a:solidFill>
          <a:schemeClr val="tx2"/>
        </a:solidFill>
        <a:ln>
          <a:solidFill>
            <a:schemeClr val="bg2"/>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07402" tIns="17780" rIns="107402" bIns="17780" numCol="1" spcCol="1270" anchor="ctr" anchorCtr="0">
          <a:noAutofit/>
        </a:bodyPr>
        <a:lstStyle/>
        <a:p>
          <a:pPr marL="0" lvl="0" indent="0" algn="ctr" defTabSz="622300">
            <a:lnSpc>
              <a:spcPct val="90000"/>
            </a:lnSpc>
            <a:spcBef>
              <a:spcPct val="0"/>
            </a:spcBef>
            <a:spcAft>
              <a:spcPct val="35000"/>
            </a:spcAft>
            <a:buNone/>
          </a:pPr>
          <a:r>
            <a:rPr lang="en-AU" sz="1400" kern="1200" dirty="0">
              <a:solidFill>
                <a:schemeClr val="tx2">
                  <a:lumMod val="10000"/>
                </a:schemeClr>
              </a:solidFill>
            </a:rPr>
            <a:t>Either a </a:t>
          </a:r>
          <a:r>
            <a:rPr lang="en-AU" sz="1400" u="sng" kern="1200" dirty="0">
              <a:solidFill>
                <a:schemeClr val="tx2">
                  <a:lumMod val="10000"/>
                </a:schemeClr>
              </a:solidFill>
            </a:rPr>
            <a:t>centralized</a:t>
          </a:r>
          <a:r>
            <a:rPr lang="en-AU" sz="1400" kern="1200" dirty="0">
              <a:solidFill>
                <a:schemeClr val="tx2">
                  <a:lumMod val="10000"/>
                </a:schemeClr>
              </a:solidFill>
            </a:rPr>
            <a:t> or </a:t>
          </a:r>
          <a:r>
            <a:rPr lang="en-AU" sz="1400" u="sng" kern="1200" dirty="0">
              <a:solidFill>
                <a:schemeClr val="tx2">
                  <a:lumMod val="10000"/>
                </a:schemeClr>
              </a:solidFill>
            </a:rPr>
            <a:t>decentralized</a:t>
          </a:r>
          <a:r>
            <a:rPr lang="en-AU" sz="1400" kern="1200" dirty="0">
              <a:solidFill>
                <a:schemeClr val="tx2">
                  <a:lumMod val="10000"/>
                </a:schemeClr>
              </a:solidFill>
            </a:rPr>
            <a:t> architecture can be used.</a:t>
          </a:r>
        </a:p>
      </dsp:txBody>
      <dsp:txXfrm>
        <a:off x="5168758" y="290019"/>
        <a:ext cx="1379977" cy="13799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56889-F23F-EE47-8CE3-F0CCD6658585}">
      <dsp:nvSpPr>
        <dsp:cNvPr id="0" name=""/>
        <dsp:cNvSpPr/>
      </dsp:nvSpPr>
      <dsp:spPr>
        <a:xfrm rot="5400000">
          <a:off x="3697958" y="-2159082"/>
          <a:ext cx="1380239" cy="569974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solidFill>
                <a:schemeClr val="tx2">
                  <a:lumMod val="10000"/>
                </a:schemeClr>
              </a:solidFill>
            </a:rPr>
            <a:t>These systems are filled with fabricated information designed to appear valuable but that a legitimate user of the system wouldn’t access.</a:t>
          </a:r>
        </a:p>
        <a:p>
          <a:pPr marL="171450" lvl="1" indent="-171450" algn="l" defTabSz="711200">
            <a:lnSpc>
              <a:spcPct val="90000"/>
            </a:lnSpc>
            <a:spcBef>
              <a:spcPct val="0"/>
            </a:spcBef>
            <a:spcAft>
              <a:spcPct val="15000"/>
            </a:spcAft>
            <a:buChar char="•"/>
          </a:pPr>
          <a:r>
            <a:rPr lang="en-AU" sz="1600" kern="1200" dirty="0">
              <a:solidFill>
                <a:schemeClr val="tx2">
                  <a:lumMod val="10000"/>
                </a:schemeClr>
              </a:solidFill>
            </a:rPr>
            <a:t>Thus, any attempt to communicate with the system is most likely a probe, scan, or attack.</a:t>
          </a:r>
        </a:p>
      </dsp:txBody>
      <dsp:txXfrm rot="-5400000">
        <a:off x="1538204" y="68050"/>
        <a:ext cx="5632370" cy="1245483"/>
      </dsp:txXfrm>
    </dsp:sp>
    <dsp:sp modelId="{8C97319F-6FEE-D04B-9976-3FFABF76DB0A}">
      <dsp:nvSpPr>
        <dsp:cNvPr id="0" name=""/>
        <dsp:cNvSpPr/>
      </dsp:nvSpPr>
      <dsp:spPr>
        <a:xfrm>
          <a:off x="1047" y="18172"/>
          <a:ext cx="1537156" cy="1345158"/>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AU" sz="2000" kern="1200" dirty="0">
              <a:solidFill>
                <a:schemeClr val="tx1"/>
              </a:solidFill>
            </a:rPr>
            <a:t>Has no production value</a:t>
          </a:r>
          <a:endParaRPr lang="en-US" sz="2000" kern="1200" dirty="0">
            <a:solidFill>
              <a:schemeClr val="tx1"/>
            </a:solidFill>
          </a:endParaRPr>
        </a:p>
      </dsp:txBody>
      <dsp:txXfrm>
        <a:off x="66712" y="83837"/>
        <a:ext cx="1405826" cy="1213828"/>
      </dsp:txXfrm>
    </dsp:sp>
    <dsp:sp modelId="{330A9AA6-BD24-EE4F-AA78-CE86A2E56E6E}">
      <dsp:nvSpPr>
        <dsp:cNvPr id="0" name=""/>
        <dsp:cNvSpPr/>
      </dsp:nvSpPr>
      <dsp:spPr>
        <a:xfrm rot="5400000">
          <a:off x="3850014" y="-648189"/>
          <a:ext cx="1076126" cy="569974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solidFill>
                <a:schemeClr val="tx2">
                  <a:lumMod val="10000"/>
                </a:schemeClr>
              </a:solidFill>
            </a:rPr>
            <a:t>Divert an attacker from accessing critical systems</a:t>
          </a:r>
        </a:p>
        <a:p>
          <a:pPr marL="171450" lvl="1" indent="-171450" algn="l" defTabSz="711200">
            <a:lnSpc>
              <a:spcPct val="90000"/>
            </a:lnSpc>
            <a:spcBef>
              <a:spcPct val="0"/>
            </a:spcBef>
            <a:spcAft>
              <a:spcPct val="15000"/>
            </a:spcAft>
            <a:buChar char="•"/>
          </a:pPr>
          <a:r>
            <a:rPr lang="en-AU" sz="1600" kern="1200" dirty="0">
              <a:solidFill>
                <a:schemeClr val="tx2">
                  <a:lumMod val="10000"/>
                </a:schemeClr>
              </a:solidFill>
            </a:rPr>
            <a:t>Collect information about the attacker’s activity</a:t>
          </a:r>
        </a:p>
        <a:p>
          <a:pPr marL="171450" lvl="1" indent="-171450" algn="l" defTabSz="711200">
            <a:lnSpc>
              <a:spcPct val="90000"/>
            </a:lnSpc>
            <a:spcBef>
              <a:spcPct val="0"/>
            </a:spcBef>
            <a:spcAft>
              <a:spcPct val="15000"/>
            </a:spcAft>
            <a:buChar char="•"/>
          </a:pPr>
          <a:r>
            <a:rPr lang="en-AU" sz="1600" kern="1200" dirty="0">
              <a:solidFill>
                <a:schemeClr val="tx2">
                  <a:lumMod val="10000"/>
                </a:schemeClr>
              </a:solidFill>
            </a:rPr>
            <a:t>Encourage the attacker to stay on the system long enough for administrators to respond</a:t>
          </a:r>
        </a:p>
      </dsp:txBody>
      <dsp:txXfrm rot="-5400000">
        <a:off x="1538203" y="1716154"/>
        <a:ext cx="5647216" cy="971062"/>
      </dsp:txXfrm>
    </dsp:sp>
    <dsp:sp modelId="{D7F72534-A69F-5147-AF1A-B30C537FAF05}">
      <dsp:nvSpPr>
        <dsp:cNvPr id="0" name=""/>
        <dsp:cNvSpPr/>
      </dsp:nvSpPr>
      <dsp:spPr>
        <a:xfrm>
          <a:off x="1047" y="1448841"/>
          <a:ext cx="1537156" cy="1345158"/>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AU" sz="2000" kern="1200" dirty="0">
              <a:solidFill>
                <a:schemeClr val="tx1"/>
              </a:solidFill>
            </a:rPr>
            <a:t>Designed to:</a:t>
          </a:r>
        </a:p>
      </dsp:txBody>
      <dsp:txXfrm>
        <a:off x="66712" y="1514506"/>
        <a:ext cx="1405826" cy="12138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6613E-9542-DD4F-8586-39C0597E59D3}">
      <dsp:nvSpPr>
        <dsp:cNvPr id="0" name=""/>
        <dsp:cNvSpPr/>
      </dsp:nvSpPr>
      <dsp:spPr>
        <a:xfrm>
          <a:off x="390465" y="416"/>
          <a:ext cx="3692127" cy="2215276"/>
        </a:xfrm>
        <a:prstGeom prst="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i="0" kern="1200" dirty="0">
              <a:solidFill>
                <a:schemeClr val="tx2">
                  <a:lumMod val="10000"/>
                </a:schemeClr>
              </a:solidFill>
            </a:rPr>
            <a:t>Workstation hijacking</a:t>
          </a:r>
        </a:p>
        <a:p>
          <a:pPr marL="114300" lvl="1" indent="-114300" algn="l" defTabSz="533400" rtl="0">
            <a:lnSpc>
              <a:spcPct val="90000"/>
            </a:lnSpc>
            <a:spcBef>
              <a:spcPct val="0"/>
            </a:spcBef>
            <a:spcAft>
              <a:spcPct val="15000"/>
            </a:spcAft>
            <a:buChar char="•"/>
          </a:pPr>
          <a:r>
            <a:rPr lang="en-US" sz="1200" b="1" i="0" kern="1200" dirty="0">
              <a:solidFill>
                <a:schemeClr val="tx2">
                  <a:lumMod val="10000"/>
                </a:schemeClr>
              </a:solidFill>
            </a:rPr>
            <a:t>The attacker waits until a logged-in workstation is unattended</a:t>
          </a:r>
        </a:p>
        <a:p>
          <a:pPr marL="114300" lvl="1" indent="-114300" algn="l" defTabSz="533400" rtl="0">
            <a:lnSpc>
              <a:spcPct val="90000"/>
            </a:lnSpc>
            <a:spcBef>
              <a:spcPct val="0"/>
            </a:spcBef>
            <a:spcAft>
              <a:spcPct val="15000"/>
            </a:spcAft>
            <a:buChar char="•"/>
          </a:pPr>
          <a:r>
            <a:rPr lang="en-US" sz="1200" b="1" i="0" kern="1200" dirty="0">
              <a:solidFill>
                <a:schemeClr val="tx2">
                  <a:lumMod val="10000"/>
                </a:schemeClr>
              </a:solidFill>
            </a:rPr>
            <a:t>The standard countermeasure is automatically logging the workstation out after a period of inactivity</a:t>
          </a:r>
        </a:p>
      </dsp:txBody>
      <dsp:txXfrm>
        <a:off x="390465" y="416"/>
        <a:ext cx="3692127" cy="2215276"/>
      </dsp:txXfrm>
    </dsp:sp>
    <dsp:sp modelId="{848C61E5-409A-C740-AA68-ADE3DCC98201}">
      <dsp:nvSpPr>
        <dsp:cNvPr id="0" name=""/>
        <dsp:cNvSpPr/>
      </dsp:nvSpPr>
      <dsp:spPr>
        <a:xfrm>
          <a:off x="4451805" y="416"/>
          <a:ext cx="3692127" cy="2215276"/>
        </a:xfrm>
        <a:prstGeom prst="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i="0" kern="1200" dirty="0">
              <a:solidFill>
                <a:schemeClr val="tx2">
                  <a:lumMod val="10000"/>
                </a:schemeClr>
              </a:solidFill>
            </a:rPr>
            <a:t>Exploiting user mistakes</a:t>
          </a:r>
        </a:p>
        <a:p>
          <a:pPr marL="114300" lvl="1" indent="-114300" algn="l" defTabSz="533400" rtl="0">
            <a:lnSpc>
              <a:spcPct val="90000"/>
            </a:lnSpc>
            <a:spcBef>
              <a:spcPct val="0"/>
            </a:spcBef>
            <a:spcAft>
              <a:spcPct val="15000"/>
            </a:spcAft>
            <a:buChar char="•"/>
          </a:pPr>
          <a:r>
            <a:rPr lang="en-US" sz="1200" b="1" i="0" kern="1200" dirty="0">
              <a:solidFill>
                <a:schemeClr val="tx2">
                  <a:lumMod val="10000"/>
                </a:schemeClr>
              </a:solidFill>
            </a:rPr>
            <a:t>Attackers are frequently successful in obtaining passwords by using social engineering tactics that trick the user or an account manager into revealing a password; a user may intentionally share a password to enable a colleague to share files; users tend to write passwords down because it is difficult to remember them</a:t>
          </a:r>
        </a:p>
        <a:p>
          <a:pPr marL="114300" lvl="1" indent="-114300" algn="l" defTabSz="533400" rtl="0">
            <a:lnSpc>
              <a:spcPct val="90000"/>
            </a:lnSpc>
            <a:spcBef>
              <a:spcPct val="0"/>
            </a:spcBef>
            <a:spcAft>
              <a:spcPct val="15000"/>
            </a:spcAft>
            <a:buChar char="•"/>
          </a:pPr>
          <a:r>
            <a:rPr lang="en-US" sz="1200" b="1" i="0" kern="1200" dirty="0">
              <a:solidFill>
                <a:schemeClr val="tx2">
                  <a:lumMod val="10000"/>
                </a:schemeClr>
              </a:solidFill>
            </a:rPr>
            <a:t>Countermeasures include user training, intrusion detection, and simpler passwords combined with another authentication mechanism</a:t>
          </a:r>
        </a:p>
      </dsp:txBody>
      <dsp:txXfrm>
        <a:off x="4451805" y="416"/>
        <a:ext cx="3692127" cy="2215276"/>
      </dsp:txXfrm>
    </dsp:sp>
    <dsp:sp modelId="{FAF7C218-ACE7-E044-8C24-4F4BA3FE03B9}">
      <dsp:nvSpPr>
        <dsp:cNvPr id="0" name=""/>
        <dsp:cNvSpPr/>
      </dsp:nvSpPr>
      <dsp:spPr>
        <a:xfrm>
          <a:off x="390465" y="2584906"/>
          <a:ext cx="3692127" cy="2215276"/>
        </a:xfrm>
        <a:prstGeom prst="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i="0" kern="1200" dirty="0">
              <a:solidFill>
                <a:schemeClr val="tx2">
                  <a:lumMod val="10000"/>
                </a:schemeClr>
              </a:solidFill>
            </a:rPr>
            <a:t>Offline dictionary attack</a:t>
          </a:r>
        </a:p>
        <a:p>
          <a:pPr marL="114300" lvl="1" indent="-114300" algn="l" defTabSz="533400" rtl="0">
            <a:lnSpc>
              <a:spcPct val="90000"/>
            </a:lnSpc>
            <a:spcBef>
              <a:spcPct val="0"/>
            </a:spcBef>
            <a:spcAft>
              <a:spcPct val="15000"/>
            </a:spcAft>
            <a:buChar char="•"/>
          </a:pPr>
          <a:r>
            <a:rPr lang="en-US" sz="1200" b="1" i="0" kern="1200" dirty="0">
              <a:solidFill>
                <a:schemeClr val="tx2">
                  <a:lumMod val="10000"/>
                </a:schemeClr>
              </a:solidFill>
            </a:rPr>
            <a:t>Determined hackers can frequently bypass access controls and gain access to the system’s password file</a:t>
          </a:r>
        </a:p>
        <a:p>
          <a:pPr marL="114300" lvl="1" indent="-114300" algn="l" defTabSz="533400" rtl="0">
            <a:lnSpc>
              <a:spcPct val="90000"/>
            </a:lnSpc>
            <a:spcBef>
              <a:spcPct val="0"/>
            </a:spcBef>
            <a:spcAft>
              <a:spcPct val="15000"/>
            </a:spcAft>
            <a:buChar char="•"/>
          </a:pPr>
          <a:r>
            <a:rPr lang="en-US" sz="1200" b="1" i="0" kern="1200" dirty="0">
              <a:solidFill>
                <a:schemeClr val="tx2">
                  <a:lumMod val="10000"/>
                </a:schemeClr>
              </a:solidFill>
            </a:rPr>
            <a:t>Countermeasures include controls to prevent unauthorized access to the password file, intrusion detection measures to identify a compromise, and rapid reissuance of passwords should the password file be compromised</a:t>
          </a:r>
        </a:p>
      </dsp:txBody>
      <dsp:txXfrm>
        <a:off x="390465" y="2584906"/>
        <a:ext cx="3692127" cy="2215276"/>
      </dsp:txXfrm>
    </dsp:sp>
    <dsp:sp modelId="{04157DF9-852F-4C4F-BF6C-512B987ED9D3}">
      <dsp:nvSpPr>
        <dsp:cNvPr id="0" name=""/>
        <dsp:cNvSpPr/>
      </dsp:nvSpPr>
      <dsp:spPr>
        <a:xfrm>
          <a:off x="4451805" y="2584906"/>
          <a:ext cx="3692127" cy="2215276"/>
        </a:xfrm>
        <a:prstGeom prst="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i="0" kern="1200" dirty="0">
              <a:solidFill>
                <a:schemeClr val="tx2">
                  <a:lumMod val="10000"/>
                </a:schemeClr>
              </a:solidFill>
            </a:rPr>
            <a:t>Specific account attack</a:t>
          </a:r>
        </a:p>
        <a:p>
          <a:pPr marL="114300" lvl="1" indent="-114300" algn="l" defTabSz="533400" rtl="0">
            <a:lnSpc>
              <a:spcPct val="90000"/>
            </a:lnSpc>
            <a:spcBef>
              <a:spcPct val="0"/>
            </a:spcBef>
            <a:spcAft>
              <a:spcPct val="15000"/>
            </a:spcAft>
            <a:buChar char="•"/>
          </a:pPr>
          <a:r>
            <a:rPr lang="en-US" sz="1200" b="1" i="0" kern="1200" dirty="0">
              <a:solidFill>
                <a:schemeClr val="tx2">
                  <a:lumMod val="10000"/>
                </a:schemeClr>
              </a:solidFill>
            </a:rPr>
            <a:t>The attacker targets a specific account and submits password guesses until the correct password is discovered</a:t>
          </a:r>
        </a:p>
        <a:p>
          <a:pPr marL="114300" lvl="1" indent="-114300" algn="l" defTabSz="533400" rtl="0">
            <a:lnSpc>
              <a:spcPct val="90000"/>
            </a:lnSpc>
            <a:spcBef>
              <a:spcPct val="0"/>
            </a:spcBef>
            <a:spcAft>
              <a:spcPct val="15000"/>
            </a:spcAft>
            <a:buChar char="•"/>
          </a:pPr>
          <a:r>
            <a:rPr lang="en-US" sz="1200" b="1" i="0" kern="1200" dirty="0">
              <a:solidFill>
                <a:schemeClr val="tx2">
                  <a:lumMod val="10000"/>
                </a:schemeClr>
              </a:solidFill>
            </a:rPr>
            <a:t>The standard countermeasure is an account lockout mechanism, which locks out access to the account after a number of failed login attempts</a:t>
          </a:r>
        </a:p>
      </dsp:txBody>
      <dsp:txXfrm>
        <a:off x="4451805" y="2584906"/>
        <a:ext cx="3692127" cy="22152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89977-9E55-0841-8C2C-349BF4F96BA5}">
      <dsp:nvSpPr>
        <dsp:cNvPr id="0" name=""/>
        <dsp:cNvSpPr/>
      </dsp:nvSpPr>
      <dsp:spPr>
        <a:xfrm>
          <a:off x="593400" y="2671"/>
          <a:ext cx="3571428" cy="2142857"/>
        </a:xfrm>
        <a:prstGeom prst="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tx2">
                  <a:lumMod val="10000"/>
                </a:schemeClr>
              </a:solidFill>
            </a:rPr>
            <a:t>Electronic monitoring</a:t>
          </a:r>
          <a:endParaRPr lang="en-US" sz="1800" kern="1200" dirty="0">
            <a:solidFill>
              <a:schemeClr val="tx2">
                <a:lumMod val="10000"/>
              </a:schemeClr>
            </a:solidFill>
          </a:endParaRPr>
        </a:p>
        <a:p>
          <a:pPr marL="114300" lvl="1" indent="-114300" algn="l" defTabSz="622300" rtl="0">
            <a:lnSpc>
              <a:spcPct val="90000"/>
            </a:lnSpc>
            <a:spcBef>
              <a:spcPct val="0"/>
            </a:spcBef>
            <a:spcAft>
              <a:spcPct val="15000"/>
            </a:spcAft>
            <a:buChar char="•"/>
          </a:pPr>
          <a:r>
            <a:rPr lang="en-US" sz="1400" kern="1200" dirty="0">
              <a:solidFill>
                <a:schemeClr val="tx2">
                  <a:lumMod val="10000"/>
                </a:schemeClr>
              </a:solidFill>
            </a:rPr>
            <a:t>If a password is communicated across a network to log on to a remote system, it is vulnerable to eavesdropping</a:t>
          </a:r>
        </a:p>
        <a:p>
          <a:pPr marL="114300" lvl="1" indent="-114300" algn="l" defTabSz="622300" rtl="0">
            <a:lnSpc>
              <a:spcPct val="90000"/>
            </a:lnSpc>
            <a:spcBef>
              <a:spcPct val="0"/>
            </a:spcBef>
            <a:spcAft>
              <a:spcPct val="15000"/>
            </a:spcAft>
            <a:buChar char="•"/>
          </a:pPr>
          <a:r>
            <a:rPr lang="en-US" sz="1400" kern="1200" dirty="0">
              <a:solidFill>
                <a:schemeClr val="tx2">
                  <a:lumMod val="10000"/>
                </a:schemeClr>
              </a:solidFill>
            </a:rPr>
            <a:t>Simple encryption will not fix this problem, because the encrypted password is, in effect, the password and can be observed and reused by an adversary</a:t>
          </a:r>
        </a:p>
      </dsp:txBody>
      <dsp:txXfrm>
        <a:off x="593400" y="2671"/>
        <a:ext cx="3571428" cy="2142857"/>
      </dsp:txXfrm>
    </dsp:sp>
    <dsp:sp modelId="{9550AAE3-9B3D-214E-A308-1C33F90C09C0}">
      <dsp:nvSpPr>
        <dsp:cNvPr id="0" name=""/>
        <dsp:cNvSpPr/>
      </dsp:nvSpPr>
      <dsp:spPr>
        <a:xfrm>
          <a:off x="4521971" y="2671"/>
          <a:ext cx="3571428" cy="2142857"/>
        </a:xfrm>
        <a:prstGeom prst="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tx2">
                  <a:lumMod val="10000"/>
                </a:schemeClr>
              </a:solidFill>
            </a:rPr>
            <a:t>Password guessing against single user</a:t>
          </a:r>
          <a:endParaRPr lang="en-US" sz="1800" kern="1200" dirty="0">
            <a:solidFill>
              <a:schemeClr val="tx2">
                <a:lumMod val="10000"/>
              </a:schemeClr>
            </a:solidFill>
          </a:endParaRPr>
        </a:p>
        <a:p>
          <a:pPr marL="114300" lvl="1" indent="-114300" algn="l" defTabSz="622300" rtl="0">
            <a:lnSpc>
              <a:spcPct val="90000"/>
            </a:lnSpc>
            <a:spcBef>
              <a:spcPct val="0"/>
            </a:spcBef>
            <a:spcAft>
              <a:spcPct val="15000"/>
            </a:spcAft>
            <a:buChar char="•"/>
          </a:pPr>
          <a:r>
            <a:rPr lang="en-US" sz="1400" kern="1200" dirty="0">
              <a:solidFill>
                <a:schemeClr val="tx2">
                  <a:lumMod val="10000"/>
                </a:schemeClr>
              </a:solidFill>
            </a:rPr>
            <a:t>The attacker attempts to gain knowledge about the account holder and system password policies and uses that knowledge to guess the password</a:t>
          </a:r>
        </a:p>
        <a:p>
          <a:pPr marL="114300" lvl="1" indent="-114300" algn="l" defTabSz="622300" rtl="0">
            <a:lnSpc>
              <a:spcPct val="90000"/>
            </a:lnSpc>
            <a:spcBef>
              <a:spcPct val="0"/>
            </a:spcBef>
            <a:spcAft>
              <a:spcPct val="15000"/>
            </a:spcAft>
            <a:buChar char="•"/>
          </a:pPr>
          <a:r>
            <a:rPr lang="en-US" sz="1400" kern="1200" dirty="0">
              <a:solidFill>
                <a:schemeClr val="tx2">
                  <a:lumMod val="10000"/>
                </a:schemeClr>
              </a:solidFill>
            </a:rPr>
            <a:t>Countermeasures include training in and enforcement of password policies that make passwords difficult to guess</a:t>
          </a:r>
        </a:p>
      </dsp:txBody>
      <dsp:txXfrm>
        <a:off x="4521971" y="2671"/>
        <a:ext cx="3571428" cy="2142857"/>
      </dsp:txXfrm>
    </dsp:sp>
    <dsp:sp modelId="{8CBA5795-0F69-404C-B653-6EA86B83F3C9}">
      <dsp:nvSpPr>
        <dsp:cNvPr id="0" name=""/>
        <dsp:cNvSpPr/>
      </dsp:nvSpPr>
      <dsp:spPr>
        <a:xfrm>
          <a:off x="593400" y="2502671"/>
          <a:ext cx="3571428" cy="2142857"/>
        </a:xfrm>
        <a:prstGeom prst="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tx2">
                  <a:lumMod val="10000"/>
                </a:schemeClr>
              </a:solidFill>
            </a:rPr>
            <a:t>Exploiting multiple password use</a:t>
          </a:r>
          <a:endParaRPr lang="en-US" sz="1800" kern="1200" dirty="0">
            <a:solidFill>
              <a:schemeClr val="tx2">
                <a:lumMod val="10000"/>
              </a:schemeClr>
            </a:solidFill>
          </a:endParaRPr>
        </a:p>
        <a:p>
          <a:pPr marL="114300" lvl="1" indent="-114300" algn="l" defTabSz="622300" rtl="0">
            <a:lnSpc>
              <a:spcPct val="90000"/>
            </a:lnSpc>
            <a:spcBef>
              <a:spcPct val="0"/>
            </a:spcBef>
            <a:spcAft>
              <a:spcPct val="15000"/>
            </a:spcAft>
            <a:buChar char="•"/>
          </a:pPr>
          <a:r>
            <a:rPr lang="en-US" sz="1400" kern="1200" dirty="0">
              <a:solidFill>
                <a:schemeClr val="tx2">
                  <a:lumMod val="10000"/>
                </a:schemeClr>
              </a:solidFill>
            </a:rPr>
            <a:t>Attacks can become much more effective or damaging if different network devices share the same or a similar password for a given user</a:t>
          </a:r>
        </a:p>
        <a:p>
          <a:pPr marL="114300" lvl="1" indent="-114300" algn="l" defTabSz="622300" rtl="0">
            <a:lnSpc>
              <a:spcPct val="90000"/>
            </a:lnSpc>
            <a:spcBef>
              <a:spcPct val="0"/>
            </a:spcBef>
            <a:spcAft>
              <a:spcPct val="15000"/>
            </a:spcAft>
            <a:buChar char="•"/>
          </a:pPr>
          <a:r>
            <a:rPr lang="en-US" sz="1400" kern="1200" dirty="0">
              <a:solidFill>
                <a:schemeClr val="tx2">
                  <a:lumMod val="10000"/>
                </a:schemeClr>
              </a:solidFill>
            </a:rPr>
            <a:t>Countermeasures include a policy that forbids the same or similar password on particular network devices</a:t>
          </a:r>
        </a:p>
      </dsp:txBody>
      <dsp:txXfrm>
        <a:off x="593400" y="2502671"/>
        <a:ext cx="3571428" cy="2142857"/>
      </dsp:txXfrm>
    </dsp:sp>
    <dsp:sp modelId="{4A200CA9-A1EE-4248-9C54-C659ACBA4A78}">
      <dsp:nvSpPr>
        <dsp:cNvPr id="0" name=""/>
        <dsp:cNvSpPr/>
      </dsp:nvSpPr>
      <dsp:spPr>
        <a:xfrm>
          <a:off x="4521971" y="2502671"/>
          <a:ext cx="3571428" cy="2142857"/>
        </a:xfrm>
        <a:prstGeom prst="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tx2">
                  <a:lumMod val="10000"/>
                </a:schemeClr>
              </a:solidFill>
            </a:rPr>
            <a:t>Popular password attack</a:t>
          </a:r>
          <a:endParaRPr lang="en-US" sz="1800" kern="1200" dirty="0">
            <a:solidFill>
              <a:schemeClr val="tx2">
                <a:lumMod val="10000"/>
              </a:schemeClr>
            </a:solidFill>
          </a:endParaRPr>
        </a:p>
        <a:p>
          <a:pPr marL="114300" lvl="1" indent="-114300" algn="l" defTabSz="622300" rtl="0">
            <a:lnSpc>
              <a:spcPct val="90000"/>
            </a:lnSpc>
            <a:spcBef>
              <a:spcPct val="0"/>
            </a:spcBef>
            <a:spcAft>
              <a:spcPct val="15000"/>
            </a:spcAft>
            <a:buChar char="•"/>
          </a:pPr>
          <a:r>
            <a:rPr lang="en-US" sz="1400" kern="1200" dirty="0">
              <a:solidFill>
                <a:schemeClr val="tx2">
                  <a:lumMod val="10000"/>
                </a:schemeClr>
              </a:solidFill>
            </a:rPr>
            <a:t>Attack is to use a popular password and try it against a wide range of user IDs</a:t>
          </a:r>
        </a:p>
        <a:p>
          <a:pPr marL="114300" lvl="1" indent="-114300" algn="l" defTabSz="622300" rtl="0">
            <a:lnSpc>
              <a:spcPct val="90000"/>
            </a:lnSpc>
            <a:spcBef>
              <a:spcPct val="0"/>
            </a:spcBef>
            <a:spcAft>
              <a:spcPct val="15000"/>
            </a:spcAft>
            <a:buChar char="•"/>
          </a:pPr>
          <a:r>
            <a:rPr lang="en-US" sz="1400" kern="1200" dirty="0">
              <a:solidFill>
                <a:schemeClr val="tx2">
                  <a:lumMod val="10000"/>
                </a:schemeClr>
              </a:solidFill>
            </a:rPr>
            <a:t>Countermeasures include policies to inhibit the selection by users of common passwords and scanning the IP addresses of authentication requests and client cookies for submission patterns</a:t>
          </a:r>
        </a:p>
      </dsp:txBody>
      <dsp:txXfrm>
        <a:off x="4521971" y="2502671"/>
        <a:ext cx="3571428" cy="21428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D0191-5540-ED4D-ABDA-721F7AE06A53}">
      <dsp:nvSpPr>
        <dsp:cNvPr id="0" name=""/>
        <dsp:cNvSpPr/>
      </dsp:nvSpPr>
      <dsp:spPr>
        <a:xfrm>
          <a:off x="685799" y="0"/>
          <a:ext cx="5257800" cy="5257800"/>
        </a:xfrm>
        <a:prstGeom prst="diamond">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sp>
    <dsp:sp modelId="{578895B2-0777-2945-8876-3C597FC17514}">
      <dsp:nvSpPr>
        <dsp:cNvPr id="0" name=""/>
        <dsp:cNvSpPr/>
      </dsp:nvSpPr>
      <dsp:spPr>
        <a:xfrm>
          <a:off x="1185291" y="499491"/>
          <a:ext cx="2050542" cy="2050542"/>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dirty="0">
              <a:solidFill>
                <a:schemeClr val="tx1"/>
              </a:solidFill>
            </a:rPr>
            <a:t>User education</a:t>
          </a:r>
          <a:endParaRPr lang="en-US" sz="1400" kern="1200" dirty="0">
            <a:solidFill>
              <a:schemeClr val="tx1"/>
            </a:solidFill>
          </a:endParaRPr>
        </a:p>
        <a:p>
          <a:pPr marL="57150" lvl="1" indent="-57150" algn="l" defTabSz="488950">
            <a:lnSpc>
              <a:spcPct val="90000"/>
            </a:lnSpc>
            <a:spcBef>
              <a:spcPct val="0"/>
            </a:spcBef>
            <a:spcAft>
              <a:spcPct val="15000"/>
            </a:spcAft>
            <a:buChar char="•"/>
          </a:pPr>
          <a:r>
            <a:rPr lang="en-AU" sz="1100" kern="1200" dirty="0">
              <a:solidFill>
                <a:schemeClr val="tx1"/>
              </a:solidFill>
            </a:rPr>
            <a:t>Users can be told the importance of using hard-to-guess passwords and can be provided with guidelines for selecting strong passwords</a:t>
          </a:r>
        </a:p>
      </dsp:txBody>
      <dsp:txXfrm>
        <a:off x="1285390" y="599590"/>
        <a:ext cx="1850344" cy="1850344"/>
      </dsp:txXfrm>
    </dsp:sp>
    <dsp:sp modelId="{3FF97A81-660B-AD4E-A63C-9EB9B74360E9}">
      <dsp:nvSpPr>
        <dsp:cNvPr id="0" name=""/>
        <dsp:cNvSpPr/>
      </dsp:nvSpPr>
      <dsp:spPr>
        <a:xfrm>
          <a:off x="3393567" y="499491"/>
          <a:ext cx="2050542" cy="2050542"/>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dirty="0">
              <a:solidFill>
                <a:schemeClr val="tx1"/>
              </a:solidFill>
            </a:rPr>
            <a:t>Computer-generated passwords</a:t>
          </a:r>
        </a:p>
        <a:p>
          <a:pPr marL="57150" lvl="1" indent="-57150" algn="l" defTabSz="488950">
            <a:lnSpc>
              <a:spcPct val="90000"/>
            </a:lnSpc>
            <a:spcBef>
              <a:spcPct val="0"/>
            </a:spcBef>
            <a:spcAft>
              <a:spcPct val="15000"/>
            </a:spcAft>
            <a:buChar char="•"/>
          </a:pPr>
          <a:r>
            <a:rPr lang="en-AU" sz="1100" kern="1200" dirty="0">
              <a:solidFill>
                <a:schemeClr val="tx1"/>
              </a:solidFill>
            </a:rPr>
            <a:t>Computer-generated password schemes have a history of poor acceptance by users</a:t>
          </a:r>
        </a:p>
        <a:p>
          <a:pPr marL="57150" lvl="1" indent="-57150" algn="l" defTabSz="488950">
            <a:lnSpc>
              <a:spcPct val="90000"/>
            </a:lnSpc>
            <a:spcBef>
              <a:spcPct val="0"/>
            </a:spcBef>
            <a:spcAft>
              <a:spcPct val="15000"/>
            </a:spcAft>
            <a:buChar char="•"/>
          </a:pPr>
          <a:r>
            <a:rPr lang="en-AU" sz="1100" kern="1200" dirty="0">
              <a:solidFill>
                <a:schemeClr val="tx1"/>
              </a:solidFill>
            </a:rPr>
            <a:t>Users have difficulty remembering them</a:t>
          </a:r>
        </a:p>
      </dsp:txBody>
      <dsp:txXfrm>
        <a:off x="3493666" y="599590"/>
        <a:ext cx="1850344" cy="1850344"/>
      </dsp:txXfrm>
    </dsp:sp>
    <dsp:sp modelId="{3FACEB1C-056B-7441-B599-2420B75997CE}">
      <dsp:nvSpPr>
        <dsp:cNvPr id="0" name=""/>
        <dsp:cNvSpPr/>
      </dsp:nvSpPr>
      <dsp:spPr>
        <a:xfrm>
          <a:off x="1185291" y="2707767"/>
          <a:ext cx="2050542" cy="2050542"/>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dirty="0">
              <a:solidFill>
                <a:schemeClr val="tx1"/>
              </a:solidFill>
            </a:rPr>
            <a:t>Reactive password checking</a:t>
          </a:r>
        </a:p>
        <a:p>
          <a:pPr marL="57150" lvl="1" indent="-57150" algn="l" defTabSz="488950">
            <a:lnSpc>
              <a:spcPct val="90000"/>
            </a:lnSpc>
            <a:spcBef>
              <a:spcPct val="0"/>
            </a:spcBef>
            <a:spcAft>
              <a:spcPct val="15000"/>
            </a:spcAft>
            <a:buChar char="•"/>
          </a:pPr>
          <a:r>
            <a:rPr lang="en-AU" sz="1100" kern="1200" dirty="0">
              <a:solidFill>
                <a:schemeClr val="tx1"/>
              </a:solidFill>
            </a:rPr>
            <a:t>A strategy in which the system periodically runs its own password cracker to find guessable passwords</a:t>
          </a:r>
        </a:p>
      </dsp:txBody>
      <dsp:txXfrm>
        <a:off x="1285390" y="2807866"/>
        <a:ext cx="1850344" cy="1850344"/>
      </dsp:txXfrm>
    </dsp:sp>
    <dsp:sp modelId="{D8752D80-F3DA-9F40-AB2E-CBA1FC4747F0}">
      <dsp:nvSpPr>
        <dsp:cNvPr id="0" name=""/>
        <dsp:cNvSpPr/>
      </dsp:nvSpPr>
      <dsp:spPr>
        <a:xfrm>
          <a:off x="3393567" y="2707767"/>
          <a:ext cx="2050542" cy="2050542"/>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dirty="0">
              <a:solidFill>
                <a:schemeClr val="tx1"/>
              </a:solidFill>
            </a:rPr>
            <a:t>Proactive password checking</a:t>
          </a:r>
        </a:p>
        <a:p>
          <a:pPr marL="57150" lvl="1" indent="-57150" algn="l" defTabSz="488950">
            <a:lnSpc>
              <a:spcPct val="90000"/>
            </a:lnSpc>
            <a:spcBef>
              <a:spcPct val="0"/>
            </a:spcBef>
            <a:spcAft>
              <a:spcPct val="15000"/>
            </a:spcAft>
            <a:buChar char="•"/>
          </a:pPr>
          <a:r>
            <a:rPr lang="en-AU" sz="1100" kern="1200" dirty="0">
              <a:solidFill>
                <a:schemeClr val="tx1"/>
              </a:solidFill>
            </a:rPr>
            <a:t>A user is allowed to select his or her own password, however, at the time of selection, the system checks to see if the password is allowable and, if not, rejects it</a:t>
          </a:r>
        </a:p>
      </dsp:txBody>
      <dsp:txXfrm>
        <a:off x="3493666" y="2807866"/>
        <a:ext cx="1850344" cy="185034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B8AF7C-FECB-7845-A50F-6284CA3607BE}" type="datetimeFigureOut">
              <a:rPr lang="en-US" smtClean="0"/>
              <a:pPr/>
              <a:t>11/7/2022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1C5834-C9A2-3449-8289-62D85D34B7F4}"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AU" dirty="0"/>
          </a:p>
        </p:txBody>
      </p:sp>
      <p:sp>
        <p:nvSpPr>
          <p:cNvPr id="22531" name="Rectangle 1027"/>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AU" dirty="0"/>
          </a:p>
        </p:txBody>
      </p:sp>
      <p:sp>
        <p:nvSpPr>
          <p:cNvPr id="1331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1030"/>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AU" dirty="0"/>
          </a:p>
        </p:txBody>
      </p:sp>
      <p:sp>
        <p:nvSpPr>
          <p:cNvPr id="22535" name="Rectangle 1031"/>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E0CDEB94-424E-144A-A294-F8571779C3C6}" type="slidenum">
              <a:rPr lang="en-AU"/>
              <a:pPr>
                <a:defRPr/>
              </a:pPr>
              <a:t>‹#›</a:t>
            </a:fld>
            <a:endParaRPr lang="en-AU"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83797CDE-EF53-504B-BFCD-94AE144A17CE}" type="slidenum">
              <a:rPr lang="en-AU">
                <a:latin typeface="Arial" pitchFamily="-1" charset="0"/>
              </a:rPr>
              <a:pPr/>
              <a:t>1</a:t>
            </a:fld>
            <a:endParaRPr lang="en-AU" dirty="0">
              <a:latin typeface="Arial" pitchFamily="-1"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Lecture slides</a:t>
            </a:r>
            <a:r>
              <a:rPr lang="en-US" baseline="0" dirty="0">
                <a:latin typeface="Arial" pitchFamily="-1" charset="0"/>
                <a:ea typeface="ＭＳ Ｐゴシック" pitchFamily="-1" charset="-128"/>
                <a:cs typeface="ＭＳ Ｐゴシック" pitchFamily="-1" charset="-128"/>
              </a:rPr>
              <a:t> prepared</a:t>
            </a:r>
            <a:r>
              <a:rPr lang="en-US" dirty="0">
                <a:latin typeface="Arial" pitchFamily="-1" charset="0"/>
                <a:ea typeface="ＭＳ Ｐゴシック" pitchFamily="-1" charset="-128"/>
                <a:cs typeface="ＭＳ Ｐゴシック" pitchFamily="-1" charset="-128"/>
              </a:rPr>
              <a:t> for “Network Security Essentials”, 6/e, by William Stallings, </a:t>
            </a:r>
            <a:r>
              <a:rPr lang="en-US" dirty="0">
                <a:latin typeface="Arial" pitchFamily="-84" charset="0"/>
                <a:ea typeface="Arial" pitchFamily="-84" charset="0"/>
                <a:cs typeface="Arial" pitchFamily="-84" charset="0"/>
              </a:rPr>
              <a:t>Chapter 11 – “Intruders”.</a:t>
            </a:r>
            <a:endParaRPr lang="en-AU" dirty="0">
              <a:latin typeface="Arial" pitchFamily="-84" charset="0"/>
              <a:ea typeface="Arial" pitchFamily="-84" charset="0"/>
              <a:cs typeface="Arial" pitchFamily="-84" charset="0"/>
            </a:endParaRPr>
          </a:p>
          <a:p>
            <a:pPr eaLnBrk="1" hangingPunct="1"/>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625ACF38-6F26-A24B-BE4F-F25C992024F8}" type="slidenum">
              <a:rPr lang="en-AU">
                <a:latin typeface="Arial" pitchFamily="-84" charset="0"/>
              </a:rPr>
              <a:pPr/>
              <a:t>11</a:t>
            </a:fld>
            <a:endParaRPr lang="en-AU" dirty="0">
              <a:latin typeface="Arial" pitchFamily="-8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Inevitably, the best intrusion prevention system will fail. A system’s second line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defense is intrusion detection, and this has been the focus of much research in</a:t>
            </a:r>
          </a:p>
          <a:p>
            <a:r>
              <a:rPr lang="en-US" sz="1200" kern="1200" baseline="0" dirty="0">
                <a:solidFill>
                  <a:schemeClr val="tx1"/>
                </a:solidFill>
                <a:latin typeface="Arial" pitchFamily="-107" charset="0"/>
                <a:ea typeface="ＭＳ Ｐゴシック" pitchFamily="-107" charset="-128"/>
                <a:cs typeface="ＭＳ Ｐゴシック" pitchFamily="-107" charset="-128"/>
              </a:rPr>
              <a:t>recent years. This interest is motivated by a number of considerations, including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following: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If an intrusion is detected quickly enough, the intruder can be identified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ejected from the system before any damage is done or any data are compromised.</a:t>
            </a:r>
          </a:p>
          <a:p>
            <a:r>
              <a:rPr lang="en-US" sz="1200" kern="1200" baseline="0" dirty="0">
                <a:solidFill>
                  <a:schemeClr val="tx1"/>
                </a:solidFill>
                <a:latin typeface="Arial" pitchFamily="-107" charset="0"/>
                <a:ea typeface="ＭＳ Ｐゴシック" pitchFamily="-107" charset="-128"/>
                <a:cs typeface="ＭＳ Ｐゴシック" pitchFamily="-107" charset="-128"/>
              </a:rPr>
              <a:t>Even if the detection is not sufficiently timely to preempt the intruder,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sooner that the intrusion is detected, the less the amount of damage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more quickly that recovery can be achieved.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An effective intrusion detection system can serve as a deterrent, so acting to</a:t>
            </a:r>
          </a:p>
          <a:p>
            <a:r>
              <a:rPr lang="en-US" sz="1200" kern="1200" baseline="0" dirty="0">
                <a:solidFill>
                  <a:schemeClr val="tx1"/>
                </a:solidFill>
                <a:latin typeface="Arial" pitchFamily="-107" charset="0"/>
                <a:ea typeface="ＭＳ Ｐゴシック" pitchFamily="-107" charset="-128"/>
                <a:cs typeface="ＭＳ Ｐゴシック" pitchFamily="-107" charset="-128"/>
              </a:rPr>
              <a:t>prevent intrusions.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Intrusion detection enables the collection of information about intrusion techniques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can be used to strengthen the intrusion prevention facility.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detection is based on the assumption that the behavior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intruder differs from that of a legitimate user in ways that can be quantified. Of</a:t>
            </a:r>
          </a:p>
          <a:p>
            <a:r>
              <a:rPr lang="en-US" sz="1200" kern="1200" baseline="0" dirty="0">
                <a:solidFill>
                  <a:schemeClr val="tx1"/>
                </a:solidFill>
                <a:latin typeface="Arial" pitchFamily="-107" charset="0"/>
                <a:ea typeface="ＭＳ Ｐゴシック" pitchFamily="-107" charset="-128"/>
                <a:cs typeface="ＭＳ Ｐゴシック" pitchFamily="-107" charset="-128"/>
              </a:rPr>
              <a:t>course, we cannot expect that there will be a crisp, exact distinction between an</a:t>
            </a:r>
          </a:p>
          <a:p>
            <a:r>
              <a:rPr lang="en-US" sz="1200" kern="1200" baseline="0" dirty="0">
                <a:solidFill>
                  <a:schemeClr val="tx1"/>
                </a:solidFill>
                <a:latin typeface="Arial" pitchFamily="-107" charset="0"/>
                <a:ea typeface="ＭＳ Ｐゴシック" pitchFamily="-107" charset="-128"/>
                <a:cs typeface="ＭＳ Ｐゴシック" pitchFamily="-107" charset="-128"/>
              </a:rPr>
              <a:t>attack by an intruder and the normal use of resources by an authorized user. Rather,</a:t>
            </a:r>
          </a:p>
          <a:p>
            <a:r>
              <a:rPr lang="en-US" sz="1200" kern="1200" baseline="0" dirty="0">
                <a:solidFill>
                  <a:schemeClr val="tx1"/>
                </a:solidFill>
                <a:latin typeface="Arial" pitchFamily="-107" charset="0"/>
                <a:ea typeface="ＭＳ Ｐゴシック" pitchFamily="-107" charset="-128"/>
                <a:cs typeface="ＭＳ Ｐゴシック" pitchFamily="-107" charset="-128"/>
              </a:rPr>
              <a:t>we must expect that there will be some overlap.</a:t>
            </a:r>
            <a:endParaRPr lang="en-US" dirty="0">
              <a:latin typeface="Arial" pitchFamily="-8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a:ln/>
        </p:spPr>
      </p:sp>
      <p:sp>
        <p:nvSpPr>
          <p:cNvPr id="46083"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11.1 suggests, in very abstract terms, the nature of the task confronting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designer of an intrusion detection system. Although the typical behavior of an</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intruder differs from the typical behavior of an authorized user, there is an overlap</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these behaviors. Thus, a loose interpretation of intruder behavior, which will catch</a:t>
            </a:r>
          </a:p>
          <a:p>
            <a:r>
              <a:rPr lang="en-US" sz="1200" kern="1200" baseline="0" dirty="0">
                <a:solidFill>
                  <a:schemeClr val="tx1"/>
                </a:solidFill>
                <a:latin typeface="Arial" pitchFamily="-107" charset="0"/>
                <a:ea typeface="ＭＳ Ｐゴシック" pitchFamily="-107" charset="-128"/>
                <a:cs typeface="ＭＳ Ｐゴシック" pitchFamily="-107" charset="-128"/>
              </a:rPr>
              <a:t>more intruders, will also lead to a number of false positives , or authorized users</a:t>
            </a:r>
          </a:p>
          <a:p>
            <a:r>
              <a:rPr lang="en-US" sz="1200" kern="1200" baseline="0" dirty="0">
                <a:solidFill>
                  <a:schemeClr val="tx1"/>
                </a:solidFill>
                <a:latin typeface="Arial" pitchFamily="-107" charset="0"/>
                <a:ea typeface="ＭＳ Ｐゴシック" pitchFamily="-107" charset="-128"/>
                <a:cs typeface="ＭＳ Ｐゴシック" pitchFamily="-107" charset="-128"/>
              </a:rPr>
              <a:t>identified as intruders. On the other hand, an attempt to limit false positives by a</a:t>
            </a:r>
          </a:p>
          <a:p>
            <a:r>
              <a:rPr lang="en-US" sz="1200" kern="1200" baseline="0" dirty="0">
                <a:solidFill>
                  <a:schemeClr val="tx1"/>
                </a:solidFill>
                <a:latin typeface="Arial" pitchFamily="-107" charset="0"/>
                <a:ea typeface="ＭＳ Ｐゴシック" pitchFamily="-107" charset="-128"/>
                <a:cs typeface="ＭＳ Ｐゴシック" pitchFamily="-107" charset="-128"/>
              </a:rPr>
              <a:t>tight interpretation of intruder behavior will lead to an increase in false negatives ,</a:t>
            </a:r>
          </a:p>
          <a:p>
            <a:r>
              <a:rPr lang="en-US" sz="1200" kern="1200" baseline="0" dirty="0">
                <a:solidFill>
                  <a:schemeClr val="tx1"/>
                </a:solidFill>
                <a:latin typeface="Arial" pitchFamily="-107" charset="0"/>
                <a:ea typeface="ＭＳ Ｐゴシック" pitchFamily="-107" charset="-128"/>
                <a:cs typeface="ＭＳ Ｐゴシック" pitchFamily="-107" charset="-128"/>
              </a:rPr>
              <a:t>or intruders not identified as intruders. Thus, there is an element of compromise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art in the practice of intrusion detection.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In Anderson’s study [ANDE80], it was postulated that one could, with reasonable</a:t>
            </a:r>
          </a:p>
          <a:p>
            <a:r>
              <a:rPr lang="en-US" sz="1200" kern="1200" baseline="0" dirty="0">
                <a:solidFill>
                  <a:schemeClr val="tx1"/>
                </a:solidFill>
                <a:latin typeface="Arial" pitchFamily="-107" charset="0"/>
                <a:ea typeface="ＭＳ Ｐゴシック" pitchFamily="-107" charset="-128"/>
                <a:cs typeface="ＭＳ Ｐゴシック" pitchFamily="-107" charset="-128"/>
              </a:rPr>
              <a:t>confidence, distinguish between a masquerader and a legitimate user. Patterns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legitimate user behavior can be established by observing past history, and significant</a:t>
            </a:r>
          </a:p>
          <a:p>
            <a:r>
              <a:rPr lang="en-US" sz="1200" kern="1200" baseline="0" dirty="0">
                <a:solidFill>
                  <a:schemeClr val="tx1"/>
                </a:solidFill>
                <a:latin typeface="Arial" pitchFamily="-107" charset="0"/>
                <a:ea typeface="ＭＳ Ｐゴシック" pitchFamily="-107" charset="-128"/>
                <a:cs typeface="ＭＳ Ｐゴシック" pitchFamily="-107" charset="-128"/>
              </a:rPr>
              <a:t>deviation from such patterns can be detected. Anderson suggests that the task</a:t>
            </a:r>
          </a:p>
          <a:p>
            <a:r>
              <a:rPr lang="en-US" sz="1200" kern="1200" baseline="0" dirty="0">
                <a:solidFill>
                  <a:schemeClr val="tx1"/>
                </a:solidFill>
                <a:latin typeface="Arial" pitchFamily="-107" charset="0"/>
                <a:ea typeface="ＭＳ Ｐゴシック" pitchFamily="-107" charset="-128"/>
                <a:cs typeface="ＭＳ Ｐゴシック" pitchFamily="-107" charset="-128"/>
              </a:rPr>
              <a:t>of detecting a misfeasor (legitimate user performing in an unauthorized fashion) is</a:t>
            </a:r>
          </a:p>
          <a:p>
            <a:r>
              <a:rPr lang="en-US" sz="1200" kern="1200" baseline="0" dirty="0">
                <a:solidFill>
                  <a:schemeClr val="tx1"/>
                </a:solidFill>
                <a:latin typeface="Arial" pitchFamily="-107" charset="0"/>
                <a:ea typeface="ＭＳ Ｐゴシック" pitchFamily="-107" charset="-128"/>
                <a:cs typeface="ＭＳ Ｐゴシック" pitchFamily="-107" charset="-128"/>
              </a:rPr>
              <a:t>more difficult, in that the distinction between abnormal and normal behavior may</a:t>
            </a:r>
          </a:p>
          <a:p>
            <a:r>
              <a:rPr lang="en-US" sz="1200" kern="1200" baseline="0" dirty="0">
                <a:solidFill>
                  <a:schemeClr val="tx1"/>
                </a:solidFill>
                <a:latin typeface="Arial" pitchFamily="-107" charset="0"/>
                <a:ea typeface="ＭＳ Ｐゴシック" pitchFamily="-107" charset="-128"/>
                <a:cs typeface="ＭＳ Ｐゴシック" pitchFamily="-107" charset="-128"/>
              </a:rPr>
              <a:t>be small. Anderson concluded that such violations would be undetectable solely</a:t>
            </a:r>
          </a:p>
          <a:p>
            <a:r>
              <a:rPr lang="en-US" sz="1200" kern="1200" baseline="0" dirty="0">
                <a:solidFill>
                  <a:schemeClr val="tx1"/>
                </a:solidFill>
                <a:latin typeface="Arial" pitchFamily="-107" charset="0"/>
                <a:ea typeface="ＭＳ Ｐゴシック" pitchFamily="-107" charset="-128"/>
                <a:cs typeface="ＭＳ Ｐゴシック" pitchFamily="-107" charset="-128"/>
              </a:rPr>
              <a:t>through the search for anomalous behavior. However, misfeasor behavior might</a:t>
            </a:r>
          </a:p>
          <a:p>
            <a:r>
              <a:rPr lang="en-US" sz="1200" kern="1200" baseline="0" dirty="0">
                <a:solidFill>
                  <a:schemeClr val="tx1"/>
                </a:solidFill>
                <a:latin typeface="Arial" pitchFamily="-107" charset="0"/>
                <a:ea typeface="ＭＳ Ｐゴシック" pitchFamily="-107" charset="-128"/>
                <a:cs typeface="ＭＳ Ｐゴシック" pitchFamily="-107" charset="-128"/>
              </a:rPr>
              <a:t>nevertheless be detectable by intelligent definition of the class of conditions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suggest unauthorized use. Finally, the detection of the clandestine user was felt to</a:t>
            </a:r>
          </a:p>
          <a:p>
            <a:r>
              <a:rPr lang="en-US" sz="1200" kern="1200" baseline="0" dirty="0">
                <a:solidFill>
                  <a:schemeClr val="tx1"/>
                </a:solidFill>
                <a:latin typeface="Arial" pitchFamily="-107" charset="0"/>
                <a:ea typeface="ＭＳ Ｐゴシック" pitchFamily="-107" charset="-128"/>
                <a:cs typeface="ＭＳ Ｐゴシック" pitchFamily="-107" charset="-128"/>
              </a:rPr>
              <a:t>be beyond the scope of purely automated techniques. These observations, which</a:t>
            </a:r>
          </a:p>
          <a:p>
            <a:r>
              <a:rPr lang="en-US" sz="1200" kern="1200" baseline="0" dirty="0">
                <a:solidFill>
                  <a:schemeClr val="tx1"/>
                </a:solidFill>
                <a:latin typeface="Arial" pitchFamily="-107" charset="0"/>
                <a:ea typeface="ＭＳ Ｐゴシック" pitchFamily="-107" charset="-128"/>
                <a:cs typeface="ＭＳ Ｐゴシック" pitchFamily="-107" charset="-128"/>
              </a:rPr>
              <a:t>were made in 1980, remain true today.</a:t>
            </a:r>
            <a:endParaRPr lang="en-US" dirty="0">
              <a:latin typeface="Arial" pitchFamily="-84" charset="0"/>
              <a:ea typeface="ＭＳ Ｐゴシック" pitchFamily="-84" charset="-128"/>
              <a:cs typeface="ＭＳ Ｐゴシック" pitchFamily="-84" charset="-128"/>
            </a:endParaRPr>
          </a:p>
        </p:txBody>
      </p:sp>
      <p:sp>
        <p:nvSpPr>
          <p:cNvPr id="46084" name="Slide Number Placeholder 3"/>
          <p:cNvSpPr>
            <a:spLocks noGrp="1"/>
          </p:cNvSpPr>
          <p:nvPr>
            <p:ph type="sldNum" sz="quarter" idx="5"/>
          </p:nvPr>
        </p:nvSpPr>
        <p:spPr>
          <a:noFill/>
        </p:spPr>
        <p:txBody>
          <a:bodyPr/>
          <a:lstStyle/>
          <a:p>
            <a:fld id="{4487E90C-4359-264B-BB2D-3B3D50F00626}" type="slidenum">
              <a:rPr lang="en-AU" smtClean="0">
                <a:latin typeface="Arial" pitchFamily="-84" charset="0"/>
              </a:rPr>
              <a:pPr/>
              <a:t>12</a:t>
            </a:fld>
            <a:endParaRPr lang="en-AU" dirty="0">
              <a:latin typeface="Arial" pitchFamily="-8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EFF7C852-19C2-F648-BF75-4D1675163AC6}" type="slidenum">
              <a:rPr lang="en-AU">
                <a:latin typeface="Arial" pitchFamily="-84" charset="0"/>
              </a:rPr>
              <a:pPr/>
              <a:t>13</a:t>
            </a:fld>
            <a:endParaRPr lang="en-AU" dirty="0">
              <a:latin typeface="Arial" pitchFamily="-84" charset="0"/>
            </a:endParaRPr>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 fundamental tool for intrusion detection is the audit record. Some record of</a:t>
            </a:r>
          </a:p>
          <a:p>
            <a:r>
              <a:rPr lang="en-US" sz="1200" kern="1200" baseline="0" dirty="0">
                <a:solidFill>
                  <a:schemeClr val="tx1"/>
                </a:solidFill>
                <a:latin typeface="Arial" pitchFamily="-107" charset="0"/>
                <a:ea typeface="ＭＳ Ｐゴシック" pitchFamily="-107" charset="-128"/>
                <a:cs typeface="ＭＳ Ｐゴシック" pitchFamily="-107" charset="-128"/>
              </a:rPr>
              <a:t>ongoing activity by users must be maintained as input to an intrusion detection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Basically, two plans are used: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Native audit records:  Virtually all multiuser operating systems include</a:t>
            </a:r>
          </a:p>
          <a:p>
            <a:r>
              <a:rPr lang="en-US" sz="1200" kern="1200" baseline="0" dirty="0">
                <a:solidFill>
                  <a:schemeClr val="tx1"/>
                </a:solidFill>
                <a:latin typeface="Arial" pitchFamily="-107" charset="0"/>
                <a:ea typeface="ＭＳ Ｐゴシック" pitchFamily="-107" charset="-128"/>
                <a:cs typeface="ＭＳ Ｐゴシック" pitchFamily="-107" charset="-128"/>
              </a:rPr>
              <a:t>accounting software that collects information on user activity. The advantage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using this information is that no additional collection software is needed.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disadvantage is that the native audit records may not contain the needed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information or may not contain it in a convenient form.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Detection-specific audit records:  A collection facility can be implemented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generates audit records containing only that information required by the intrusion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detection system. One advantage of such an approach is that it could</a:t>
            </a:r>
          </a:p>
          <a:p>
            <a:r>
              <a:rPr lang="en-US" sz="1200" kern="1200" baseline="0" dirty="0">
                <a:solidFill>
                  <a:schemeClr val="tx1"/>
                </a:solidFill>
                <a:latin typeface="Arial" pitchFamily="-107" charset="0"/>
                <a:ea typeface="ＭＳ Ｐゴシック" pitchFamily="-107" charset="-128"/>
                <a:cs typeface="ＭＳ Ｐゴシック" pitchFamily="-107" charset="-128"/>
              </a:rPr>
              <a:t>be made vendor independent and ported to a variety of systems. The disadvantage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the extra overhead involved in having, in effect, two accounting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packages running on a machine.</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EFF7C852-19C2-F648-BF75-4D1675163AC6}" type="slidenum">
              <a:rPr lang="en-AU">
                <a:latin typeface="Arial" pitchFamily="-84" charset="0"/>
              </a:rPr>
              <a:pPr/>
              <a:t>14</a:t>
            </a:fld>
            <a:endParaRPr lang="en-AU" dirty="0">
              <a:latin typeface="Arial" pitchFamily="-84" charset="0"/>
            </a:endParaRPr>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 fundamental tool for intrusion detection is the audit record. Some record of</a:t>
            </a:r>
          </a:p>
          <a:p>
            <a:r>
              <a:rPr lang="en-US" sz="1200" kern="1200" baseline="0" dirty="0">
                <a:solidFill>
                  <a:schemeClr val="tx1"/>
                </a:solidFill>
                <a:latin typeface="Arial" pitchFamily="-107" charset="0"/>
                <a:ea typeface="ＭＳ Ｐゴシック" pitchFamily="-107" charset="-128"/>
                <a:cs typeface="ＭＳ Ｐゴシック" pitchFamily="-107" charset="-128"/>
              </a:rPr>
              <a:t>ongoing activity by users must be maintained as input to an intrusion detection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Basically, two plans are used: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Native audit records:  Virtually all multiuser operating systems include</a:t>
            </a:r>
          </a:p>
          <a:p>
            <a:r>
              <a:rPr lang="en-US" sz="1200" kern="1200" baseline="0" dirty="0">
                <a:solidFill>
                  <a:schemeClr val="tx1"/>
                </a:solidFill>
                <a:latin typeface="Arial" pitchFamily="-107" charset="0"/>
                <a:ea typeface="ＭＳ Ｐゴシック" pitchFamily="-107" charset="-128"/>
                <a:cs typeface="ＭＳ Ｐゴシック" pitchFamily="-107" charset="-128"/>
              </a:rPr>
              <a:t>accounting software that collects information on user activity. The advantage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using this information is that no additional collection software is needed.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disadvantage is that the native audit records may not contain the needed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information or may not contain it in a convenient form.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Detection-specific audit records:  A collection facility can be implemented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generates audit records containing only that information required by the intrusion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detection system. One advantage of such an approach is that it could</a:t>
            </a:r>
          </a:p>
          <a:p>
            <a:r>
              <a:rPr lang="en-US" sz="1200" kern="1200" baseline="0" dirty="0">
                <a:solidFill>
                  <a:schemeClr val="tx1"/>
                </a:solidFill>
                <a:latin typeface="Arial" pitchFamily="-107" charset="0"/>
                <a:ea typeface="ＭＳ Ｐゴシック" pitchFamily="-107" charset="-128"/>
                <a:cs typeface="ＭＳ Ｐゴシック" pitchFamily="-107" charset="-128"/>
              </a:rPr>
              <a:t>be made vendor independent and ported to a variety of systems. The disadvantage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the extra overhead involved in having, in effect, two accounting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packages running on a machine.</a:t>
            </a:r>
            <a:endParaRPr lang="en-US"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274238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p>
            <a:fld id="{3E6B9716-458D-4542-9043-A90817A09097}" type="slidenum">
              <a:rPr lang="en-AU">
                <a:latin typeface="Arial" pitchFamily="-84" charset="0"/>
              </a:rPr>
              <a:pPr/>
              <a:t>15</a:t>
            </a:fld>
            <a:endParaRPr lang="en-AU" dirty="0">
              <a:latin typeface="Arial" pitchFamily="-84" charset="0"/>
            </a:endParaRPr>
          </a:p>
        </p:txBody>
      </p:sp>
      <p:sp>
        <p:nvSpPr>
          <p:cNvPr id="48131" name="Rectangle 1026"/>
          <p:cNvSpPr>
            <a:spLocks noGrp="1" noRot="1" noChangeAspect="1" noChangeArrowheads="1" noTextEdit="1"/>
          </p:cNvSpPr>
          <p:nvPr>
            <p:ph type="sldImg"/>
          </p:nvPr>
        </p:nvSpPr>
        <p:spPr>
          <a:ln/>
        </p:spPr>
      </p:sp>
      <p:sp>
        <p:nvSpPr>
          <p:cNvPr id="48132" name="Rectangle 1027"/>
          <p:cNvSpPr>
            <a:spLocks noGrp="1" noChangeArrowheads="1"/>
          </p:cNvSpPr>
          <p:nvPr>
            <p:ph type="body" idx="1"/>
          </p:nvPr>
        </p:nvSpPr>
        <p:spPr>
          <a:xfrm>
            <a:off x="515938" y="4343400"/>
            <a:ext cx="5822950" cy="4497388"/>
          </a:xfrm>
          <a:noFill/>
          <a:ln/>
        </p:spPr>
        <p:txBody>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[PORR92] identifies the following approaches to intrusion detection: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1. Statistical anomaly detection: Involves the collection of data relating to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behavior of legitimate users over a period of time. Then statistical tests are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applied to observed behavior to determine with a high level of confidence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whether that behavior is not legitimate user behavior.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a. Threshold detection: This approach involves defining thresholds, independent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user, for the frequency of occurrence of various events.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b. Profile based: A profile of the activity of each user is developed and used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detect changes in the behavior of individual accounts.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In essence, anomaly approaches attempt to define normal, or expected,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behavior, whereas signature-based approaches attempt to define proper behavior.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In terms of the types of attackers listed earlier, statistical anomaly detection is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effective against masqueraders, who are unlikely to mimic the behavior patterns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accounts they appropriate. On the other hand, such techniques may be unable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deal with misfeasors. For such attacks, rule-based approaches may be able to recognize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events and sequences that, in context, reveal penetration. In practice, a system may exhibit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 combination of both approaches to be effective against a broad range of attacks.</a:t>
            </a:r>
            <a:endParaRPr lang="en-US" b="0"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961340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fld id="{1D33369B-9EE9-6849-A575-6EC2D977A00A}" type="slidenum">
              <a:rPr lang="en-AU">
                <a:latin typeface="Arial" pitchFamily="-84" charset="0"/>
              </a:rPr>
              <a:pPr/>
              <a:t>16</a:t>
            </a:fld>
            <a:endParaRPr lang="en-AU" dirty="0">
              <a:latin typeface="Arial" pitchFamily="-8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As was mentioned, statistical anomaly detection techniques fall into two broad categories: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threshold detection and profile-based systems. Threshold detection involves</a:t>
            </a:r>
          </a:p>
          <a:p>
            <a:r>
              <a:rPr lang="en-US" sz="1200" kern="1200" baseline="0" dirty="0">
                <a:solidFill>
                  <a:schemeClr val="tx1"/>
                </a:solidFill>
                <a:latin typeface="Arial" pitchFamily="-107" charset="0"/>
                <a:ea typeface="ＭＳ Ｐゴシック" pitchFamily="-107" charset="-128"/>
                <a:cs typeface="ＭＳ Ｐゴシック" pitchFamily="-107" charset="-128"/>
              </a:rPr>
              <a:t>counting the number of occurrences of a specific event type over an interval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time. If the count surpasses what is considered a reasonable number that one might</a:t>
            </a:r>
          </a:p>
          <a:p>
            <a:r>
              <a:rPr lang="en-US" sz="1200" kern="1200" baseline="0" dirty="0">
                <a:solidFill>
                  <a:schemeClr val="tx1"/>
                </a:solidFill>
                <a:latin typeface="Arial" pitchFamily="-107" charset="0"/>
                <a:ea typeface="ＭＳ Ｐゴシック" pitchFamily="-107" charset="-128"/>
                <a:cs typeface="ＭＳ Ｐゴシック" pitchFamily="-107" charset="-128"/>
              </a:rPr>
              <a:t>expect to occur, then intrusion is assumed.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Threshold analysis, by itself, is a crude and ineffective detector of even moderately</a:t>
            </a:r>
          </a:p>
          <a:p>
            <a:r>
              <a:rPr lang="en-US" sz="1200" kern="1200" baseline="0" dirty="0">
                <a:solidFill>
                  <a:schemeClr val="tx1"/>
                </a:solidFill>
                <a:latin typeface="Arial" pitchFamily="-107" charset="0"/>
                <a:ea typeface="ＭＳ Ｐゴシック" pitchFamily="-107" charset="-128"/>
                <a:cs typeface="ＭＳ Ｐゴシック" pitchFamily="-107" charset="-128"/>
              </a:rPr>
              <a:t>sophisticated attacks. Both the threshold and the time interval must be</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determined. Because of the variability across users, such thresholds are likely to</a:t>
            </a:r>
          </a:p>
          <a:p>
            <a:r>
              <a:rPr lang="en-US" sz="1200" kern="1200" baseline="0" dirty="0">
                <a:solidFill>
                  <a:schemeClr val="tx1"/>
                </a:solidFill>
                <a:latin typeface="Arial" pitchFamily="-107" charset="0"/>
                <a:ea typeface="ＭＳ Ｐゴシック" pitchFamily="-107" charset="-128"/>
                <a:cs typeface="ＭＳ Ｐゴシック" pitchFamily="-107" charset="-128"/>
              </a:rPr>
              <a:t>generate either a lot of false positives or a lot of false negatives. However, simple</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threshold detectors may be useful in conjunction with more sophisticated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techniques.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Profile-based anomaly detection focuses on characterizing the past behavior</a:t>
            </a:r>
          </a:p>
          <a:p>
            <a:r>
              <a:rPr lang="en-US" sz="1200" kern="1200" baseline="0" dirty="0">
                <a:solidFill>
                  <a:schemeClr val="tx1"/>
                </a:solidFill>
                <a:latin typeface="Arial" pitchFamily="-107" charset="0"/>
                <a:ea typeface="ＭＳ Ｐゴシック" pitchFamily="-107" charset="-128"/>
                <a:cs typeface="ＭＳ Ｐゴシック" pitchFamily="-107" charset="-128"/>
              </a:rPr>
              <a:t>of individual users or related groups of users and then detecting significant deviations.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A profile may consist of a set of parameters, so that deviation on just a single</a:t>
            </a:r>
          </a:p>
          <a:p>
            <a:r>
              <a:rPr lang="en-US" sz="1200" kern="1200" baseline="0" dirty="0">
                <a:solidFill>
                  <a:schemeClr val="tx1"/>
                </a:solidFill>
                <a:latin typeface="Arial" pitchFamily="-107" charset="0"/>
                <a:ea typeface="ＭＳ Ｐゴシック" pitchFamily="-107" charset="-128"/>
                <a:cs typeface="ＭＳ Ｐゴシック" pitchFamily="-107" charset="-128"/>
              </a:rPr>
              <a:t>parameter may not be sufficient in itself to signal an alert.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foundation of this approach is an analysis of audit records. The audit</a:t>
            </a:r>
          </a:p>
          <a:p>
            <a:r>
              <a:rPr lang="en-US" sz="1200" kern="1200" baseline="0" dirty="0">
                <a:solidFill>
                  <a:schemeClr val="tx1"/>
                </a:solidFill>
                <a:latin typeface="Arial" pitchFamily="-107" charset="0"/>
                <a:ea typeface="ＭＳ Ｐゴシック" pitchFamily="-107" charset="-128"/>
                <a:cs typeface="ＭＳ Ｐゴシック" pitchFamily="-107" charset="-128"/>
              </a:rPr>
              <a:t>records provide input to the intrusion detection function in two ways. First,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designer must decide on a number of quantitative metrics that can be used to measure</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 behavior. An analysis of audit records over a period of time can be used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determine the activity profile of the average user. Thus, the audit records serve to</a:t>
            </a:r>
          </a:p>
          <a:p>
            <a:r>
              <a:rPr lang="en-US" sz="1200" kern="1200" baseline="0" dirty="0">
                <a:solidFill>
                  <a:schemeClr val="tx1"/>
                </a:solidFill>
                <a:latin typeface="Arial" pitchFamily="-107" charset="0"/>
                <a:ea typeface="ＭＳ Ｐゴシック" pitchFamily="-107" charset="-128"/>
                <a:cs typeface="ＭＳ Ｐゴシック" pitchFamily="-107" charset="-128"/>
              </a:rPr>
              <a:t>define typical behavior. Second, current audit records are the input used to detect</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That is, the intrusion detection model analyzes incoming audit records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determine deviation from average behavior.</a:t>
            </a:r>
            <a:endParaRPr lang="en-US"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371837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As an example of the use of these various metrics and models, Table 11.1</a:t>
            </a:r>
          </a:p>
          <a:p>
            <a:r>
              <a:rPr lang="en-US" sz="1200" kern="1200" baseline="0" dirty="0">
                <a:solidFill>
                  <a:schemeClr val="tx1"/>
                </a:solidFill>
                <a:latin typeface="Arial" pitchFamily="-107" charset="0"/>
                <a:ea typeface="ＭＳ Ｐゴシック" pitchFamily="-107" charset="-128"/>
                <a:cs typeface="ＭＳ Ｐゴシック" pitchFamily="-107" charset="-128"/>
              </a:rPr>
              <a:t>shows various measures considered or tested for the Stanford Research Institute</a:t>
            </a:r>
          </a:p>
          <a:p>
            <a:r>
              <a:rPr lang="en-US" sz="1200" kern="1200" baseline="0" dirty="0">
                <a:solidFill>
                  <a:schemeClr val="tx1"/>
                </a:solidFill>
                <a:latin typeface="Arial" pitchFamily="-107" charset="0"/>
                <a:ea typeface="ＭＳ Ｐゴシック" pitchFamily="-107" charset="-128"/>
                <a:cs typeface="ＭＳ Ｐゴシック" pitchFamily="-107" charset="-128"/>
              </a:rPr>
              <a:t>(SRI) Intrusion Detection System (IDES) [ANDE95, JAVI91] and the follow-on</a:t>
            </a:r>
          </a:p>
          <a:p>
            <a:r>
              <a:rPr lang="en-US" sz="1200" kern="1200" baseline="0" dirty="0">
                <a:solidFill>
                  <a:schemeClr val="tx1"/>
                </a:solidFill>
                <a:latin typeface="Arial" pitchFamily="-107" charset="0"/>
                <a:ea typeface="ＭＳ Ｐゴシック" pitchFamily="-107" charset="-128"/>
                <a:cs typeface="ＭＳ Ｐゴシック" pitchFamily="-107" charset="-128"/>
              </a:rPr>
              <a:t>program Emerald [NEUM99].</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main advantage of the use of statistical profiles is that a prior knowledge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security flaws is not required. The detector program learns what is “normal” behavior</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then looks for deviations. The approach is not based on system-dependent</a:t>
            </a:r>
          </a:p>
          <a:p>
            <a:r>
              <a:rPr lang="en-US" sz="1200" kern="1200" baseline="0" dirty="0">
                <a:solidFill>
                  <a:schemeClr val="tx1"/>
                </a:solidFill>
                <a:latin typeface="Arial" pitchFamily="-107" charset="0"/>
                <a:ea typeface="ＭＳ Ｐゴシック" pitchFamily="-107" charset="-128"/>
                <a:cs typeface="ＭＳ Ｐゴシック" pitchFamily="-107" charset="-128"/>
              </a:rPr>
              <a:t>characteristics and vulnerabilities. Thus, it should be readily portable among a</a:t>
            </a:r>
          </a:p>
          <a:p>
            <a:r>
              <a:rPr lang="en-US" sz="1200" kern="1200" baseline="0" dirty="0">
                <a:solidFill>
                  <a:schemeClr val="tx1"/>
                </a:solidFill>
                <a:latin typeface="Arial" pitchFamily="-107" charset="0"/>
                <a:ea typeface="ＭＳ Ｐゴシック" pitchFamily="-107" charset="-128"/>
                <a:cs typeface="ＭＳ Ｐゴシック" pitchFamily="-107" charset="-128"/>
              </a:rPr>
              <a:t>variety of systems.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0CDEB94-424E-144A-A294-F8571779C3C6}" type="slidenum">
              <a:rPr lang="en-AU" smtClean="0"/>
              <a:pPr>
                <a:defRPr/>
              </a:pPr>
              <a:t>19</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As an example of the use of these various metrics and models, Table 11.1</a:t>
            </a:r>
          </a:p>
          <a:p>
            <a:r>
              <a:rPr lang="en-US" sz="1200" kern="1200" baseline="0" dirty="0">
                <a:solidFill>
                  <a:schemeClr val="tx1"/>
                </a:solidFill>
                <a:latin typeface="Arial" pitchFamily="-107" charset="0"/>
                <a:ea typeface="ＭＳ Ｐゴシック" pitchFamily="-107" charset="-128"/>
                <a:cs typeface="ＭＳ Ｐゴシック" pitchFamily="-107" charset="-128"/>
              </a:rPr>
              <a:t>shows various measures considered or tested for the Stanford Research Institute</a:t>
            </a:r>
          </a:p>
          <a:p>
            <a:r>
              <a:rPr lang="en-US" sz="1200" kern="1200" baseline="0" dirty="0">
                <a:solidFill>
                  <a:schemeClr val="tx1"/>
                </a:solidFill>
                <a:latin typeface="Arial" pitchFamily="-107" charset="0"/>
                <a:ea typeface="ＭＳ Ｐゴシック" pitchFamily="-107" charset="-128"/>
                <a:cs typeface="ＭＳ Ｐゴシック" pitchFamily="-107" charset="-128"/>
              </a:rPr>
              <a:t>(SRI) Intrusion Detection System (IDES) [ANDE95, JAVI91] and the follow-on</a:t>
            </a:r>
          </a:p>
          <a:p>
            <a:r>
              <a:rPr lang="en-US" sz="1200" kern="1200" baseline="0" dirty="0">
                <a:solidFill>
                  <a:schemeClr val="tx1"/>
                </a:solidFill>
                <a:latin typeface="Arial" pitchFamily="-107" charset="0"/>
                <a:ea typeface="ＭＳ Ｐゴシック" pitchFamily="-107" charset="-128"/>
                <a:cs typeface="ＭＳ Ｐゴシック" pitchFamily="-107" charset="-128"/>
              </a:rPr>
              <a:t>program Emerald [NEUM99].</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main advantage of the use of statistical profiles is that a prior knowledge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security flaws is not required. The detector program learns what is “normal” behavior</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then looks for deviations. The approach is not based on system-dependent</a:t>
            </a:r>
          </a:p>
          <a:p>
            <a:r>
              <a:rPr lang="en-US" sz="1200" kern="1200" baseline="0" dirty="0">
                <a:solidFill>
                  <a:schemeClr val="tx1"/>
                </a:solidFill>
                <a:latin typeface="Arial" pitchFamily="-107" charset="0"/>
                <a:ea typeface="ＭＳ Ｐゴシック" pitchFamily="-107" charset="-128"/>
                <a:cs typeface="ＭＳ Ｐゴシック" pitchFamily="-107" charset="-128"/>
              </a:rPr>
              <a:t>characteristics and vulnerabilities. Thus, it should be readily portable among a</a:t>
            </a:r>
          </a:p>
          <a:p>
            <a:r>
              <a:rPr lang="en-US" sz="1200" kern="1200" baseline="0" dirty="0">
                <a:solidFill>
                  <a:schemeClr val="tx1"/>
                </a:solidFill>
                <a:latin typeface="Arial" pitchFamily="-107" charset="0"/>
                <a:ea typeface="ＭＳ Ｐゴシック" pitchFamily="-107" charset="-128"/>
                <a:cs typeface="ＭＳ Ｐゴシック" pitchFamily="-107" charset="-128"/>
              </a:rPr>
              <a:t>variety of systems.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0CDEB94-424E-144A-A294-F8571779C3C6}" type="slidenum">
              <a:rPr lang="en-AU" smtClean="0"/>
              <a:pPr>
                <a:defRPr/>
              </a:pPr>
              <a:t>20</a:t>
            </a:fld>
            <a:endParaRPr lang="en-AU" dirty="0"/>
          </a:p>
        </p:txBody>
      </p:sp>
    </p:spTree>
    <p:extLst>
      <p:ext uri="{BB962C8B-B14F-4D97-AF65-F5344CB8AC3E}">
        <p14:creationId xmlns:p14="http://schemas.microsoft.com/office/powerpoint/2010/main" val="2734464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3E42FB73-CD34-5A43-9E5E-06042E2FE13B}" type="slidenum">
              <a:rPr lang="en-AU">
                <a:latin typeface="Arial" pitchFamily="-84" charset="0"/>
              </a:rPr>
              <a:pPr/>
              <a:t>21</a:t>
            </a:fld>
            <a:endParaRPr lang="en-AU" dirty="0">
              <a:latin typeface="Arial" pitchFamily="-8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Rule-based techniques detect intrusion by observing events in the system and applying</a:t>
            </a:r>
          </a:p>
          <a:p>
            <a:r>
              <a:rPr lang="en-US" sz="1200" kern="1200" baseline="0" dirty="0">
                <a:solidFill>
                  <a:schemeClr val="tx1"/>
                </a:solidFill>
                <a:latin typeface="Arial" pitchFamily="-107" charset="0"/>
                <a:ea typeface="ＭＳ Ｐゴシック" pitchFamily="-107" charset="-128"/>
                <a:cs typeface="ＭＳ Ｐゴシック" pitchFamily="-107" charset="-128"/>
              </a:rPr>
              <a:t>a set of rules that lead to a decision regarding whether a given pattern of activity</a:t>
            </a:r>
          </a:p>
          <a:p>
            <a:r>
              <a:rPr lang="en-US" sz="1200" kern="1200" baseline="0" dirty="0">
                <a:solidFill>
                  <a:schemeClr val="tx1"/>
                </a:solidFill>
                <a:latin typeface="Arial" pitchFamily="-107" charset="0"/>
                <a:ea typeface="ＭＳ Ｐゴシック" pitchFamily="-107" charset="-128"/>
                <a:cs typeface="ＭＳ Ｐゴシック" pitchFamily="-107" charset="-128"/>
              </a:rPr>
              <a:t>is or is not suspicious. In very general terms, we can characterize all approaches as</a:t>
            </a:r>
          </a:p>
          <a:p>
            <a:r>
              <a:rPr lang="en-US" sz="1200" kern="1200" baseline="0" dirty="0">
                <a:solidFill>
                  <a:schemeClr val="tx1"/>
                </a:solidFill>
                <a:latin typeface="Arial" pitchFamily="-107" charset="0"/>
                <a:ea typeface="ＭＳ Ｐゴシック" pitchFamily="-107" charset="-128"/>
                <a:cs typeface="ＭＳ Ｐゴシック" pitchFamily="-107" charset="-128"/>
              </a:rPr>
              <a:t>focusing on either anomaly detection or penetration identification, although there is</a:t>
            </a:r>
          </a:p>
          <a:p>
            <a:r>
              <a:rPr lang="en-US" sz="1200" kern="1200" baseline="0" dirty="0">
                <a:solidFill>
                  <a:schemeClr val="tx1"/>
                </a:solidFill>
                <a:latin typeface="Arial" pitchFamily="-107" charset="0"/>
                <a:ea typeface="ＭＳ Ｐゴシック" pitchFamily="-107" charset="-128"/>
                <a:cs typeface="ＭＳ Ｐゴシック" pitchFamily="-107" charset="-128"/>
              </a:rPr>
              <a:t>some overlap in these approaches.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Rule-based anomaly detection is similar in terms of its approach and strengths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statistical anomaly detection. With the rule-based approach, historical audit</a:t>
            </a:r>
          </a:p>
          <a:p>
            <a:r>
              <a:rPr lang="en-US" sz="1200" kern="1200" baseline="0" dirty="0">
                <a:solidFill>
                  <a:schemeClr val="tx1"/>
                </a:solidFill>
                <a:latin typeface="Arial" pitchFamily="-107" charset="0"/>
                <a:ea typeface="ＭＳ Ｐゴシック" pitchFamily="-107" charset="-128"/>
                <a:cs typeface="ＭＳ Ｐゴシック" pitchFamily="-107" charset="-128"/>
              </a:rPr>
              <a:t>records are analyzed to identify usage patterns and to automatically generate rules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describe those patterns. Rules may represent past behavior patterns of users,</a:t>
            </a:r>
          </a:p>
          <a:p>
            <a:r>
              <a:rPr lang="en-US" sz="1200" kern="1200" baseline="0" dirty="0">
                <a:solidFill>
                  <a:schemeClr val="tx1"/>
                </a:solidFill>
                <a:latin typeface="Arial" pitchFamily="-107" charset="0"/>
                <a:ea typeface="ＭＳ Ｐゴシック" pitchFamily="-107" charset="-128"/>
                <a:cs typeface="ＭＳ Ｐゴシック" pitchFamily="-107" charset="-128"/>
              </a:rPr>
              <a:t>programs, privileges, time slots, terminals, and so on. Current behavior is then</a:t>
            </a:r>
          </a:p>
          <a:p>
            <a:r>
              <a:rPr lang="en-US" sz="1200" kern="1200" baseline="0" dirty="0">
                <a:solidFill>
                  <a:schemeClr val="tx1"/>
                </a:solidFill>
                <a:latin typeface="Arial" pitchFamily="-107" charset="0"/>
                <a:ea typeface="ＭＳ Ｐゴシック" pitchFamily="-107" charset="-128"/>
                <a:cs typeface="ＭＳ Ｐゴシック" pitchFamily="-107" charset="-128"/>
              </a:rPr>
              <a:t>observed, and each transaction is matched against the set of rules to determine if it</a:t>
            </a:r>
          </a:p>
          <a:p>
            <a:r>
              <a:rPr lang="en-US" sz="1200" kern="1200" baseline="0" dirty="0">
                <a:solidFill>
                  <a:schemeClr val="tx1"/>
                </a:solidFill>
                <a:latin typeface="Arial" pitchFamily="-107" charset="0"/>
                <a:ea typeface="ＭＳ Ｐゴシック" pitchFamily="-107" charset="-128"/>
                <a:cs typeface="ＭＳ Ｐゴシック" pitchFamily="-107" charset="-128"/>
              </a:rPr>
              <a:t>conforms to any historically observed pattern of behavior.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As with statistical anomaly detection, rule-based anomaly detection does not</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require knowledge of security vulnerabilities within the system. Rather, the scheme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based on observing past behavior and, in effect, assuming that the future will be</a:t>
            </a:r>
          </a:p>
          <a:p>
            <a:r>
              <a:rPr lang="en-US" sz="1200" kern="1200" baseline="0" dirty="0">
                <a:solidFill>
                  <a:schemeClr val="tx1"/>
                </a:solidFill>
                <a:latin typeface="Arial" pitchFamily="-107" charset="0"/>
                <a:ea typeface="ＭＳ Ｐゴシック" pitchFamily="-107" charset="-128"/>
                <a:cs typeface="ＭＳ Ｐゴシック" pitchFamily="-107" charset="-128"/>
              </a:rPr>
              <a:t>like the past. In order for this approach to be effective, a rather large database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rules will be needed.</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9192CAA1-8B84-6D46-812A-8CE885C6A877}" type="slidenum">
              <a:rPr lang="en-AU">
                <a:latin typeface="Arial" pitchFamily="-84" charset="0"/>
              </a:rPr>
              <a:pPr/>
              <a:t>22</a:t>
            </a:fld>
            <a:endParaRPr lang="en-AU" dirty="0">
              <a:latin typeface="Arial" pitchFamily="-84" charset="0"/>
            </a:endParaRPr>
          </a:p>
        </p:txBody>
      </p:sp>
      <p:sp>
        <p:nvSpPr>
          <p:cNvPr id="58371" name="Rectangle 1026"/>
          <p:cNvSpPr>
            <a:spLocks noGrp="1" noRot="1" noChangeAspect="1" noChangeArrowheads="1" noTextEdit="1"/>
          </p:cNvSpPr>
          <p:nvPr>
            <p:ph type="sldImg"/>
          </p:nvPr>
        </p:nvSpPr>
        <p:spPr>
          <a:ln/>
        </p:spPr>
      </p:sp>
      <p:sp>
        <p:nvSpPr>
          <p:cNvPr id="58372"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Rule-based penetration identification takes a very different approach to</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detection. The key feature of such systems is the use of rules for identifying</a:t>
            </a:r>
          </a:p>
          <a:p>
            <a:r>
              <a:rPr lang="en-US" sz="1200" kern="1200" baseline="0" dirty="0">
                <a:solidFill>
                  <a:schemeClr val="tx1"/>
                </a:solidFill>
                <a:latin typeface="Arial" pitchFamily="-107" charset="0"/>
                <a:ea typeface="ＭＳ Ｐゴシック" pitchFamily="-107" charset="-128"/>
                <a:cs typeface="ＭＳ Ｐゴシック" pitchFamily="-107" charset="-128"/>
              </a:rPr>
              <a:t>known penetrations or penetrations that would exploit known weaknesses.</a:t>
            </a:r>
          </a:p>
          <a:p>
            <a:r>
              <a:rPr lang="en-US" sz="1200" kern="1200" baseline="0" dirty="0">
                <a:solidFill>
                  <a:schemeClr val="tx1"/>
                </a:solidFill>
                <a:latin typeface="Arial" pitchFamily="-107" charset="0"/>
                <a:ea typeface="ＭＳ Ｐゴシック" pitchFamily="-107" charset="-128"/>
                <a:cs typeface="ＭＳ Ｐゴシック" pitchFamily="-107" charset="-128"/>
              </a:rPr>
              <a:t>Rules can also be defined that identify suspicious behavior, even when the behavior</a:t>
            </a:r>
          </a:p>
          <a:p>
            <a:r>
              <a:rPr lang="en-US" sz="1200" kern="1200" baseline="0" dirty="0">
                <a:solidFill>
                  <a:schemeClr val="tx1"/>
                </a:solidFill>
                <a:latin typeface="Arial" pitchFamily="-107" charset="0"/>
                <a:ea typeface="ＭＳ Ｐゴシック" pitchFamily="-107" charset="-128"/>
                <a:cs typeface="ＭＳ Ｐゴシック" pitchFamily="-107" charset="-128"/>
              </a:rPr>
              <a:t>is within the bounds of established patterns of usage. Typically, the rules</a:t>
            </a:r>
          </a:p>
          <a:p>
            <a:r>
              <a:rPr lang="en-US" sz="1200" kern="1200" baseline="0" dirty="0">
                <a:solidFill>
                  <a:schemeClr val="tx1"/>
                </a:solidFill>
                <a:latin typeface="Arial" pitchFamily="-107" charset="0"/>
                <a:ea typeface="ＭＳ Ｐゴシック" pitchFamily="-107" charset="-128"/>
                <a:cs typeface="ＭＳ Ｐゴシック" pitchFamily="-107" charset="-128"/>
              </a:rPr>
              <a:t>used in these systems are specific to the machine and operating system. The most</a:t>
            </a:r>
          </a:p>
          <a:p>
            <a:r>
              <a:rPr lang="en-US" sz="1200" kern="1200" baseline="0" dirty="0">
                <a:solidFill>
                  <a:schemeClr val="tx1"/>
                </a:solidFill>
                <a:latin typeface="Arial" pitchFamily="-107" charset="0"/>
                <a:ea typeface="ＭＳ Ｐゴシック" pitchFamily="-107" charset="-128"/>
                <a:cs typeface="ＭＳ Ｐゴシック" pitchFamily="-107" charset="-128"/>
              </a:rPr>
              <a:t>fruitful approach to developing such rules is to analyze attack tools and scripts</a:t>
            </a:r>
          </a:p>
          <a:p>
            <a:r>
              <a:rPr lang="en-US" sz="1200" kern="1200" baseline="0" dirty="0">
                <a:solidFill>
                  <a:schemeClr val="tx1"/>
                </a:solidFill>
                <a:latin typeface="Arial" pitchFamily="-107" charset="0"/>
                <a:ea typeface="ＭＳ Ｐゴシック" pitchFamily="-107" charset="-128"/>
                <a:cs typeface="ＭＳ Ｐゴシック" pitchFamily="-107" charset="-128"/>
              </a:rPr>
              <a:t>collected on the Internet. These rules can be supplemented with rules generated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knowledgeable security personnel. In this latter case, the normal procedure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to interview system administrators and security analysts to collect a suite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known penetration scenarios and key events that threaten the security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target system.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penetration identification scheme used in IDES is representative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strategy followed. Audit records are examined as they are generated, and they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matched against the rule base. If a match is found, then the user’s suspicion rating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 is increased. If enough rules are matched, then the rating will pass a threshold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results in the reporting of an anomaly.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IDES approach is based on an examination of audit records. A weakness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this plan is its lack of flexibility. For a given penetration scenario, there may</a:t>
            </a:r>
          </a:p>
          <a:p>
            <a:r>
              <a:rPr lang="en-US" sz="1200" kern="1200" baseline="0" dirty="0">
                <a:solidFill>
                  <a:schemeClr val="tx1"/>
                </a:solidFill>
                <a:latin typeface="Arial" pitchFamily="-107" charset="0"/>
                <a:ea typeface="ＭＳ Ｐゴシック" pitchFamily="-107" charset="-128"/>
                <a:cs typeface="ＭＳ Ｐゴシック" pitchFamily="-107" charset="-128"/>
              </a:rPr>
              <a:t>be a number of alternative audit record sequences that could be produced, each</a:t>
            </a:r>
          </a:p>
          <a:p>
            <a:r>
              <a:rPr lang="en-US" sz="1200" kern="1200" baseline="0" dirty="0">
                <a:solidFill>
                  <a:schemeClr val="tx1"/>
                </a:solidFill>
                <a:latin typeface="Arial" pitchFamily="-107" charset="0"/>
                <a:ea typeface="ＭＳ Ｐゴシック" pitchFamily="-107" charset="-128"/>
                <a:cs typeface="ＭＳ Ｐゴシック" pitchFamily="-107" charset="-128"/>
              </a:rPr>
              <a:t>varying from the others slightly or in subtle ways. It may be difficult to pin down</a:t>
            </a:r>
          </a:p>
          <a:p>
            <a:r>
              <a:rPr lang="en-US" sz="1200" kern="1200" baseline="0" dirty="0">
                <a:solidFill>
                  <a:schemeClr val="tx1"/>
                </a:solidFill>
                <a:latin typeface="Arial" pitchFamily="-107" charset="0"/>
                <a:ea typeface="ＭＳ Ｐゴシック" pitchFamily="-107" charset="-128"/>
                <a:cs typeface="ＭＳ Ｐゴシック" pitchFamily="-107" charset="-128"/>
              </a:rPr>
              <a:t>all these variations in explicit rules. Another method is to develop a higher-level</a:t>
            </a:r>
          </a:p>
          <a:p>
            <a:r>
              <a:rPr lang="en-US" sz="1200" kern="1200" baseline="0" dirty="0">
                <a:solidFill>
                  <a:schemeClr val="tx1"/>
                </a:solidFill>
                <a:latin typeface="Arial" pitchFamily="-107" charset="0"/>
                <a:ea typeface="ＭＳ Ｐゴシック" pitchFamily="-107" charset="-128"/>
                <a:cs typeface="ＭＳ Ｐゴシック" pitchFamily="-107" charset="-128"/>
              </a:rPr>
              <a:t>model independent of specific audit records. An example of this is a state transition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model known as USTAT [VIGN02, ILGU95]. USTAT deals in general actions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rather than the detailed specific actions recorded by the UNIX auditing mechanism.</a:t>
            </a:r>
          </a:p>
          <a:p>
            <a:r>
              <a:rPr lang="en-US" sz="1200" kern="1200" baseline="0" dirty="0">
                <a:solidFill>
                  <a:schemeClr val="tx1"/>
                </a:solidFill>
                <a:latin typeface="Arial" pitchFamily="-107" charset="0"/>
                <a:ea typeface="ＭＳ Ｐゴシック" pitchFamily="-107" charset="-128"/>
                <a:cs typeface="ＭＳ Ｐゴシック" pitchFamily="-107" charset="-128"/>
              </a:rPr>
              <a:t>USTAT is implemented on a SunOS system that provides audit records on</a:t>
            </a:r>
          </a:p>
          <a:p>
            <a:r>
              <a:rPr lang="en-US" sz="1200" kern="1200" baseline="0" dirty="0">
                <a:solidFill>
                  <a:schemeClr val="tx1"/>
                </a:solidFill>
                <a:latin typeface="Arial" pitchFamily="-107" charset="0"/>
                <a:ea typeface="ＭＳ Ｐゴシック" pitchFamily="-107" charset="-128"/>
                <a:cs typeface="ＭＳ Ｐゴシック" pitchFamily="-107" charset="-128"/>
              </a:rPr>
              <a:t>239 events. Of these, only 28 are used by a preprocessor, which maps these onto 10</a:t>
            </a:r>
          </a:p>
          <a:p>
            <a:r>
              <a:rPr lang="en-US" sz="1200" kern="1200" baseline="0" dirty="0">
                <a:solidFill>
                  <a:schemeClr val="tx1"/>
                </a:solidFill>
                <a:latin typeface="Arial" pitchFamily="-107" charset="0"/>
                <a:ea typeface="ＭＳ Ｐゴシック" pitchFamily="-107" charset="-128"/>
                <a:cs typeface="ＭＳ Ｐゴシック" pitchFamily="-107" charset="-128"/>
              </a:rPr>
              <a:t>general actions (Table 11.2). Using just these actions and the parameters that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invoked with each action, a state transition diagram is developed that characterizes</a:t>
            </a:r>
          </a:p>
          <a:p>
            <a:r>
              <a:rPr lang="en-US" sz="1200" kern="1200" baseline="0" dirty="0">
                <a:solidFill>
                  <a:schemeClr val="tx1"/>
                </a:solidFill>
                <a:latin typeface="Arial" pitchFamily="-107" charset="0"/>
                <a:ea typeface="ＭＳ Ｐゴシック" pitchFamily="-107" charset="-128"/>
                <a:cs typeface="ＭＳ Ｐゴシック" pitchFamily="-107" charset="-128"/>
              </a:rPr>
              <a:t> suspicious activity. Because a number of different auditable events map into a</a:t>
            </a:r>
          </a:p>
          <a:p>
            <a:r>
              <a:rPr lang="en-US" sz="1200" kern="1200" baseline="0" dirty="0">
                <a:solidFill>
                  <a:schemeClr val="tx1"/>
                </a:solidFill>
                <a:latin typeface="Arial" pitchFamily="-107" charset="0"/>
                <a:ea typeface="ＭＳ Ｐゴシック" pitchFamily="-107" charset="-128"/>
                <a:cs typeface="ＭＳ Ｐゴシック" pitchFamily="-107" charset="-128"/>
              </a:rPr>
              <a:t>smaller number of actions, the rule-creation process is simpler. Furthermore,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state transition diagram model is easily modified to accommodate newly learned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behaviors.</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 significant security problem for networked systems is hostile, or at least unwanted,</a:t>
            </a:r>
          </a:p>
          <a:p>
            <a:r>
              <a:rPr lang="en-US" sz="1200" kern="1200" baseline="0" dirty="0">
                <a:solidFill>
                  <a:schemeClr val="tx1"/>
                </a:solidFill>
                <a:latin typeface="Arial" pitchFamily="-107" charset="0"/>
                <a:ea typeface="ＭＳ Ｐゴシック" pitchFamily="-107" charset="-128"/>
                <a:cs typeface="ＭＳ Ｐゴシック" pitchFamily="-107" charset="-128"/>
              </a:rPr>
              <a:t>trespass by users or software. User trespass can take the form of unauthorized logon</a:t>
            </a:r>
          </a:p>
          <a:p>
            <a:r>
              <a:rPr lang="en-US" sz="1200" kern="1200" baseline="0" dirty="0">
                <a:solidFill>
                  <a:schemeClr val="tx1"/>
                </a:solidFill>
                <a:latin typeface="Arial" pitchFamily="-107" charset="0"/>
                <a:ea typeface="ＭＳ Ｐゴシック" pitchFamily="-107" charset="-128"/>
                <a:cs typeface="ＭＳ Ｐゴシック" pitchFamily="-107" charset="-128"/>
              </a:rPr>
              <a:t>to a machine or, in the case of an authorized user, acquisition of privileges or performance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actions beyond those that have been authorized. Software trespass can take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form of a virus, worm, or Trojan horse.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All these attacks relate to network security because system entry can be achieved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means of a network. However, these attacks are not confined to network-based</a:t>
            </a:r>
          </a:p>
          <a:p>
            <a:r>
              <a:rPr lang="en-US" sz="1200" kern="1200" baseline="0" dirty="0">
                <a:solidFill>
                  <a:schemeClr val="tx1"/>
                </a:solidFill>
                <a:latin typeface="Arial" pitchFamily="-107" charset="0"/>
                <a:ea typeface="ＭＳ Ｐゴシック" pitchFamily="-107" charset="-128"/>
                <a:cs typeface="ＭＳ Ｐゴシック" pitchFamily="-107" charset="-128"/>
              </a:rPr>
              <a:t>attacks. A user with access to a local terminal may attempt trespass without using an</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intermediate network. A virus or Trojan horse may be introduced into a system by</a:t>
            </a:r>
          </a:p>
          <a:p>
            <a:r>
              <a:rPr lang="en-US" sz="1200" kern="1200" baseline="0" dirty="0">
                <a:solidFill>
                  <a:schemeClr val="tx1"/>
                </a:solidFill>
                <a:latin typeface="Arial" pitchFamily="-107" charset="0"/>
                <a:ea typeface="ＭＳ Ｐゴシック" pitchFamily="-107" charset="-128"/>
                <a:cs typeface="ＭＳ Ｐゴシック" pitchFamily="-107" charset="-128"/>
              </a:rPr>
              <a:t>means of an optical disc. Only the worm is a uniquely network phenomenon. Thus,</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trespass is an area in which the concerns of network security and computer</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security overlap.</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Because the focus of this book is network security, we do not attempt a comprehensive</a:t>
            </a:r>
          </a:p>
          <a:p>
            <a:r>
              <a:rPr lang="en-US" sz="1200" kern="1200" baseline="0" dirty="0">
                <a:solidFill>
                  <a:schemeClr val="tx1"/>
                </a:solidFill>
                <a:latin typeface="Arial" pitchFamily="-107" charset="0"/>
                <a:ea typeface="ＭＳ Ｐゴシック" pitchFamily="-107" charset="-128"/>
                <a:cs typeface="ＭＳ Ｐゴシック" pitchFamily="-107" charset="-128"/>
              </a:rPr>
              <a:t>analysis of either the attacks or the security countermeasures related to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trespass. Instead, in this Part we present a broad overview of these concerns.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This chapter covers the subject of intruders. First, we examine the nature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attack and then look at strategies intended for prevention and, failing that, detection.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Next we examine the related topic of password management.</a:t>
            </a:r>
          </a:p>
        </p:txBody>
      </p:sp>
      <p:sp>
        <p:nvSpPr>
          <p:cNvPr id="20484" name="Slide Number Placeholder 3"/>
          <p:cNvSpPr>
            <a:spLocks noGrp="1"/>
          </p:cNvSpPr>
          <p:nvPr>
            <p:ph type="sldNum" sz="quarter" idx="5"/>
          </p:nvPr>
        </p:nvSpPr>
        <p:spPr>
          <a:noFill/>
        </p:spPr>
        <p:txBody>
          <a:bodyPr/>
          <a:lstStyle/>
          <a:p>
            <a:fld id="{9CFA8CB0-B256-FB46-8B41-13A19D2B6A57}" type="slidenum">
              <a:rPr lang="en-AU" smtClean="0">
                <a:latin typeface="Arial" pitchFamily="-1" charset="0"/>
              </a:rPr>
              <a:pPr/>
              <a:t>2</a:t>
            </a:fld>
            <a:endParaRPr lang="en-AU" dirty="0">
              <a:latin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9192CAA1-8B84-6D46-812A-8CE885C6A877}" type="slidenum">
              <a:rPr lang="en-AU">
                <a:latin typeface="Arial" pitchFamily="-84" charset="0"/>
              </a:rPr>
              <a:pPr/>
              <a:t>23</a:t>
            </a:fld>
            <a:endParaRPr lang="en-AU" dirty="0">
              <a:latin typeface="Arial" pitchFamily="-84" charset="0"/>
            </a:endParaRPr>
          </a:p>
        </p:txBody>
      </p:sp>
      <p:sp>
        <p:nvSpPr>
          <p:cNvPr id="58371" name="Rectangle 1026"/>
          <p:cNvSpPr>
            <a:spLocks noGrp="1" noRot="1" noChangeAspect="1" noChangeArrowheads="1" noTextEdit="1"/>
          </p:cNvSpPr>
          <p:nvPr>
            <p:ph type="sldImg"/>
          </p:nvPr>
        </p:nvSpPr>
        <p:spPr>
          <a:ln/>
        </p:spPr>
      </p:sp>
      <p:sp>
        <p:nvSpPr>
          <p:cNvPr id="58372"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Rule-based penetration identification takes a very different approach to</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detection. The key feature of such systems is the use of rules for identifying</a:t>
            </a:r>
          </a:p>
          <a:p>
            <a:r>
              <a:rPr lang="en-US" sz="1200" kern="1200" baseline="0" dirty="0">
                <a:solidFill>
                  <a:schemeClr val="tx1"/>
                </a:solidFill>
                <a:latin typeface="Arial" pitchFamily="-107" charset="0"/>
                <a:ea typeface="ＭＳ Ｐゴシック" pitchFamily="-107" charset="-128"/>
                <a:cs typeface="ＭＳ Ｐゴシック" pitchFamily="-107" charset="-128"/>
              </a:rPr>
              <a:t>known penetrations or penetrations that would exploit known weaknesses.</a:t>
            </a:r>
          </a:p>
          <a:p>
            <a:r>
              <a:rPr lang="en-US" sz="1200" kern="1200" baseline="0" dirty="0">
                <a:solidFill>
                  <a:schemeClr val="tx1"/>
                </a:solidFill>
                <a:latin typeface="Arial" pitchFamily="-107" charset="0"/>
                <a:ea typeface="ＭＳ Ｐゴシック" pitchFamily="-107" charset="-128"/>
                <a:cs typeface="ＭＳ Ｐゴシック" pitchFamily="-107" charset="-128"/>
              </a:rPr>
              <a:t>Rules can also be defined that identify suspicious behavior, even when the behavior</a:t>
            </a:r>
          </a:p>
          <a:p>
            <a:r>
              <a:rPr lang="en-US" sz="1200" kern="1200" baseline="0" dirty="0">
                <a:solidFill>
                  <a:schemeClr val="tx1"/>
                </a:solidFill>
                <a:latin typeface="Arial" pitchFamily="-107" charset="0"/>
                <a:ea typeface="ＭＳ Ｐゴシック" pitchFamily="-107" charset="-128"/>
                <a:cs typeface="ＭＳ Ｐゴシック" pitchFamily="-107" charset="-128"/>
              </a:rPr>
              <a:t>is within the bounds of established patterns of usage. Typically, the rules</a:t>
            </a:r>
          </a:p>
          <a:p>
            <a:r>
              <a:rPr lang="en-US" sz="1200" kern="1200" baseline="0" dirty="0">
                <a:solidFill>
                  <a:schemeClr val="tx1"/>
                </a:solidFill>
                <a:latin typeface="Arial" pitchFamily="-107" charset="0"/>
                <a:ea typeface="ＭＳ Ｐゴシック" pitchFamily="-107" charset="-128"/>
                <a:cs typeface="ＭＳ Ｐゴシック" pitchFamily="-107" charset="-128"/>
              </a:rPr>
              <a:t>used in these systems are specific to the machine and operating system. The most</a:t>
            </a:r>
          </a:p>
          <a:p>
            <a:r>
              <a:rPr lang="en-US" sz="1200" kern="1200" baseline="0" dirty="0">
                <a:solidFill>
                  <a:schemeClr val="tx1"/>
                </a:solidFill>
                <a:latin typeface="Arial" pitchFamily="-107" charset="0"/>
                <a:ea typeface="ＭＳ Ｐゴシック" pitchFamily="-107" charset="-128"/>
                <a:cs typeface="ＭＳ Ｐゴシック" pitchFamily="-107" charset="-128"/>
              </a:rPr>
              <a:t>fruitful approach to developing such rules is to analyze attack tools and scripts</a:t>
            </a:r>
          </a:p>
          <a:p>
            <a:r>
              <a:rPr lang="en-US" sz="1200" kern="1200" baseline="0" dirty="0">
                <a:solidFill>
                  <a:schemeClr val="tx1"/>
                </a:solidFill>
                <a:latin typeface="Arial" pitchFamily="-107" charset="0"/>
                <a:ea typeface="ＭＳ Ｐゴシック" pitchFamily="-107" charset="-128"/>
                <a:cs typeface="ＭＳ Ｐゴシック" pitchFamily="-107" charset="-128"/>
              </a:rPr>
              <a:t>collected on the Internet. These rules can be supplemented with rules generated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knowledgeable security personnel. In this latter case, the normal procedure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to interview system administrators and security analysts to collect a suite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known penetration scenarios and key events that threaten the security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target system.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penetration identification scheme used in IDES is representative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strategy followed. Audit records are examined as they are generated, and they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matched against the rule base. If a match is found, then the user’s suspicion rating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 is increased. If enough rules are matched, then the rating will pass a threshold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results in the reporting of an anomaly.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IDES approach is based on an examination of audit records. A weakness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this plan is its lack of flexibility. For a given penetration scenario, there may</a:t>
            </a:r>
          </a:p>
          <a:p>
            <a:r>
              <a:rPr lang="en-US" sz="1200" kern="1200" baseline="0" dirty="0">
                <a:solidFill>
                  <a:schemeClr val="tx1"/>
                </a:solidFill>
                <a:latin typeface="Arial" pitchFamily="-107" charset="0"/>
                <a:ea typeface="ＭＳ Ｐゴシック" pitchFamily="-107" charset="-128"/>
                <a:cs typeface="ＭＳ Ｐゴシック" pitchFamily="-107" charset="-128"/>
              </a:rPr>
              <a:t>be a number of alternative audit record sequences that could be produced, each</a:t>
            </a:r>
          </a:p>
          <a:p>
            <a:r>
              <a:rPr lang="en-US" sz="1200" kern="1200" baseline="0" dirty="0">
                <a:solidFill>
                  <a:schemeClr val="tx1"/>
                </a:solidFill>
                <a:latin typeface="Arial" pitchFamily="-107" charset="0"/>
                <a:ea typeface="ＭＳ Ｐゴシック" pitchFamily="-107" charset="-128"/>
                <a:cs typeface="ＭＳ Ｐゴシック" pitchFamily="-107" charset="-128"/>
              </a:rPr>
              <a:t>varying from the others slightly or in subtle ways. It may be difficult to pin down</a:t>
            </a:r>
          </a:p>
          <a:p>
            <a:r>
              <a:rPr lang="en-US" sz="1200" kern="1200" baseline="0" dirty="0">
                <a:solidFill>
                  <a:schemeClr val="tx1"/>
                </a:solidFill>
                <a:latin typeface="Arial" pitchFamily="-107" charset="0"/>
                <a:ea typeface="ＭＳ Ｐゴシック" pitchFamily="-107" charset="-128"/>
                <a:cs typeface="ＭＳ Ｐゴシック" pitchFamily="-107" charset="-128"/>
              </a:rPr>
              <a:t>all these variations in explicit rules. Another method is to develop a higher-level</a:t>
            </a:r>
          </a:p>
          <a:p>
            <a:r>
              <a:rPr lang="en-US" sz="1200" kern="1200" baseline="0" dirty="0">
                <a:solidFill>
                  <a:schemeClr val="tx1"/>
                </a:solidFill>
                <a:latin typeface="Arial" pitchFamily="-107" charset="0"/>
                <a:ea typeface="ＭＳ Ｐゴシック" pitchFamily="-107" charset="-128"/>
                <a:cs typeface="ＭＳ Ｐゴシック" pitchFamily="-107" charset="-128"/>
              </a:rPr>
              <a:t>model independent of specific audit records. An example of this is a state transition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model known as USTAT [VIGN02, ILGU95]. USTAT deals in general actions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rather than the detailed specific actions recorded by the UNIX auditing mechanism.</a:t>
            </a:r>
          </a:p>
          <a:p>
            <a:r>
              <a:rPr lang="en-US" sz="1200" kern="1200" baseline="0" dirty="0">
                <a:solidFill>
                  <a:schemeClr val="tx1"/>
                </a:solidFill>
                <a:latin typeface="Arial" pitchFamily="-107" charset="0"/>
                <a:ea typeface="ＭＳ Ｐゴシック" pitchFamily="-107" charset="-128"/>
                <a:cs typeface="ＭＳ Ｐゴシック" pitchFamily="-107" charset="-128"/>
              </a:rPr>
              <a:t>USTAT is implemented on a SunOS system that provides audit records on</a:t>
            </a:r>
          </a:p>
          <a:p>
            <a:r>
              <a:rPr lang="en-US" sz="1200" kern="1200" baseline="0" dirty="0">
                <a:solidFill>
                  <a:schemeClr val="tx1"/>
                </a:solidFill>
                <a:latin typeface="Arial" pitchFamily="-107" charset="0"/>
                <a:ea typeface="ＭＳ Ｐゴシック" pitchFamily="-107" charset="-128"/>
                <a:cs typeface="ＭＳ Ｐゴシック" pitchFamily="-107" charset="-128"/>
              </a:rPr>
              <a:t>239 events. Of these, only 28 are used by a preprocessor, which maps these onto 10</a:t>
            </a:r>
          </a:p>
          <a:p>
            <a:r>
              <a:rPr lang="en-US" sz="1200" kern="1200" baseline="0" dirty="0">
                <a:solidFill>
                  <a:schemeClr val="tx1"/>
                </a:solidFill>
                <a:latin typeface="Arial" pitchFamily="-107" charset="0"/>
                <a:ea typeface="ＭＳ Ｐゴシック" pitchFamily="-107" charset="-128"/>
                <a:cs typeface="ＭＳ Ｐゴシック" pitchFamily="-107" charset="-128"/>
              </a:rPr>
              <a:t>general actions (Table 11.2). Using just these actions and the parameters that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invoked with each action, a state transition diagram is developed that characterizes</a:t>
            </a:r>
          </a:p>
          <a:p>
            <a:r>
              <a:rPr lang="en-US" sz="1200" kern="1200" baseline="0" dirty="0">
                <a:solidFill>
                  <a:schemeClr val="tx1"/>
                </a:solidFill>
                <a:latin typeface="Arial" pitchFamily="-107" charset="0"/>
                <a:ea typeface="ＭＳ Ｐゴシック" pitchFamily="-107" charset="-128"/>
                <a:cs typeface="ＭＳ Ｐゴシック" pitchFamily="-107" charset="-128"/>
              </a:rPr>
              <a:t> suspicious activity. Because a number of different auditable events map into a</a:t>
            </a:r>
          </a:p>
          <a:p>
            <a:r>
              <a:rPr lang="en-US" sz="1200" kern="1200" baseline="0" dirty="0">
                <a:solidFill>
                  <a:schemeClr val="tx1"/>
                </a:solidFill>
                <a:latin typeface="Arial" pitchFamily="-107" charset="0"/>
                <a:ea typeface="ＭＳ Ｐゴシック" pitchFamily="-107" charset="-128"/>
                <a:cs typeface="ＭＳ Ｐゴシック" pitchFamily="-107" charset="-128"/>
              </a:rPr>
              <a:t>smaller number of actions, the rule-creation process is simpler. Furthermore,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state transition diagram model is easily modified to accommodate newly learned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behaviors.</a:t>
            </a:r>
            <a:endParaRPr lang="en-US"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721423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a:solidFill>
                  <a:schemeClr val="tx1"/>
                </a:solidFill>
                <a:latin typeface="Arial" pitchFamily="-107" charset="0"/>
                <a:ea typeface="ＭＳ Ｐゴシック" pitchFamily="-107" charset="-128"/>
                <a:cs typeface="ＭＳ Ｐゴシック" pitchFamily="-107" charset="-128"/>
              </a:rPr>
              <a:t>USTAT Actions versus SunOS Event Types</a:t>
            </a:r>
            <a:r>
              <a:rPr lang="en-US" b="0" dirty="0"/>
              <a:t> </a:t>
            </a:r>
          </a:p>
        </p:txBody>
      </p:sp>
      <p:sp>
        <p:nvSpPr>
          <p:cNvPr id="4" name="Slide Number Placeholder 3"/>
          <p:cNvSpPr>
            <a:spLocks noGrp="1"/>
          </p:cNvSpPr>
          <p:nvPr>
            <p:ph type="sldNum" sz="quarter" idx="10"/>
          </p:nvPr>
        </p:nvSpPr>
        <p:spPr/>
        <p:txBody>
          <a:bodyPr/>
          <a:lstStyle/>
          <a:p>
            <a:pPr>
              <a:defRPr/>
            </a:pPr>
            <a:fld id="{E0CDEB94-424E-144A-A294-F8571779C3C6}" type="slidenum">
              <a:rPr lang="en-AU" smtClean="0"/>
              <a:pPr>
                <a:defRPr/>
              </a:pPr>
              <a:t>24</a:t>
            </a:fld>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C8E5144C-D427-704F-87E5-8CEB1C24598F}" type="slidenum">
              <a:rPr lang="en-AU">
                <a:latin typeface="Arial" pitchFamily="-84" charset="0"/>
              </a:rPr>
              <a:pPr/>
              <a:t>25</a:t>
            </a:fld>
            <a:endParaRPr lang="en-AU" dirty="0">
              <a:latin typeface="Arial" pitchFamily="-84" charset="0"/>
            </a:endParaRPr>
          </a:p>
        </p:txBody>
      </p:sp>
      <p:sp>
        <p:nvSpPr>
          <p:cNvPr id="60419" name="Rectangle 1026"/>
          <p:cNvSpPr>
            <a:spLocks noGrp="1" noRot="1" noChangeAspect="1" noChangeArrowheads="1" noTextEdit="1"/>
          </p:cNvSpPr>
          <p:nvPr>
            <p:ph type="sldImg"/>
          </p:nvPr>
        </p:nvSpPr>
        <p:spPr>
          <a:ln/>
        </p:spPr>
      </p:sp>
      <p:sp>
        <p:nvSpPr>
          <p:cNvPr id="60420"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To be of practical use, an intrusion detection system should detect a substantial</a:t>
            </a:r>
          </a:p>
          <a:p>
            <a:r>
              <a:rPr lang="en-US" sz="1200" kern="1200" baseline="0" dirty="0">
                <a:solidFill>
                  <a:schemeClr val="tx1"/>
                </a:solidFill>
                <a:latin typeface="Arial" pitchFamily="-107" charset="0"/>
                <a:ea typeface="ＭＳ Ｐゴシック" pitchFamily="-107" charset="-128"/>
                <a:cs typeface="ＭＳ Ｐゴシック" pitchFamily="-107" charset="-128"/>
              </a:rPr>
              <a:t>percentage of intrusions while keeping the false alarm rate at an acceptable</a:t>
            </a:r>
          </a:p>
          <a:p>
            <a:r>
              <a:rPr lang="en-US" sz="1200" kern="1200" baseline="0" dirty="0">
                <a:solidFill>
                  <a:schemeClr val="tx1"/>
                </a:solidFill>
                <a:latin typeface="Arial" pitchFamily="-107" charset="0"/>
                <a:ea typeface="ＭＳ Ｐゴシック" pitchFamily="-107" charset="-128"/>
                <a:cs typeface="ＭＳ Ｐゴシック" pitchFamily="-107" charset="-128"/>
              </a:rPr>
              <a:t>level. If only a modest percentage of actual intrusions are detected, the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provides a false sense of security. On the other hand, if the system frequently</a:t>
            </a:r>
          </a:p>
          <a:p>
            <a:r>
              <a:rPr lang="en-US" sz="1200" kern="1200" baseline="0" dirty="0">
                <a:solidFill>
                  <a:schemeClr val="tx1"/>
                </a:solidFill>
                <a:latin typeface="Arial" pitchFamily="-107" charset="0"/>
                <a:ea typeface="ＭＳ Ｐゴシック" pitchFamily="-107" charset="-128"/>
                <a:cs typeface="ＭＳ Ｐゴシック" pitchFamily="-107" charset="-128"/>
              </a:rPr>
              <a:t>triggers an alert when there is no intrusion (a false alarm), then either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managers will begin to ignore the alarms or much time will be wasted analyzing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false alarms.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Unfortunately, because of the nature of the probabilities involved, it is very difficult</a:t>
            </a:r>
          </a:p>
          <a:p>
            <a:r>
              <a:rPr lang="en-US" sz="1200" kern="1200" baseline="0" dirty="0">
                <a:solidFill>
                  <a:schemeClr val="tx1"/>
                </a:solidFill>
                <a:latin typeface="Arial" pitchFamily="-107" charset="0"/>
                <a:ea typeface="ＭＳ Ｐゴシック" pitchFamily="-107" charset="-128"/>
                <a:cs typeface="ＭＳ Ｐゴシック" pitchFamily="-107" charset="-128"/>
              </a:rPr>
              <a:t>to meet the standard of high rate of detections with a low rate of false alarms.</a:t>
            </a:r>
          </a:p>
          <a:p>
            <a:r>
              <a:rPr lang="en-US" sz="1200" kern="1200" baseline="0" dirty="0">
                <a:solidFill>
                  <a:schemeClr val="tx1"/>
                </a:solidFill>
                <a:latin typeface="Arial" pitchFamily="-107" charset="0"/>
                <a:ea typeface="ＭＳ Ｐゴシック" pitchFamily="-107" charset="-128"/>
                <a:cs typeface="ＭＳ Ｐゴシック" pitchFamily="-107" charset="-128"/>
              </a:rPr>
              <a:t>In general, if the actual numbers of intrusions is low compared to the number of</a:t>
            </a:r>
          </a:p>
          <a:p>
            <a:r>
              <a:rPr lang="en-US" sz="1200" kern="1200" baseline="0" dirty="0">
                <a:solidFill>
                  <a:schemeClr val="tx1"/>
                </a:solidFill>
                <a:latin typeface="Arial" pitchFamily="-107" charset="0"/>
                <a:ea typeface="ＭＳ Ｐゴシック" pitchFamily="-107" charset="-128"/>
                <a:cs typeface="ＭＳ Ｐゴシック" pitchFamily="-107" charset="-128"/>
              </a:rPr>
              <a:t>legitimate uses of a system, then the false alarm rate will be high unless the test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extremely discriminating. This is an example of a phenomenon known as the base rate</a:t>
            </a:r>
          </a:p>
          <a:p>
            <a:r>
              <a:rPr lang="en-US" sz="1200" kern="1200" baseline="0" dirty="0">
                <a:solidFill>
                  <a:schemeClr val="tx1"/>
                </a:solidFill>
                <a:latin typeface="Arial" pitchFamily="-107" charset="0"/>
                <a:ea typeface="ＭＳ Ｐゴシック" pitchFamily="-107" charset="-128"/>
                <a:cs typeface="ＭＳ Ｐゴシック" pitchFamily="-107" charset="-128"/>
              </a:rPr>
              <a:t>fallacy . A study of existing intrusion detection systems, reported in [AXEL00],</a:t>
            </a:r>
          </a:p>
          <a:p>
            <a:r>
              <a:rPr lang="en-US" sz="1200" kern="1200" baseline="0" dirty="0">
                <a:solidFill>
                  <a:schemeClr val="tx1"/>
                </a:solidFill>
                <a:latin typeface="Arial" pitchFamily="-107" charset="0"/>
                <a:ea typeface="ＭＳ Ｐゴシック" pitchFamily="-107" charset="-128"/>
                <a:cs typeface="ＭＳ Ｐゴシック" pitchFamily="-107" charset="-128"/>
              </a:rPr>
              <a:t>indicated that current systems have not overcome the problem of the base-rate fallacy.</a:t>
            </a:r>
          </a:p>
          <a:p>
            <a:r>
              <a:rPr lang="en-US" sz="1200" kern="1200" baseline="0" dirty="0">
                <a:solidFill>
                  <a:schemeClr val="tx1"/>
                </a:solidFill>
                <a:latin typeface="Arial" pitchFamily="-107" charset="0"/>
                <a:ea typeface="ＭＳ Ｐゴシック" pitchFamily="-107" charset="-128"/>
                <a:cs typeface="ＭＳ Ｐゴシック" pitchFamily="-107" charset="-128"/>
              </a:rPr>
              <a:t>See Appendix J for a brief background on the mathematics of this problem.</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0A39370E-9787-0B41-BAFE-E71C4B1BF2F1}" type="slidenum">
              <a:rPr lang="en-AU">
                <a:latin typeface="Arial" pitchFamily="-84" charset="0"/>
              </a:rPr>
              <a:pPr/>
              <a:t>26</a:t>
            </a:fld>
            <a:endParaRPr lang="en-AU" dirty="0">
              <a:latin typeface="Arial" pitchFamily="-84" charset="0"/>
            </a:endParaRPr>
          </a:p>
        </p:txBody>
      </p:sp>
      <p:sp>
        <p:nvSpPr>
          <p:cNvPr id="62467" name="Rectangle 1026"/>
          <p:cNvSpPr>
            <a:spLocks noGrp="1" noRot="1" noChangeAspect="1" noChangeArrowheads="1" noTextEdit="1"/>
          </p:cNvSpPr>
          <p:nvPr>
            <p:ph type="sldImg"/>
          </p:nvPr>
        </p:nvSpPr>
        <p:spPr>
          <a:ln/>
        </p:spPr>
      </p:sp>
      <p:sp>
        <p:nvSpPr>
          <p:cNvPr id="62468"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Traditionally, work on intrusion detection systems focused on single-system standalone</a:t>
            </a:r>
          </a:p>
          <a:p>
            <a:r>
              <a:rPr lang="en-US" sz="1200" kern="1200" baseline="0" dirty="0">
                <a:solidFill>
                  <a:schemeClr val="tx1"/>
                </a:solidFill>
                <a:latin typeface="Arial" pitchFamily="-107" charset="0"/>
                <a:ea typeface="ＭＳ Ｐゴシック" pitchFamily="-107" charset="-128"/>
                <a:cs typeface="ＭＳ Ｐゴシック" pitchFamily="-107" charset="-128"/>
              </a:rPr>
              <a:t>facilities. The typical organization, however, needs to defend a distributed</a:t>
            </a:r>
          </a:p>
          <a:p>
            <a:r>
              <a:rPr lang="en-US" sz="1200" kern="1200" baseline="0" dirty="0">
                <a:solidFill>
                  <a:schemeClr val="tx1"/>
                </a:solidFill>
                <a:latin typeface="Arial" pitchFamily="-107" charset="0"/>
                <a:ea typeface="ＭＳ Ｐゴシック" pitchFamily="-107" charset="-128"/>
                <a:cs typeface="ＭＳ Ｐゴシック" pitchFamily="-107" charset="-128"/>
              </a:rPr>
              <a:t>collection of hosts supported by a LAN or internetwork. Although it is possible to</a:t>
            </a:r>
          </a:p>
          <a:p>
            <a:r>
              <a:rPr lang="en-US" sz="1200" kern="1200" baseline="0" dirty="0">
                <a:solidFill>
                  <a:schemeClr val="tx1"/>
                </a:solidFill>
                <a:latin typeface="Arial" pitchFamily="-107" charset="0"/>
                <a:ea typeface="ＭＳ Ｐゴシック" pitchFamily="-107" charset="-128"/>
                <a:cs typeface="ＭＳ Ｐゴシック" pitchFamily="-107" charset="-128"/>
              </a:rPr>
              <a:t> mount a defense by using stand-alone intrusion detection systems on each host, a</a:t>
            </a:r>
          </a:p>
          <a:p>
            <a:r>
              <a:rPr lang="en-US" sz="1200" kern="1200" baseline="0" dirty="0">
                <a:solidFill>
                  <a:schemeClr val="tx1"/>
                </a:solidFill>
                <a:latin typeface="Arial" pitchFamily="-107" charset="0"/>
                <a:ea typeface="ＭＳ Ｐゴシック" pitchFamily="-107" charset="-128"/>
                <a:cs typeface="ＭＳ Ｐゴシック" pitchFamily="-107" charset="-128"/>
              </a:rPr>
              <a:t>more effective defense can be achieved by coordination and cooperation among</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detection systems across the network.</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Porras points out the following major issues in the design of a distributed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detection system [PORR92]:</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 distributed intrusion detection system may need to deal with different</a:t>
            </a:r>
          </a:p>
          <a:p>
            <a:r>
              <a:rPr lang="en-US" sz="1200" kern="1200" baseline="0" dirty="0">
                <a:solidFill>
                  <a:schemeClr val="tx1"/>
                </a:solidFill>
                <a:latin typeface="Arial" pitchFamily="-107" charset="0"/>
                <a:ea typeface="ＭＳ Ｐゴシック" pitchFamily="-107" charset="-128"/>
                <a:cs typeface="ＭＳ Ｐゴシック" pitchFamily="-107" charset="-128"/>
              </a:rPr>
              <a:t>audit record formats. In a heterogeneous environment, different systems will</a:t>
            </a:r>
          </a:p>
          <a:p>
            <a:r>
              <a:rPr lang="en-US" sz="1200" kern="1200" baseline="0" dirty="0">
                <a:solidFill>
                  <a:schemeClr val="tx1"/>
                </a:solidFill>
                <a:latin typeface="Arial" pitchFamily="-107" charset="0"/>
                <a:ea typeface="ＭＳ Ｐゴシック" pitchFamily="-107" charset="-128"/>
                <a:cs typeface="ＭＳ Ｐゴシック" pitchFamily="-107" charset="-128"/>
              </a:rPr>
              <a:t>employ different native audit collection systems and, if using intrusion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detection, may employ different formats for security-related audit records.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One or more nodes in the network will serve as collection and analysis points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the data from the systems on the network. Thus, either raw audit data or</a:t>
            </a:r>
          </a:p>
          <a:p>
            <a:r>
              <a:rPr lang="en-US" sz="1200" kern="1200" baseline="0" dirty="0">
                <a:solidFill>
                  <a:schemeClr val="tx1"/>
                </a:solidFill>
                <a:latin typeface="Arial" pitchFamily="-107" charset="0"/>
                <a:ea typeface="ＭＳ Ｐゴシック" pitchFamily="-107" charset="-128"/>
                <a:cs typeface="ＭＳ Ｐゴシック" pitchFamily="-107" charset="-128"/>
              </a:rPr>
              <a:t>summary data must be transmitted across the network. Therefore, there is a</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requirement to assure the integrity and confidentiality of these data. Integrity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is required to prevent an intruder from masking his or her activities by altering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transmitted audit information. Confidentiality is required because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transmitted audit information could be valuable.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Either a centralized or decentralized architecture can be used. With a centralized</a:t>
            </a:r>
          </a:p>
          <a:p>
            <a:r>
              <a:rPr lang="en-US" sz="1200" kern="1200" baseline="0" dirty="0">
                <a:solidFill>
                  <a:schemeClr val="tx1"/>
                </a:solidFill>
                <a:latin typeface="Arial" pitchFamily="-107" charset="0"/>
                <a:ea typeface="ＭＳ Ｐゴシック" pitchFamily="-107" charset="-128"/>
                <a:cs typeface="ＭＳ Ｐゴシック" pitchFamily="-107" charset="-128"/>
              </a:rPr>
              <a:t>architecture, there is a single central point of collection and analysis of all</a:t>
            </a:r>
          </a:p>
          <a:p>
            <a:r>
              <a:rPr lang="en-US" sz="1200" kern="1200" baseline="0" dirty="0">
                <a:solidFill>
                  <a:schemeClr val="tx1"/>
                </a:solidFill>
                <a:latin typeface="Arial" pitchFamily="-107" charset="0"/>
                <a:ea typeface="ＭＳ Ｐゴシック" pitchFamily="-107" charset="-128"/>
                <a:cs typeface="ＭＳ Ｐゴシック" pitchFamily="-107" charset="-128"/>
              </a:rPr>
              <a:t>audit data. This eases the task of correlating incoming reports but creates a</a:t>
            </a:r>
          </a:p>
          <a:p>
            <a:r>
              <a:rPr lang="en-US" sz="1200" kern="1200" baseline="0" dirty="0">
                <a:solidFill>
                  <a:schemeClr val="tx1"/>
                </a:solidFill>
                <a:latin typeface="Arial" pitchFamily="-107" charset="0"/>
                <a:ea typeface="ＭＳ Ｐゴシック" pitchFamily="-107" charset="-128"/>
                <a:cs typeface="ＭＳ Ｐゴシック" pitchFamily="-107" charset="-128"/>
              </a:rPr>
              <a:t>potential bottleneck and single point of failure. With a decentralized architecture,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there are more than one analysis centers, but these must coordinate their</a:t>
            </a:r>
          </a:p>
          <a:p>
            <a:r>
              <a:rPr lang="en-US" sz="1200" kern="1200" baseline="0" dirty="0">
                <a:solidFill>
                  <a:schemeClr val="tx1"/>
                </a:solidFill>
                <a:latin typeface="Arial" pitchFamily="-107" charset="0"/>
                <a:ea typeface="ＭＳ Ｐゴシック" pitchFamily="-107" charset="-128"/>
                <a:cs typeface="ＭＳ Ｐゴシック" pitchFamily="-107" charset="-128"/>
              </a:rPr>
              <a:t>activities and exchange information.</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331E5615-63CA-1246-ADC6-4427DF6BCD5D}" type="slidenum">
              <a:rPr lang="en-AU">
                <a:latin typeface="Arial" pitchFamily="-84" charset="0"/>
              </a:rPr>
              <a:pPr/>
              <a:t>27</a:t>
            </a:fld>
            <a:endParaRPr lang="en-AU" dirty="0">
              <a:latin typeface="Arial" pitchFamily="-8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 good example of a distributed intrusion detection system is one developed</a:t>
            </a:r>
          </a:p>
          <a:p>
            <a:r>
              <a:rPr lang="en-US" sz="1200" kern="1200" baseline="0" dirty="0">
                <a:solidFill>
                  <a:schemeClr val="tx1"/>
                </a:solidFill>
                <a:latin typeface="Arial" pitchFamily="-107" charset="0"/>
                <a:ea typeface="ＭＳ Ｐゴシック" pitchFamily="-107" charset="-128"/>
                <a:cs typeface="ＭＳ Ｐゴシック" pitchFamily="-107" charset="-128"/>
              </a:rPr>
              <a:t>at the University of California at Davis [HEBE92, SNAP91]. A similar approach</a:t>
            </a:r>
          </a:p>
          <a:p>
            <a:r>
              <a:rPr lang="en-US" sz="1200" kern="1200" baseline="0" dirty="0">
                <a:solidFill>
                  <a:schemeClr val="tx1"/>
                </a:solidFill>
                <a:latin typeface="Arial" pitchFamily="-107" charset="0"/>
                <a:ea typeface="ＭＳ Ｐゴシック" pitchFamily="-107" charset="-128"/>
                <a:cs typeface="ＭＳ Ｐゴシック" pitchFamily="-107" charset="-128"/>
              </a:rPr>
              <a:t>has been taken for a project at Purdue [SPAF00, BALA98]. Figure 11.2 shows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overall architecture, which consists of three main components: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Host agent module:  An audit collection module operating as a background</a:t>
            </a:r>
          </a:p>
          <a:p>
            <a:r>
              <a:rPr lang="en-US" sz="1200" kern="1200" baseline="0" dirty="0">
                <a:solidFill>
                  <a:schemeClr val="tx1"/>
                </a:solidFill>
                <a:latin typeface="Arial" pitchFamily="-107" charset="0"/>
                <a:ea typeface="ＭＳ Ｐゴシック" pitchFamily="-107" charset="-128"/>
                <a:cs typeface="ＭＳ Ｐゴシック" pitchFamily="-107" charset="-128"/>
              </a:rPr>
              <a:t>process on a monitored system. Its purpose is to collect data on security related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events on the host and transmit these to the central manager.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LAN monitor agent module:  Operates in the same fashion as a host agent</a:t>
            </a:r>
          </a:p>
          <a:p>
            <a:r>
              <a:rPr lang="en-US" sz="1200" kern="1200" baseline="0" dirty="0">
                <a:solidFill>
                  <a:schemeClr val="tx1"/>
                </a:solidFill>
                <a:latin typeface="Arial" pitchFamily="-107" charset="0"/>
                <a:ea typeface="ＭＳ Ｐゴシック" pitchFamily="-107" charset="-128"/>
                <a:cs typeface="ＭＳ Ｐゴシック" pitchFamily="-107" charset="-128"/>
              </a:rPr>
              <a:t>module except that it analyzes LAN traffic and reports the results to the central</a:t>
            </a:r>
          </a:p>
          <a:p>
            <a:r>
              <a:rPr lang="en-US" sz="1200" kern="1200" baseline="0" dirty="0">
                <a:solidFill>
                  <a:schemeClr val="tx1"/>
                </a:solidFill>
                <a:latin typeface="Arial" pitchFamily="-107" charset="0"/>
                <a:ea typeface="ＭＳ Ｐゴシック" pitchFamily="-107" charset="-128"/>
                <a:cs typeface="ＭＳ Ｐゴシック" pitchFamily="-107" charset="-128"/>
              </a:rPr>
              <a:t>manager.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Central manager module:  Receives reports from LAN monitor and host</a:t>
            </a:r>
          </a:p>
          <a:p>
            <a:r>
              <a:rPr lang="en-US" sz="1200" kern="1200" baseline="0" dirty="0">
                <a:solidFill>
                  <a:schemeClr val="tx1"/>
                </a:solidFill>
                <a:latin typeface="Arial" pitchFamily="-107" charset="0"/>
                <a:ea typeface="ＭＳ Ｐゴシック" pitchFamily="-107" charset="-128"/>
                <a:cs typeface="ＭＳ Ｐゴシック" pitchFamily="-107" charset="-128"/>
              </a:rPr>
              <a:t>agents, and processes and correlates these reports to detect intrusion.</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41E78D81-4684-4445-BA8F-2C7F7CA9B21F}" type="slidenum">
              <a:rPr lang="en-AU">
                <a:latin typeface="Arial" pitchFamily="-84" charset="0"/>
              </a:rPr>
              <a:pPr/>
              <a:t>28</a:t>
            </a:fld>
            <a:endParaRPr lang="en-AU" dirty="0">
              <a:latin typeface="Arial" pitchFamily="-8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The scheme is designed to be independent of any operating system or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auditing implementation. Figure 11.3 shows the general approach that is taken.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agent captures each audit record produced by the native audit collection system. A</a:t>
            </a:r>
          </a:p>
          <a:p>
            <a:r>
              <a:rPr lang="en-US" sz="1200" kern="1200" baseline="0" dirty="0">
                <a:solidFill>
                  <a:schemeClr val="tx1"/>
                </a:solidFill>
                <a:latin typeface="Arial" pitchFamily="-107" charset="0"/>
                <a:ea typeface="ＭＳ Ｐゴシック" pitchFamily="-107" charset="-128"/>
                <a:cs typeface="ＭＳ Ｐゴシック" pitchFamily="-107" charset="-128"/>
              </a:rPr>
              <a:t>filter is applied that retains only those records that are of security interest. These</a:t>
            </a:r>
          </a:p>
          <a:p>
            <a:r>
              <a:rPr lang="en-US" sz="1200" kern="1200" baseline="0" dirty="0">
                <a:solidFill>
                  <a:schemeClr val="tx1"/>
                </a:solidFill>
                <a:latin typeface="Arial" pitchFamily="-107" charset="0"/>
                <a:ea typeface="ＭＳ Ｐゴシック" pitchFamily="-107" charset="-128"/>
                <a:cs typeface="ＭＳ Ｐゴシック" pitchFamily="-107" charset="-128"/>
              </a:rPr>
              <a:t>records are then reformatted into a standardized format referred to as the host</a:t>
            </a:r>
          </a:p>
          <a:p>
            <a:r>
              <a:rPr lang="en-US" sz="1200" kern="1200" baseline="0" dirty="0">
                <a:solidFill>
                  <a:schemeClr val="tx1"/>
                </a:solidFill>
                <a:latin typeface="Arial" pitchFamily="-107" charset="0"/>
                <a:ea typeface="ＭＳ Ｐゴシック" pitchFamily="-107" charset="-128"/>
                <a:cs typeface="ＭＳ Ｐゴシック" pitchFamily="-107" charset="-128"/>
              </a:rPr>
              <a:t>audit record (HAR). Next, a template-driven logic module analyzes the records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suspicious activity. At the lowest level, the agent scans for notable events that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interest independent of any past events. Examples include failed file accesses,</a:t>
            </a:r>
          </a:p>
          <a:p>
            <a:r>
              <a:rPr lang="en-US" sz="1200" kern="1200" baseline="0" dirty="0">
                <a:solidFill>
                  <a:schemeClr val="tx1"/>
                </a:solidFill>
                <a:latin typeface="Arial" pitchFamily="-107" charset="0"/>
                <a:ea typeface="ＭＳ Ｐゴシック" pitchFamily="-107" charset="-128"/>
                <a:cs typeface="ＭＳ Ｐゴシック" pitchFamily="-107" charset="-128"/>
              </a:rPr>
              <a:t>accessing system files, and changing a file’s access control. At the next higher level,</a:t>
            </a:r>
          </a:p>
          <a:p>
            <a:r>
              <a:rPr lang="en-US" sz="1200" kern="1200" baseline="0" dirty="0">
                <a:solidFill>
                  <a:schemeClr val="tx1"/>
                </a:solidFill>
                <a:latin typeface="Arial" pitchFamily="-107" charset="0"/>
                <a:ea typeface="ＭＳ Ｐゴシック" pitchFamily="-107" charset="-128"/>
                <a:cs typeface="ＭＳ Ｐゴシック" pitchFamily="-107" charset="-128"/>
              </a:rPr>
              <a:t> the agent looks for sequences of events, such as known attack patterns (signatures).</a:t>
            </a:r>
          </a:p>
          <a:p>
            <a:r>
              <a:rPr lang="en-US" sz="1200" kern="1200" baseline="0" dirty="0">
                <a:solidFill>
                  <a:schemeClr val="tx1"/>
                </a:solidFill>
                <a:latin typeface="Arial" pitchFamily="-107" charset="0"/>
                <a:ea typeface="ＭＳ Ｐゴシック" pitchFamily="-107" charset="-128"/>
                <a:cs typeface="ＭＳ Ｐゴシック" pitchFamily="-107" charset="-128"/>
              </a:rPr>
              <a:t>Finally, the agent looks for anomalous behavior of an individual user based on a</a:t>
            </a:r>
          </a:p>
          <a:p>
            <a:r>
              <a:rPr lang="en-US" sz="1200" kern="1200" baseline="0" dirty="0">
                <a:solidFill>
                  <a:schemeClr val="tx1"/>
                </a:solidFill>
                <a:latin typeface="Arial" pitchFamily="-107" charset="0"/>
                <a:ea typeface="ＭＳ Ｐゴシック" pitchFamily="-107" charset="-128"/>
                <a:cs typeface="ＭＳ Ｐゴシック" pitchFamily="-107" charset="-128"/>
              </a:rPr>
              <a:t>historical profile of that user, such as number of programs executed, number of files</a:t>
            </a:r>
          </a:p>
          <a:p>
            <a:r>
              <a:rPr lang="en-US" sz="1200" kern="1200" baseline="0" dirty="0">
                <a:solidFill>
                  <a:schemeClr val="tx1"/>
                </a:solidFill>
                <a:latin typeface="Arial" pitchFamily="-107" charset="0"/>
                <a:ea typeface="ＭＳ Ｐゴシック" pitchFamily="-107" charset="-128"/>
                <a:cs typeface="ＭＳ Ｐゴシック" pitchFamily="-107" charset="-128"/>
              </a:rPr>
              <a:t>accessed, and the like.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When suspicious activity is detected, an alert is sent to the central manager.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central manager includes an expert system that can draw inferences from</a:t>
            </a:r>
          </a:p>
          <a:p>
            <a:r>
              <a:rPr lang="en-US" sz="1200" kern="1200" baseline="0" dirty="0">
                <a:solidFill>
                  <a:schemeClr val="tx1"/>
                </a:solidFill>
                <a:latin typeface="Arial" pitchFamily="-107" charset="0"/>
                <a:ea typeface="ＭＳ Ｐゴシック" pitchFamily="-107" charset="-128"/>
                <a:cs typeface="ＭＳ Ｐゴシック" pitchFamily="-107" charset="-128"/>
              </a:rPr>
              <a:t>received data. The manager may also query individual systems for copies of HARs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correlate with those from other agents.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LAN monitor agent also supplies information to the central manager.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LAN monitor agent audits host-host connections, services used,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volume of traffic. It searches for significant events, such as sudden changes in</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 load, the use of security-related services, and network activities such</a:t>
            </a:r>
          </a:p>
          <a:p>
            <a:r>
              <a:rPr lang="en-US" sz="1200" kern="1200" baseline="0" dirty="0">
                <a:solidFill>
                  <a:schemeClr val="tx1"/>
                </a:solidFill>
                <a:latin typeface="Arial" pitchFamily="-107" charset="0"/>
                <a:ea typeface="ＭＳ Ｐゴシック" pitchFamily="-107" charset="-128"/>
                <a:cs typeface="ＭＳ Ｐゴシック" pitchFamily="-107" charset="-128"/>
              </a:rPr>
              <a:t>as rlogin .</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architecture depicted in Figures 11.2 and 11.3 is quite general and flexible.</a:t>
            </a:r>
          </a:p>
          <a:p>
            <a:r>
              <a:rPr lang="en-US" sz="1200" kern="1200" baseline="0" dirty="0">
                <a:solidFill>
                  <a:schemeClr val="tx1"/>
                </a:solidFill>
                <a:latin typeface="Arial" pitchFamily="-107" charset="0"/>
                <a:ea typeface="ＭＳ Ｐゴシック" pitchFamily="-107" charset="-128"/>
                <a:cs typeface="ＭＳ Ｐゴシック" pitchFamily="-107" charset="-128"/>
              </a:rPr>
              <a:t>It offers a foundation for a machine-independent approach that can expand from</a:t>
            </a:r>
          </a:p>
          <a:p>
            <a:r>
              <a:rPr lang="en-US" sz="1200" kern="1200" baseline="0" dirty="0">
                <a:solidFill>
                  <a:schemeClr val="tx1"/>
                </a:solidFill>
                <a:latin typeface="Arial" pitchFamily="-107" charset="0"/>
                <a:ea typeface="ＭＳ Ｐゴシック" pitchFamily="-107" charset="-128"/>
                <a:cs typeface="ＭＳ Ｐゴシック" pitchFamily="-107" charset="-128"/>
              </a:rPr>
              <a:t>stand-alone intrusion detection to a system that is able to correlate activity from</a:t>
            </a:r>
          </a:p>
          <a:p>
            <a:r>
              <a:rPr lang="en-US" sz="1200" kern="1200" baseline="0" dirty="0">
                <a:solidFill>
                  <a:schemeClr val="tx1"/>
                </a:solidFill>
                <a:latin typeface="Arial" pitchFamily="-107" charset="0"/>
                <a:ea typeface="ＭＳ Ｐゴシック" pitchFamily="-107" charset="-128"/>
                <a:cs typeface="ＭＳ Ｐゴシック" pitchFamily="-107" charset="-128"/>
              </a:rPr>
              <a:t>a number of sites and networks to detect suspicious activity that would otherwise</a:t>
            </a:r>
          </a:p>
          <a:p>
            <a:r>
              <a:rPr lang="en-US" sz="1200" kern="1200" baseline="0" dirty="0">
                <a:solidFill>
                  <a:schemeClr val="tx1"/>
                </a:solidFill>
                <a:latin typeface="Arial" pitchFamily="-107" charset="0"/>
                <a:ea typeface="ＭＳ Ｐゴシック" pitchFamily="-107" charset="-128"/>
                <a:cs typeface="ＭＳ Ｐゴシック" pitchFamily="-107" charset="-128"/>
              </a:rPr>
              <a:t>remain undetected.</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437F98AB-2E0B-F040-BF07-98CD971DEF7F}" type="slidenum">
              <a:rPr lang="en-AU">
                <a:latin typeface="Arial" pitchFamily="-84" charset="0"/>
              </a:rPr>
              <a:pPr/>
              <a:t>29</a:t>
            </a:fld>
            <a:endParaRPr lang="en-AU" dirty="0">
              <a:latin typeface="Arial" pitchFamily="-84" charset="0"/>
            </a:endParaRPr>
          </a:p>
        </p:txBody>
      </p:sp>
      <p:sp>
        <p:nvSpPr>
          <p:cNvPr id="68611" name="Rectangle 1026"/>
          <p:cNvSpPr>
            <a:spLocks noGrp="1" noRot="1" noChangeAspect="1" noChangeArrowheads="1" noTextEdit="1"/>
          </p:cNvSpPr>
          <p:nvPr>
            <p:ph type="sldImg"/>
          </p:nvPr>
        </p:nvSpPr>
        <p:spPr>
          <a:ln/>
        </p:spPr>
      </p:sp>
      <p:sp>
        <p:nvSpPr>
          <p:cNvPr id="68612"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relatively recent innovation in intrusion detection technology is the honeypot.</a:t>
            </a:r>
          </a:p>
          <a:p>
            <a:r>
              <a:rPr lang="en-US" sz="1200" kern="1200" baseline="0" dirty="0">
                <a:solidFill>
                  <a:schemeClr val="tx1"/>
                </a:solidFill>
                <a:latin typeface="Arial" pitchFamily="-107" charset="0"/>
                <a:ea typeface="ＭＳ Ｐゴシック" pitchFamily="-107" charset="-128"/>
                <a:cs typeface="ＭＳ Ｐゴシック" pitchFamily="-107" charset="-128"/>
              </a:rPr>
              <a:t>Honeypots are decoy systems that are designed to lure a potential attacker away</a:t>
            </a:r>
          </a:p>
          <a:p>
            <a:r>
              <a:rPr lang="en-US" sz="1200" kern="1200" baseline="0" dirty="0">
                <a:solidFill>
                  <a:schemeClr val="tx1"/>
                </a:solidFill>
                <a:latin typeface="Arial" pitchFamily="-107" charset="0"/>
                <a:ea typeface="ＭＳ Ｐゴシック" pitchFamily="-107" charset="-128"/>
                <a:cs typeface="ＭＳ Ｐゴシック" pitchFamily="-107" charset="-128"/>
              </a:rPr>
              <a:t>from critical systems. Honeypots are designed to</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divert an attacker from accessing critical systems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collect information about the attacker’s activity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encourage the attacker to stay on the system long enough for administrators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respond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These systems are filled with fabricated information designed to appear valuable</a:t>
            </a:r>
          </a:p>
          <a:p>
            <a:r>
              <a:rPr lang="en-US" sz="1200" kern="1200" baseline="0" dirty="0">
                <a:solidFill>
                  <a:schemeClr val="tx1"/>
                </a:solidFill>
                <a:latin typeface="Arial" pitchFamily="-107" charset="0"/>
                <a:ea typeface="ＭＳ Ｐゴシック" pitchFamily="-107" charset="-128"/>
                <a:cs typeface="ＭＳ Ｐゴシック" pitchFamily="-107" charset="-128"/>
              </a:rPr>
              <a:t>but that a legitimate user of the system wouldn’t access. Thus, any access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honeypot is suspect. The system is instrumented with sensitive monitors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event loggers that detect these accesses and collect information about the attacker’s</a:t>
            </a:r>
          </a:p>
          <a:p>
            <a:r>
              <a:rPr lang="en-US" sz="1200" kern="1200" baseline="0" dirty="0">
                <a:solidFill>
                  <a:schemeClr val="tx1"/>
                </a:solidFill>
                <a:latin typeface="Arial" pitchFamily="-107" charset="0"/>
                <a:ea typeface="ＭＳ Ｐゴシック" pitchFamily="-107" charset="-128"/>
                <a:cs typeface="ＭＳ Ｐゴシック" pitchFamily="-107" charset="-128"/>
              </a:rPr>
              <a:t>activities. Because any attack against the honeypot is made to seem successful,</a:t>
            </a:r>
          </a:p>
          <a:p>
            <a:r>
              <a:rPr lang="en-US" sz="1200" kern="1200" baseline="0" dirty="0">
                <a:solidFill>
                  <a:schemeClr val="tx1"/>
                </a:solidFill>
                <a:latin typeface="Arial" pitchFamily="-107" charset="0"/>
                <a:ea typeface="ＭＳ Ｐゴシック" pitchFamily="-107" charset="-128"/>
                <a:cs typeface="ＭＳ Ｐゴシック" pitchFamily="-107" charset="-128"/>
              </a:rPr>
              <a:t>administrators have time to mobilize and log and track the attacker without ever</a:t>
            </a:r>
          </a:p>
          <a:p>
            <a:r>
              <a:rPr lang="en-US" sz="1200" kern="1200" baseline="0" dirty="0">
                <a:solidFill>
                  <a:schemeClr val="tx1"/>
                </a:solidFill>
                <a:latin typeface="Arial" pitchFamily="-107" charset="0"/>
                <a:ea typeface="ＭＳ Ｐゴシック" pitchFamily="-107" charset="-128"/>
                <a:cs typeface="ＭＳ Ｐゴシック" pitchFamily="-107" charset="-128"/>
              </a:rPr>
              <a:t>exposing productive systems.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honeypot is a resource that has no production value. There is no legitimate</a:t>
            </a:r>
          </a:p>
          <a:p>
            <a:r>
              <a:rPr lang="en-US" sz="1200" kern="1200" baseline="0" dirty="0">
                <a:solidFill>
                  <a:schemeClr val="tx1"/>
                </a:solidFill>
                <a:latin typeface="Arial" pitchFamily="-107" charset="0"/>
                <a:ea typeface="ＭＳ Ｐゴシック" pitchFamily="-107" charset="-128"/>
                <a:cs typeface="ＭＳ Ｐゴシック" pitchFamily="-107" charset="-128"/>
              </a:rPr>
              <a:t>reason for anyone outside the network to interact with a honeypot. Thus, any</a:t>
            </a:r>
          </a:p>
          <a:p>
            <a:r>
              <a:rPr lang="en-US" sz="1200" kern="1200" baseline="0" dirty="0">
                <a:solidFill>
                  <a:schemeClr val="tx1"/>
                </a:solidFill>
                <a:latin typeface="Arial" pitchFamily="-107" charset="0"/>
                <a:ea typeface="ＭＳ Ｐゴシック" pitchFamily="-107" charset="-128"/>
                <a:cs typeface="ＭＳ Ｐゴシック" pitchFamily="-107" charset="-128"/>
              </a:rPr>
              <a:t>attempt to communicate with the system is most likely a probe, scan, or attack.</a:t>
            </a:r>
          </a:p>
          <a:p>
            <a:r>
              <a:rPr lang="en-US" sz="1200" kern="1200" baseline="0" dirty="0">
                <a:solidFill>
                  <a:schemeClr val="tx1"/>
                </a:solidFill>
                <a:latin typeface="Arial" pitchFamily="-107" charset="0"/>
                <a:ea typeface="ＭＳ Ｐゴシック" pitchFamily="-107" charset="-128"/>
                <a:cs typeface="ＭＳ Ｐゴシック" pitchFamily="-107" charset="-128"/>
              </a:rPr>
              <a:t>Conversely, if a honeypot initiates outbound communication, the system has probably</a:t>
            </a:r>
          </a:p>
          <a:p>
            <a:r>
              <a:rPr lang="en-US" sz="1200" kern="1200" baseline="0" dirty="0">
                <a:solidFill>
                  <a:schemeClr val="tx1"/>
                </a:solidFill>
                <a:latin typeface="Arial" pitchFamily="-107" charset="0"/>
                <a:ea typeface="ＭＳ Ｐゴシック" pitchFamily="-107" charset="-128"/>
                <a:cs typeface="ＭＳ Ｐゴシック" pitchFamily="-107" charset="-128"/>
              </a:rPr>
              <a:t>been compromised.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Initial efforts involved a single honeypot computer with IP addresses designed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attract hackers. More recent research has focused on building entire honeypot networks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emulate an enterprise, possibly with actual or simulated traffic and data.</a:t>
            </a:r>
          </a:p>
          <a:p>
            <a:r>
              <a:rPr lang="en-US" sz="1200" kern="1200" baseline="0" dirty="0">
                <a:solidFill>
                  <a:schemeClr val="tx1"/>
                </a:solidFill>
                <a:latin typeface="Arial" pitchFamily="-107" charset="0"/>
                <a:ea typeface="ＭＳ Ｐゴシック" pitchFamily="-107" charset="-128"/>
                <a:cs typeface="ＭＳ Ｐゴシック" pitchFamily="-107" charset="-128"/>
              </a:rPr>
              <a:t>Once hackers are within the network, administrators can observe their behavior</a:t>
            </a:r>
          </a:p>
          <a:p>
            <a:r>
              <a:rPr lang="en-US" sz="1200" kern="1200" baseline="0" dirty="0">
                <a:solidFill>
                  <a:schemeClr val="tx1"/>
                </a:solidFill>
                <a:latin typeface="Arial" pitchFamily="-107" charset="0"/>
                <a:ea typeface="ＭＳ Ｐゴシック" pitchFamily="-107" charset="-128"/>
                <a:cs typeface="ＭＳ Ｐゴシック" pitchFamily="-107" charset="-128"/>
              </a:rPr>
              <a:t>in detail and figure out defenses.</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Honeypots can be deployed in a variety of locations. Figure 11.4 illustrates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some possibilities. The location depends on a number of factors, such as the type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information the organization is interested in gathering and the level of risk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organizations can tolerate to obtain the maximum amount of data.</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 honeypot outside the external firewall (location 1 ) is useful for tracking</a:t>
            </a:r>
          </a:p>
          <a:p>
            <a:r>
              <a:rPr lang="en-US" sz="1200" kern="1200" baseline="0" dirty="0">
                <a:solidFill>
                  <a:schemeClr val="tx1"/>
                </a:solidFill>
                <a:latin typeface="Arial" pitchFamily="-107" charset="0"/>
                <a:ea typeface="ＭＳ Ｐゴシック" pitchFamily="-107" charset="-128"/>
                <a:cs typeface="ＭＳ Ｐゴシック" pitchFamily="-107" charset="-128"/>
              </a:rPr>
              <a:t>attempts to connect to unused IP addresses within the scope of the network.</a:t>
            </a:r>
          </a:p>
          <a:p>
            <a:r>
              <a:rPr lang="en-US" sz="1200" kern="1200" baseline="0" dirty="0">
                <a:solidFill>
                  <a:schemeClr val="tx1"/>
                </a:solidFill>
                <a:latin typeface="Arial" pitchFamily="-107" charset="0"/>
                <a:ea typeface="ＭＳ Ｐゴシック" pitchFamily="-107" charset="-128"/>
                <a:cs typeface="ＭＳ Ｐゴシック" pitchFamily="-107" charset="-128"/>
              </a:rPr>
              <a:t> A honeypot at this location does not increase the risk for the internal network.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danger of having a compromised system behind the firewall is avoided. Further,</a:t>
            </a:r>
          </a:p>
          <a:p>
            <a:r>
              <a:rPr lang="en-US" sz="1200" kern="1200" baseline="0" dirty="0">
                <a:solidFill>
                  <a:schemeClr val="tx1"/>
                </a:solidFill>
                <a:latin typeface="Arial" pitchFamily="-107" charset="0"/>
                <a:ea typeface="ＭＳ Ｐゴシック" pitchFamily="-107" charset="-128"/>
                <a:cs typeface="ＭＳ Ｐゴシック" pitchFamily="-107" charset="-128"/>
              </a:rPr>
              <a:t>because the honeypot attracts many potential attacks, it reduces the alerts issued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the firewall and by internal IDS sensors, easing the management burden.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disadvantage of an external honeypot is that it has little or no ability to trap internal</a:t>
            </a:r>
          </a:p>
          <a:p>
            <a:r>
              <a:rPr lang="en-US" sz="1200" kern="1200" baseline="0" dirty="0">
                <a:solidFill>
                  <a:schemeClr val="tx1"/>
                </a:solidFill>
                <a:latin typeface="Arial" pitchFamily="-107" charset="0"/>
                <a:ea typeface="ＭＳ Ｐゴシック" pitchFamily="-107" charset="-128"/>
                <a:cs typeface="ＭＳ Ｐゴシック" pitchFamily="-107" charset="-128"/>
              </a:rPr>
              <a:t>attackers, especially if the external firewall filters traffic in both directions.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network of externally available services, such as Web and mail, often</a:t>
            </a:r>
          </a:p>
          <a:p>
            <a:r>
              <a:rPr lang="en-US" sz="1200" kern="1200" baseline="0" dirty="0">
                <a:solidFill>
                  <a:schemeClr val="tx1"/>
                </a:solidFill>
                <a:latin typeface="Arial" pitchFamily="-107" charset="0"/>
                <a:ea typeface="ＭＳ Ｐゴシック" pitchFamily="-107" charset="-128"/>
                <a:cs typeface="ＭＳ Ｐゴシック" pitchFamily="-107" charset="-128"/>
              </a:rPr>
              <a:t>called the DMZ (demilitarized zone), is another candidate for locating a honeypot</a:t>
            </a:r>
          </a:p>
          <a:p>
            <a:r>
              <a:rPr lang="en-US" sz="1200" kern="1200" baseline="0" dirty="0">
                <a:solidFill>
                  <a:schemeClr val="tx1"/>
                </a:solidFill>
                <a:latin typeface="Arial" pitchFamily="-107" charset="0"/>
                <a:ea typeface="ＭＳ Ｐゴシック" pitchFamily="-107" charset="-128"/>
                <a:cs typeface="ＭＳ Ｐゴシック" pitchFamily="-107" charset="-128"/>
              </a:rPr>
              <a:t>(location 2 ). The security administrator must assure that the other systems in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DMZ are secure against any activity generated by the honeypot. A disadvantage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location is that a typical DMZ is not fully accessible, and the firewall typically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blocks traffic to the DMZ that attempts to access unneeded services. Thus, the firewall</a:t>
            </a:r>
          </a:p>
          <a:p>
            <a:r>
              <a:rPr lang="en-US" sz="1200" kern="1200" baseline="0" dirty="0">
                <a:solidFill>
                  <a:schemeClr val="tx1"/>
                </a:solidFill>
                <a:latin typeface="Arial" pitchFamily="-107" charset="0"/>
                <a:ea typeface="ＭＳ Ｐゴシック" pitchFamily="-107" charset="-128"/>
                <a:cs typeface="ＭＳ Ｐゴシック" pitchFamily="-107" charset="-128"/>
              </a:rPr>
              <a:t>either has to open up the traffic beyond what is permissible, which is risky, or</a:t>
            </a:r>
          </a:p>
          <a:p>
            <a:r>
              <a:rPr lang="en-US" sz="1200" kern="1200" baseline="0" dirty="0">
                <a:solidFill>
                  <a:schemeClr val="tx1"/>
                </a:solidFill>
                <a:latin typeface="Arial" pitchFamily="-107" charset="0"/>
                <a:ea typeface="ＭＳ Ｐゴシック" pitchFamily="-107" charset="-128"/>
                <a:cs typeface="ＭＳ Ｐゴシック" pitchFamily="-107" charset="-128"/>
              </a:rPr>
              <a:t>limit the effectiveness of the honeypot.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 fully internal honeypot (location 3 ) has several advantages. Its most important</a:t>
            </a:r>
          </a:p>
          <a:p>
            <a:r>
              <a:rPr lang="en-US" sz="1200" kern="1200" baseline="0" dirty="0">
                <a:solidFill>
                  <a:schemeClr val="tx1"/>
                </a:solidFill>
                <a:latin typeface="Arial" pitchFamily="-107" charset="0"/>
                <a:ea typeface="ＭＳ Ｐゴシック" pitchFamily="-107" charset="-128"/>
                <a:cs typeface="ＭＳ Ｐゴシック" pitchFamily="-107" charset="-128"/>
              </a:rPr>
              <a:t>advantage is that it can catch internal attacks. A honeypot at this location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also detect a misconfigured firewall that forwards impermissible traffic from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Internet to the internal network. There are several disadvantages. The most serious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these is if the honeypot is compromised so that it can attack other internal</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systems. Any further traffic from the Internet to the attacker is not blocked by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firewall because it is regarded as traffic to the honeypot only. Another difficulty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honeypot location is that, as with location 2, the firewall must adjust its filtering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to allow traffic to the honeypot, thus complicating firewall configuration and potentially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compromising the internal network.</a:t>
            </a:r>
          </a:p>
        </p:txBody>
      </p:sp>
      <p:sp>
        <p:nvSpPr>
          <p:cNvPr id="4" name="Slide Number Placeholder 3"/>
          <p:cNvSpPr>
            <a:spLocks noGrp="1"/>
          </p:cNvSpPr>
          <p:nvPr>
            <p:ph type="sldNum" sz="quarter" idx="10"/>
          </p:nvPr>
        </p:nvSpPr>
        <p:spPr/>
        <p:txBody>
          <a:bodyPr/>
          <a:lstStyle/>
          <a:p>
            <a:pPr>
              <a:defRPr/>
            </a:pPr>
            <a:fld id="{E0CDEB94-424E-144A-A294-F8571779C3C6}" type="slidenum">
              <a:rPr lang="en-AU" smtClean="0"/>
              <a:pPr>
                <a:defRPr/>
              </a:pPr>
              <a:t>30</a:t>
            </a:fld>
            <a:endParaRPr lang="en-A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To facilitate the development of distributed intrusion detection systems that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function across a wide range of platforms and environments, standards are needed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support interoperability. Such standards are the focus of the IETF Intrusion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Detection Working Group. The purpose of the working group is to define data</a:t>
            </a:r>
          </a:p>
          <a:p>
            <a:r>
              <a:rPr lang="en-US" sz="1200" kern="1200" baseline="0" dirty="0">
                <a:solidFill>
                  <a:schemeClr val="tx1"/>
                </a:solidFill>
                <a:latin typeface="Arial" pitchFamily="-107" charset="0"/>
                <a:ea typeface="ＭＳ Ｐゴシック" pitchFamily="-107" charset="-128"/>
                <a:cs typeface="ＭＳ Ｐゴシック" pitchFamily="-107" charset="-128"/>
              </a:rPr>
              <a:t>formats and exchange procedures for sharing information of interest to intrusion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detection and response systems and to management systems that may need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interact with them.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working group issued the following RFCs in 2007:</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Intrusion Detection Message Exchange Requirements (RFC 4766):  This document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defines requirements for the Intrusion Detection Message Exchange</a:t>
            </a:r>
          </a:p>
          <a:p>
            <a:r>
              <a:rPr lang="en-US" sz="1200" kern="1200" baseline="0" dirty="0">
                <a:solidFill>
                  <a:schemeClr val="tx1"/>
                </a:solidFill>
                <a:latin typeface="Arial" pitchFamily="-107" charset="0"/>
                <a:ea typeface="ＭＳ Ｐゴシック" pitchFamily="-107" charset="-128"/>
                <a:cs typeface="ＭＳ Ｐゴシック" pitchFamily="-107" charset="-128"/>
              </a:rPr>
              <a:t>Format (IDMEF). The document also specifies requirements for a communication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for communicating IDMEF.</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Intrusion Detection Message Exchange Format (RFC 4765):  This document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describes a data model to represent information exported by intrusion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detection systems and explains the rationale for using this model. An implementation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data model in the Extensible Markup Language (XML) is</a:t>
            </a:r>
          </a:p>
          <a:p>
            <a:r>
              <a:rPr lang="en-US" sz="1200" kern="1200" baseline="0" dirty="0">
                <a:solidFill>
                  <a:schemeClr val="tx1"/>
                </a:solidFill>
                <a:latin typeface="Arial" pitchFamily="-107" charset="0"/>
                <a:ea typeface="ＭＳ Ｐゴシック" pitchFamily="-107" charset="-128"/>
                <a:cs typeface="ＭＳ Ｐゴシック" pitchFamily="-107" charset="-128"/>
              </a:rPr>
              <a:t>presented, an XML Document Type Definition is developed, and examples</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provided.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Intrusion Detection Exchange Protocol (RFC 4767):  This document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describes the Intrusion Detection Exchange Protocol (IDXP), an application level</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for exchanging data between intrusion detection entities. IDXP</a:t>
            </a:r>
          </a:p>
          <a:p>
            <a:r>
              <a:rPr lang="en-US" sz="1200" kern="1200" baseline="0" dirty="0">
                <a:solidFill>
                  <a:schemeClr val="tx1"/>
                </a:solidFill>
                <a:latin typeface="Arial" pitchFamily="-107" charset="0"/>
                <a:ea typeface="ＭＳ Ｐゴシック" pitchFamily="-107" charset="-128"/>
                <a:cs typeface="ＭＳ Ｐゴシック" pitchFamily="-107" charset="-128"/>
              </a:rPr>
              <a:t>supports mutual authentication, integrity, and confidentiality over a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oriented protocol.</a:t>
            </a:r>
            <a:endParaRPr lang="en-US" dirty="0"/>
          </a:p>
        </p:txBody>
      </p:sp>
      <p:sp>
        <p:nvSpPr>
          <p:cNvPr id="4" name="Slide Number Placeholder 3"/>
          <p:cNvSpPr>
            <a:spLocks noGrp="1"/>
          </p:cNvSpPr>
          <p:nvPr>
            <p:ph type="sldNum" sz="quarter" idx="10"/>
          </p:nvPr>
        </p:nvSpPr>
        <p:spPr/>
        <p:txBody>
          <a:bodyPr/>
          <a:lstStyle/>
          <a:p>
            <a:pPr>
              <a:defRPr/>
            </a:pPr>
            <a:fld id="{E0CDEB94-424E-144A-A294-F8571779C3C6}" type="slidenum">
              <a:rPr lang="en-AU" smtClean="0"/>
              <a:pPr>
                <a:defRPr/>
              </a:pPr>
              <a:t>31</a:t>
            </a:fld>
            <a:endParaRPr lang="en-A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Figure 11.5 illustrates the key elements of the model on which the intrusion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detection message exchange approach is based. This model does not correspond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any particular product or implementation, but its functional components are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key elements of any IDS. The functional components are as follows: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Data source:  The raw data that an IDS uses to detect unauthorized or undesired</a:t>
            </a:r>
          </a:p>
          <a:p>
            <a:r>
              <a:rPr lang="en-US" sz="1200" kern="1200" baseline="0" dirty="0">
                <a:solidFill>
                  <a:schemeClr val="tx1"/>
                </a:solidFill>
                <a:latin typeface="Arial" pitchFamily="-107" charset="0"/>
                <a:ea typeface="ＭＳ Ｐゴシック" pitchFamily="-107" charset="-128"/>
                <a:cs typeface="ＭＳ Ｐゴシック" pitchFamily="-107" charset="-128"/>
              </a:rPr>
              <a:t>activity. Common data sources include network packets, operating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audit logs, application audit logs, and system-generated checksum data.</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Sensor:  Collects data from the data source. The sensor forwards events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analyzer.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Analyzer: The ID component or process that analyzes the data collected by</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sensor for signs of unauthorized or undesired activity or for events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might be of interest to the security administrator. In many existing IDSs,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sensor and the analyzer are part of the same component.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Administrator: The human with overall responsibility for setting the security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policy of the organization, and, thus, for decisions about deploying and configuring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IDS. This may or may not be the same person as the operator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IDS. In some organizations, the administrator is associated with the network or</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systems administration groups. In other organizations, it’s an independent</a:t>
            </a:r>
          </a:p>
          <a:p>
            <a:r>
              <a:rPr lang="en-US" sz="1200" kern="1200" baseline="0" dirty="0">
                <a:solidFill>
                  <a:schemeClr val="tx1"/>
                </a:solidFill>
                <a:latin typeface="Arial" pitchFamily="-107" charset="0"/>
                <a:ea typeface="ＭＳ Ｐゴシック" pitchFamily="-107" charset="-128"/>
                <a:cs typeface="ＭＳ Ｐゴシック" pitchFamily="-107" charset="-128"/>
              </a:rPr>
              <a:t>position.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Manager: The ID component or process from which the operator manages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various components of the ID system. Management functions typically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include sensor configuration, analyzer configuration, event notification management,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data consolidation, and reporting.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Operator: The human that is the primary user of the IDS manager. The operator</a:t>
            </a:r>
          </a:p>
          <a:p>
            <a:r>
              <a:rPr lang="en-US" sz="1200" kern="1200" baseline="0" dirty="0">
                <a:solidFill>
                  <a:schemeClr val="tx1"/>
                </a:solidFill>
                <a:latin typeface="Arial" pitchFamily="-107" charset="0"/>
                <a:ea typeface="ＭＳ Ｐゴシック" pitchFamily="-107" charset="-128"/>
                <a:cs typeface="ＭＳ Ｐゴシック" pitchFamily="-107" charset="-128"/>
              </a:rPr>
              <a:t>often monitors the output of the IDS and initiates or recommends further</a:t>
            </a:r>
          </a:p>
          <a:p>
            <a:r>
              <a:rPr lang="en-US" sz="1200" kern="1200" baseline="0" dirty="0">
                <a:solidFill>
                  <a:schemeClr val="tx1"/>
                </a:solidFill>
                <a:latin typeface="Arial" pitchFamily="-107" charset="0"/>
                <a:ea typeface="ＭＳ Ｐゴシック" pitchFamily="-107" charset="-128"/>
                <a:cs typeface="ＭＳ Ｐゴシック" pitchFamily="-107" charset="-128"/>
              </a:rPr>
              <a:t>action.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In this model, intrusion detection proceeds in the following manner. The sensor</a:t>
            </a:r>
          </a:p>
          <a:p>
            <a:r>
              <a:rPr lang="en-US" sz="1200" kern="1200" baseline="0" dirty="0">
                <a:solidFill>
                  <a:schemeClr val="tx1"/>
                </a:solidFill>
                <a:latin typeface="Arial" pitchFamily="-107" charset="0"/>
                <a:ea typeface="ＭＳ Ｐゴシック" pitchFamily="-107" charset="-128"/>
                <a:cs typeface="ＭＳ Ｐゴシック" pitchFamily="-107" charset="-128"/>
              </a:rPr>
              <a:t>monitors data sources looking for suspicious activity , such as network sessions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showing unexpected telnet activity, operating system log file entries showing a user</a:t>
            </a:r>
          </a:p>
          <a:p>
            <a:r>
              <a:rPr lang="en-US" sz="1200" kern="1200" baseline="0" dirty="0">
                <a:solidFill>
                  <a:schemeClr val="tx1"/>
                </a:solidFill>
                <a:latin typeface="Arial" pitchFamily="-107" charset="0"/>
                <a:ea typeface="ＭＳ Ｐゴシック" pitchFamily="-107" charset="-128"/>
                <a:cs typeface="ＭＳ Ｐゴシック" pitchFamily="-107" charset="-128"/>
              </a:rPr>
              <a:t>attempting to access files to which he or she is not authorized to have access,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 log files showing persistent login failures. The sensor communicates suspicious</a:t>
            </a:r>
          </a:p>
          <a:p>
            <a:r>
              <a:rPr lang="en-US" sz="1200" kern="1200" baseline="0" dirty="0">
                <a:solidFill>
                  <a:schemeClr val="tx1"/>
                </a:solidFill>
                <a:latin typeface="Arial" pitchFamily="-107" charset="0"/>
                <a:ea typeface="ＭＳ Ｐゴシック" pitchFamily="-107" charset="-128"/>
                <a:cs typeface="ＭＳ Ｐゴシック" pitchFamily="-107" charset="-128"/>
              </a:rPr>
              <a:t>activity to the analyzer as an event , which characterizes an activity within a</a:t>
            </a:r>
          </a:p>
          <a:p>
            <a:r>
              <a:rPr lang="en-US" sz="1200" kern="1200" baseline="0" dirty="0">
                <a:solidFill>
                  <a:schemeClr val="tx1"/>
                </a:solidFill>
                <a:latin typeface="Arial" pitchFamily="-107" charset="0"/>
                <a:ea typeface="ＭＳ Ｐゴシック" pitchFamily="-107" charset="-128"/>
                <a:cs typeface="ＭＳ Ｐゴシック" pitchFamily="-107" charset="-128"/>
              </a:rPr>
              <a:t>given period of time. If the analyzer determines that the event is of interest, it sends</a:t>
            </a:r>
          </a:p>
          <a:p>
            <a:r>
              <a:rPr lang="en-US" sz="1200" kern="1200" baseline="0" dirty="0">
                <a:solidFill>
                  <a:schemeClr val="tx1"/>
                </a:solidFill>
                <a:latin typeface="Arial" pitchFamily="-107" charset="0"/>
                <a:ea typeface="ＭＳ Ｐゴシック" pitchFamily="-107" charset="-128"/>
                <a:cs typeface="ＭＳ Ｐゴシック" pitchFamily="-107" charset="-128"/>
              </a:rPr>
              <a:t>an alert  to the manager component that contains information about the unusual</a:t>
            </a:r>
          </a:p>
          <a:p>
            <a:r>
              <a:rPr lang="en-US" sz="1200" kern="1200" baseline="0" dirty="0">
                <a:solidFill>
                  <a:schemeClr val="tx1"/>
                </a:solidFill>
                <a:latin typeface="Arial" pitchFamily="-107" charset="0"/>
                <a:ea typeface="ＭＳ Ｐゴシック" pitchFamily="-107" charset="-128"/>
                <a:cs typeface="ＭＳ Ｐゴシック" pitchFamily="-107" charset="-128"/>
              </a:rPr>
              <a:t>activity that was detected, as well as the specifics of the occurrence. The manager</a:t>
            </a:r>
          </a:p>
          <a:p>
            <a:r>
              <a:rPr lang="en-US" sz="1200" kern="1200" baseline="0" dirty="0">
                <a:solidFill>
                  <a:schemeClr val="tx1"/>
                </a:solidFill>
                <a:latin typeface="Arial" pitchFamily="-107" charset="0"/>
                <a:ea typeface="ＭＳ Ｐゴシック" pitchFamily="-107" charset="-128"/>
                <a:cs typeface="ＭＳ Ｐゴシック" pitchFamily="-107" charset="-128"/>
              </a:rPr>
              <a:t>component issues a notification  to the human operator. A response  can be initiated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automatically by the manager component or by the human operator. Examples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responses include logging the activity; recording the raw data (from the data source)</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characterized the event; terminating a network, user, or application session; or</a:t>
            </a:r>
          </a:p>
          <a:p>
            <a:r>
              <a:rPr lang="en-US" sz="1200" kern="1200" baseline="0" dirty="0">
                <a:solidFill>
                  <a:schemeClr val="tx1"/>
                </a:solidFill>
                <a:latin typeface="Arial" pitchFamily="-107" charset="0"/>
                <a:ea typeface="ＭＳ Ｐゴシック" pitchFamily="-107" charset="-128"/>
                <a:cs typeface="ＭＳ Ｐゴシック" pitchFamily="-107" charset="-128"/>
              </a:rPr>
              <a:t>altering network or system access controls. The security policy  is the predefined, formally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documented statement that defines what activities are allowed to take place</a:t>
            </a:r>
          </a:p>
          <a:p>
            <a:r>
              <a:rPr lang="en-US" sz="1200" kern="1200" baseline="0" dirty="0">
                <a:solidFill>
                  <a:schemeClr val="tx1"/>
                </a:solidFill>
                <a:latin typeface="Arial" pitchFamily="-107" charset="0"/>
                <a:ea typeface="ＭＳ Ｐゴシック" pitchFamily="-107" charset="-128"/>
                <a:cs typeface="ＭＳ Ｐゴシック" pitchFamily="-107" charset="-128"/>
              </a:rPr>
              <a:t>on an organization’s network or on particular hosts to support the organization’s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requirements. This includes, but is not limited to, which hosts are to be denied external</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 access.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specification defines formats for event and alert messages, message types,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exchange protocols for communication of intrusion detection information.</a:t>
            </a:r>
            <a:endParaRPr lang="en-US" dirty="0"/>
          </a:p>
        </p:txBody>
      </p:sp>
      <p:sp>
        <p:nvSpPr>
          <p:cNvPr id="4" name="Slide Number Placeholder 3"/>
          <p:cNvSpPr>
            <a:spLocks noGrp="1"/>
          </p:cNvSpPr>
          <p:nvPr>
            <p:ph type="sldNum" sz="quarter" idx="10"/>
          </p:nvPr>
        </p:nvSpPr>
        <p:spPr/>
        <p:txBody>
          <a:bodyPr/>
          <a:lstStyle/>
          <a:p>
            <a:pPr>
              <a:defRPr/>
            </a:pPr>
            <a:fld id="{E0CDEB94-424E-144A-A294-F8571779C3C6}" type="slidenum">
              <a:rPr lang="en-AU" smtClean="0"/>
              <a:pPr>
                <a:defRPr/>
              </a:pPr>
              <a:t>32</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p:spPr>
        <p:txBody>
          <a:bodyPr/>
          <a:lstStyle/>
          <a:p>
            <a:fld id="{DF39B3F8-D7DB-5449-A5DE-1C27C6453A9E}" type="slidenum">
              <a:rPr lang="en-AU">
                <a:latin typeface="Arial" pitchFamily="-84" charset="0"/>
              </a:rPr>
              <a:pPr/>
              <a:t>3</a:t>
            </a:fld>
            <a:endParaRPr lang="en-AU" dirty="0">
              <a:latin typeface="Arial" pitchFamily="-84" charset="0"/>
            </a:endParaRPr>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One of the two most publicized threats to security is the intruder (the other is</a:t>
            </a:r>
          </a:p>
          <a:p>
            <a:r>
              <a:rPr lang="en-US" sz="1200" kern="1200" baseline="0" dirty="0">
                <a:solidFill>
                  <a:schemeClr val="tx1"/>
                </a:solidFill>
                <a:latin typeface="Arial" pitchFamily="-107" charset="0"/>
                <a:ea typeface="ＭＳ Ｐゴシック" pitchFamily="-107" charset="-128"/>
                <a:cs typeface="ＭＳ Ｐゴシック" pitchFamily="-107" charset="-128"/>
              </a:rPr>
              <a:t>viruses), often referred to as a hacker or cracker. In an important early study of</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Anderson [ANDE80] identified three classes of intruders: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Masquerader:  An individual who is not authorized to use the computer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who penetrates a system’s access controls to exploit a legitimate user’s account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Misfeasor:  A legitimate user who accesses data, programs, or resources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which such access is not authorized, or who is authorized for such access but</a:t>
            </a:r>
          </a:p>
          <a:p>
            <a:r>
              <a:rPr lang="en-US" sz="1200" kern="1200" baseline="0" dirty="0">
                <a:solidFill>
                  <a:schemeClr val="tx1"/>
                </a:solidFill>
                <a:latin typeface="Arial" pitchFamily="-107" charset="0"/>
                <a:ea typeface="ＭＳ Ｐゴシック" pitchFamily="-107" charset="-128"/>
                <a:cs typeface="ＭＳ Ｐゴシック" pitchFamily="-107" charset="-128"/>
              </a:rPr>
              <a:t>misuses his or her privileges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Clandestine user:  An individual who seizes supervisory control of the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uses this control to evade auditing and access controls or to suppress audit</a:t>
            </a:r>
          </a:p>
          <a:p>
            <a:r>
              <a:rPr lang="en-US" sz="1200" kern="1200" baseline="0" dirty="0">
                <a:solidFill>
                  <a:schemeClr val="tx1"/>
                </a:solidFill>
                <a:latin typeface="Arial" pitchFamily="-107" charset="0"/>
                <a:ea typeface="ＭＳ Ｐゴシック" pitchFamily="-107" charset="-128"/>
                <a:cs typeface="ＭＳ Ｐゴシック" pitchFamily="-107" charset="-128"/>
              </a:rPr>
              <a:t>collection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masquerader is likely to be an outsider, the misfeasor generally is an insider,</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clandestine user can be either an outsider or an insider.</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a:noFill/>
        </p:spPr>
        <p:txBody>
          <a:bodyPr/>
          <a:lstStyle/>
          <a:p>
            <a:fld id="{12AB1E74-E61E-5E43-83E2-14003D1ACA2C}" type="slidenum">
              <a:rPr lang="en-AU">
                <a:latin typeface="Arial" pitchFamily="-84" charset="0"/>
              </a:rPr>
              <a:pPr/>
              <a:t>33</a:t>
            </a:fld>
            <a:endParaRPr lang="en-AU" dirty="0">
              <a:latin typeface="Arial" pitchFamily="-8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The front line of defense against intruders is the password system. Virtually all</a:t>
            </a:r>
          </a:p>
          <a:p>
            <a:r>
              <a:rPr lang="en-US" sz="1200" kern="1200" baseline="0" dirty="0">
                <a:solidFill>
                  <a:schemeClr val="tx1"/>
                </a:solidFill>
                <a:latin typeface="Arial" pitchFamily="-107" charset="0"/>
                <a:ea typeface="ＭＳ Ｐゴシック" pitchFamily="-107" charset="-128"/>
                <a:cs typeface="ＭＳ Ｐゴシック" pitchFamily="-107" charset="-128"/>
              </a:rPr>
              <a:t>multiuser systems require that a user provide not only a name or identifier (ID)</a:t>
            </a:r>
          </a:p>
          <a:p>
            <a:r>
              <a:rPr lang="en-US" sz="1200" kern="1200" baseline="0" dirty="0">
                <a:solidFill>
                  <a:schemeClr val="tx1"/>
                </a:solidFill>
                <a:latin typeface="Arial" pitchFamily="-107" charset="0"/>
                <a:ea typeface="ＭＳ Ｐゴシック" pitchFamily="-107" charset="-128"/>
                <a:cs typeface="ＭＳ Ｐゴシック" pitchFamily="-107" charset="-128"/>
              </a:rPr>
              <a:t>but also a password. The password serves to authenticate the ID of the individual</a:t>
            </a:r>
          </a:p>
          <a:p>
            <a:r>
              <a:rPr lang="en-US" sz="1200" kern="1200" baseline="0" dirty="0">
                <a:solidFill>
                  <a:schemeClr val="tx1"/>
                </a:solidFill>
                <a:latin typeface="Arial" pitchFamily="-107" charset="0"/>
                <a:ea typeface="ＭＳ Ｐゴシック" pitchFamily="-107" charset="-128"/>
                <a:cs typeface="ＭＳ Ｐゴシック" pitchFamily="-107" charset="-128"/>
              </a:rPr>
              <a:t>logging on to the system. In turn, the ID provides security in the following</a:t>
            </a:r>
          </a:p>
          <a:p>
            <a:r>
              <a:rPr lang="en-US" sz="1200" kern="1200" baseline="0" dirty="0">
                <a:solidFill>
                  <a:schemeClr val="tx1"/>
                </a:solidFill>
                <a:latin typeface="Arial" pitchFamily="-107" charset="0"/>
                <a:ea typeface="ＭＳ Ｐゴシック" pitchFamily="-107" charset="-128"/>
                <a:cs typeface="ＭＳ Ｐゴシック" pitchFamily="-107" charset="-128"/>
              </a:rPr>
              <a:t>ways: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ID determines whether the user is authorized to gain access to a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In some systems, only those who already have an ID filed on the system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allowed to gain access.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ID determines the privileges accorded to the user. A few users may have</a:t>
            </a:r>
          </a:p>
          <a:p>
            <a:r>
              <a:rPr lang="en-US" sz="1200" kern="1200" baseline="0" dirty="0">
                <a:solidFill>
                  <a:schemeClr val="tx1"/>
                </a:solidFill>
                <a:latin typeface="Arial" pitchFamily="-107" charset="0"/>
                <a:ea typeface="ＭＳ Ｐゴシック" pitchFamily="-107" charset="-128"/>
                <a:cs typeface="ＭＳ Ｐゴシック" pitchFamily="-107" charset="-128"/>
              </a:rPr>
              <a:t>supervisory or “superuser” status that enables them to read files and perform</a:t>
            </a:r>
          </a:p>
          <a:p>
            <a:r>
              <a:rPr lang="en-US" sz="1200" kern="1200" baseline="0" dirty="0">
                <a:solidFill>
                  <a:schemeClr val="tx1"/>
                </a:solidFill>
                <a:latin typeface="Arial" pitchFamily="-107" charset="0"/>
                <a:ea typeface="ＭＳ Ｐゴシック" pitchFamily="-107" charset="-128"/>
                <a:cs typeface="ＭＳ Ｐゴシック" pitchFamily="-107" charset="-128"/>
              </a:rPr>
              <a:t>functions that are especially protected by the operating system. Some systems</a:t>
            </a:r>
          </a:p>
          <a:p>
            <a:r>
              <a:rPr lang="en-US" sz="1200" kern="1200" baseline="0" dirty="0">
                <a:solidFill>
                  <a:schemeClr val="tx1"/>
                </a:solidFill>
                <a:latin typeface="Arial" pitchFamily="-107" charset="0"/>
                <a:ea typeface="ＭＳ Ｐゴシック" pitchFamily="-107" charset="-128"/>
                <a:cs typeface="ＭＳ Ｐゴシック" pitchFamily="-107" charset="-128"/>
              </a:rPr>
              <a:t>have guest or anonymous accounts, and users of these accounts have more</a:t>
            </a:r>
          </a:p>
          <a:p>
            <a:r>
              <a:rPr lang="en-US" sz="1200" kern="1200" baseline="0" dirty="0">
                <a:solidFill>
                  <a:schemeClr val="tx1"/>
                </a:solidFill>
                <a:latin typeface="Arial" pitchFamily="-107" charset="0"/>
                <a:ea typeface="ＭＳ Ｐゴシック" pitchFamily="-107" charset="-128"/>
                <a:cs typeface="ＭＳ Ｐゴシック" pitchFamily="-107" charset="-128"/>
              </a:rPr>
              <a:t>limited privileges than others.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ID is used in what is referred to as discretionary access control.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example, by listing the IDs of the other users, a user may grant permission to</a:t>
            </a:r>
          </a:p>
          <a:p>
            <a:r>
              <a:rPr lang="en-US" sz="1200" kern="1200" baseline="0" dirty="0">
                <a:solidFill>
                  <a:schemeClr val="tx1"/>
                </a:solidFill>
                <a:latin typeface="Arial" pitchFamily="-107" charset="0"/>
                <a:ea typeface="ＭＳ Ｐゴシック" pitchFamily="-107" charset="-128"/>
                <a:cs typeface="ＭＳ Ｐゴシック" pitchFamily="-107" charset="-128"/>
              </a:rPr>
              <a:t>them to read files owned by that user.</a:t>
            </a:r>
            <a:endParaRPr lang="en-US" dirty="0">
              <a:latin typeface="Arial" pitchFamily="-8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a:noFill/>
        </p:spPr>
        <p:txBody>
          <a:bodyPr/>
          <a:lstStyle/>
          <a:p>
            <a:fld id="{B6B98683-8B84-1E44-A593-1C266B6454EC}" type="slidenum">
              <a:rPr lang="en-AU">
                <a:latin typeface="Arial" pitchFamily="-84" charset="0"/>
              </a:rPr>
              <a:pPr/>
              <a:t>34</a:t>
            </a:fld>
            <a:endParaRPr lang="en-AU" dirty="0">
              <a:latin typeface="Arial" pitchFamily="-8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In this subsection, we outline the main forms of attack against password-based</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authentication and briefly outline a countermeasure strategy. The remainder of</a:t>
            </a:r>
          </a:p>
          <a:p>
            <a:r>
              <a:rPr lang="en-US" sz="1200" kern="1200" baseline="0" dirty="0">
                <a:solidFill>
                  <a:schemeClr val="tx1"/>
                </a:solidFill>
                <a:latin typeface="Arial" pitchFamily="-107" charset="0"/>
                <a:ea typeface="ＭＳ Ｐゴシック" pitchFamily="-107" charset="-128"/>
                <a:cs typeface="ＭＳ Ｐゴシック" pitchFamily="-107" charset="-128"/>
              </a:rPr>
              <a:t>Section 11.3 goes into more detail on the key countermeasures.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Typically, a system that uses password-based authentication maintains a</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file indexed by user ID. One technique that is typically used is to store</a:t>
            </a:r>
          </a:p>
          <a:p>
            <a:r>
              <a:rPr lang="en-US" sz="1200" kern="1200" baseline="0" dirty="0">
                <a:solidFill>
                  <a:schemeClr val="tx1"/>
                </a:solidFill>
                <a:latin typeface="Arial" pitchFamily="-107" charset="0"/>
                <a:ea typeface="ＭＳ Ｐゴシック" pitchFamily="-107" charset="-128"/>
                <a:cs typeface="ＭＳ Ｐゴシック" pitchFamily="-107" charset="-128"/>
              </a:rPr>
              <a:t>not the user’s password but a one-way hash function of the password, as described</a:t>
            </a:r>
          </a:p>
          <a:p>
            <a:r>
              <a:rPr lang="en-US" sz="1200" kern="1200" baseline="0" dirty="0">
                <a:solidFill>
                  <a:schemeClr val="tx1"/>
                </a:solidFill>
                <a:latin typeface="Arial" pitchFamily="-107" charset="0"/>
                <a:ea typeface="ＭＳ Ｐゴシック" pitchFamily="-107" charset="-128"/>
                <a:cs typeface="ＭＳ Ｐゴシック" pitchFamily="-107" charset="-128"/>
              </a:rPr>
              <a:t>subsequently.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We can identify the following attack strategies and countermeasures: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Offline dictionary attack:  Typically, strong access controls are used to protect</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system’s password file. However, experience shows that determined</a:t>
            </a:r>
          </a:p>
          <a:p>
            <a:r>
              <a:rPr lang="en-US" sz="1200" kern="1200" baseline="0" dirty="0">
                <a:solidFill>
                  <a:schemeClr val="tx1"/>
                </a:solidFill>
                <a:latin typeface="Arial" pitchFamily="-107" charset="0"/>
                <a:ea typeface="ＭＳ Ｐゴシック" pitchFamily="-107" charset="-128"/>
                <a:cs typeface="ＭＳ Ｐゴシック" pitchFamily="-107" charset="-128"/>
              </a:rPr>
              <a:t>hackers can frequently bypass such controls and gain access to the file.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attacker obtains the system password file and compares the password hashes</a:t>
            </a:r>
          </a:p>
          <a:p>
            <a:r>
              <a:rPr lang="en-US" sz="1200" kern="1200" baseline="0" dirty="0">
                <a:solidFill>
                  <a:schemeClr val="tx1"/>
                </a:solidFill>
                <a:latin typeface="Arial" pitchFamily="-107" charset="0"/>
                <a:ea typeface="ＭＳ Ｐゴシック" pitchFamily="-107" charset="-128"/>
                <a:cs typeface="ＭＳ Ｐゴシック" pitchFamily="-107" charset="-128"/>
              </a:rPr>
              <a:t>against hashes of commonly used passwords. If a match is found, the attacker</a:t>
            </a:r>
          </a:p>
          <a:p>
            <a:r>
              <a:rPr lang="en-US" sz="1200" kern="1200" baseline="0" dirty="0">
                <a:solidFill>
                  <a:schemeClr val="tx1"/>
                </a:solidFill>
                <a:latin typeface="Arial" pitchFamily="-107" charset="0"/>
                <a:ea typeface="ＭＳ Ｐゴシック" pitchFamily="-107" charset="-128"/>
                <a:cs typeface="ＭＳ Ｐゴシック" pitchFamily="-107" charset="-128"/>
              </a:rPr>
              <a:t>can gain access by that ID/password combination. Countermeasures include</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controls to prevent unauthorized access to the password file, intrusion detection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measures to identify a compromise, and rapid reissuance of passwords</a:t>
            </a:r>
          </a:p>
          <a:p>
            <a:r>
              <a:rPr lang="en-US" sz="1200" kern="1200" baseline="0" dirty="0">
                <a:solidFill>
                  <a:schemeClr val="tx1"/>
                </a:solidFill>
                <a:latin typeface="Arial" pitchFamily="-107" charset="0"/>
                <a:ea typeface="ＭＳ Ｐゴシック" pitchFamily="-107" charset="-128"/>
                <a:cs typeface="ＭＳ Ｐゴシック" pitchFamily="-107" charset="-128"/>
              </a:rPr>
              <a:t>should the password file be compromised.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Specific account attack:  The attacker targets a specific account and submits</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guesses until the correct password is discovered. The standard countermeasure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an account lockout mechanism, which locks out access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account after a number of failed login attempts. Typical practice is no more</a:t>
            </a:r>
          </a:p>
          <a:p>
            <a:r>
              <a:rPr lang="en-US" sz="1200" kern="1200" baseline="0" dirty="0">
                <a:solidFill>
                  <a:schemeClr val="tx1"/>
                </a:solidFill>
                <a:latin typeface="Arial" pitchFamily="-107" charset="0"/>
                <a:ea typeface="ＭＳ Ｐゴシック" pitchFamily="-107" charset="-128"/>
                <a:cs typeface="ＭＳ Ｐゴシック" pitchFamily="-107" charset="-128"/>
              </a:rPr>
              <a:t>than five access attempts.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Workstation hijacking:  The attacker waits until a logged-in workstation is</a:t>
            </a:r>
          </a:p>
          <a:p>
            <a:r>
              <a:rPr lang="en-US" sz="1200" kern="1200" baseline="0" dirty="0">
                <a:solidFill>
                  <a:schemeClr val="tx1"/>
                </a:solidFill>
                <a:latin typeface="Arial" pitchFamily="-107" charset="0"/>
                <a:ea typeface="ＭＳ Ｐゴシック" pitchFamily="-107" charset="-128"/>
                <a:cs typeface="ＭＳ Ｐゴシック" pitchFamily="-107" charset="-128"/>
              </a:rPr>
              <a:t>unattended. The standard countermeasure is automatically logging the workstation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out after a period of inactivity. Intrusion detection schemes can be</a:t>
            </a:r>
          </a:p>
          <a:p>
            <a:r>
              <a:rPr lang="en-US" sz="1200" kern="1200" baseline="0" dirty="0">
                <a:solidFill>
                  <a:schemeClr val="tx1"/>
                </a:solidFill>
                <a:latin typeface="Arial" pitchFamily="-107" charset="0"/>
                <a:ea typeface="ＭＳ Ｐゴシック" pitchFamily="-107" charset="-128"/>
                <a:cs typeface="ＭＳ Ｐゴシック" pitchFamily="-107" charset="-128"/>
              </a:rPr>
              <a:t>used to detect changes in user behavior.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Exploiting user mistakes:  If the system assigns a password, then the user is</a:t>
            </a:r>
          </a:p>
          <a:p>
            <a:r>
              <a:rPr lang="en-US" sz="1200" kern="1200" baseline="0" dirty="0">
                <a:solidFill>
                  <a:schemeClr val="tx1"/>
                </a:solidFill>
                <a:latin typeface="Arial" pitchFamily="-107" charset="0"/>
                <a:ea typeface="ＭＳ Ｐゴシック" pitchFamily="-107" charset="-128"/>
                <a:cs typeface="ＭＳ Ｐゴシック" pitchFamily="-107" charset="-128"/>
              </a:rPr>
              <a:t>more likely to write it down because it is difficult to remember. This situation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creates the potential for an adversary to read the written password. A user</a:t>
            </a:r>
          </a:p>
          <a:p>
            <a:r>
              <a:rPr lang="en-US" sz="1200" kern="1200" baseline="0" dirty="0">
                <a:solidFill>
                  <a:schemeClr val="tx1"/>
                </a:solidFill>
                <a:latin typeface="Arial" pitchFamily="-107" charset="0"/>
                <a:ea typeface="ＭＳ Ｐゴシック" pitchFamily="-107" charset="-128"/>
                <a:cs typeface="ＭＳ Ｐゴシック" pitchFamily="-107" charset="-128"/>
              </a:rPr>
              <a:t>may intentionally share a password, to enable a colleague to share files,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example. Also, attackers are frequently successful in obtaining passwords by</a:t>
            </a:r>
          </a:p>
          <a:p>
            <a:r>
              <a:rPr lang="en-US" sz="1200" kern="1200" baseline="0" dirty="0">
                <a:solidFill>
                  <a:schemeClr val="tx1"/>
                </a:solidFill>
                <a:latin typeface="Arial" pitchFamily="-107" charset="0"/>
                <a:ea typeface="ＭＳ Ｐゴシック" pitchFamily="-107" charset="-128"/>
                <a:cs typeface="ＭＳ Ｐゴシック" pitchFamily="-107" charset="-128"/>
              </a:rPr>
              <a:t>using social engineering tactics that trick the user or an account manager into</a:t>
            </a:r>
          </a:p>
          <a:p>
            <a:r>
              <a:rPr lang="en-US" sz="1200" kern="1200" baseline="0" dirty="0">
                <a:solidFill>
                  <a:schemeClr val="tx1"/>
                </a:solidFill>
                <a:latin typeface="Arial" pitchFamily="-107" charset="0"/>
                <a:ea typeface="ＭＳ Ｐゴシック" pitchFamily="-107" charset="-128"/>
                <a:cs typeface="ＭＳ Ｐゴシック" pitchFamily="-107" charset="-128"/>
              </a:rPr>
              <a:t>revealing a password. Many computer systems are shipped with preconfigured</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passwords for system administrators. Unless these preconfigured passwords</a:t>
            </a:r>
          </a:p>
          <a:p>
            <a:r>
              <a:rPr lang="en-US" sz="1200" kern="1200" baseline="0" dirty="0">
                <a:solidFill>
                  <a:schemeClr val="tx1"/>
                </a:solidFill>
                <a:latin typeface="Arial" pitchFamily="-107" charset="0"/>
                <a:ea typeface="ＭＳ Ｐゴシック" pitchFamily="-107" charset="-128"/>
                <a:cs typeface="ＭＳ Ｐゴシック" pitchFamily="-107" charset="-128"/>
              </a:rPr>
              <a:t> are changed, they are easily guessed. Countermeasures include user training,</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detection, and simpler passwords combined with another authentication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mechanism.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a:noFill/>
        </p:spPr>
        <p:txBody>
          <a:bodyPr/>
          <a:lstStyle/>
          <a:p>
            <a:fld id="{B6B98683-8B84-1E44-A593-1C266B6454EC}" type="slidenum">
              <a:rPr lang="en-AU">
                <a:latin typeface="Arial" pitchFamily="-84" charset="0"/>
              </a:rPr>
              <a:pPr/>
              <a:t>35</a:t>
            </a:fld>
            <a:endParaRPr lang="en-AU" dirty="0">
              <a:latin typeface="Arial" pitchFamily="-8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Exploiting multiple password use:  Attacks can also become much more</a:t>
            </a:r>
          </a:p>
          <a:p>
            <a:r>
              <a:rPr lang="en-US" sz="1200" kern="1200" baseline="0" dirty="0">
                <a:solidFill>
                  <a:schemeClr val="tx1"/>
                </a:solidFill>
                <a:latin typeface="Arial" pitchFamily="-107" charset="0"/>
                <a:ea typeface="ＭＳ Ｐゴシック" pitchFamily="-107" charset="-128"/>
                <a:cs typeface="ＭＳ Ｐゴシック" pitchFamily="-107" charset="-128"/>
              </a:rPr>
              <a:t>effective or damaging if different network devices share the same or a similar</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for a given user. Countermeasures include a policy that forbids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same or similar password on particular network devices.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Popular password attack:  A variation of the preceding attack is to use a popular</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and try it against a wide range of user IDs. A user’s tendency is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choose a password that is easily remembered; this unfortunately makes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easy to guess. Countermeasures include policies to inhibit the selection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by users of common passwords and scanning the IP addresses of authentication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requests and client cookies for submission patterns.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Electronic monitoring:  If a password is communicated across a network to log</a:t>
            </a:r>
          </a:p>
          <a:p>
            <a:r>
              <a:rPr lang="en-US" sz="1200" kern="1200" baseline="0" dirty="0">
                <a:solidFill>
                  <a:schemeClr val="tx1"/>
                </a:solidFill>
                <a:latin typeface="Arial" pitchFamily="-107" charset="0"/>
                <a:ea typeface="ＭＳ Ｐゴシック" pitchFamily="-107" charset="-128"/>
                <a:cs typeface="ＭＳ Ｐゴシック" pitchFamily="-107" charset="-128"/>
              </a:rPr>
              <a:t>on to a remote system, it is vulnerable to eavesdropping. Simple encryption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will not fix this problem, because the encrypted password is, in effect, the password</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can be observed and reused by an adversary.</a:t>
            </a:r>
            <a:endParaRPr lang="en-US" dirty="0">
              <a:latin typeface="Arial" pitchFamily="-84" charset="0"/>
              <a:ea typeface="ＭＳ Ｐゴシック" pitchFamily="-84" charset="-128"/>
              <a:cs typeface="ＭＳ Ｐゴシック" pitchFamily="-84" charset="-128"/>
            </a:endParaRPr>
          </a:p>
          <a:p>
            <a:endParaRPr lang="en-US" dirty="0">
              <a:latin typeface="Arial" pitchFamily="-84" charset="0"/>
              <a:ea typeface="ＭＳ Ｐゴシック" pitchFamily="-84" charset="-128"/>
              <a:cs typeface="ＭＳ Ｐゴシック" pitchFamily="-84"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Password guessing against single user:  The attacker attempts to gain knowledge</a:t>
            </a:r>
          </a:p>
          <a:p>
            <a:r>
              <a:rPr lang="en-US" sz="1200" kern="1200" baseline="0" dirty="0">
                <a:solidFill>
                  <a:schemeClr val="tx1"/>
                </a:solidFill>
                <a:latin typeface="Arial" pitchFamily="-107" charset="0"/>
                <a:ea typeface="ＭＳ Ｐゴシック" pitchFamily="-107" charset="-128"/>
                <a:cs typeface="ＭＳ Ｐゴシック" pitchFamily="-107" charset="-128"/>
              </a:rPr>
              <a:t>about the account holder and system password policies and uses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knowledge to guess the password. Countermeasures include training in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enforcement of password policies that make passwords difficult to guess.</a:t>
            </a:r>
          </a:p>
          <a:p>
            <a:r>
              <a:rPr lang="en-US" sz="1200" kern="1200" baseline="0" dirty="0">
                <a:solidFill>
                  <a:schemeClr val="tx1"/>
                </a:solidFill>
                <a:latin typeface="Arial" pitchFamily="-107" charset="0"/>
                <a:ea typeface="ＭＳ Ｐゴシック" pitchFamily="-107" charset="-128"/>
                <a:cs typeface="ＭＳ Ｐゴシック" pitchFamily="-107" charset="-128"/>
              </a:rPr>
              <a:t>Such policies address the secrecy, minimum length of the password, character</a:t>
            </a:r>
          </a:p>
          <a:p>
            <a:r>
              <a:rPr lang="en-US" sz="1200" kern="1200" baseline="0" dirty="0">
                <a:solidFill>
                  <a:schemeClr val="tx1"/>
                </a:solidFill>
                <a:latin typeface="Arial" pitchFamily="-107" charset="0"/>
                <a:ea typeface="ＭＳ Ｐゴシック" pitchFamily="-107" charset="-128"/>
                <a:cs typeface="ＭＳ Ｐゴシック" pitchFamily="-107" charset="-128"/>
              </a:rPr>
              <a:t>set, prohibition against using well-known user identifiers, and length of time</a:t>
            </a:r>
          </a:p>
          <a:p>
            <a:r>
              <a:rPr lang="en-US" sz="1200" kern="1200" baseline="0" dirty="0">
                <a:solidFill>
                  <a:schemeClr val="tx1"/>
                </a:solidFill>
                <a:latin typeface="Arial" pitchFamily="-107" charset="0"/>
                <a:ea typeface="ＭＳ Ｐゴシック" pitchFamily="-107" charset="-128"/>
                <a:cs typeface="ＭＳ Ｐゴシック" pitchFamily="-107" charset="-128"/>
              </a:rPr>
              <a:t>before the password must be changed.</a:t>
            </a:r>
          </a:p>
          <a:p>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p>
            <a:fld id="{E789F810-6873-A14D-9610-99511FF7BDD7}" type="slidenum">
              <a:rPr lang="en-AU">
                <a:latin typeface="Arial" pitchFamily="-84" charset="0"/>
              </a:rPr>
              <a:pPr/>
              <a:t>36</a:t>
            </a:fld>
            <a:endParaRPr lang="en-AU" dirty="0">
              <a:latin typeface="Arial" pitchFamily="-84" charset="0"/>
            </a:endParaRPr>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 widely used password security technique is the use of hashed passwords and a salt</a:t>
            </a:r>
          </a:p>
          <a:p>
            <a:r>
              <a:rPr lang="en-US" sz="1200" kern="1200" baseline="0" dirty="0">
                <a:solidFill>
                  <a:schemeClr val="tx1"/>
                </a:solidFill>
                <a:latin typeface="Arial" pitchFamily="-107" charset="0"/>
                <a:ea typeface="ＭＳ Ｐゴシック" pitchFamily="-107" charset="-128"/>
                <a:cs typeface="ＭＳ Ｐゴシック" pitchFamily="-107" charset="-128"/>
              </a:rPr>
              <a:t>value. This scheme is found on virtually all UNIX variants as well as on a number</a:t>
            </a:r>
          </a:p>
          <a:p>
            <a:r>
              <a:rPr lang="en-US" sz="1200" kern="1200" baseline="0" dirty="0">
                <a:solidFill>
                  <a:schemeClr val="tx1"/>
                </a:solidFill>
                <a:latin typeface="Arial" pitchFamily="-107" charset="0"/>
                <a:ea typeface="ＭＳ Ｐゴシック" pitchFamily="-107" charset="-128"/>
                <a:cs typeface="ＭＳ Ｐゴシック" pitchFamily="-107" charset="-128"/>
              </a:rPr>
              <a:t>of other operating systems. The following procedure is employed (Figure 11.6a). To</a:t>
            </a:r>
          </a:p>
          <a:p>
            <a:r>
              <a:rPr lang="en-US" sz="1200" kern="1200" baseline="0" dirty="0">
                <a:solidFill>
                  <a:schemeClr val="tx1"/>
                </a:solidFill>
                <a:latin typeface="Arial" pitchFamily="-107" charset="0"/>
                <a:ea typeface="ＭＳ Ｐゴシック" pitchFamily="-107" charset="-128"/>
                <a:cs typeface="ＭＳ Ｐゴシック" pitchFamily="-107" charset="-128"/>
              </a:rPr>
              <a:t>load a new password into the system, the user selects or is assigned a password.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is combined with a fixed-length salt value  [MORR79]. In older implementations,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value is related to the time at which the password is assigned to the user.</a:t>
            </a:r>
          </a:p>
          <a:p>
            <a:r>
              <a:rPr lang="en-US" sz="1200" kern="1200" baseline="0" dirty="0">
                <a:solidFill>
                  <a:schemeClr val="tx1"/>
                </a:solidFill>
                <a:latin typeface="Arial" pitchFamily="-107" charset="0"/>
                <a:ea typeface="ＭＳ Ｐゴシック" pitchFamily="-107" charset="-128"/>
                <a:cs typeface="ＭＳ Ｐゴシック" pitchFamily="-107" charset="-128"/>
              </a:rPr>
              <a:t>Newer implementations use a pseudorandom or random number. The password</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salt serve as inputs to a hashing algorithm to produce a fixed-length hash code.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hash algorithm is designed to be slow to execute to thwart attacks. The hashed</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is then stored, together with a plaintext copy of the salt, in the password</a:t>
            </a:r>
          </a:p>
          <a:p>
            <a:r>
              <a:rPr lang="en-US" sz="1200" kern="1200" baseline="0" dirty="0">
                <a:solidFill>
                  <a:schemeClr val="tx1"/>
                </a:solidFill>
                <a:latin typeface="Arial" pitchFamily="-107" charset="0"/>
                <a:ea typeface="ＭＳ Ｐゴシック" pitchFamily="-107" charset="-128"/>
                <a:cs typeface="ＭＳ Ｐゴシック" pitchFamily="-107" charset="-128"/>
              </a:rPr>
              <a:t>file for the corresponding user ID. The hashed-password method has been shown to</a:t>
            </a:r>
          </a:p>
          <a:p>
            <a:r>
              <a:rPr lang="en-US" sz="1200" kern="1200" baseline="0" dirty="0">
                <a:solidFill>
                  <a:schemeClr val="tx1"/>
                </a:solidFill>
                <a:latin typeface="Arial" pitchFamily="-107" charset="0"/>
                <a:ea typeface="ＭＳ Ｐゴシック" pitchFamily="-107" charset="-128"/>
                <a:cs typeface="ＭＳ Ｐゴシック" pitchFamily="-107" charset="-128"/>
              </a:rPr>
              <a:t>be secure against a variety of cryptanalytic attacks [WAGN00].</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When a user attempts to log on to a UNIX system, the user provides an ID</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a password (Figure 11.6b). The operating system uses the ID to index into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file and retrieve the plaintext salt and the encrypted password. The salt</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user-supplied password are used as input to the encryption routine. If the result</a:t>
            </a:r>
          </a:p>
          <a:p>
            <a:r>
              <a:rPr lang="en-US" sz="1200" kern="1200" baseline="0" dirty="0">
                <a:solidFill>
                  <a:schemeClr val="tx1"/>
                </a:solidFill>
                <a:latin typeface="Arial" pitchFamily="-107" charset="0"/>
                <a:ea typeface="ＭＳ Ｐゴシック" pitchFamily="-107" charset="-128"/>
                <a:cs typeface="ＭＳ Ｐゴシック" pitchFamily="-107" charset="-128"/>
              </a:rPr>
              <a:t>matches the stored value, the password is accepted.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salt serves three purposes: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It prevents duplicate passwords from being visible in the password file. Even</a:t>
            </a:r>
          </a:p>
          <a:p>
            <a:r>
              <a:rPr lang="en-US" sz="1200" kern="1200" baseline="0" dirty="0">
                <a:solidFill>
                  <a:schemeClr val="tx1"/>
                </a:solidFill>
                <a:latin typeface="Arial" pitchFamily="-107" charset="0"/>
                <a:ea typeface="ＭＳ Ｐゴシック" pitchFamily="-107" charset="-128"/>
                <a:cs typeface="ＭＳ Ｐゴシック" pitchFamily="-107" charset="-128"/>
              </a:rPr>
              <a:t>if two users choose the same password, those passwords will be assigned</a:t>
            </a:r>
          </a:p>
          <a:p>
            <a:r>
              <a:rPr lang="en-US" sz="1200" kern="1200" baseline="0" dirty="0">
                <a:solidFill>
                  <a:schemeClr val="tx1"/>
                </a:solidFill>
                <a:latin typeface="Arial" pitchFamily="-107" charset="0"/>
                <a:ea typeface="ＭＳ Ｐゴシック" pitchFamily="-107" charset="-128"/>
                <a:cs typeface="ＭＳ Ｐゴシック" pitchFamily="-107" charset="-128"/>
              </a:rPr>
              <a:t>different salt values. Hence, the hashed passwords of the two users will</a:t>
            </a:r>
          </a:p>
          <a:p>
            <a:r>
              <a:rPr lang="en-US" sz="1200" kern="1200" baseline="0" dirty="0">
                <a:solidFill>
                  <a:schemeClr val="tx1"/>
                </a:solidFill>
                <a:latin typeface="Arial" pitchFamily="-107" charset="0"/>
                <a:ea typeface="ＭＳ Ｐゴシック" pitchFamily="-107" charset="-128"/>
                <a:cs typeface="ＭＳ Ｐゴシック" pitchFamily="-107" charset="-128"/>
              </a:rPr>
              <a:t>differ.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It greatly increases the difficulty of offline dictionary attacks. For a salt of</a:t>
            </a:r>
          </a:p>
          <a:p>
            <a:r>
              <a:rPr lang="en-US" sz="1200" kern="1200" baseline="0" dirty="0">
                <a:solidFill>
                  <a:schemeClr val="tx1"/>
                </a:solidFill>
                <a:latin typeface="Arial" pitchFamily="-107" charset="0"/>
                <a:ea typeface="ＭＳ Ｐゴシック" pitchFamily="-107" charset="-128"/>
                <a:cs typeface="ＭＳ Ｐゴシック" pitchFamily="-107" charset="-128"/>
              </a:rPr>
              <a:t>length b  bits, the number of possible passwords is increased by a factor of 2b ,</a:t>
            </a:r>
          </a:p>
          <a:p>
            <a:r>
              <a:rPr lang="en-US" sz="1200" kern="1200" baseline="0" dirty="0">
                <a:solidFill>
                  <a:schemeClr val="tx1"/>
                </a:solidFill>
                <a:latin typeface="Arial" pitchFamily="-107" charset="0"/>
                <a:ea typeface="ＭＳ Ｐゴシック" pitchFamily="-107" charset="-128"/>
                <a:cs typeface="ＭＳ Ｐゴシック" pitchFamily="-107" charset="-128"/>
              </a:rPr>
              <a:t>increasing the difficulty of guessing a password in a dictionary attack.</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It becomes nearly impossible to find out whether a person with passwords on</a:t>
            </a:r>
          </a:p>
          <a:p>
            <a:r>
              <a:rPr lang="en-US" sz="1200" kern="1200" baseline="0" dirty="0">
                <a:solidFill>
                  <a:schemeClr val="tx1"/>
                </a:solidFill>
                <a:latin typeface="Arial" pitchFamily="-107" charset="0"/>
                <a:ea typeface="ＭＳ Ｐゴシック" pitchFamily="-107" charset="-128"/>
                <a:cs typeface="ＭＳ Ｐゴシック" pitchFamily="-107" charset="-128"/>
              </a:rPr>
              <a:t>two or more systems has used the same password on all of them.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To see the second point, consider the way that an offline dictionary attack</a:t>
            </a:r>
          </a:p>
          <a:p>
            <a:r>
              <a:rPr lang="en-US" sz="1200" kern="1200" baseline="0" dirty="0">
                <a:solidFill>
                  <a:schemeClr val="tx1"/>
                </a:solidFill>
                <a:latin typeface="Arial" pitchFamily="-107" charset="0"/>
                <a:ea typeface="ＭＳ Ｐゴシック" pitchFamily="-107" charset="-128"/>
                <a:cs typeface="ＭＳ Ｐゴシック" pitchFamily="-107" charset="-128"/>
              </a:rPr>
              <a:t>would work. The attacker obtains a copy of the password file. Suppose first that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salt is not used. The attacker’s goal is to guess a single password. To that end,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 attacker submits a large number of likely passwords to the hashing function. If any</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guesses matches one of the hashes in the file, then the attacker has found a</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that is in the file. But faced with the UNIX scheme, the attacker must take</a:t>
            </a:r>
          </a:p>
          <a:p>
            <a:r>
              <a:rPr lang="en-US" sz="1200" kern="1200" baseline="0" dirty="0">
                <a:solidFill>
                  <a:schemeClr val="tx1"/>
                </a:solidFill>
                <a:latin typeface="Arial" pitchFamily="-107" charset="0"/>
                <a:ea typeface="ＭＳ Ｐゴシック" pitchFamily="-107" charset="-128"/>
                <a:cs typeface="ＭＳ Ｐゴシック" pitchFamily="-107" charset="-128"/>
              </a:rPr>
              <a:t>each guess and submit it to the hash function once for each salt value in the dictionary</a:t>
            </a:r>
          </a:p>
          <a:p>
            <a:r>
              <a:rPr lang="en-US" sz="1200" kern="1200" baseline="0" dirty="0">
                <a:solidFill>
                  <a:schemeClr val="tx1"/>
                </a:solidFill>
                <a:latin typeface="Arial" pitchFamily="-107" charset="0"/>
                <a:ea typeface="ＭＳ Ｐゴシック" pitchFamily="-107" charset="-128"/>
                <a:cs typeface="ＭＳ Ｐゴシック" pitchFamily="-107" charset="-128"/>
              </a:rPr>
              <a:t>file, multiplying the number of guesses that must be checked.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There are two threats to the UNIX password scheme. First, a user can gain</a:t>
            </a:r>
          </a:p>
          <a:p>
            <a:r>
              <a:rPr lang="en-US" sz="1200" kern="1200" baseline="0" dirty="0">
                <a:solidFill>
                  <a:schemeClr val="tx1"/>
                </a:solidFill>
                <a:latin typeface="Arial" pitchFamily="-107" charset="0"/>
                <a:ea typeface="ＭＳ Ｐゴシック" pitchFamily="-107" charset="-128"/>
                <a:cs typeface="ＭＳ Ｐゴシック" pitchFamily="-107" charset="-128"/>
              </a:rPr>
              <a:t>access on a machine using a guest account or by some other means and then run</a:t>
            </a:r>
          </a:p>
          <a:p>
            <a:r>
              <a:rPr lang="en-US" sz="1200" kern="1200" baseline="0" dirty="0">
                <a:solidFill>
                  <a:schemeClr val="tx1"/>
                </a:solidFill>
                <a:latin typeface="Arial" pitchFamily="-107" charset="0"/>
                <a:ea typeface="ＭＳ Ｐゴシック" pitchFamily="-107" charset="-128"/>
                <a:cs typeface="ＭＳ Ｐゴシック" pitchFamily="-107" charset="-128"/>
              </a:rPr>
              <a:t> a password guessing program, called a password cracker, on that machine.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attacker should be able to check many thousands of possible passwords with little</a:t>
            </a:r>
          </a:p>
          <a:p>
            <a:r>
              <a:rPr lang="en-US" sz="1200" kern="1200" baseline="0" dirty="0">
                <a:solidFill>
                  <a:schemeClr val="tx1"/>
                </a:solidFill>
                <a:latin typeface="Arial" pitchFamily="-107" charset="0"/>
                <a:ea typeface="ＭＳ Ｐゴシック" pitchFamily="-107" charset="-128"/>
                <a:cs typeface="ＭＳ Ｐゴシック" pitchFamily="-107" charset="-128"/>
              </a:rPr>
              <a:t>resource consumption. In addition, if an opponent is able to obtain a copy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file, then a cracker program can be run on another machine at leisure.</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enables the opponent to run through millions of possible passwords in a reasonable</a:t>
            </a:r>
          </a:p>
          <a:p>
            <a:r>
              <a:rPr lang="en-US" sz="1200" kern="1200" baseline="0" dirty="0">
                <a:solidFill>
                  <a:schemeClr val="tx1"/>
                </a:solidFill>
                <a:latin typeface="Arial" pitchFamily="-107" charset="0"/>
                <a:ea typeface="ＭＳ Ｐゴシック" pitchFamily="-107" charset="-128"/>
                <a:cs typeface="ＭＳ Ｐゴシック" pitchFamily="-107" charset="-128"/>
              </a:rPr>
              <a:t>period.</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a:noFill/>
        </p:spPr>
        <p:txBody>
          <a:bodyPr/>
          <a:lstStyle/>
          <a:p>
            <a:fld id="{EAD700A0-E136-E344-98B6-2D825B1B1BE6}" type="slidenum">
              <a:rPr lang="en-AU">
                <a:latin typeface="Arial" pitchFamily="-84" charset="0"/>
              </a:rPr>
              <a:pPr/>
              <a:t>37</a:t>
            </a:fld>
            <a:endParaRPr lang="en-AU" dirty="0">
              <a:latin typeface="Arial" pitchFamily="-84" charset="0"/>
            </a:endParaRPr>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Since the original development of UNIX, most implementations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have relied on the following password scheme. Each user selects a</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of up to eight printable characters in length. This is converted into a</a:t>
            </a:r>
          </a:p>
          <a:p>
            <a:r>
              <a:rPr lang="en-US" sz="1200" kern="1200" baseline="0" dirty="0">
                <a:solidFill>
                  <a:schemeClr val="tx1"/>
                </a:solidFill>
                <a:latin typeface="Arial" pitchFamily="-107" charset="0"/>
                <a:ea typeface="ＭＳ Ｐゴシック" pitchFamily="-107" charset="-128"/>
                <a:cs typeface="ＭＳ Ｐゴシック" pitchFamily="-107" charset="-128"/>
              </a:rPr>
              <a:t>56-bit value (using 7-bit ASCII) that serves as the key input to an encryption routine.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hash routine, known as crypt(3), is based on DES. A 12-bit salt value is</a:t>
            </a:r>
          </a:p>
          <a:p>
            <a:r>
              <a:rPr lang="en-US" sz="1200" kern="1200" baseline="0" dirty="0">
                <a:solidFill>
                  <a:schemeClr val="tx1"/>
                </a:solidFill>
                <a:latin typeface="Arial" pitchFamily="-107" charset="0"/>
                <a:ea typeface="ＭＳ Ｐゴシック" pitchFamily="-107" charset="-128"/>
                <a:cs typeface="ＭＳ Ｐゴシック" pitchFamily="-107" charset="-128"/>
              </a:rPr>
              <a:t>used. The modified DES algorithm is executed with a data input consisting of a</a:t>
            </a:r>
          </a:p>
          <a:p>
            <a:r>
              <a:rPr lang="en-US" sz="1200" kern="1200" baseline="0" dirty="0">
                <a:solidFill>
                  <a:schemeClr val="tx1"/>
                </a:solidFill>
                <a:latin typeface="Arial" pitchFamily="-107" charset="0"/>
                <a:ea typeface="ＭＳ Ｐゴシック" pitchFamily="-107" charset="-128"/>
                <a:cs typeface="ＭＳ Ｐゴシック" pitchFamily="-107" charset="-128"/>
              </a:rPr>
              <a:t>64-bit block of zeros. The output of the algorithm then serves as input for a second</a:t>
            </a:r>
          </a:p>
          <a:p>
            <a:r>
              <a:rPr lang="en-US" sz="1200" kern="1200" baseline="0" dirty="0">
                <a:solidFill>
                  <a:schemeClr val="tx1"/>
                </a:solidFill>
                <a:latin typeface="Arial" pitchFamily="-107" charset="0"/>
                <a:ea typeface="ＭＳ Ｐゴシック" pitchFamily="-107" charset="-128"/>
                <a:cs typeface="ＭＳ Ｐゴシック" pitchFamily="-107" charset="-128"/>
              </a:rPr>
              <a:t>encryption. This process is repeated for a total of 25 encryptions. The resulting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64-bit output is then translated into an 11-character sequence. The modification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DES algorithm converts it into a one-way hash function. The crypt(3) routine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designed to discourage guessing attacks. Software implementations of DES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slow compared to hardware versions, and the use of 25 iterations multiplies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time required by 25.</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This particular implementation is now considered woefully inadequate.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example, [PERR03] reports the results of a dictionary attack using a supercomputer.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attack was able to process over 50 million password guesses in about 80 minutes.</a:t>
            </a:r>
          </a:p>
          <a:p>
            <a:r>
              <a:rPr lang="en-US" sz="1200" kern="1200" baseline="0" dirty="0">
                <a:solidFill>
                  <a:schemeClr val="tx1"/>
                </a:solidFill>
                <a:latin typeface="Arial" pitchFamily="-107" charset="0"/>
                <a:ea typeface="ＭＳ Ｐゴシック" pitchFamily="-107" charset="-128"/>
                <a:cs typeface="ＭＳ Ｐゴシック" pitchFamily="-107" charset="-128"/>
              </a:rPr>
              <a:t>Further, the results showed that for about $10,000 anyone should be able to</a:t>
            </a:r>
          </a:p>
          <a:p>
            <a:r>
              <a:rPr lang="en-US" sz="1200" kern="1200" baseline="0" dirty="0">
                <a:solidFill>
                  <a:schemeClr val="tx1"/>
                </a:solidFill>
                <a:latin typeface="Arial" pitchFamily="-107" charset="0"/>
                <a:ea typeface="ＭＳ Ｐゴシック" pitchFamily="-107" charset="-128"/>
                <a:cs typeface="ＭＳ Ｐゴシック" pitchFamily="-107" charset="-128"/>
              </a:rPr>
              <a:t>do the same in a few months using one uniprocessor machine. Despite its known</a:t>
            </a:r>
          </a:p>
          <a:p>
            <a:r>
              <a:rPr lang="en-US" sz="1200" kern="1200" baseline="0" dirty="0">
                <a:solidFill>
                  <a:schemeClr val="tx1"/>
                </a:solidFill>
                <a:latin typeface="Arial" pitchFamily="-107" charset="0"/>
                <a:ea typeface="ＭＳ Ｐゴシック" pitchFamily="-107" charset="-128"/>
                <a:cs typeface="ＭＳ Ｐゴシック" pitchFamily="-107" charset="-128"/>
              </a:rPr>
              <a:t>weaknesses, this UNIX scheme is still often required for compatibility with existing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account management software or in multivendor environments.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There are other, much stronger, hash/salt schemes available for UNIX.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recommended hash function for many UNIX systems, including Linux, Solaris,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FreeBSD (a widely used open source UNIX implementation), is based on the MD5</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secure hash algorithm (which is similar to, but not as secure as SHA-1). The MD5</a:t>
            </a:r>
          </a:p>
          <a:p>
            <a:r>
              <a:rPr lang="en-US" sz="1200" kern="1200" baseline="0" dirty="0">
                <a:solidFill>
                  <a:schemeClr val="tx1"/>
                </a:solidFill>
                <a:latin typeface="Arial" pitchFamily="-107" charset="0"/>
                <a:ea typeface="ＭＳ Ｐゴシック" pitchFamily="-107" charset="-128"/>
                <a:cs typeface="ＭＳ Ｐゴシック" pitchFamily="-107" charset="-128"/>
              </a:rPr>
              <a:t>crypt routine uses a salt of up to 48 bits and effectively has no limitations on password</a:t>
            </a:r>
          </a:p>
          <a:p>
            <a:r>
              <a:rPr lang="en-US" sz="1200" kern="1200" baseline="0" dirty="0">
                <a:solidFill>
                  <a:schemeClr val="tx1"/>
                </a:solidFill>
                <a:latin typeface="Arial" pitchFamily="-107" charset="0"/>
                <a:ea typeface="ＭＳ Ｐゴシック" pitchFamily="-107" charset="-128"/>
                <a:cs typeface="ＭＳ Ｐゴシック" pitchFamily="-107" charset="-128"/>
              </a:rPr>
              <a:t>length. It produces a 128-bit hash value. It is also far slower than crypt(3). To</a:t>
            </a:r>
          </a:p>
          <a:p>
            <a:r>
              <a:rPr lang="en-US" sz="1200" kern="1200" baseline="0" dirty="0">
                <a:solidFill>
                  <a:schemeClr val="tx1"/>
                </a:solidFill>
                <a:latin typeface="Arial" pitchFamily="-107" charset="0"/>
                <a:ea typeface="ＭＳ Ｐゴシック" pitchFamily="-107" charset="-128"/>
                <a:cs typeface="ＭＳ Ｐゴシック" pitchFamily="-107" charset="-128"/>
              </a:rPr>
              <a:t>achieve the slowdown, MD5 crypt uses an inner loop with 1000 iterations.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Probably the most secure version of the UNIX hash/salt scheme was developed</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OpenBSD, another widely used open source UNIX. This scheme, reported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[PROV99], uses a hash function based on the Blowfish symmetric block cipher.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hash function, called Bcrypt, is quite slow to execute. Bcrypt allows passwords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up to 55 characters in length and requires a random salt value of 128 bits,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produce a 192-bit hash value. Bcrypt also includes a cost variable; an increase in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cost variable causes a corresponding increase in the time required to perform a</a:t>
            </a:r>
          </a:p>
          <a:p>
            <a:r>
              <a:rPr lang="en-US" sz="1200" kern="1200" baseline="0" dirty="0">
                <a:solidFill>
                  <a:schemeClr val="tx1"/>
                </a:solidFill>
                <a:latin typeface="Arial" pitchFamily="-107" charset="0"/>
                <a:ea typeface="ＭＳ Ｐゴシック" pitchFamily="-107" charset="-128"/>
                <a:cs typeface="ＭＳ Ｐゴシック" pitchFamily="-107" charset="-128"/>
              </a:rPr>
              <a:t>Bcyrpt hash. The cost assigned to a new password is configurable, so that administrators</a:t>
            </a:r>
          </a:p>
          <a:p>
            <a:r>
              <a:rPr lang="en-US" sz="1200" kern="1200" baseline="0" dirty="0">
                <a:solidFill>
                  <a:schemeClr val="tx1"/>
                </a:solidFill>
                <a:latin typeface="Arial" pitchFamily="-107" charset="0"/>
                <a:ea typeface="ＭＳ Ｐゴシック" pitchFamily="-107" charset="-128"/>
                <a:cs typeface="ＭＳ Ｐゴシック" pitchFamily="-107" charset="-128"/>
              </a:rPr>
              <a:t>can assign a higher cost to privileged users.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One demonstration of the effectiveness of guessing is reported in [KLEI90].</a:t>
            </a:r>
          </a:p>
          <a:p>
            <a:r>
              <a:rPr lang="en-US" sz="1200" kern="1200" baseline="0" dirty="0">
                <a:solidFill>
                  <a:schemeClr val="tx1"/>
                </a:solidFill>
                <a:latin typeface="Arial" pitchFamily="-107" charset="0"/>
                <a:ea typeface="ＭＳ Ｐゴシック" pitchFamily="-107" charset="-128"/>
                <a:cs typeface="ＭＳ Ｐゴシック" pitchFamily="-107" charset="-128"/>
              </a:rPr>
              <a:t>From a variety of sources, the author collected UNIX password files, containing</a:t>
            </a:r>
          </a:p>
          <a:p>
            <a:r>
              <a:rPr lang="en-US" sz="1200" kern="1200" baseline="0" dirty="0">
                <a:solidFill>
                  <a:schemeClr val="tx1"/>
                </a:solidFill>
                <a:latin typeface="Arial" pitchFamily="-107" charset="0"/>
                <a:ea typeface="ＭＳ Ｐゴシック" pitchFamily="-107" charset="-128"/>
                <a:cs typeface="ＭＳ Ｐゴシック" pitchFamily="-107" charset="-128"/>
              </a:rPr>
              <a:t>nearly 14,000 encrypted passwords. The result, which the author rightly characterizes</a:t>
            </a:r>
          </a:p>
          <a:p>
            <a:r>
              <a:rPr lang="en-US" sz="1200" kern="1200" baseline="0" dirty="0">
                <a:solidFill>
                  <a:schemeClr val="tx1"/>
                </a:solidFill>
                <a:latin typeface="Arial" pitchFamily="-107" charset="0"/>
                <a:ea typeface="ＭＳ Ｐゴシック" pitchFamily="-107" charset="-128"/>
                <a:cs typeface="ＭＳ Ｐゴシック" pitchFamily="-107" charset="-128"/>
              </a:rPr>
              <a:t>as frightening, is shown in Table 11.4. In all, nearly one-fourth of the passwords</a:t>
            </a:r>
          </a:p>
          <a:p>
            <a:r>
              <a:rPr lang="en-US" sz="1200" kern="1200" baseline="0" dirty="0">
                <a:solidFill>
                  <a:schemeClr val="tx1"/>
                </a:solidFill>
                <a:latin typeface="Arial" pitchFamily="-107" charset="0"/>
                <a:ea typeface="ＭＳ Ｐゴシック" pitchFamily="-107" charset="-128"/>
                <a:cs typeface="ＭＳ Ｐゴシック" pitchFamily="-107" charset="-128"/>
              </a:rPr>
              <a:t>were guessed. The following strategy was used: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Try the user’s name, initials, account name, and other relevant personal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In all, 130 different permutations for each user were tried.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Try words from various dictionaries. The author compiled a dictionary of over</a:t>
            </a:r>
          </a:p>
          <a:p>
            <a:r>
              <a:rPr lang="en-US" sz="1200" kern="1200" baseline="0" dirty="0">
                <a:solidFill>
                  <a:schemeClr val="tx1"/>
                </a:solidFill>
                <a:latin typeface="Arial" pitchFamily="-107" charset="0"/>
                <a:ea typeface="ＭＳ Ｐゴシック" pitchFamily="-107" charset="-128"/>
                <a:cs typeface="ＭＳ Ｐゴシック" pitchFamily="-107" charset="-128"/>
              </a:rPr>
              <a:t>60,000 words, including the online dictionary on the system itself, and various</a:t>
            </a:r>
          </a:p>
          <a:p>
            <a:r>
              <a:rPr lang="en-US" sz="1200" kern="1200" baseline="0" dirty="0">
                <a:solidFill>
                  <a:schemeClr val="tx1"/>
                </a:solidFill>
                <a:latin typeface="Arial" pitchFamily="-107" charset="0"/>
                <a:ea typeface="ＭＳ Ｐゴシック" pitchFamily="-107" charset="-128"/>
                <a:cs typeface="ＭＳ Ｐゴシック" pitchFamily="-107" charset="-128"/>
              </a:rPr>
              <a:t>other lists as shown.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Try various permutations on the words from step 2. This included making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first letter uppercase or a control character, making the entire word uppercase,</a:t>
            </a:r>
          </a:p>
          <a:p>
            <a:r>
              <a:rPr lang="en-US" sz="1200" kern="1200" baseline="0" dirty="0">
                <a:solidFill>
                  <a:schemeClr val="tx1"/>
                </a:solidFill>
                <a:latin typeface="Arial" pitchFamily="-107" charset="0"/>
                <a:ea typeface="ＭＳ Ｐゴシック" pitchFamily="-107" charset="-128"/>
                <a:cs typeface="ＭＳ Ｐゴシック" pitchFamily="-107" charset="-128"/>
              </a:rPr>
              <a:t>reversing the word, changing the letter “o” to the digit “zero,” and so on. These</a:t>
            </a:r>
          </a:p>
          <a:p>
            <a:r>
              <a:rPr lang="en-US" sz="1200" kern="1200" baseline="0" dirty="0">
                <a:solidFill>
                  <a:schemeClr val="tx1"/>
                </a:solidFill>
                <a:latin typeface="Arial" pitchFamily="-107" charset="0"/>
                <a:ea typeface="ＭＳ Ｐゴシック" pitchFamily="-107" charset="-128"/>
                <a:cs typeface="ＭＳ Ｐゴシック" pitchFamily="-107" charset="-128"/>
              </a:rPr>
              <a:t>permutations added another 1 million words to the list.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Try various capitalization permutations on the words from step 2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were not considered in step 3. This added almost 2 million additional words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the list.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Thus, the test involved in the neighborhood of 3 million words. Using the fastest</a:t>
            </a:r>
          </a:p>
          <a:p>
            <a:r>
              <a:rPr lang="en-US" sz="1200" kern="1200" baseline="0" dirty="0">
                <a:solidFill>
                  <a:schemeClr val="tx1"/>
                </a:solidFill>
                <a:latin typeface="Arial" pitchFamily="-107" charset="0"/>
                <a:ea typeface="ＭＳ Ｐゴシック" pitchFamily="-107" charset="-128"/>
                <a:cs typeface="ＭＳ Ｐゴシック" pitchFamily="-107" charset="-128"/>
              </a:rPr>
              <a:t>Thinking Machines implementation listed earlier, the time to encrypt all these</a:t>
            </a:r>
          </a:p>
          <a:p>
            <a:r>
              <a:rPr lang="en-US" sz="1200" kern="1200" baseline="0" dirty="0">
                <a:solidFill>
                  <a:schemeClr val="tx1"/>
                </a:solidFill>
                <a:latin typeface="Arial" pitchFamily="-107" charset="0"/>
                <a:ea typeface="ＭＳ Ｐゴシック" pitchFamily="-107" charset="-128"/>
                <a:cs typeface="ＭＳ Ｐゴシック" pitchFamily="-107" charset="-128"/>
              </a:rPr>
              <a:t>words for all possible salt values is under an hour. Keep in mind that such a thorough</a:t>
            </a:r>
          </a:p>
          <a:p>
            <a:r>
              <a:rPr lang="en-US" sz="1200" kern="1200" baseline="0" dirty="0">
                <a:solidFill>
                  <a:schemeClr val="tx1"/>
                </a:solidFill>
                <a:latin typeface="Arial" pitchFamily="-107" charset="0"/>
                <a:ea typeface="ＭＳ Ｐゴシック" pitchFamily="-107" charset="-128"/>
                <a:cs typeface="ＭＳ Ｐゴシック" pitchFamily="-107" charset="-128"/>
              </a:rPr>
              <a:t>search could produce a success rate of about 25%, whereas even a single hit</a:t>
            </a:r>
          </a:p>
          <a:p>
            <a:r>
              <a:rPr lang="en-US" sz="1200" kern="1200" baseline="0" dirty="0">
                <a:solidFill>
                  <a:schemeClr val="tx1"/>
                </a:solidFill>
                <a:latin typeface="Arial" pitchFamily="-107" charset="0"/>
                <a:ea typeface="ＭＳ Ｐゴシック" pitchFamily="-107" charset="-128"/>
                <a:cs typeface="ＭＳ Ｐゴシック" pitchFamily="-107" charset="-128"/>
              </a:rPr>
              <a:t>may be enough to gain a wide range of privileges on a system.</a:t>
            </a:r>
            <a:endParaRPr lang="en-US" dirty="0"/>
          </a:p>
        </p:txBody>
      </p:sp>
      <p:sp>
        <p:nvSpPr>
          <p:cNvPr id="4" name="Slide Number Placeholder 3"/>
          <p:cNvSpPr>
            <a:spLocks noGrp="1"/>
          </p:cNvSpPr>
          <p:nvPr>
            <p:ph type="sldNum" sz="quarter" idx="10"/>
          </p:nvPr>
        </p:nvSpPr>
        <p:spPr/>
        <p:txBody>
          <a:bodyPr/>
          <a:lstStyle/>
          <a:p>
            <a:pPr>
              <a:defRPr/>
            </a:pPr>
            <a:fld id="{E0CDEB94-424E-144A-A294-F8571779C3C6}" type="slidenum">
              <a:rPr lang="en-AU" smtClean="0"/>
              <a:pPr>
                <a:defRPr/>
              </a:pPr>
              <a:t>38</a:t>
            </a:fld>
            <a:endParaRPr lang="en-AU"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31"/>
          <p:cNvSpPr>
            <a:spLocks noGrp="1" noChangeArrowheads="1"/>
          </p:cNvSpPr>
          <p:nvPr>
            <p:ph type="sldNum" sz="quarter" idx="5"/>
          </p:nvPr>
        </p:nvSpPr>
        <p:spPr>
          <a:noFill/>
        </p:spPr>
        <p:txBody>
          <a:bodyPr/>
          <a:lstStyle/>
          <a:p>
            <a:fld id="{70AE3407-F778-FA48-9392-9F4CC27ADB7A}" type="slidenum">
              <a:rPr lang="en-AU">
                <a:latin typeface="Arial" pitchFamily="-84" charset="0"/>
              </a:rPr>
              <a:pPr/>
              <a:t>39</a:t>
            </a:fld>
            <a:endParaRPr lang="en-AU" dirty="0">
              <a:latin typeface="Arial" pitchFamily="-84" charset="0"/>
            </a:endParaRPr>
          </a:p>
        </p:txBody>
      </p:sp>
      <p:sp>
        <p:nvSpPr>
          <p:cNvPr id="80899" name="Rectangle 1026"/>
          <p:cNvSpPr>
            <a:spLocks noGrp="1" noRot="1" noChangeAspect="1" noChangeArrowheads="1" noTextEdit="1"/>
          </p:cNvSpPr>
          <p:nvPr>
            <p:ph type="sldImg"/>
          </p:nvPr>
        </p:nvSpPr>
        <p:spPr>
          <a:ln/>
        </p:spPr>
      </p:sp>
      <p:sp>
        <p:nvSpPr>
          <p:cNvPr id="80900"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The lesson from the two experiments just described (Tables 11.3 and 11.4) is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left to their own devices, many users choose a password that is too short or too easy</a:t>
            </a:r>
          </a:p>
          <a:p>
            <a:r>
              <a:rPr lang="en-US" sz="1200" kern="1200" baseline="0" dirty="0">
                <a:solidFill>
                  <a:schemeClr val="tx1"/>
                </a:solidFill>
                <a:latin typeface="Arial" pitchFamily="-107" charset="0"/>
                <a:ea typeface="ＭＳ Ｐゴシック" pitchFamily="-107" charset="-128"/>
                <a:cs typeface="ＭＳ Ｐゴシック" pitchFamily="-107" charset="-128"/>
              </a:rPr>
              <a:t>to guess. At the other extreme, if users are assigned passwords consisting of eight</a:t>
            </a:r>
          </a:p>
          <a:p>
            <a:r>
              <a:rPr lang="en-US" sz="1200" kern="1200" baseline="0" dirty="0">
                <a:solidFill>
                  <a:schemeClr val="tx1"/>
                </a:solidFill>
                <a:latin typeface="Arial" pitchFamily="-107" charset="0"/>
                <a:ea typeface="ＭＳ Ｐゴシック" pitchFamily="-107" charset="-128"/>
                <a:cs typeface="ＭＳ Ｐゴシック" pitchFamily="-107" charset="-128"/>
              </a:rPr>
              <a:t>randomly selected printable characters, password cracking is effectively impossible.</a:t>
            </a:r>
          </a:p>
          <a:p>
            <a:r>
              <a:rPr lang="en-US" sz="1200" kern="1200" baseline="0" dirty="0">
                <a:solidFill>
                  <a:schemeClr val="tx1"/>
                </a:solidFill>
                <a:latin typeface="Arial" pitchFamily="-107" charset="0"/>
                <a:ea typeface="ＭＳ Ｐゴシック" pitchFamily="-107" charset="-128"/>
                <a:cs typeface="ＭＳ Ｐゴシック" pitchFamily="-107" charset="-128"/>
              </a:rPr>
              <a:t>But it would be almost as impossible for most users to remember their passwords.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Fortunately, even if we limit the password universe to strings of characters that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 reasonably memorable, the size of the universe is still too large to permit practical</a:t>
            </a:r>
          </a:p>
          <a:p>
            <a:r>
              <a:rPr lang="en-US" sz="1200" kern="1200" baseline="0" dirty="0">
                <a:solidFill>
                  <a:schemeClr val="tx1"/>
                </a:solidFill>
                <a:latin typeface="Arial" pitchFamily="-107" charset="0"/>
                <a:ea typeface="ＭＳ Ｐゴシック" pitchFamily="-107" charset="-128"/>
                <a:cs typeface="ＭＳ Ｐゴシック" pitchFamily="-107" charset="-128"/>
              </a:rPr>
              <a:t>cracking. Our goal, then, is to eliminate guessable passwords while allowing the user</a:t>
            </a:r>
          </a:p>
          <a:p>
            <a:r>
              <a:rPr lang="en-US" sz="1200" kern="1200" baseline="0" dirty="0">
                <a:solidFill>
                  <a:schemeClr val="tx1"/>
                </a:solidFill>
                <a:latin typeface="Arial" pitchFamily="-107" charset="0"/>
                <a:ea typeface="ＭＳ Ｐゴシック" pitchFamily="-107" charset="-128"/>
                <a:cs typeface="ＭＳ Ｐゴシック" pitchFamily="-107" charset="-128"/>
              </a:rPr>
              <a:t>to select a password that is memorable. Four basic techniques are in use: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User education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Computer-generated passwords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Reactive password checking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Proactive password checking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Users can be told the importance of using hard-to-guess passwords and can be</a:t>
            </a:r>
          </a:p>
          <a:p>
            <a:r>
              <a:rPr lang="en-US" sz="1200" kern="1200" baseline="0" dirty="0">
                <a:solidFill>
                  <a:schemeClr val="tx1"/>
                </a:solidFill>
                <a:latin typeface="Arial" pitchFamily="-107" charset="0"/>
                <a:ea typeface="ＭＳ Ｐゴシック" pitchFamily="-107" charset="-128"/>
                <a:cs typeface="ＭＳ Ｐゴシック" pitchFamily="-107" charset="-128"/>
              </a:rPr>
              <a:t>provided with guidelines for selecting strong passwords. This user education  strategy</a:t>
            </a:r>
          </a:p>
          <a:p>
            <a:r>
              <a:rPr lang="en-US" sz="1200" kern="1200" baseline="0" dirty="0">
                <a:solidFill>
                  <a:schemeClr val="tx1"/>
                </a:solidFill>
                <a:latin typeface="Arial" pitchFamily="-107" charset="0"/>
                <a:ea typeface="ＭＳ Ｐゴシック" pitchFamily="-107" charset="-128"/>
                <a:cs typeface="ＭＳ Ｐゴシック" pitchFamily="-107" charset="-128"/>
              </a:rPr>
              <a:t>is unlikely to succeed at most installations, particularly where there is a large</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 population or a lot of turnover. Many users will simply ignore the guidelines.</a:t>
            </a:r>
          </a:p>
          <a:p>
            <a:r>
              <a:rPr lang="en-US" sz="1200" kern="1200" baseline="0" dirty="0">
                <a:solidFill>
                  <a:schemeClr val="tx1"/>
                </a:solidFill>
                <a:latin typeface="Arial" pitchFamily="-107" charset="0"/>
                <a:ea typeface="ＭＳ Ｐゴシック" pitchFamily="-107" charset="-128"/>
                <a:cs typeface="ＭＳ Ｐゴシック" pitchFamily="-107" charset="-128"/>
              </a:rPr>
              <a:t>Others may not be good judges of what is a strong password. For example, many</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users (mistakenly) believe that reversing a word or capitalizing the last letter makes</a:t>
            </a:r>
          </a:p>
          <a:p>
            <a:r>
              <a:rPr lang="en-US" sz="1200" kern="1200" baseline="0" dirty="0">
                <a:solidFill>
                  <a:schemeClr val="tx1"/>
                </a:solidFill>
                <a:latin typeface="Arial" pitchFamily="-107" charset="0"/>
                <a:ea typeface="ＭＳ Ｐゴシック" pitchFamily="-107" charset="-128"/>
                <a:cs typeface="ＭＳ Ｐゴシック" pitchFamily="-107" charset="-128"/>
              </a:rPr>
              <a:t>a password unguessable.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Computer-generated passwords also have problems. If the passwords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quite random in nature, users will not be able to remember them. Even if the password</a:t>
            </a:r>
          </a:p>
          <a:p>
            <a:r>
              <a:rPr lang="en-US" sz="1200" kern="1200" baseline="0" dirty="0">
                <a:solidFill>
                  <a:schemeClr val="tx1"/>
                </a:solidFill>
                <a:latin typeface="Arial" pitchFamily="-107" charset="0"/>
                <a:ea typeface="ＭＳ Ｐゴシック" pitchFamily="-107" charset="-128"/>
                <a:cs typeface="ＭＳ Ｐゴシック" pitchFamily="-107" charset="-128"/>
              </a:rPr>
              <a:t>is pronounceable, the user may have difficulty remembering it and so be</a:t>
            </a:r>
          </a:p>
          <a:p>
            <a:r>
              <a:rPr lang="en-US" sz="1200" kern="1200" baseline="0" dirty="0">
                <a:solidFill>
                  <a:schemeClr val="tx1"/>
                </a:solidFill>
                <a:latin typeface="Arial" pitchFamily="-107" charset="0"/>
                <a:ea typeface="ＭＳ Ｐゴシック" pitchFamily="-107" charset="-128"/>
                <a:cs typeface="ＭＳ Ｐゴシック" pitchFamily="-107" charset="-128"/>
              </a:rPr>
              <a:t>tempted to write it down. In general, computer-generated password schemes have a</a:t>
            </a:r>
          </a:p>
          <a:p>
            <a:r>
              <a:rPr lang="en-US" sz="1200" kern="1200" baseline="0" dirty="0">
                <a:solidFill>
                  <a:schemeClr val="tx1"/>
                </a:solidFill>
                <a:latin typeface="Arial" pitchFamily="-107" charset="0"/>
                <a:ea typeface="ＭＳ Ｐゴシック" pitchFamily="-107" charset="-128"/>
                <a:cs typeface="ＭＳ Ｐゴシック" pitchFamily="-107" charset="-128"/>
              </a:rPr>
              <a:t>history of poor acceptance by users. FIPS PUB 181 defines one of the best-designed</a:t>
            </a:r>
          </a:p>
          <a:p>
            <a:r>
              <a:rPr lang="en-US" sz="1200" kern="1200" baseline="0" dirty="0">
                <a:solidFill>
                  <a:schemeClr val="tx1"/>
                </a:solidFill>
                <a:latin typeface="Arial" pitchFamily="-107" charset="0"/>
                <a:ea typeface="ＭＳ Ｐゴシック" pitchFamily="-107" charset="-128"/>
                <a:cs typeface="ＭＳ Ｐゴシック" pitchFamily="-107" charset="-128"/>
              </a:rPr>
              <a:t>automated password generators. The standard includes not only a description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approach but also a complete listing of the C source code of the algorithm.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algorithm generates words by forming pronounceable syllables and concatenating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them to form a word. A random number generator produces a random stream of</a:t>
            </a:r>
          </a:p>
          <a:p>
            <a:r>
              <a:rPr lang="en-US" sz="1200" kern="1200" baseline="0" dirty="0">
                <a:solidFill>
                  <a:schemeClr val="tx1"/>
                </a:solidFill>
                <a:latin typeface="Arial" pitchFamily="-107" charset="0"/>
                <a:ea typeface="ＭＳ Ｐゴシック" pitchFamily="-107" charset="-128"/>
                <a:cs typeface="ＭＳ Ｐゴシック" pitchFamily="-107" charset="-128"/>
              </a:rPr>
              <a:t>characters used to construct the syllables and words.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 reactive password checking  strategy is one in which the system periodically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runs its own password cracker to find guessable passwords. The system cancels</a:t>
            </a:r>
          </a:p>
          <a:p>
            <a:r>
              <a:rPr lang="en-US" sz="1200" kern="1200" baseline="0" dirty="0">
                <a:solidFill>
                  <a:schemeClr val="tx1"/>
                </a:solidFill>
                <a:latin typeface="Arial" pitchFamily="-107" charset="0"/>
                <a:ea typeface="ＭＳ Ｐゴシック" pitchFamily="-107" charset="-128"/>
                <a:cs typeface="ＭＳ Ｐゴシック" pitchFamily="-107" charset="-128"/>
              </a:rPr>
              <a:t>any passwords that are guessed and notifies the user. This tactic has a number of</a:t>
            </a:r>
          </a:p>
          <a:p>
            <a:r>
              <a:rPr lang="en-US" sz="1200" kern="1200" baseline="0" dirty="0">
                <a:solidFill>
                  <a:schemeClr val="tx1"/>
                </a:solidFill>
                <a:latin typeface="Arial" pitchFamily="-107" charset="0"/>
                <a:ea typeface="ＭＳ Ｐゴシック" pitchFamily="-107" charset="-128"/>
                <a:cs typeface="ＭＳ Ｐゴシック" pitchFamily="-107" charset="-128"/>
              </a:rPr>
              <a:t>drawbacks. First, it is resource intensive if the job is done right. Because a determined</a:t>
            </a:r>
          </a:p>
          <a:p>
            <a:r>
              <a:rPr lang="en-US" sz="1200" kern="1200" baseline="0" dirty="0">
                <a:solidFill>
                  <a:schemeClr val="tx1"/>
                </a:solidFill>
                <a:latin typeface="Arial" pitchFamily="-107" charset="0"/>
                <a:ea typeface="ＭＳ Ｐゴシック" pitchFamily="-107" charset="-128"/>
                <a:cs typeface="ＭＳ Ｐゴシック" pitchFamily="-107" charset="-128"/>
              </a:rPr>
              <a:t>opponent who is able to steal a password file can devote full CPU time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task for hours or even days, an effective reactive password checker is at a distinct</a:t>
            </a:r>
          </a:p>
          <a:p>
            <a:r>
              <a:rPr lang="en-US" sz="1200" kern="1200" baseline="0" dirty="0">
                <a:solidFill>
                  <a:schemeClr val="tx1"/>
                </a:solidFill>
                <a:latin typeface="Arial" pitchFamily="-107" charset="0"/>
                <a:ea typeface="ＭＳ Ｐゴシック" pitchFamily="-107" charset="-128"/>
                <a:cs typeface="ＭＳ Ｐゴシック" pitchFamily="-107" charset="-128"/>
              </a:rPr>
              <a:t>disadvantage. Furthermore, any existing passwords remain vulnerable until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reactive password checker finds them.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most promising approach to improved password security is a proactive</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checker . In this scheme, a user is allowed to select his or her own password.</a:t>
            </a:r>
          </a:p>
          <a:p>
            <a:r>
              <a:rPr lang="en-US" sz="1200" kern="1200" baseline="0" dirty="0">
                <a:solidFill>
                  <a:schemeClr val="tx1"/>
                </a:solidFill>
                <a:latin typeface="Arial" pitchFamily="-107" charset="0"/>
                <a:ea typeface="ＭＳ Ｐゴシック" pitchFamily="-107" charset="-128"/>
                <a:cs typeface="ＭＳ Ｐゴシック" pitchFamily="-107" charset="-128"/>
              </a:rPr>
              <a:t>However, at the time of selection, the system checks to see if the password</a:t>
            </a:r>
          </a:p>
          <a:p>
            <a:r>
              <a:rPr lang="en-US" sz="1200" kern="1200" baseline="0" dirty="0">
                <a:solidFill>
                  <a:schemeClr val="tx1"/>
                </a:solidFill>
                <a:latin typeface="Arial" pitchFamily="-107" charset="0"/>
                <a:ea typeface="ＭＳ Ｐゴシック" pitchFamily="-107" charset="-128"/>
                <a:cs typeface="ＭＳ Ｐゴシック" pitchFamily="-107" charset="-128"/>
              </a:rPr>
              <a:t>is allowable and, if not, rejects it. Such checkers are based on the philosophy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sufficient guidance from the system, users can select memorable passwords</a:t>
            </a:r>
          </a:p>
          <a:p>
            <a:r>
              <a:rPr lang="en-US" sz="1200" kern="1200" baseline="0" dirty="0">
                <a:solidFill>
                  <a:schemeClr val="tx1"/>
                </a:solidFill>
                <a:latin typeface="Arial" pitchFamily="-107" charset="0"/>
                <a:ea typeface="ＭＳ Ｐゴシック" pitchFamily="-107" charset="-128"/>
                <a:cs typeface="ＭＳ Ｐゴシック" pitchFamily="-107" charset="-128"/>
              </a:rPr>
              <a:t>from a fairly large password space that are not likely to be guessed in a dictionary</a:t>
            </a:r>
          </a:p>
          <a:p>
            <a:r>
              <a:rPr lang="en-US" sz="1200" kern="1200" baseline="0" dirty="0">
                <a:solidFill>
                  <a:schemeClr val="tx1"/>
                </a:solidFill>
                <a:latin typeface="Arial" pitchFamily="-107" charset="0"/>
                <a:ea typeface="ＭＳ Ｐゴシック" pitchFamily="-107" charset="-128"/>
                <a:cs typeface="ＭＳ Ｐゴシック" pitchFamily="-107" charset="-128"/>
              </a:rPr>
              <a:t>attack.</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trick with a proactive password checker is to strike a balance between</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 acceptability and strength. If the system rejects too many passwords, users will</a:t>
            </a:r>
          </a:p>
          <a:p>
            <a:r>
              <a:rPr lang="en-US" sz="1200" kern="1200" baseline="0" dirty="0">
                <a:solidFill>
                  <a:schemeClr val="tx1"/>
                </a:solidFill>
                <a:latin typeface="Arial" pitchFamily="-107" charset="0"/>
                <a:ea typeface="ＭＳ Ｐゴシック" pitchFamily="-107" charset="-128"/>
                <a:cs typeface="ＭＳ Ｐゴシック" pitchFamily="-107" charset="-128"/>
              </a:rPr>
              <a:t>complain that it is too hard to select a password. If the system uses some simple</a:t>
            </a:r>
          </a:p>
          <a:p>
            <a:r>
              <a:rPr lang="en-US" sz="1200" kern="1200" baseline="0" dirty="0">
                <a:solidFill>
                  <a:schemeClr val="tx1"/>
                </a:solidFill>
                <a:latin typeface="Arial" pitchFamily="-107" charset="0"/>
                <a:ea typeface="ＭＳ Ｐゴシック" pitchFamily="-107" charset="-128"/>
                <a:cs typeface="ＭＳ Ｐゴシック" pitchFamily="-107" charset="-128"/>
              </a:rPr>
              <a:t>algorithm to define what is acceptable, this provides guidance to password crackers</a:t>
            </a:r>
          </a:p>
          <a:p>
            <a:r>
              <a:rPr lang="en-US" sz="1200" kern="1200" baseline="0" dirty="0">
                <a:solidFill>
                  <a:schemeClr val="tx1"/>
                </a:solidFill>
                <a:latin typeface="Arial" pitchFamily="-107" charset="0"/>
                <a:ea typeface="ＭＳ Ｐゴシック" pitchFamily="-107" charset="-128"/>
                <a:cs typeface="ＭＳ Ｐゴシック" pitchFamily="-107" charset="-128"/>
              </a:rPr>
              <a:t> to refine their guessing technique. In the remainder of this subsection, we look at</a:t>
            </a:r>
          </a:p>
          <a:p>
            <a:r>
              <a:rPr lang="en-US" sz="1200" kern="1200" baseline="0" dirty="0">
                <a:solidFill>
                  <a:schemeClr val="tx1"/>
                </a:solidFill>
                <a:latin typeface="Arial" pitchFamily="-107" charset="0"/>
                <a:ea typeface="ＭＳ Ｐゴシック" pitchFamily="-107" charset="-128"/>
                <a:cs typeface="ＭＳ Ｐゴシック" pitchFamily="-107" charset="-128"/>
              </a:rPr>
              <a:t>possible approaches to proactive password checking.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first approach is a simple system for rule enforcement. For example,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following rules could be enforced: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All passwords must be at least eight characters long.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In the first eight characters, the passwords must include at least one each of</a:t>
            </a:r>
          </a:p>
          <a:p>
            <a:r>
              <a:rPr lang="en-US" sz="1200" kern="1200" baseline="0" dirty="0">
                <a:solidFill>
                  <a:schemeClr val="tx1"/>
                </a:solidFill>
                <a:latin typeface="Arial" pitchFamily="-107" charset="0"/>
                <a:ea typeface="ＭＳ Ｐゴシック" pitchFamily="-107" charset="-128"/>
                <a:cs typeface="ＭＳ Ｐゴシック" pitchFamily="-107" charset="-128"/>
              </a:rPr>
              <a:t>uppercase, lowercase, numeric digits, and punctuation marks.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These rules could be coupled with advice to the user. Although this approach is</a:t>
            </a:r>
          </a:p>
          <a:p>
            <a:r>
              <a:rPr lang="en-US" sz="1200" kern="1200" baseline="0" dirty="0">
                <a:solidFill>
                  <a:schemeClr val="tx1"/>
                </a:solidFill>
                <a:latin typeface="Arial" pitchFamily="-107" charset="0"/>
                <a:ea typeface="ＭＳ Ｐゴシック" pitchFamily="-107" charset="-128"/>
                <a:cs typeface="ＭＳ Ｐゴシック" pitchFamily="-107" charset="-128"/>
              </a:rPr>
              <a:t>superior to simply educating users, it may not be sufficient to thwart password</a:t>
            </a:r>
          </a:p>
          <a:p>
            <a:r>
              <a:rPr lang="en-US" sz="1200" kern="1200" baseline="0" dirty="0">
                <a:solidFill>
                  <a:schemeClr val="tx1"/>
                </a:solidFill>
                <a:latin typeface="Arial" pitchFamily="-107" charset="0"/>
                <a:ea typeface="ＭＳ Ｐゴシック" pitchFamily="-107" charset="-128"/>
                <a:cs typeface="ＭＳ Ｐゴシック" pitchFamily="-107" charset="-128"/>
              </a:rPr>
              <a:t>crackers. This scheme alerts crackers as to which passwords not  to try but may still</a:t>
            </a:r>
          </a:p>
          <a:p>
            <a:r>
              <a:rPr lang="en-US" sz="1200" kern="1200" baseline="0" dirty="0">
                <a:solidFill>
                  <a:schemeClr val="tx1"/>
                </a:solidFill>
                <a:latin typeface="Arial" pitchFamily="-107" charset="0"/>
                <a:ea typeface="ＭＳ Ｐゴシック" pitchFamily="-107" charset="-128"/>
                <a:cs typeface="ＭＳ Ｐゴシック" pitchFamily="-107" charset="-128"/>
              </a:rPr>
              <a:t>make it possible to do password cracking.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Another possible procedure is simply to compile a large dictionary of possible</a:t>
            </a:r>
          </a:p>
          <a:p>
            <a:r>
              <a:rPr lang="en-US" sz="1200" kern="1200" baseline="0" dirty="0">
                <a:solidFill>
                  <a:schemeClr val="tx1"/>
                </a:solidFill>
                <a:latin typeface="Arial" pitchFamily="-107" charset="0"/>
                <a:ea typeface="ＭＳ Ｐゴシック" pitchFamily="-107" charset="-128"/>
                <a:cs typeface="ＭＳ Ｐゴシック" pitchFamily="-107" charset="-128"/>
              </a:rPr>
              <a:t>“bad” passwords. When a user selects a password, the system checks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make sure that it is not on the disapproved list. There are two problems with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approach:</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Space:  The dictionary must be very large to be effective. For example, the dictionary</a:t>
            </a:r>
          </a:p>
          <a:p>
            <a:r>
              <a:rPr lang="en-US" sz="1200" kern="1200" baseline="0" dirty="0">
                <a:solidFill>
                  <a:schemeClr val="tx1"/>
                </a:solidFill>
                <a:latin typeface="Arial" pitchFamily="-107" charset="0"/>
                <a:ea typeface="ＭＳ Ｐゴシック" pitchFamily="-107" charset="-128"/>
                <a:cs typeface="ＭＳ Ｐゴシック" pitchFamily="-107" charset="-128"/>
              </a:rPr>
              <a:t>used in the Purdue study [SPAF92a] occupies more than 30 megabytes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storage.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Time:  The time required to search a large dictionary may itself be large. In</a:t>
            </a:r>
          </a:p>
          <a:p>
            <a:r>
              <a:rPr lang="en-US" sz="1200" kern="1200" baseline="0" dirty="0">
                <a:solidFill>
                  <a:schemeClr val="tx1"/>
                </a:solidFill>
                <a:latin typeface="Arial" pitchFamily="-107" charset="0"/>
                <a:ea typeface="ＭＳ Ｐゴシック" pitchFamily="-107" charset="-128"/>
                <a:cs typeface="ＭＳ Ｐゴシック" pitchFamily="-107" charset="-128"/>
              </a:rPr>
              <a:t>addition, to check for likely permutations of dictionary words, either those</a:t>
            </a:r>
          </a:p>
          <a:p>
            <a:r>
              <a:rPr lang="en-US" sz="1200" kern="1200" baseline="0" dirty="0">
                <a:solidFill>
                  <a:schemeClr val="tx1"/>
                </a:solidFill>
                <a:latin typeface="Arial" pitchFamily="-107" charset="0"/>
                <a:ea typeface="ＭＳ Ｐゴシック" pitchFamily="-107" charset="-128"/>
                <a:cs typeface="ＭＳ Ｐゴシック" pitchFamily="-107" charset="-128"/>
              </a:rPr>
              <a:t>words most be included in the dictionary, making it truly huge, or each search</a:t>
            </a:r>
          </a:p>
          <a:p>
            <a:r>
              <a:rPr lang="en-US" sz="1200" kern="1200" baseline="0" dirty="0">
                <a:solidFill>
                  <a:schemeClr val="tx1"/>
                </a:solidFill>
                <a:latin typeface="Arial" pitchFamily="-107" charset="0"/>
                <a:ea typeface="ＭＳ Ｐゴシック" pitchFamily="-107" charset="-128"/>
                <a:cs typeface="ＭＳ Ｐゴシック" pitchFamily="-107" charset="-128"/>
              </a:rPr>
              <a:t>must also involve considerable processing.</a:t>
            </a:r>
          </a:p>
          <a:p>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 technique [SPAF92a, SPAF92b] for developing an effective and efficient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proactive password checker that is based on rejecting words on a list has been</a:t>
            </a:r>
          </a:p>
          <a:p>
            <a:r>
              <a:rPr lang="en-US" sz="1200" kern="1200" baseline="0" dirty="0">
                <a:solidFill>
                  <a:schemeClr val="tx1"/>
                </a:solidFill>
                <a:latin typeface="Arial" pitchFamily="-107" charset="0"/>
                <a:ea typeface="ＭＳ Ｐゴシック" pitchFamily="-107" charset="-128"/>
                <a:cs typeface="ＭＳ Ｐゴシック" pitchFamily="-107" charset="-128"/>
              </a:rPr>
              <a:t>implemented on a number of systems, including Linux. It is based on the use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a Bloom filter [BLOO70].</a:t>
            </a:r>
            <a:endParaRPr lang="en-US" dirty="0"/>
          </a:p>
        </p:txBody>
      </p:sp>
      <p:sp>
        <p:nvSpPr>
          <p:cNvPr id="4" name="Slide Number Placeholder 3"/>
          <p:cNvSpPr>
            <a:spLocks noGrp="1"/>
          </p:cNvSpPr>
          <p:nvPr>
            <p:ph type="sldNum" sz="quarter" idx="10"/>
          </p:nvPr>
        </p:nvSpPr>
        <p:spPr/>
        <p:txBody>
          <a:bodyPr/>
          <a:lstStyle/>
          <a:p>
            <a:pPr>
              <a:defRPr/>
            </a:pPr>
            <a:fld id="{E0CDEB94-424E-144A-A294-F8571779C3C6}" type="slidenum">
              <a:rPr lang="en-AU" smtClean="0"/>
              <a:pPr>
                <a:defRPr/>
              </a:pPr>
              <a:t>40</a:t>
            </a:fld>
            <a:endParaRPr lang="en-AU"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31"/>
          <p:cNvSpPr>
            <a:spLocks noGrp="1" noChangeArrowheads="1"/>
          </p:cNvSpPr>
          <p:nvPr>
            <p:ph type="sldNum" sz="quarter" idx="5"/>
          </p:nvPr>
        </p:nvSpPr>
        <p:spPr>
          <a:noFill/>
        </p:spPr>
        <p:txBody>
          <a:bodyPr/>
          <a:lstStyle/>
          <a:p>
            <a:fld id="{6644D135-6280-BE4D-A65B-6B1CF1420A75}" type="slidenum">
              <a:rPr lang="en-AU">
                <a:latin typeface="Arial" pitchFamily="-84" charset="0"/>
              </a:rPr>
              <a:pPr/>
              <a:t>41</a:t>
            </a:fld>
            <a:endParaRPr lang="en-AU" dirty="0">
              <a:latin typeface="Arial" pitchFamily="-8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Chapter 11 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0EF0AB1-EEEF-964C-8313-42A527649E4C}" type="slidenum">
              <a:rPr lang="en-AU">
                <a:latin typeface="Arial" pitchFamily="-84" charset="0"/>
              </a:rPr>
              <a:pPr/>
              <a:t>4</a:t>
            </a:fld>
            <a:endParaRPr lang="en-AU" dirty="0">
              <a:latin typeface="Arial" pitchFamily="-8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Intruder attacks range from the benign to the serious. At the benign end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scale, there are many people who simply wish to explore internets and see what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out there. At the serious end are individuals who are attempting to read privileged</a:t>
            </a:r>
          </a:p>
          <a:p>
            <a:r>
              <a:rPr lang="en-US" sz="1200" kern="1200" baseline="0" dirty="0">
                <a:solidFill>
                  <a:schemeClr val="tx1"/>
                </a:solidFill>
                <a:latin typeface="Arial" pitchFamily="-107" charset="0"/>
                <a:ea typeface="ＭＳ Ｐゴシック" pitchFamily="-107" charset="-128"/>
                <a:cs typeface="ＭＳ Ｐゴシック" pitchFamily="-107" charset="-128"/>
              </a:rPr>
              <a:t>data, perform unauthorized modifications to data, or disrupt the system.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[GRAN04] lists the following examples of intrusion: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Performing a remote root compromise of an e-mail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Defacing a Web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Guessing and cracking passwords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Copying a database containing credit card numbers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Viewing sensitive data, including payroll records and medical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without authorization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Running a packet sniffer on a workstation to capture usernames and passwords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Using a permission error on an anonymous FTP server to distribute pirated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software and music files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Dialing into an unsecured modem and gaining internal network access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Posing as an executive, calling the help desk, resetting the executive’s e-mail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and learning the new password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Using an unattended, logged-in workstation without permission</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8D5E6BF-924A-4742-A6A3-4383A321DBFD}" type="slidenum">
              <a:rPr lang="en-AU">
                <a:latin typeface="Arial" pitchFamily="-84" charset="0"/>
              </a:rPr>
              <a:pPr/>
              <a:t>5</a:t>
            </a:fld>
            <a:endParaRPr lang="en-AU" dirty="0">
              <a:latin typeface="Arial" pitchFamily="-8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Traditionally, those who hack into computers do so for the thrill</a:t>
            </a:r>
          </a:p>
          <a:p>
            <a:r>
              <a:rPr lang="en-US" sz="1200" kern="1200" baseline="0" dirty="0">
                <a:solidFill>
                  <a:schemeClr val="tx1"/>
                </a:solidFill>
                <a:latin typeface="Arial" pitchFamily="-107" charset="0"/>
                <a:ea typeface="ＭＳ Ｐゴシック" pitchFamily="-107" charset="-128"/>
                <a:cs typeface="ＭＳ Ｐゴシック" pitchFamily="-107" charset="-128"/>
              </a:rPr>
              <a:t>of it or for status. The hacking community is a strong meritocracy in which status</a:t>
            </a:r>
          </a:p>
          <a:p>
            <a:r>
              <a:rPr lang="en-US" sz="1200" kern="1200" baseline="0" dirty="0">
                <a:solidFill>
                  <a:schemeClr val="tx1"/>
                </a:solidFill>
                <a:latin typeface="Arial" pitchFamily="-107" charset="0"/>
                <a:ea typeface="ＭＳ Ｐゴシック" pitchFamily="-107" charset="-128"/>
                <a:cs typeface="ＭＳ Ｐゴシック" pitchFamily="-107" charset="-128"/>
              </a:rPr>
              <a:t>is determined by level of competence. Thus, attackers often look for targets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opportunity and then share the information with others. A typical example is a</a:t>
            </a:r>
          </a:p>
          <a:p>
            <a:r>
              <a:rPr lang="en-US" sz="1200" kern="1200" baseline="0" dirty="0">
                <a:solidFill>
                  <a:schemeClr val="tx1"/>
                </a:solidFill>
                <a:latin typeface="Arial" pitchFamily="-107" charset="0"/>
                <a:ea typeface="ＭＳ Ｐゴシック" pitchFamily="-107" charset="-128"/>
                <a:cs typeface="ＭＳ Ｐゴシック" pitchFamily="-107" charset="-128"/>
              </a:rPr>
              <a:t>break-in at a large financial institution reported in [RADC04]. The intruder took</a:t>
            </a:r>
          </a:p>
          <a:p>
            <a:r>
              <a:rPr lang="en-US" sz="1200" kern="1200" baseline="0" dirty="0">
                <a:solidFill>
                  <a:schemeClr val="tx1"/>
                </a:solidFill>
                <a:latin typeface="Arial" pitchFamily="-107" charset="0"/>
                <a:ea typeface="ＭＳ Ｐゴシック" pitchFamily="-107" charset="-128"/>
                <a:cs typeface="ＭＳ Ｐゴシック" pitchFamily="-107" charset="-128"/>
              </a:rPr>
              <a:t>advantage of the fact that the corporate network was running unprotected services,</a:t>
            </a:r>
          </a:p>
          <a:p>
            <a:r>
              <a:rPr lang="en-US" sz="1200" kern="1200" baseline="0" dirty="0">
                <a:solidFill>
                  <a:schemeClr val="tx1"/>
                </a:solidFill>
                <a:latin typeface="Arial" pitchFamily="-107" charset="0"/>
                <a:ea typeface="ＭＳ Ｐゴシック" pitchFamily="-107" charset="-128"/>
                <a:cs typeface="ＭＳ Ｐゴシック" pitchFamily="-107" charset="-128"/>
              </a:rPr>
              <a:t>some of which were not even needed. In this case, the key to the break-in was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pcAnywhere application. The manufacturer, Symantec, advertises this program as</a:t>
            </a:r>
          </a:p>
          <a:p>
            <a:r>
              <a:rPr lang="en-US" sz="1200" kern="1200" baseline="0" dirty="0">
                <a:solidFill>
                  <a:schemeClr val="tx1"/>
                </a:solidFill>
                <a:latin typeface="Arial" pitchFamily="-107" charset="0"/>
                <a:ea typeface="ＭＳ Ｐゴシック" pitchFamily="-107" charset="-128"/>
                <a:cs typeface="ＭＳ Ｐゴシック" pitchFamily="-107" charset="-128"/>
              </a:rPr>
              <a:t>a remote control solution that enables secure connection to remote devices. But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attacker had an easy time gaining access to pcAnywhere; the administrator used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same three-letter username and password for the program. In this case, there was</a:t>
            </a:r>
          </a:p>
          <a:p>
            <a:r>
              <a:rPr lang="en-US" sz="1200" kern="1200" baseline="0" dirty="0">
                <a:solidFill>
                  <a:schemeClr val="tx1"/>
                </a:solidFill>
                <a:latin typeface="Arial" pitchFamily="-107" charset="0"/>
                <a:ea typeface="ＭＳ Ｐゴシック" pitchFamily="-107" charset="-128"/>
                <a:cs typeface="ＭＳ Ｐゴシック" pitchFamily="-107" charset="-128"/>
              </a:rPr>
              <a:t>no intrusion detection system on the 700-node corporate network. The intruder was</a:t>
            </a:r>
          </a:p>
          <a:p>
            <a:r>
              <a:rPr lang="en-US" sz="1200" kern="1200" baseline="0" dirty="0">
                <a:solidFill>
                  <a:schemeClr val="tx1"/>
                </a:solidFill>
                <a:latin typeface="Arial" pitchFamily="-107" charset="0"/>
                <a:ea typeface="ＭＳ Ｐゴシック" pitchFamily="-107" charset="-128"/>
                <a:cs typeface="ＭＳ Ｐゴシック" pitchFamily="-107" charset="-128"/>
              </a:rPr>
              <a:t>only discovered when a vice-president walked into her office and saw the cursor</a:t>
            </a:r>
          </a:p>
          <a:p>
            <a:r>
              <a:rPr lang="en-US" sz="1200" kern="1200" baseline="0" dirty="0">
                <a:solidFill>
                  <a:schemeClr val="tx1"/>
                </a:solidFill>
                <a:latin typeface="Arial" pitchFamily="-107" charset="0"/>
                <a:ea typeface="ＭＳ Ｐゴシック" pitchFamily="-107" charset="-128"/>
                <a:cs typeface="ＭＳ Ｐゴシック" pitchFamily="-107" charset="-128"/>
              </a:rPr>
              <a:t>moving files around on her Windows workstation.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Benign intruders might be tolerable, although they do consume resources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may slow performance for legitimate users. However, there is no way in advance to</a:t>
            </a:r>
          </a:p>
          <a:p>
            <a:r>
              <a:rPr lang="en-US" sz="1200" kern="1200" baseline="0" dirty="0">
                <a:solidFill>
                  <a:schemeClr val="tx1"/>
                </a:solidFill>
                <a:latin typeface="Arial" pitchFamily="-107" charset="0"/>
                <a:ea typeface="ＭＳ Ｐゴシック" pitchFamily="-107" charset="-128"/>
                <a:cs typeface="ＭＳ Ｐゴシック" pitchFamily="-107" charset="-128"/>
              </a:rPr>
              <a:t>know whether an intruder will be benign or malign. Consequently, even for systems</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no particularly sensitive resources, there is a motivation to control this problem.</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detection systems (IDSs) and intrusion prevention systems (IPSs)</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designed to counter this type of hacker threat. In addition to using such systems,</a:t>
            </a:r>
          </a:p>
          <a:p>
            <a:r>
              <a:rPr lang="en-US" sz="1200" kern="1200" baseline="0" dirty="0">
                <a:solidFill>
                  <a:schemeClr val="tx1"/>
                </a:solidFill>
                <a:latin typeface="Arial" pitchFamily="-107" charset="0"/>
                <a:ea typeface="ＭＳ Ｐゴシック" pitchFamily="-107" charset="-128"/>
                <a:cs typeface="ＭＳ Ｐゴシック" pitchFamily="-107" charset="-128"/>
              </a:rPr>
              <a:t>organizations can consider restricting remote logons to specific IP addresses and/or</a:t>
            </a:r>
          </a:p>
          <a:p>
            <a:r>
              <a:rPr lang="en-US" sz="1200" kern="1200" baseline="0" dirty="0">
                <a:solidFill>
                  <a:schemeClr val="tx1"/>
                </a:solidFill>
                <a:latin typeface="Arial" pitchFamily="-107" charset="0"/>
                <a:ea typeface="ＭＳ Ｐゴシック" pitchFamily="-107" charset="-128"/>
                <a:cs typeface="ＭＳ Ｐゴシック" pitchFamily="-107" charset="-128"/>
              </a:rPr>
              <a:t>use virtual private network technology.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One of the results of the growing awareness of the intruder problem has been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establishment of a number of computer emergency response teams (CERTs).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These cooperative ventures collect information about system vulnerabilities and disseminate</a:t>
            </a:r>
          </a:p>
          <a:p>
            <a:r>
              <a:rPr lang="en-US" sz="1200" kern="1200" baseline="0" dirty="0">
                <a:solidFill>
                  <a:schemeClr val="tx1"/>
                </a:solidFill>
                <a:latin typeface="Arial" pitchFamily="-107" charset="0"/>
                <a:ea typeface="ＭＳ Ｐゴシック" pitchFamily="-107" charset="-128"/>
                <a:cs typeface="ＭＳ Ｐゴシック" pitchFamily="-107" charset="-128"/>
              </a:rPr>
              <a:t>it to systems managers. Hackers also routinely read CERT reports. Thus,</a:t>
            </a:r>
          </a:p>
          <a:p>
            <a:r>
              <a:rPr lang="en-US" sz="1200" kern="1200" baseline="0" dirty="0">
                <a:solidFill>
                  <a:schemeClr val="tx1"/>
                </a:solidFill>
                <a:latin typeface="Arial" pitchFamily="-107" charset="0"/>
                <a:ea typeface="ＭＳ Ｐゴシック" pitchFamily="-107" charset="-128"/>
                <a:cs typeface="ＭＳ Ｐゴシック" pitchFamily="-107" charset="-128"/>
              </a:rPr>
              <a:t>it is important for system administrators to quickly insert all software patches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discovered vulnerabilities. Unfortunately, given the complexity of many IT systems,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rate at which patches are released, this is increasingly difficult to achieve</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without automated updating. Even then, there are problems caused by incompatibilities</a:t>
            </a:r>
          </a:p>
          <a:p>
            <a:r>
              <a:rPr lang="en-US" sz="1200" kern="1200" baseline="0" dirty="0">
                <a:solidFill>
                  <a:schemeClr val="tx1"/>
                </a:solidFill>
                <a:latin typeface="Arial" pitchFamily="-107" charset="0"/>
                <a:ea typeface="ＭＳ Ｐゴシック" pitchFamily="-107" charset="-128"/>
                <a:cs typeface="ＭＳ Ｐゴシック" pitchFamily="-107" charset="-128"/>
              </a:rPr>
              <a:t>resulting from the updated software. Hence the need for multiple layers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defense in managing security threats to IT systems.</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B9A0AEF-553E-8D4C-86EC-1070AB8A43A7}" type="slidenum">
              <a:rPr lang="en-AU">
                <a:latin typeface="Arial" pitchFamily="-84" charset="0"/>
              </a:rPr>
              <a:pPr/>
              <a:t>7</a:t>
            </a:fld>
            <a:endParaRPr lang="en-AU" dirty="0">
              <a:latin typeface="Arial" pitchFamily="-8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Organized groups of hackers have become a widespread and common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threat to Internet-based systems. These groups can be in the employ of a corporation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or government but often are loosely affiliated gangs of hackers. Typically, these gangs</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young, often Eastern European, Russian, or southeast Asian hackers who do</a:t>
            </a:r>
          </a:p>
          <a:p>
            <a:r>
              <a:rPr lang="en-US" sz="1200" kern="1200" baseline="0" dirty="0">
                <a:solidFill>
                  <a:schemeClr val="tx1"/>
                </a:solidFill>
                <a:latin typeface="Arial" pitchFamily="-107" charset="0"/>
                <a:ea typeface="ＭＳ Ｐゴシック" pitchFamily="-107" charset="-128"/>
                <a:cs typeface="ＭＳ Ｐゴシック" pitchFamily="-107" charset="-128"/>
              </a:rPr>
              <a:t>business on the Web [ANTE06]. They meet in underground forums with names like</a:t>
            </a:r>
          </a:p>
          <a:p>
            <a:r>
              <a:rPr lang="en-US" sz="1200" kern="1200" baseline="0" dirty="0">
                <a:solidFill>
                  <a:schemeClr val="tx1"/>
                </a:solidFill>
                <a:latin typeface="Arial" pitchFamily="-107" charset="0"/>
                <a:ea typeface="ＭＳ Ｐゴシック" pitchFamily="-107" charset="-128"/>
                <a:cs typeface="ＭＳ Ｐゴシック" pitchFamily="-107" charset="-128"/>
              </a:rPr>
              <a:t>DarkMarket.org and theftservices.com to trade tips and data and coordinate attacks.</a:t>
            </a:r>
          </a:p>
          <a:p>
            <a:r>
              <a:rPr lang="en-US" sz="1200" kern="1200" baseline="0" dirty="0">
                <a:solidFill>
                  <a:schemeClr val="tx1"/>
                </a:solidFill>
                <a:latin typeface="Arial" pitchFamily="-107" charset="0"/>
                <a:ea typeface="ＭＳ Ｐゴシック" pitchFamily="-107" charset="-128"/>
                <a:cs typeface="ＭＳ Ｐゴシック" pitchFamily="-107" charset="-128"/>
              </a:rPr>
              <a:t>A common target is a credit card file at an e-commerce server. Attackers attempt to</a:t>
            </a:r>
          </a:p>
          <a:p>
            <a:r>
              <a:rPr lang="en-US" sz="1200" kern="1200" baseline="0" dirty="0">
                <a:solidFill>
                  <a:schemeClr val="tx1"/>
                </a:solidFill>
                <a:latin typeface="Arial" pitchFamily="-107" charset="0"/>
                <a:ea typeface="ＭＳ Ｐゴシック" pitchFamily="-107" charset="-128"/>
                <a:cs typeface="ＭＳ Ｐゴシック" pitchFamily="-107" charset="-128"/>
              </a:rPr>
              <a:t>gain root access. The card numbers are used by organized crime gangs to purchase</a:t>
            </a:r>
          </a:p>
          <a:p>
            <a:r>
              <a:rPr lang="en-US" sz="1200" kern="1200" baseline="0" dirty="0">
                <a:solidFill>
                  <a:schemeClr val="tx1"/>
                </a:solidFill>
                <a:latin typeface="Arial" pitchFamily="-107" charset="0"/>
                <a:ea typeface="ＭＳ Ｐゴシック" pitchFamily="-107" charset="-128"/>
                <a:cs typeface="ＭＳ Ｐゴシック" pitchFamily="-107" charset="-128"/>
              </a:rPr>
              <a:t>expensive items and are then posted to carder sites, where others can access and use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account numbers; this obscures usage patterns and complicates investigation.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Whereas traditional hackers look for targets of opportunity, criminal hackers</a:t>
            </a:r>
          </a:p>
          <a:p>
            <a:r>
              <a:rPr lang="en-US" sz="1200" kern="1200" baseline="0" dirty="0">
                <a:solidFill>
                  <a:schemeClr val="tx1"/>
                </a:solidFill>
                <a:latin typeface="Arial" pitchFamily="-107" charset="0"/>
                <a:ea typeface="ＭＳ Ｐゴシック" pitchFamily="-107" charset="-128"/>
                <a:cs typeface="ＭＳ Ｐゴシック" pitchFamily="-107" charset="-128"/>
              </a:rPr>
              <a:t>usually have specific targets, or at least classes of targets in mind. Once a site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penetrated, the attacker acts quickly, scooping up as much valuable information as</a:t>
            </a:r>
          </a:p>
          <a:p>
            <a:r>
              <a:rPr lang="en-US" sz="1200" kern="1200" baseline="0" dirty="0">
                <a:solidFill>
                  <a:schemeClr val="tx1"/>
                </a:solidFill>
                <a:latin typeface="Arial" pitchFamily="-107" charset="0"/>
                <a:ea typeface="ＭＳ Ｐゴシック" pitchFamily="-107" charset="-128"/>
                <a:cs typeface="ＭＳ Ｐゴシック" pitchFamily="-107" charset="-128"/>
              </a:rPr>
              <a:t>possible and exiting.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IDSs and IPSs can also be used for these types of attackers, but may be less</a:t>
            </a:r>
          </a:p>
          <a:p>
            <a:r>
              <a:rPr lang="en-US" sz="1200" kern="1200" baseline="0" dirty="0">
                <a:solidFill>
                  <a:schemeClr val="tx1"/>
                </a:solidFill>
                <a:latin typeface="Arial" pitchFamily="-107" charset="0"/>
                <a:ea typeface="ＭＳ Ｐゴシック" pitchFamily="-107" charset="-128"/>
                <a:cs typeface="ＭＳ Ｐゴシック" pitchFamily="-107" charset="-128"/>
              </a:rPr>
              <a:t>effective because of the quick in-and-out nature of the attack. For e-commerce</a:t>
            </a:r>
          </a:p>
          <a:p>
            <a:r>
              <a:rPr lang="en-US" sz="1200" kern="1200" baseline="0" dirty="0">
                <a:solidFill>
                  <a:schemeClr val="tx1"/>
                </a:solidFill>
                <a:latin typeface="Arial" pitchFamily="-107" charset="0"/>
                <a:ea typeface="ＭＳ Ｐゴシック" pitchFamily="-107" charset="-128"/>
                <a:cs typeface="ＭＳ Ｐゴシック" pitchFamily="-107" charset="-128"/>
              </a:rPr>
              <a:t>sites, database encryption should be used for sensitive customer information, especially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credit cards. For hosted e-commerce sites (provided by an outsider service),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e-commerce organization should make use of a dedicated server (not used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support multiple customers) and closely monitor the provider’s security services.</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2E3E2C0-DBAE-124E-9CEA-224CB8F1C99C}" type="slidenum">
              <a:rPr lang="en-AU">
                <a:latin typeface="Arial" pitchFamily="-84" charset="0"/>
              </a:rPr>
              <a:pPr/>
              <a:t>8</a:t>
            </a:fld>
            <a:endParaRPr lang="en-AU" dirty="0">
              <a:latin typeface="Arial" pitchFamily="-8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Insider attacks are among the most difficult to detect and prevent.</a:t>
            </a:r>
          </a:p>
          <a:p>
            <a:r>
              <a:rPr lang="en-US" sz="1200" kern="1200" baseline="0" dirty="0">
                <a:solidFill>
                  <a:schemeClr val="tx1"/>
                </a:solidFill>
                <a:latin typeface="Arial" pitchFamily="-107" charset="0"/>
                <a:ea typeface="ＭＳ Ｐゴシック" pitchFamily="-107" charset="-128"/>
                <a:cs typeface="ＭＳ Ｐゴシック" pitchFamily="-107" charset="-128"/>
              </a:rPr>
              <a:t>Employees already have access and knowledge about the structure and content of</a:t>
            </a:r>
          </a:p>
          <a:p>
            <a:r>
              <a:rPr lang="en-US" sz="1200" kern="1200" baseline="0" dirty="0">
                <a:solidFill>
                  <a:schemeClr val="tx1"/>
                </a:solidFill>
                <a:latin typeface="Arial" pitchFamily="-107" charset="0"/>
                <a:ea typeface="ＭＳ Ｐゴシック" pitchFamily="-107" charset="-128"/>
                <a:cs typeface="ＭＳ Ｐゴシック" pitchFamily="-107" charset="-128"/>
              </a:rPr>
              <a:t>corporate databases. Insider attacks can be motivated by revenge or simply a feeling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of entitlement. An example of the former is the case of Kenneth Patterson, fired</a:t>
            </a:r>
          </a:p>
          <a:p>
            <a:r>
              <a:rPr lang="en-US" sz="1200" kern="1200" baseline="0" dirty="0">
                <a:solidFill>
                  <a:schemeClr val="tx1"/>
                </a:solidFill>
                <a:latin typeface="Arial" pitchFamily="-107" charset="0"/>
                <a:ea typeface="ＭＳ Ｐゴシック" pitchFamily="-107" charset="-128"/>
                <a:cs typeface="ＭＳ Ｐゴシック" pitchFamily="-107" charset="-128"/>
              </a:rPr>
              <a:t>from his position as data communications manager for American Eagle Outfitters.</a:t>
            </a:r>
          </a:p>
          <a:p>
            <a:r>
              <a:rPr lang="en-US" sz="1200" kern="1200" baseline="0" dirty="0">
                <a:solidFill>
                  <a:schemeClr val="tx1"/>
                </a:solidFill>
                <a:latin typeface="Arial" pitchFamily="-107" charset="0"/>
                <a:ea typeface="ＭＳ Ｐゴシック" pitchFamily="-107" charset="-128"/>
                <a:cs typeface="ＭＳ Ｐゴシック" pitchFamily="-107" charset="-128"/>
              </a:rPr>
              <a:t>Patterson disabled the company’s ability to process credit card purchases during</a:t>
            </a:r>
          </a:p>
          <a:p>
            <a:r>
              <a:rPr lang="en-US" sz="1200" kern="1200" baseline="0" dirty="0">
                <a:solidFill>
                  <a:schemeClr val="tx1"/>
                </a:solidFill>
                <a:latin typeface="Arial" pitchFamily="-107" charset="0"/>
                <a:ea typeface="ＭＳ Ｐゴシック" pitchFamily="-107" charset="-128"/>
                <a:cs typeface="ＭＳ Ｐゴシック" pitchFamily="-107" charset="-128"/>
              </a:rPr>
              <a:t>five days of the holiday season of 2002. As for a sense of entitlement, there have</a:t>
            </a:r>
          </a:p>
          <a:p>
            <a:r>
              <a:rPr lang="en-US" sz="1200" kern="1200" baseline="0" dirty="0">
                <a:solidFill>
                  <a:schemeClr val="tx1"/>
                </a:solidFill>
                <a:latin typeface="Arial" pitchFamily="-107" charset="0"/>
                <a:ea typeface="ＭＳ Ｐゴシック" pitchFamily="-107" charset="-128"/>
                <a:cs typeface="ＭＳ Ｐゴシック" pitchFamily="-107" charset="-128"/>
              </a:rPr>
              <a:t>always been many employees who felt entitled to take extra office supplies for home</a:t>
            </a:r>
          </a:p>
          <a:p>
            <a:r>
              <a:rPr lang="en-US" sz="1200" kern="1200" baseline="0" dirty="0">
                <a:solidFill>
                  <a:schemeClr val="tx1"/>
                </a:solidFill>
                <a:latin typeface="Arial" pitchFamily="-107" charset="0"/>
                <a:ea typeface="ＭＳ Ｐゴシック" pitchFamily="-107" charset="-128"/>
                <a:cs typeface="ＭＳ Ｐゴシック" pitchFamily="-107" charset="-128"/>
              </a:rPr>
              <a:t>use, but this now extends to corporate data. An example is that of a vice-president</a:t>
            </a:r>
          </a:p>
          <a:p>
            <a:r>
              <a:rPr lang="en-US" sz="1200" kern="1200" baseline="0" dirty="0">
                <a:solidFill>
                  <a:schemeClr val="tx1"/>
                </a:solidFill>
                <a:latin typeface="Arial" pitchFamily="-107" charset="0"/>
                <a:ea typeface="ＭＳ Ｐゴシック" pitchFamily="-107" charset="-128"/>
                <a:cs typeface="ＭＳ Ｐゴシック" pitchFamily="-107" charset="-128"/>
              </a:rPr>
              <a:t>of sales for a stock analysis firm who quit to go to a competitor. Before she left, she</a:t>
            </a:r>
          </a:p>
          <a:p>
            <a:r>
              <a:rPr lang="en-US" sz="1200" kern="1200" baseline="0" dirty="0">
                <a:solidFill>
                  <a:schemeClr val="tx1"/>
                </a:solidFill>
                <a:latin typeface="Arial" pitchFamily="-107" charset="0"/>
                <a:ea typeface="ＭＳ Ｐゴシック" pitchFamily="-107" charset="-128"/>
                <a:cs typeface="ＭＳ Ｐゴシック" pitchFamily="-107" charset="-128"/>
              </a:rPr>
              <a:t>copied the customer database to take with her. The offender reported feeling no</a:t>
            </a:r>
          </a:p>
          <a:p>
            <a:r>
              <a:rPr lang="en-US" sz="1200" kern="1200" baseline="0" dirty="0">
                <a:solidFill>
                  <a:schemeClr val="tx1"/>
                </a:solidFill>
                <a:latin typeface="Arial" pitchFamily="-107" charset="0"/>
                <a:ea typeface="ＭＳ Ｐゴシック" pitchFamily="-107" charset="-128"/>
                <a:cs typeface="ＭＳ Ｐゴシック" pitchFamily="-107" charset="-128"/>
              </a:rPr>
              <a:t>animus toward her former employee; she simply wanted the data because it would</a:t>
            </a:r>
          </a:p>
          <a:p>
            <a:r>
              <a:rPr lang="en-US" sz="1200" kern="1200" baseline="0" dirty="0">
                <a:solidFill>
                  <a:schemeClr val="tx1"/>
                </a:solidFill>
                <a:latin typeface="Arial" pitchFamily="-107" charset="0"/>
                <a:ea typeface="ＭＳ Ｐゴシック" pitchFamily="-107" charset="-128"/>
                <a:cs typeface="ＭＳ Ｐゴシック" pitchFamily="-107" charset="-128"/>
              </a:rPr>
              <a:t>be useful to her.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Although IDS and IPS facilities can be useful in countering insider attacks,</a:t>
            </a:r>
          </a:p>
          <a:p>
            <a:r>
              <a:rPr lang="en-US" sz="1200" kern="1200" baseline="0" dirty="0">
                <a:solidFill>
                  <a:schemeClr val="tx1"/>
                </a:solidFill>
                <a:latin typeface="Arial" pitchFamily="-107" charset="0"/>
                <a:ea typeface="ＭＳ Ｐゴシック" pitchFamily="-107" charset="-128"/>
                <a:cs typeface="ＭＳ Ｐゴシック" pitchFamily="-107" charset="-128"/>
              </a:rPr>
              <a:t>other more direct approaches are of higher priority. Examples include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following: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Enforce least privilege, only allowing access to the resources employees need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do their job.</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Set logs to see what users access and what commands they are entering.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Protect sensitive resources with strong authentication.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Upon termination, delete employee’s computer and network access.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Upon termination, make a mirror image of employee’s hard drive before reissuing</a:t>
            </a:r>
          </a:p>
          <a:p>
            <a:r>
              <a:rPr lang="en-US" sz="1200" kern="1200" baseline="0" dirty="0">
                <a:solidFill>
                  <a:schemeClr val="tx1"/>
                </a:solidFill>
                <a:latin typeface="Arial" pitchFamily="-107" charset="0"/>
                <a:ea typeface="ＭＳ Ｐゴシック" pitchFamily="-107" charset="-128"/>
                <a:cs typeface="ＭＳ Ｐゴシック" pitchFamily="-107" charset="-128"/>
              </a:rPr>
              <a:t>it. That evidence might be needed if your company information turns up</a:t>
            </a:r>
          </a:p>
          <a:p>
            <a:r>
              <a:rPr lang="en-US" sz="1200" kern="1200" baseline="0" dirty="0">
                <a:solidFill>
                  <a:schemeClr val="tx1"/>
                </a:solidFill>
                <a:latin typeface="Arial" pitchFamily="-107" charset="0"/>
                <a:ea typeface="ＭＳ Ｐゴシック" pitchFamily="-107" charset="-128"/>
                <a:cs typeface="ＭＳ Ｐゴシック" pitchFamily="-107" charset="-128"/>
              </a:rPr>
              <a:t>at a competitor.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In this section, we look at the techniques used for intrusion. Then we examine</a:t>
            </a:r>
          </a:p>
          <a:p>
            <a:r>
              <a:rPr lang="en-US" sz="1200" kern="1200" baseline="0" dirty="0">
                <a:solidFill>
                  <a:schemeClr val="tx1"/>
                </a:solidFill>
                <a:latin typeface="Arial" pitchFamily="-107" charset="0"/>
                <a:ea typeface="ＭＳ Ｐゴシック" pitchFamily="-107" charset="-128"/>
                <a:cs typeface="ＭＳ Ｐゴシック" pitchFamily="-107" charset="-128"/>
              </a:rPr>
              <a:t>ways to detect intrusion.</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B164BDF7-69DE-004C-9EA1-441ECADEDEF8}" type="slidenum">
              <a:rPr lang="en-AU">
                <a:latin typeface="Arial" pitchFamily="-84" charset="0"/>
              </a:rPr>
              <a:pPr/>
              <a:t>9</a:t>
            </a:fld>
            <a:endParaRPr lang="en-AU" dirty="0">
              <a:latin typeface="Arial" pitchFamily="-84" charset="0"/>
            </a:endParaRPr>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The objective of the intruder is to gain access to a system or to increase the range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privileges accessible on a system. Most initial attacks use system or software vulnerabilities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allow a user to execute code that opens a backdoor into the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Alternatively, the intruder attempts to acquire information that should have been</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protected. In some cases, this information is in the form of a user password.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knowledge of some other user’s password, an intruder can log in to a system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exercise all the privileges accorded to the legitimate user.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Typically, a system must maintain a file that associates a password with each</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authorized user. If such a file is stored with no protection, then it is an easy matter</a:t>
            </a:r>
          </a:p>
          <a:p>
            <a:r>
              <a:rPr lang="en-US" sz="1200" kern="1200" baseline="0" dirty="0">
                <a:solidFill>
                  <a:schemeClr val="tx1"/>
                </a:solidFill>
                <a:latin typeface="Arial" pitchFamily="-107" charset="0"/>
                <a:ea typeface="ＭＳ Ｐゴシック" pitchFamily="-107" charset="-128"/>
                <a:cs typeface="ＭＳ Ｐゴシック" pitchFamily="-107" charset="-128"/>
              </a:rPr>
              <a:t> to gain access to it and learn passwords. The password file can be protected in one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two ways: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One-way function:  The system stores only the value of a function based on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user’s password. When the user presents a password, the system transforms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password and compares it with the stored value. In practice, the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usually performs a one-way transformation (not reversible), in which the password</a:t>
            </a:r>
          </a:p>
          <a:p>
            <a:r>
              <a:rPr lang="en-US" sz="1200" kern="1200" baseline="0" dirty="0">
                <a:solidFill>
                  <a:schemeClr val="tx1"/>
                </a:solidFill>
                <a:latin typeface="Arial" pitchFamily="-107" charset="0"/>
                <a:ea typeface="ＭＳ Ｐゴシック" pitchFamily="-107" charset="-128"/>
                <a:cs typeface="ＭＳ Ｐゴシック" pitchFamily="-107" charset="-128"/>
              </a:rPr>
              <a:t>is used to generate a key for the one-way function and in which a fixed length</a:t>
            </a:r>
          </a:p>
          <a:p>
            <a:r>
              <a:rPr lang="en-US" sz="1200" kern="1200" baseline="0" dirty="0">
                <a:solidFill>
                  <a:schemeClr val="tx1"/>
                </a:solidFill>
                <a:latin typeface="Arial" pitchFamily="-107" charset="0"/>
                <a:ea typeface="ＭＳ Ｐゴシック" pitchFamily="-107" charset="-128"/>
                <a:cs typeface="ＭＳ Ｐゴシック" pitchFamily="-107" charset="-128"/>
              </a:rPr>
              <a:t>output is produced.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Access control:  Access to the password file is limited to one or a very few</a:t>
            </a:r>
          </a:p>
          <a:p>
            <a:r>
              <a:rPr lang="en-US" sz="1200" kern="1200" baseline="0" dirty="0">
                <a:solidFill>
                  <a:schemeClr val="tx1"/>
                </a:solidFill>
                <a:latin typeface="Arial" pitchFamily="-107" charset="0"/>
                <a:ea typeface="ＭＳ Ｐゴシック" pitchFamily="-107" charset="-128"/>
                <a:cs typeface="ＭＳ Ｐゴシック" pitchFamily="-107" charset="-128"/>
              </a:rPr>
              <a:t>accounts.</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1C81864D-B3EB-DE42-AA79-942819DA70B0}" type="slidenum">
              <a:rPr lang="en-AU">
                <a:latin typeface="Arial" pitchFamily="-84" charset="0"/>
              </a:rPr>
              <a:pPr/>
              <a:t>10</a:t>
            </a:fld>
            <a:endParaRPr lang="en-AU" dirty="0">
              <a:latin typeface="Arial" pitchFamily="-8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On the basis of a survey of the literature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interviews with a number of password crackers, [ALVA90] reports the following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techniques for learning passwords: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Try default passwords used with standard accounts that are shipped with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Many administrators do not bother to change these defaults.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Exhaustively try all short passwords (those of one to three characters).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Try words in the system’s online dictionary or a list of likely passwords.</a:t>
            </a:r>
          </a:p>
          <a:p>
            <a:r>
              <a:rPr lang="en-US" sz="1200" kern="1200" baseline="0" dirty="0">
                <a:solidFill>
                  <a:schemeClr val="tx1"/>
                </a:solidFill>
                <a:latin typeface="Arial" pitchFamily="-107" charset="0"/>
                <a:ea typeface="ＭＳ Ｐゴシック" pitchFamily="-107" charset="-128"/>
                <a:cs typeface="ＭＳ Ｐゴシック" pitchFamily="-107" charset="-128"/>
              </a:rPr>
              <a:t>Examples of the latter are readily available on hacker bulletin boards.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Collect information about users, such as their full names, the names of their</a:t>
            </a:r>
          </a:p>
          <a:p>
            <a:r>
              <a:rPr lang="en-US" sz="1200" kern="1200" baseline="0" dirty="0">
                <a:solidFill>
                  <a:schemeClr val="tx1"/>
                </a:solidFill>
                <a:latin typeface="Arial" pitchFamily="-107" charset="0"/>
                <a:ea typeface="ＭＳ Ｐゴシック" pitchFamily="-107" charset="-128"/>
                <a:cs typeface="ＭＳ Ｐゴシック" pitchFamily="-107" charset="-128"/>
              </a:rPr>
              <a:t>spouse and children, pictures in their office, and books in their office that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related to hobbies.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5. Try users’ phone numbers, Social Security numbers, and room numbers.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6. Try all legitimate license plate numbers for this state.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7. Use a Trojan horse (described in Chapter 10) to bypass restrictions on access.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8. Tap the line between a remote user and the host system.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first six methods are various ways of guessing a password. If an intruder has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verify the guess by attempting to log in, it is a tedious and easily countered means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attack. For example, a system can simply reject any login after three password attempts,</a:t>
            </a:r>
          </a:p>
          <a:p>
            <a:r>
              <a:rPr lang="en-US" sz="1200" kern="1200" baseline="0" dirty="0">
                <a:solidFill>
                  <a:schemeClr val="tx1"/>
                </a:solidFill>
                <a:latin typeface="Arial" pitchFamily="-107" charset="0"/>
                <a:ea typeface="ＭＳ Ｐゴシック" pitchFamily="-107" charset="-128"/>
                <a:cs typeface="ＭＳ Ｐゴシック" pitchFamily="-107" charset="-128"/>
              </a:rPr>
              <a:t>thus requiring the intruder to reconnect to the host to try again. Under these</a:t>
            </a:r>
          </a:p>
          <a:p>
            <a:r>
              <a:rPr lang="en-US" sz="1200" kern="1200" baseline="0" dirty="0">
                <a:solidFill>
                  <a:schemeClr val="tx1"/>
                </a:solidFill>
                <a:latin typeface="Arial" pitchFamily="-107" charset="0"/>
                <a:ea typeface="ＭＳ Ｐゴシック" pitchFamily="-107" charset="-128"/>
                <a:cs typeface="ＭＳ Ｐゴシック" pitchFamily="-107" charset="-128"/>
              </a:rPr>
              <a:t>circumstances, it is not practical to try more than a handful of passwords. However,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intruder is unlikely to try such crude methods. For example, if an intruder can gain</a:t>
            </a:r>
          </a:p>
          <a:p>
            <a:r>
              <a:rPr lang="en-US" sz="1200" kern="1200" baseline="0" dirty="0">
                <a:solidFill>
                  <a:schemeClr val="tx1"/>
                </a:solidFill>
                <a:latin typeface="Arial" pitchFamily="-107" charset="0"/>
                <a:ea typeface="ＭＳ Ｐゴシック" pitchFamily="-107" charset="-128"/>
                <a:cs typeface="ＭＳ Ｐゴシック" pitchFamily="-107" charset="-128"/>
              </a:rPr>
              <a:t>access with a low level of privileges to an encrypted password file, then the strategy</a:t>
            </a:r>
          </a:p>
          <a:p>
            <a:r>
              <a:rPr lang="en-US" sz="1200" kern="1200" baseline="0" dirty="0">
                <a:solidFill>
                  <a:schemeClr val="tx1"/>
                </a:solidFill>
                <a:latin typeface="Arial" pitchFamily="-107" charset="0"/>
                <a:ea typeface="ＭＳ Ｐゴシック" pitchFamily="-107" charset="-128"/>
                <a:cs typeface="ＭＳ Ｐゴシック" pitchFamily="-107" charset="-128"/>
              </a:rPr>
              <a:t>would be to capture that file and then use the encryption mechanism of that particular</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at leisure until a valid password that provided greater privileges was discovered.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Guessing attacks are feasible, and indeed highly effective, when a large number</a:t>
            </a:r>
          </a:p>
          <a:p>
            <a:r>
              <a:rPr lang="en-US" sz="1200" kern="1200" baseline="0" dirty="0">
                <a:solidFill>
                  <a:schemeClr val="tx1"/>
                </a:solidFill>
                <a:latin typeface="Arial" pitchFamily="-107" charset="0"/>
                <a:ea typeface="ＭＳ Ｐゴシック" pitchFamily="-107" charset="-128"/>
                <a:cs typeface="ＭＳ Ｐゴシック" pitchFamily="-107" charset="-128"/>
              </a:rPr>
              <a:t>of guesses can be attempted automatically and each guess verified, without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guessing process being detectable. Later in this chapter, we have much to say about</a:t>
            </a:r>
          </a:p>
          <a:p>
            <a:r>
              <a:rPr lang="en-US" sz="1200" kern="1200" baseline="0" dirty="0">
                <a:solidFill>
                  <a:schemeClr val="tx1"/>
                </a:solidFill>
                <a:latin typeface="Arial" pitchFamily="-107" charset="0"/>
                <a:ea typeface="ＭＳ Ｐゴシック" pitchFamily="-107" charset="-128"/>
                <a:cs typeface="ＭＳ Ｐゴシック" pitchFamily="-107" charset="-128"/>
              </a:rPr>
              <a:t>thwarting guessing attacks.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seventh method of attack listed earlier, the Trojan horse, can be particularly</a:t>
            </a:r>
          </a:p>
          <a:p>
            <a:r>
              <a:rPr lang="en-US" sz="1200" kern="1200" baseline="0" dirty="0">
                <a:solidFill>
                  <a:schemeClr val="tx1"/>
                </a:solidFill>
                <a:latin typeface="Arial" pitchFamily="-107" charset="0"/>
                <a:ea typeface="ＭＳ Ｐゴシック" pitchFamily="-107" charset="-128"/>
                <a:cs typeface="ＭＳ Ｐゴシック" pitchFamily="-107" charset="-128"/>
              </a:rPr>
              <a:t>difficult to counter. An example of a program that bypasses access controls has</a:t>
            </a:r>
          </a:p>
          <a:p>
            <a:r>
              <a:rPr lang="en-US" sz="1200" kern="1200" baseline="0" dirty="0">
                <a:solidFill>
                  <a:schemeClr val="tx1"/>
                </a:solidFill>
                <a:latin typeface="Arial" pitchFamily="-107" charset="0"/>
                <a:ea typeface="ＭＳ Ｐゴシック" pitchFamily="-107" charset="-128"/>
                <a:cs typeface="ＭＳ Ｐゴシック" pitchFamily="-107" charset="-128"/>
              </a:rPr>
              <a:t>been cited in [ALVA90]. A low-privilege user produced a game program and invited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system operator to use it in his or her spare time. The program did indeed play a</a:t>
            </a:r>
          </a:p>
          <a:p>
            <a:r>
              <a:rPr lang="en-US" sz="1200" kern="1200" baseline="0" dirty="0">
                <a:solidFill>
                  <a:schemeClr val="tx1"/>
                </a:solidFill>
                <a:latin typeface="Arial" pitchFamily="-107" charset="0"/>
                <a:ea typeface="ＭＳ Ｐゴシック" pitchFamily="-107" charset="-128"/>
                <a:cs typeface="ＭＳ Ｐゴシック" pitchFamily="-107" charset="-128"/>
              </a:rPr>
              <a:t> game, but in the background it also contained code to copy the password file, which</a:t>
            </a:r>
          </a:p>
          <a:p>
            <a:r>
              <a:rPr lang="en-US" sz="1200" kern="1200" baseline="0" dirty="0">
                <a:solidFill>
                  <a:schemeClr val="tx1"/>
                </a:solidFill>
                <a:latin typeface="Arial" pitchFamily="-107" charset="0"/>
                <a:ea typeface="ＭＳ Ｐゴシック" pitchFamily="-107" charset="-128"/>
                <a:cs typeface="ＭＳ Ｐゴシック" pitchFamily="-107" charset="-128"/>
              </a:rPr>
              <a:t>was unencrypted but access protected, into the user’s file. Because the game was</a:t>
            </a:r>
          </a:p>
          <a:p>
            <a:r>
              <a:rPr lang="en-US" sz="1200" kern="1200" baseline="0" dirty="0">
                <a:solidFill>
                  <a:schemeClr val="tx1"/>
                </a:solidFill>
                <a:latin typeface="Arial" pitchFamily="-107" charset="0"/>
                <a:ea typeface="ＭＳ Ｐゴシック" pitchFamily="-107" charset="-128"/>
                <a:cs typeface="ＭＳ Ｐゴシック" pitchFamily="-107" charset="-128"/>
              </a:rPr>
              <a:t>running under the operator’s high-privilege mode, it was able to gain access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file.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eighth attack listed, line tapping, is a matter of physical security.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Other intrusion techniques do not require learning a password. Intruders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get access to a system by exploiting attacks such as buffer overflows on a program</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runs with certain privileges. Privilege escalation can be done this way as well.</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7686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7686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a:t>© 2017 Pearson Education, Inc., Hoboken, NJ. All rights reserved.                   </a:t>
            </a:r>
          </a:p>
        </p:txBody>
      </p:sp>
      <p:sp>
        <p:nvSpPr>
          <p:cNvPr id="70" name="Rectangle 70"/>
          <p:cNvSpPr>
            <a:spLocks noGrp="1" noChangeArrowheads="1"/>
          </p:cNvSpPr>
          <p:nvPr>
            <p:ph type="sldNum" sz="quarter" idx="12"/>
          </p:nvPr>
        </p:nvSpPr>
        <p:spPr/>
        <p:txBody>
          <a:bodyPr/>
          <a:lstStyle>
            <a:lvl1pPr>
              <a:defRPr/>
            </a:lvl1pPr>
          </a:lstStyle>
          <a:p>
            <a:pPr>
              <a:defRPr/>
            </a:pPr>
            <a:fld id="{631C5E19-B183-8A47-98C6-029154AB3E7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6" name="Rectangle 69"/>
          <p:cNvSpPr>
            <a:spLocks noGrp="1" noChangeArrowheads="1"/>
          </p:cNvSpPr>
          <p:nvPr>
            <p:ph type="sldNum" sz="quarter" idx="12"/>
          </p:nvPr>
        </p:nvSpPr>
        <p:spPr>
          <a:ln/>
        </p:spPr>
        <p:txBody>
          <a:bodyPr/>
          <a:lstStyle>
            <a:lvl1pPr>
              <a:defRPr/>
            </a:lvl1pPr>
          </a:lstStyle>
          <a:p>
            <a:pPr>
              <a:defRPr/>
            </a:pPr>
            <a:fld id="{BFCDCC7A-C376-5F41-9985-294EB212201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6" name="Rectangle 69"/>
          <p:cNvSpPr>
            <a:spLocks noGrp="1" noChangeArrowheads="1"/>
          </p:cNvSpPr>
          <p:nvPr>
            <p:ph type="sldNum" sz="quarter" idx="12"/>
          </p:nvPr>
        </p:nvSpPr>
        <p:spPr>
          <a:ln/>
        </p:spPr>
        <p:txBody>
          <a:bodyPr/>
          <a:lstStyle>
            <a:lvl1pPr>
              <a:defRPr/>
            </a:lvl1pPr>
          </a:lstStyle>
          <a:p>
            <a:pPr>
              <a:defRPr/>
            </a:pPr>
            <a:fld id="{072534A6-CC68-6D4F-96B8-052B07D72C4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06E89803-1ED4-3A4F-BD32-2433A46CC5A6}" type="slidenum">
              <a:rPr lang="en-US" smtClean="0"/>
              <a:pPr>
                <a:defRPr/>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userDrawn="1"/>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a:xfrm>
            <a:off x="8534400" y="6466050"/>
            <a:ext cx="609600" cy="365125"/>
          </a:xfrm>
        </p:spPr>
        <p:txBody>
          <a:bodyPr/>
          <a:lstStyle/>
          <a:p>
            <a:pPr>
              <a:defRPr/>
            </a:pPr>
            <a:fld id="{9C2FB95B-9CE7-A047-A167-44F68D48CF28}"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userDrawn="1"/>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6" name="Slide Number Placeholder 5"/>
          <p:cNvSpPr>
            <a:spLocks noGrp="1"/>
          </p:cNvSpPr>
          <p:nvPr>
            <p:ph type="sldNum" sz="quarter" idx="12"/>
          </p:nvPr>
        </p:nvSpPr>
        <p:spPr>
          <a:xfrm>
            <a:off x="8534400" y="6494607"/>
            <a:ext cx="609600" cy="365125"/>
          </a:xfrm>
        </p:spPr>
        <p:txBody>
          <a:bodyPr/>
          <a:lstStyle/>
          <a:p>
            <a:pPr>
              <a:defRPr/>
            </a:pPr>
            <a:fld id="{B7F95E63-B2FC-6340-819F-09B1386E07DA}" type="slidenum">
              <a:rPr lang="en-US" smtClean="0"/>
              <a:pPr>
                <a:defRPr/>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a:t>Click icon to add picture</a:t>
            </a: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84664691-7625-BB4B-A163-F0128982852D}"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 2017 Pearson Education, Inc., Hoboken, NJ. All rights reserved.                   </a:t>
            </a:r>
          </a:p>
        </p:txBody>
      </p:sp>
      <p:sp>
        <p:nvSpPr>
          <p:cNvPr id="7" name="Slide Number Placeholder 6"/>
          <p:cNvSpPr>
            <a:spLocks noGrp="1"/>
          </p:cNvSpPr>
          <p:nvPr>
            <p:ph type="sldNum" sz="quarter" idx="12"/>
          </p:nvPr>
        </p:nvSpPr>
        <p:spPr/>
        <p:txBody>
          <a:bodyPr/>
          <a:lstStyle/>
          <a:p>
            <a:pPr>
              <a:defRPr/>
            </a:pPr>
            <a:fld id="{52E1D359-7C78-AA4C-98BC-861E6D6A2752}"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dirty="0"/>
              <a:t>© 2017 Pearson Education, Inc., Hoboken, NJ. All rights reserved.                   </a:t>
            </a:r>
          </a:p>
        </p:txBody>
      </p:sp>
      <p:sp>
        <p:nvSpPr>
          <p:cNvPr id="9" name="Slide Number Placeholder 8"/>
          <p:cNvSpPr>
            <a:spLocks noGrp="1"/>
          </p:cNvSpPr>
          <p:nvPr>
            <p:ph type="sldNum" sz="quarter" idx="12"/>
          </p:nvPr>
        </p:nvSpPr>
        <p:spPr/>
        <p:txBody>
          <a:bodyPr/>
          <a:lstStyle/>
          <a:p>
            <a:pPr>
              <a:defRPr/>
            </a:pPr>
            <a:fld id="{DB3ABF74-43A9-3646-B0C0-E49ECC19E33B}"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dirty="0"/>
              <a:t>© 2017 Pearson Education, Inc., Hoboken, NJ. All rights reserved.                   </a:t>
            </a:r>
          </a:p>
        </p:txBody>
      </p:sp>
      <p:sp>
        <p:nvSpPr>
          <p:cNvPr id="5" name="Slide Number Placeholder 4"/>
          <p:cNvSpPr>
            <a:spLocks noGrp="1"/>
          </p:cNvSpPr>
          <p:nvPr>
            <p:ph type="sldNum" sz="quarter" idx="12"/>
          </p:nvPr>
        </p:nvSpPr>
        <p:spPr/>
        <p:txBody>
          <a:bodyPr/>
          <a:lstStyle/>
          <a:p>
            <a:pPr>
              <a:defRPr/>
            </a:pPr>
            <a:fld id="{4F4A2FEC-FAE7-B44B-A1E6-25A45D2DB612}" type="slidenum">
              <a:rPr lang="en-US" smtClean="0"/>
              <a:pPr>
                <a:defRPr/>
              </a:pPr>
              <a:t>‹#›</a:t>
            </a:fld>
            <a:endParaRPr lang="en-US" dirty="0"/>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 2017 Pearson Education, Inc., Hoboken, NJ. All rights reserved.                   </a:t>
            </a:r>
          </a:p>
        </p:txBody>
      </p:sp>
      <p:sp>
        <p:nvSpPr>
          <p:cNvPr id="4" name="Slide Number Placeholder 3"/>
          <p:cNvSpPr>
            <a:spLocks noGrp="1"/>
          </p:cNvSpPr>
          <p:nvPr>
            <p:ph type="sldNum" sz="quarter" idx="12"/>
          </p:nvPr>
        </p:nvSpPr>
        <p:spPr/>
        <p:txBody>
          <a:bodyPr/>
          <a:lstStyle/>
          <a:p>
            <a:pPr>
              <a:defRPr/>
            </a:pPr>
            <a:fld id="{27E165ED-656A-D844-921A-9EBBD6C35F24}"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6" name="Rectangle 69"/>
          <p:cNvSpPr>
            <a:spLocks noGrp="1" noChangeArrowheads="1"/>
          </p:cNvSpPr>
          <p:nvPr>
            <p:ph type="sldNum" sz="quarter" idx="12"/>
          </p:nvPr>
        </p:nvSpPr>
        <p:spPr>
          <a:ln/>
        </p:spPr>
        <p:txBody>
          <a:bodyPr/>
          <a:lstStyle>
            <a:lvl1pPr>
              <a:defRPr/>
            </a:lvl1pPr>
          </a:lstStyle>
          <a:p>
            <a:pPr>
              <a:defRPr/>
            </a:pPr>
            <a:fld id="{D33D8DFB-14CF-104C-A1A0-68E0480CB7E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r>
              <a:rPr lang="en-US" dirty="0"/>
              <a:t>© 2017 Pearson Education, Inc., Hoboken, NJ. All rights reserved.                   </a:t>
            </a:r>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3F667723-249F-5F47-A024-0ED35B4B9075}"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r>
              <a:rPr lang="en-US" dirty="0"/>
              <a:t>© 2017 Pearson Education, Inc., Hoboken, NJ. All rights reserved.                   </a:t>
            </a:r>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0F111A01-9689-A34E-8D64-3E8DCDB54F86}"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 2017 Pearson Education, Inc., Hoboken, NJ. All rights reserved.                   </a:t>
            </a:r>
          </a:p>
        </p:txBody>
      </p:sp>
      <p:sp>
        <p:nvSpPr>
          <p:cNvPr id="7" name="Slide Number Placeholder 6"/>
          <p:cNvSpPr>
            <a:spLocks noGrp="1"/>
          </p:cNvSpPr>
          <p:nvPr>
            <p:ph type="sldNum" sz="quarter" idx="12"/>
          </p:nvPr>
        </p:nvSpPr>
        <p:spPr/>
        <p:txBody>
          <a:bodyPr/>
          <a:lstStyle/>
          <a:p>
            <a:pPr>
              <a:defRPr/>
            </a:pPr>
            <a:fld id="{B7F95E63-B2FC-6340-819F-09B1386E07DA}"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r>
              <a:rPr lang="en-US" dirty="0"/>
              <a:t>© 2017 Pearson Education, Inc., Hoboken, NJ. All rights reserved.                   </a:t>
            </a:r>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fld id="{B7F95E63-B2FC-6340-819F-09B1386E07DA}"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49DEC22D-616A-8940-96A4-9F7CC246C23C}"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85FE098C-F631-B640-A1D5-5E0529F0EECD}"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6" name="Rectangle 69"/>
          <p:cNvSpPr>
            <a:spLocks noGrp="1" noChangeArrowheads="1"/>
          </p:cNvSpPr>
          <p:nvPr>
            <p:ph type="sldNum" sz="quarter" idx="12"/>
          </p:nvPr>
        </p:nvSpPr>
        <p:spPr>
          <a:ln/>
        </p:spPr>
        <p:txBody>
          <a:bodyPr/>
          <a:lstStyle>
            <a:lvl1pPr>
              <a:defRPr/>
            </a:lvl1pPr>
          </a:lstStyle>
          <a:p>
            <a:pPr>
              <a:defRPr/>
            </a:pPr>
            <a:fld id="{69839262-383B-6D4F-8E79-FED309ECAA2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7" name="Rectangle 69"/>
          <p:cNvSpPr>
            <a:spLocks noGrp="1" noChangeArrowheads="1"/>
          </p:cNvSpPr>
          <p:nvPr>
            <p:ph type="sldNum" sz="quarter" idx="12"/>
          </p:nvPr>
        </p:nvSpPr>
        <p:spPr>
          <a:ln/>
        </p:spPr>
        <p:txBody>
          <a:bodyPr/>
          <a:lstStyle>
            <a:lvl1pPr>
              <a:defRPr/>
            </a:lvl1pPr>
          </a:lstStyle>
          <a:p>
            <a:pPr>
              <a:defRPr/>
            </a:pPr>
            <a:fld id="{08CB98CF-F292-C14F-9A31-E834D51E446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9" name="Rectangle 69"/>
          <p:cNvSpPr>
            <a:spLocks noGrp="1" noChangeArrowheads="1"/>
          </p:cNvSpPr>
          <p:nvPr>
            <p:ph type="sldNum" sz="quarter" idx="12"/>
          </p:nvPr>
        </p:nvSpPr>
        <p:spPr>
          <a:ln/>
        </p:spPr>
        <p:txBody>
          <a:bodyPr/>
          <a:lstStyle>
            <a:lvl1pPr>
              <a:defRPr/>
            </a:lvl1pPr>
          </a:lstStyle>
          <a:p>
            <a:pPr>
              <a:defRPr/>
            </a:pPr>
            <a:fld id="{E2815313-7263-5347-8C21-D238D7B4391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5" name="Rectangle 69"/>
          <p:cNvSpPr>
            <a:spLocks noGrp="1" noChangeArrowheads="1"/>
          </p:cNvSpPr>
          <p:nvPr>
            <p:ph type="sldNum" sz="quarter" idx="12"/>
          </p:nvPr>
        </p:nvSpPr>
        <p:spPr>
          <a:ln/>
        </p:spPr>
        <p:txBody>
          <a:bodyPr/>
          <a:lstStyle>
            <a:lvl1pPr>
              <a:defRPr/>
            </a:lvl1pPr>
          </a:lstStyle>
          <a:p>
            <a:pPr>
              <a:defRPr/>
            </a:pPr>
            <a:fld id="{B9D8EA32-F3D4-2D47-B51F-B28A6BAF2C7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4" name="Rectangle 69"/>
          <p:cNvSpPr>
            <a:spLocks noGrp="1" noChangeArrowheads="1"/>
          </p:cNvSpPr>
          <p:nvPr>
            <p:ph type="sldNum" sz="quarter" idx="12"/>
          </p:nvPr>
        </p:nvSpPr>
        <p:spPr>
          <a:ln/>
        </p:spPr>
        <p:txBody>
          <a:bodyPr/>
          <a:lstStyle>
            <a:lvl1pPr>
              <a:defRPr/>
            </a:lvl1pPr>
          </a:lstStyle>
          <a:p>
            <a:pPr>
              <a:defRPr/>
            </a:pPr>
            <a:fld id="{F8EC4B84-ACCF-8846-8DDA-847F31662F9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7" name="Rectangle 69"/>
          <p:cNvSpPr>
            <a:spLocks noGrp="1" noChangeArrowheads="1"/>
          </p:cNvSpPr>
          <p:nvPr>
            <p:ph type="sldNum" sz="quarter" idx="12"/>
          </p:nvPr>
        </p:nvSpPr>
        <p:spPr>
          <a:ln/>
        </p:spPr>
        <p:txBody>
          <a:bodyPr/>
          <a:lstStyle>
            <a:lvl1pPr>
              <a:defRPr/>
            </a:lvl1pPr>
          </a:lstStyle>
          <a:p>
            <a:pPr>
              <a:defRPr/>
            </a:pPr>
            <a:fld id="{8C7FA289-CACA-9242-AE5F-94DDF75ACDD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a:t>© 2017 Pearson Education, Inc., Hoboken, NJ. All rights reserved.                   </a:t>
            </a:r>
          </a:p>
        </p:txBody>
      </p:sp>
      <p:sp>
        <p:nvSpPr>
          <p:cNvPr id="7" name="Rectangle 69"/>
          <p:cNvSpPr>
            <a:spLocks noGrp="1" noChangeArrowheads="1"/>
          </p:cNvSpPr>
          <p:nvPr>
            <p:ph type="sldNum" sz="quarter" idx="12"/>
          </p:nvPr>
        </p:nvSpPr>
        <p:spPr>
          <a:ln/>
        </p:spPr>
        <p:txBody>
          <a:bodyPr/>
          <a:lstStyle>
            <a:lvl1pPr>
              <a:defRPr/>
            </a:lvl1pPr>
          </a:lstStyle>
          <a:p>
            <a:pPr>
              <a:defRPr/>
            </a:pPr>
            <a:fld id="{80B50A1D-7805-4742-A5FE-B4E6E3D45E3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75779"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75782"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3"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4"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5"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6"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7"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8"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9"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75790"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1"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2"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3"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4"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5"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6"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7"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8"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9"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0"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5"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6"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0"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1"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2"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3"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4"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5"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6"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7"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8"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9"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0"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1"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2"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3"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4"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5"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6"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7"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8"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9"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1075" name="Group 54"/>
              <p:cNvGrpSpPr>
                <a:grpSpLocks/>
              </p:cNvGrpSpPr>
              <p:nvPr userDrawn="1"/>
            </p:nvGrpSpPr>
            <p:grpSpPr bwMode="auto">
              <a:xfrm>
                <a:off x="4546" y="3608"/>
                <a:ext cx="518" cy="319"/>
                <a:chOff x="4546" y="3608"/>
                <a:chExt cx="518" cy="319"/>
              </a:xfrm>
            </p:grpSpPr>
            <p:sp>
              <p:nvSpPr>
                <p:cNvPr id="75831"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2"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3"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4"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5"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6"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1076" name="Group 61"/>
              <p:cNvGrpSpPr>
                <a:grpSpLocks/>
              </p:cNvGrpSpPr>
              <p:nvPr userDrawn="1"/>
            </p:nvGrpSpPr>
            <p:grpSpPr bwMode="auto">
              <a:xfrm>
                <a:off x="5381" y="3085"/>
                <a:ext cx="227" cy="132"/>
                <a:chOff x="5381" y="3085"/>
                <a:chExt cx="227" cy="132"/>
              </a:xfrm>
            </p:grpSpPr>
            <p:sp>
              <p:nvSpPr>
                <p:cNvPr id="75838"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9"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40"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41"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75842"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5843"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Arial" pitchFamily="-107" charset="0"/>
              </a:defRPr>
            </a:lvl1pPr>
          </a:lstStyle>
          <a:p>
            <a:pPr>
              <a:defRPr/>
            </a:pPr>
            <a:endParaRPr lang="en-US" dirty="0"/>
          </a:p>
        </p:txBody>
      </p:sp>
      <p:sp>
        <p:nvSpPr>
          <p:cNvPr id="75844"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07" charset="0"/>
              </a:defRPr>
            </a:lvl1pPr>
          </a:lstStyle>
          <a:p>
            <a:pPr>
              <a:defRPr/>
            </a:pPr>
            <a:r>
              <a:rPr lang="en-US" dirty="0"/>
              <a:t>© 2017 Pearson Education, Inc., Hoboken, NJ. All rights reserved.                   </a:t>
            </a:r>
          </a:p>
        </p:txBody>
      </p:sp>
      <p:sp>
        <p:nvSpPr>
          <p:cNvPr id="75845"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07" charset="0"/>
              </a:defRPr>
            </a:lvl1pPr>
          </a:lstStyle>
          <a:p>
            <a:pPr>
              <a:defRPr/>
            </a:pPr>
            <a:fld id="{6A02C28B-1EC7-6D4A-BF01-92C93DDA3D45}" type="slidenum">
              <a:rPr lang="en-US"/>
              <a:pPr>
                <a:defRPr/>
              </a:pPr>
              <a:t>‹#›</a:t>
            </a:fld>
            <a:endParaRPr lang="en-US" dirty="0"/>
          </a:p>
        </p:txBody>
      </p:sp>
      <p:sp>
        <p:nvSpPr>
          <p:cNvPr id="75846"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84" charset="2"/>
        <a:buChar char="Ø"/>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50000"/>
        <a:buFont typeface="Wingdings" pitchFamily="-84" charset="2"/>
        <a:buChar char="l"/>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folHlink"/>
        </a:buClr>
        <a:buSzPct val="50000"/>
        <a:buFont typeface="Wingdings" pitchFamily="-84" charset="2"/>
        <a:buChar char="l"/>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pPr>
              <a:defRPr/>
            </a:pPr>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pPr>
              <a:defRPr/>
            </a:pPr>
            <a:r>
              <a:rPr lang="en-US" dirty="0"/>
              <a:t>© 2017 Pearson Education, Inc., Hoboken, NJ. All rights reserved.                   </a:t>
            </a: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pPr>
              <a:defRPr/>
            </a:pPr>
            <a:fld id="{CD2D5B02-4D85-9F4F-AC9E-87D022241007}"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hdr="0" ftr="0" dt="0"/>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9.pd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df"/><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ieeexplore.ieee.org/document/287646"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df"/><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df"/><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df"/><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df"/><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1.pdf"/><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df"/><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df"/><Relationship Id="rId2" Type="http://schemas.openxmlformats.org/officeDocument/2006/relationships/notesSlide" Target="../notesSlides/notesSlide37.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Software_Engineering_Institute" TargetMode="External"/><Relationship Id="rId7" Type="http://schemas.openxmlformats.org/officeDocument/2006/relationships/hyperlink" Target="https://www.sei.cmu.edu/about/divisions/cert/index.cfm#CERTRecentlyPublishedVulnerabilityNotes" TargetMode="External"/><Relationship Id="rId2" Type="http://schemas.openxmlformats.org/officeDocument/2006/relationships/hyperlink" Target="https://en.wikipedia.org/wiki/Computer_emergency_response_team" TargetMode="External"/><Relationship Id="rId1" Type="http://schemas.openxmlformats.org/officeDocument/2006/relationships/slideLayout" Target="../slideLayouts/slideLayout13.xml"/><Relationship Id="rId6" Type="http://schemas.openxmlformats.org/officeDocument/2006/relationships/hyperlink" Target="https://www.sei.cmu.edu/about/divisions/cert/" TargetMode="External"/><Relationship Id="rId5" Type="http://schemas.openxmlformats.org/officeDocument/2006/relationships/hyperlink" Target="https://en.wikipedia.org/wiki/CERT_Coordination_Center" TargetMode="External"/><Relationship Id="rId4" Type="http://schemas.openxmlformats.org/officeDocument/2006/relationships/hyperlink" Target="https://en.wikipedia.org/wiki/Federally_funded_research_and_development_cente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762000"/>
            <a:ext cx="3959352" cy="1691640"/>
          </a:xfrm>
        </p:spPr>
        <p:txBody>
          <a:bodyPr/>
          <a:lstStyle/>
          <a:p>
            <a:r>
              <a:rPr lang="en-US" dirty="0"/>
              <a:t>Network Security Essentials</a:t>
            </a:r>
            <a:endParaRPr lang="en-AU" dirty="0"/>
          </a:p>
        </p:txBody>
      </p:sp>
      <p:sp>
        <p:nvSpPr>
          <p:cNvPr id="2051" name="Rectangle 3"/>
          <p:cNvSpPr>
            <a:spLocks noGrp="1" noChangeArrowheads="1"/>
          </p:cNvSpPr>
          <p:nvPr>
            <p:ph type="body" sz="half" idx="2"/>
          </p:nvPr>
        </p:nvSpPr>
        <p:spPr>
          <a:xfrm>
            <a:off x="304800" y="2362200"/>
            <a:ext cx="3959352" cy="3200400"/>
          </a:xfrm>
        </p:spPr>
        <p:txBody>
          <a:bodyPr>
            <a:normAutofit/>
          </a:bodyPr>
          <a:lstStyle/>
          <a:p>
            <a:endParaRPr lang="en-US" dirty="0"/>
          </a:p>
          <a:p>
            <a:endParaRPr lang="en-US" dirty="0"/>
          </a:p>
          <a:p>
            <a:endParaRPr lang="en-US" dirty="0"/>
          </a:p>
          <a:p>
            <a:r>
              <a:rPr lang="en-US" dirty="0"/>
              <a:t>Sixth Edition</a:t>
            </a:r>
          </a:p>
          <a:p>
            <a:r>
              <a:rPr lang="en-US" dirty="0"/>
              <a:t>by William Stallings</a:t>
            </a:r>
          </a:p>
        </p:txBody>
      </p:sp>
      <p:pic>
        <p:nvPicPr>
          <p:cNvPr id="8" name="Picture Placeholder 7" descr="StallingsNSE_6e_front.pdf"/>
          <p:cNvPicPr>
            <a:picLocks noGrp="1" noChangeAspect="1"/>
          </p:cNvPicPr>
          <p:nvPr>
            <p:ph type="pic" idx="1"/>
          </p:nvPr>
        </p:nvPicPr>
        <mc:AlternateContent xmlns:mc="http://schemas.openxmlformats.org/markup-compatibility/2006">
          <mc:Choice xmlns:ma="http://schemas.microsoft.com/office/mac/drawingml/2008/main" xmlns:mv="urn:schemas-microsoft-com:mac:vml" xmlns="" Requires="ma">
            <p:blipFill>
              <a:blip r:embed="rId3"/>
              <a:srcRect t="-219" b="-219"/>
              <a:stretch>
                <a:fillRect/>
              </a:stretch>
            </p:blipFill>
          </mc:Choice>
          <mc:Fallback>
            <p:blipFill>
              <a:blip r:embed="rId4"/>
              <a:srcRect t="-219" b="-219"/>
              <a:stretch>
                <a:fillRect/>
              </a:stretch>
            </p:blipFill>
          </mc:Fallback>
        </mc:AlternateContent>
        <p:spPr>
          <a:xfrm>
            <a:off x="4724400" y="685800"/>
            <a:ext cx="4128726" cy="5416569"/>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0" y="63500"/>
            <a:ext cx="7583488" cy="1282700"/>
          </a:xfrm>
        </p:spPr>
        <p:txBody>
          <a:bodyPr/>
          <a:lstStyle/>
          <a:p>
            <a:r>
              <a:rPr lang="en-US" dirty="0">
                <a:solidFill>
                  <a:schemeClr val="bg1"/>
                </a:solidFill>
              </a:rPr>
              <a:t>Password Guessing</a:t>
            </a:r>
            <a:endParaRPr lang="en-AU" dirty="0">
              <a:solidFill>
                <a:schemeClr val="bg1"/>
              </a:solidFill>
            </a:endParaRPr>
          </a:p>
        </p:txBody>
      </p:sp>
      <p:sp>
        <p:nvSpPr>
          <p:cNvPr id="6" name="Rectangle 5"/>
          <p:cNvSpPr/>
          <p:nvPr/>
        </p:nvSpPr>
        <p:spPr>
          <a:xfrm>
            <a:off x="381000" y="1219200"/>
            <a:ext cx="8305800" cy="5486400"/>
          </a:xfrm>
          <a:prstGeom prst="rect">
            <a:avLst/>
          </a:prstGeom>
        </p:spPr>
        <p:txBody>
          <a:bodyPr wrap="square">
            <a:spAutoFit/>
          </a:bodyPr>
          <a:lstStyle/>
          <a:p>
            <a:r>
              <a:rPr lang="en-US" dirty="0">
                <a:solidFill>
                  <a:schemeClr val="tx2">
                    <a:lumMod val="10000"/>
                  </a:schemeClr>
                </a:solidFill>
                <a:latin typeface="+mn-lt"/>
              </a:rPr>
              <a:t>1. Try default passwords used with standard accounts that are shipped                 with the system. Many administrators do not bother to change these defaults.</a:t>
            </a:r>
          </a:p>
          <a:p>
            <a:endParaRPr lang="en-US" dirty="0">
              <a:solidFill>
                <a:schemeClr val="tx2">
                  <a:lumMod val="10000"/>
                </a:schemeClr>
              </a:solidFill>
              <a:latin typeface="+mn-lt"/>
            </a:endParaRPr>
          </a:p>
          <a:p>
            <a:r>
              <a:rPr lang="en-US" dirty="0">
                <a:solidFill>
                  <a:schemeClr val="tx2">
                    <a:lumMod val="10000"/>
                  </a:schemeClr>
                </a:solidFill>
                <a:latin typeface="+mn-lt"/>
              </a:rPr>
              <a:t>2. Exhaustively try all short passwords (those of one to three characters).</a:t>
            </a:r>
          </a:p>
          <a:p>
            <a:endParaRPr lang="en-US" dirty="0">
              <a:solidFill>
                <a:schemeClr val="tx2">
                  <a:lumMod val="10000"/>
                </a:schemeClr>
              </a:solidFill>
              <a:latin typeface="+mn-lt"/>
            </a:endParaRPr>
          </a:p>
          <a:p>
            <a:r>
              <a:rPr lang="en-US" dirty="0">
                <a:solidFill>
                  <a:schemeClr val="tx2">
                    <a:lumMod val="10000"/>
                  </a:schemeClr>
                </a:solidFill>
                <a:latin typeface="+mn-lt"/>
              </a:rPr>
              <a:t>3. Try words in the system’s online dictionary or a list of likely passwords.</a:t>
            </a:r>
          </a:p>
          <a:p>
            <a:r>
              <a:rPr lang="en-US" dirty="0">
                <a:solidFill>
                  <a:schemeClr val="tx2">
                    <a:lumMod val="10000"/>
                  </a:schemeClr>
                </a:solidFill>
                <a:latin typeface="+mn-lt"/>
              </a:rPr>
              <a:t>Examples of the latter are readily available on hacker bulletin boards.</a:t>
            </a:r>
          </a:p>
          <a:p>
            <a:endParaRPr lang="en-US" dirty="0">
              <a:solidFill>
                <a:schemeClr val="tx2">
                  <a:lumMod val="10000"/>
                </a:schemeClr>
              </a:solidFill>
              <a:latin typeface="+mn-lt"/>
            </a:endParaRPr>
          </a:p>
          <a:p>
            <a:r>
              <a:rPr lang="en-US" dirty="0">
                <a:solidFill>
                  <a:schemeClr val="tx2">
                    <a:lumMod val="10000"/>
                  </a:schemeClr>
                </a:solidFill>
                <a:latin typeface="+mn-lt"/>
              </a:rPr>
              <a:t>4. Collect information about users, such as their full names, the names of their</a:t>
            </a:r>
          </a:p>
          <a:p>
            <a:r>
              <a:rPr lang="en-US" dirty="0">
                <a:solidFill>
                  <a:schemeClr val="tx2">
                    <a:lumMod val="10000"/>
                  </a:schemeClr>
                </a:solidFill>
                <a:latin typeface="+mn-lt"/>
              </a:rPr>
              <a:t>spouse and children, pictures in their office, and books in their office that are</a:t>
            </a:r>
          </a:p>
          <a:p>
            <a:r>
              <a:rPr lang="en-US" dirty="0">
                <a:solidFill>
                  <a:schemeClr val="tx2">
                    <a:lumMod val="10000"/>
                  </a:schemeClr>
                </a:solidFill>
                <a:latin typeface="+mn-lt"/>
              </a:rPr>
              <a:t>related to hobbies.</a:t>
            </a:r>
          </a:p>
          <a:p>
            <a:endParaRPr lang="en-US" dirty="0">
              <a:solidFill>
                <a:schemeClr val="tx2">
                  <a:lumMod val="10000"/>
                </a:schemeClr>
              </a:solidFill>
              <a:latin typeface="+mn-lt"/>
            </a:endParaRPr>
          </a:p>
          <a:p>
            <a:r>
              <a:rPr lang="en-US" dirty="0">
                <a:solidFill>
                  <a:schemeClr val="tx2">
                    <a:lumMod val="10000"/>
                  </a:schemeClr>
                </a:solidFill>
                <a:latin typeface="+mn-lt"/>
              </a:rPr>
              <a:t>5. Try users’ phone numbers, Social Security numbers, and room numbers.</a:t>
            </a:r>
          </a:p>
          <a:p>
            <a:endParaRPr lang="en-US" dirty="0">
              <a:solidFill>
                <a:schemeClr val="tx2">
                  <a:lumMod val="10000"/>
                </a:schemeClr>
              </a:solidFill>
              <a:latin typeface="+mn-lt"/>
            </a:endParaRPr>
          </a:p>
          <a:p>
            <a:r>
              <a:rPr lang="en-US" dirty="0">
                <a:solidFill>
                  <a:schemeClr val="tx2">
                    <a:lumMod val="10000"/>
                  </a:schemeClr>
                </a:solidFill>
                <a:latin typeface="+mn-lt"/>
              </a:rPr>
              <a:t>6. Try all legitimate license plate numbers for this state.</a:t>
            </a:r>
          </a:p>
          <a:p>
            <a:endParaRPr lang="en-US" dirty="0">
              <a:solidFill>
                <a:schemeClr val="tx2">
                  <a:lumMod val="10000"/>
                </a:schemeClr>
              </a:solidFill>
              <a:latin typeface="+mn-lt"/>
            </a:endParaRPr>
          </a:p>
          <a:p>
            <a:r>
              <a:rPr lang="en-US" dirty="0">
                <a:solidFill>
                  <a:schemeClr val="tx2">
                    <a:lumMod val="10000"/>
                  </a:schemeClr>
                </a:solidFill>
                <a:latin typeface="+mn-lt"/>
              </a:rPr>
              <a:t>7. Use a Trojan horse to bypass restrictions on access.</a:t>
            </a:r>
          </a:p>
          <a:p>
            <a:endParaRPr lang="en-US" dirty="0">
              <a:solidFill>
                <a:schemeClr val="tx2">
                  <a:lumMod val="10000"/>
                </a:schemeClr>
              </a:solidFill>
              <a:latin typeface="+mn-lt"/>
            </a:endParaRPr>
          </a:p>
          <a:p>
            <a:r>
              <a:rPr lang="en-US" dirty="0">
                <a:solidFill>
                  <a:schemeClr val="tx2">
                    <a:lumMod val="10000"/>
                  </a:schemeClr>
                </a:solidFill>
                <a:latin typeface="+mn-lt"/>
              </a:rPr>
              <a:t>8. Tap the line between a remote user and the host system.</a:t>
            </a:r>
          </a:p>
        </p:txBody>
      </p:sp>
      <p:pic>
        <p:nvPicPr>
          <p:cNvPr id="7" name="Picture 6"/>
          <p:cNvPicPr>
            <a:picLocks noChangeAspect="1"/>
          </p:cNvPicPr>
          <p:nvPr/>
        </p:nvPicPr>
        <p:blipFill>
          <a:blip r:embed="rId3"/>
          <a:stretch>
            <a:fillRect/>
          </a:stretch>
        </p:blipFill>
        <p:spPr>
          <a:xfrm>
            <a:off x="7467600" y="152400"/>
            <a:ext cx="1538287" cy="1815873"/>
          </a:xfrm>
          <a:prstGeom prst="rect">
            <a:avLst/>
          </a:prstGeom>
        </p:spPr>
      </p:pic>
      <p:sp>
        <p:nvSpPr>
          <p:cNvPr id="2" name="Slide Number Placeholder 1">
            <a:extLst>
              <a:ext uri="{FF2B5EF4-FFF2-40B4-BE49-F238E27FC236}">
                <a16:creationId xmlns:a16="http://schemas.microsoft.com/office/drawing/2014/main" id="{AB9416F6-E653-49AD-9584-6984A0DAEDB2}"/>
              </a:ext>
            </a:extLst>
          </p:cNvPr>
          <p:cNvSpPr>
            <a:spLocks noGrp="1"/>
          </p:cNvSpPr>
          <p:nvPr>
            <p:ph type="sldNum" sz="quarter" idx="12"/>
          </p:nvPr>
        </p:nvSpPr>
        <p:spPr/>
        <p:txBody>
          <a:bodyPr/>
          <a:lstStyle/>
          <a:p>
            <a:pPr>
              <a:defRPr/>
            </a:pPr>
            <a:fld id="{27E165ED-656A-D844-921A-9EBBD6C35F24}"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t>Intrusion Detection</a:t>
            </a:r>
            <a:endParaRPr lang="en-AU" dirty="0"/>
          </a:p>
        </p:txBody>
      </p:sp>
      <p:sp>
        <p:nvSpPr>
          <p:cNvPr id="54275" name="Rectangle 3"/>
          <p:cNvSpPr>
            <a:spLocks noGrp="1" noChangeArrowheads="1"/>
          </p:cNvSpPr>
          <p:nvPr>
            <p:ph idx="1"/>
          </p:nvPr>
        </p:nvSpPr>
        <p:spPr>
          <a:xfrm>
            <a:off x="779463" y="1828800"/>
            <a:ext cx="7583488" cy="4724400"/>
          </a:xfrm>
        </p:spPr>
        <p:txBody>
          <a:bodyPr>
            <a:normAutofit fontScale="92500" lnSpcReduction="10000"/>
          </a:bodyPr>
          <a:lstStyle/>
          <a:p>
            <a:r>
              <a:rPr lang="en-AU" dirty="0">
                <a:solidFill>
                  <a:schemeClr val="tx2">
                    <a:lumMod val="10000"/>
                  </a:schemeClr>
                </a:solidFill>
              </a:rPr>
              <a:t>A system’s second line of defense</a:t>
            </a:r>
          </a:p>
          <a:p>
            <a:r>
              <a:rPr lang="en-AU" dirty="0">
                <a:solidFill>
                  <a:schemeClr val="tx2">
                    <a:lumMod val="10000"/>
                  </a:schemeClr>
                </a:solidFill>
              </a:rPr>
              <a:t>Is based on the assumption that the behavior of the      intruder differs from that of a legitimate user in ways      that can be quantified</a:t>
            </a:r>
          </a:p>
          <a:p>
            <a:r>
              <a:rPr lang="en-AU" dirty="0">
                <a:solidFill>
                  <a:schemeClr val="tx2">
                    <a:lumMod val="10000"/>
                  </a:schemeClr>
                </a:solidFill>
              </a:rPr>
              <a:t>Considerations:</a:t>
            </a:r>
          </a:p>
          <a:p>
            <a:pPr lvl="1">
              <a:buClr>
                <a:schemeClr val="bg1"/>
              </a:buClr>
            </a:pPr>
            <a:r>
              <a:rPr lang="en-AU" dirty="0">
                <a:solidFill>
                  <a:schemeClr val="tx2">
                    <a:lumMod val="10000"/>
                  </a:schemeClr>
                </a:solidFill>
              </a:rPr>
              <a:t>If an intrusion is detected quickly enough, the intruder can be identified and ejected from the system before any damage is done or any data are compromised.</a:t>
            </a:r>
          </a:p>
          <a:p>
            <a:pPr lvl="1">
              <a:buClr>
                <a:schemeClr val="bg1"/>
              </a:buClr>
            </a:pPr>
            <a:r>
              <a:rPr lang="en-AU" dirty="0">
                <a:solidFill>
                  <a:schemeClr val="tx2">
                    <a:lumMod val="10000"/>
                  </a:schemeClr>
                </a:solidFill>
              </a:rPr>
              <a:t>An effective intrusion detection system can serve as a deterrent, so acting to prevent intrusions.</a:t>
            </a:r>
          </a:p>
          <a:p>
            <a:pPr lvl="1">
              <a:buClr>
                <a:schemeClr val="bg1"/>
              </a:buClr>
            </a:pPr>
            <a:r>
              <a:rPr lang="en-AU" dirty="0">
                <a:solidFill>
                  <a:schemeClr val="tx2">
                    <a:lumMod val="10000"/>
                  </a:schemeClr>
                </a:solidFill>
              </a:rPr>
              <a:t>Intrusion detection enables the collection of information about intrusion techniques that can be used to strengthen the intrusion prevention facility.</a:t>
            </a:r>
          </a:p>
        </p:txBody>
      </p:sp>
      <p:pic>
        <p:nvPicPr>
          <p:cNvPr id="4"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620000" y="1752600"/>
            <a:ext cx="1460500" cy="1524000"/>
          </a:xfrm>
          <a:prstGeom prst="rect">
            <a:avLst/>
          </a:prstGeom>
          <a:scene3d>
            <a:camera prst="orthographicFront">
              <a:rot lat="0" lon="11099999" rev="0"/>
            </a:camera>
            <a:lightRig rig="threePt" dir="t"/>
          </a:scene3d>
        </p:spPr>
      </p:pic>
      <p:sp>
        <p:nvSpPr>
          <p:cNvPr id="2" name="Slide Number Placeholder 1">
            <a:extLst>
              <a:ext uri="{FF2B5EF4-FFF2-40B4-BE49-F238E27FC236}">
                <a16:creationId xmlns:a16="http://schemas.microsoft.com/office/drawing/2014/main" id="{84734DCD-2E54-4318-9721-6371020A1A8A}"/>
              </a:ext>
            </a:extLst>
          </p:cNvPr>
          <p:cNvSpPr>
            <a:spLocks noGrp="1"/>
          </p:cNvSpPr>
          <p:nvPr>
            <p:ph type="sldNum" sz="quarter" idx="12"/>
          </p:nvPr>
        </p:nvSpPr>
        <p:spPr/>
        <p:txBody>
          <a:bodyPr/>
          <a:lstStyle/>
          <a:p>
            <a:pPr>
              <a:defRPr/>
            </a:pPr>
            <a:fld id="{9C2FB95B-9CE7-A047-A167-44F68D48CF28}"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176" t="19091" b="19091"/>
              <a:stretch>
                <a:fillRect/>
              </a:stretch>
            </p:blipFill>
          </mc:Choice>
          <mc:Fallback>
            <p:blipFill>
              <a:blip r:embed="rId4"/>
              <a:srcRect l="-1176" t="19091" b="19091"/>
              <a:stretch>
                <a:fillRect/>
              </a:stretch>
            </p:blipFill>
          </mc:Fallback>
        </mc:AlternateContent>
        <p:spPr>
          <a:xfrm>
            <a:off x="685800" y="228600"/>
            <a:ext cx="7805946" cy="6172200"/>
          </a:xfrm>
          <a:prstGeom prst="rect">
            <a:avLst/>
          </a:prstGeom>
          <a:solidFill>
            <a:schemeClr val="tx1"/>
          </a:solidFill>
        </p:spPr>
      </p:pic>
      <p:sp>
        <p:nvSpPr>
          <p:cNvPr id="2" name="Slide Number Placeholder 1">
            <a:extLst>
              <a:ext uri="{FF2B5EF4-FFF2-40B4-BE49-F238E27FC236}">
                <a16:creationId xmlns:a16="http://schemas.microsoft.com/office/drawing/2014/main" id="{6ED7265D-4799-4D32-BD84-5B5434682B0F}"/>
              </a:ext>
            </a:extLst>
          </p:cNvPr>
          <p:cNvSpPr>
            <a:spLocks noGrp="1"/>
          </p:cNvSpPr>
          <p:nvPr>
            <p:ph type="sldNum" sz="quarter" idx="12"/>
          </p:nvPr>
        </p:nvSpPr>
        <p:spPr/>
        <p:txBody>
          <a:bodyPr/>
          <a:lstStyle/>
          <a:p>
            <a:pPr>
              <a:defRPr/>
            </a:pPr>
            <a:fld id="{B7F95E63-B2FC-6340-819F-09B1386E07DA}" type="slidenum">
              <a:rPr lang="en-US" smtClean="0"/>
              <a:pPr>
                <a:defRPr/>
              </a:pPr>
              <a:t>12</a:t>
            </a:fld>
            <a:endParaRPr lang="en-US" dirty="0"/>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t>Audit Records</a:t>
            </a:r>
            <a:endParaRPr lang="en-AU" dirty="0"/>
          </a:p>
        </p:txBody>
      </p:sp>
      <p:sp>
        <p:nvSpPr>
          <p:cNvPr id="56323" name="Rectangle 3"/>
          <p:cNvSpPr>
            <a:spLocks noGrp="1" noChangeArrowheads="1"/>
          </p:cNvSpPr>
          <p:nvPr>
            <p:ph idx="1"/>
          </p:nvPr>
        </p:nvSpPr>
        <p:spPr>
          <a:xfrm>
            <a:off x="762000" y="1600200"/>
            <a:ext cx="7583488" cy="4724400"/>
          </a:xfrm>
        </p:spPr>
        <p:txBody>
          <a:bodyPr>
            <a:normAutofit/>
          </a:bodyPr>
          <a:lstStyle/>
          <a:p>
            <a:r>
              <a:rPr lang="en-US" dirty="0">
                <a:solidFill>
                  <a:schemeClr val="tx2">
                    <a:lumMod val="10000"/>
                  </a:schemeClr>
                </a:solidFill>
              </a:rPr>
              <a:t>A fundamental tool for intrusion detection</a:t>
            </a:r>
          </a:p>
        </p:txBody>
      </p:sp>
      <p:graphicFrame>
        <p:nvGraphicFramePr>
          <p:cNvPr id="4" name="Diagram 3"/>
          <p:cNvGraphicFramePr/>
          <p:nvPr>
            <p:extLst>
              <p:ext uri="{D42A27DB-BD31-4B8C-83A1-F6EECF244321}">
                <p14:modId xmlns:p14="http://schemas.microsoft.com/office/powerpoint/2010/main" val="328092232"/>
              </p:ext>
            </p:extLst>
          </p:nvPr>
        </p:nvGraphicFramePr>
        <p:xfrm>
          <a:off x="539552" y="2204864"/>
          <a:ext cx="7994848" cy="4580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2EE3FB29-B7F2-4687-A951-CD123C883E2F}"/>
              </a:ext>
            </a:extLst>
          </p:cNvPr>
          <p:cNvSpPr>
            <a:spLocks noGrp="1"/>
          </p:cNvSpPr>
          <p:nvPr>
            <p:ph type="sldNum" sz="quarter" idx="12"/>
          </p:nvPr>
        </p:nvSpPr>
        <p:spPr/>
        <p:txBody>
          <a:bodyPr/>
          <a:lstStyle/>
          <a:p>
            <a:pPr>
              <a:defRPr/>
            </a:pPr>
            <a:fld id="{9C2FB95B-9CE7-A047-A167-44F68D48CF28}"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t>Audit Records </a:t>
            </a:r>
            <a:r>
              <a:rPr lang="en-US" sz="2000" dirty="0"/>
              <a:t>(cont.)</a:t>
            </a:r>
            <a:endParaRPr lang="en-AU" sz="2000" dirty="0"/>
          </a:p>
        </p:txBody>
      </p:sp>
      <p:sp>
        <p:nvSpPr>
          <p:cNvPr id="56323" name="Rectangle 3"/>
          <p:cNvSpPr>
            <a:spLocks noGrp="1" noChangeArrowheads="1"/>
          </p:cNvSpPr>
          <p:nvPr>
            <p:ph idx="1"/>
          </p:nvPr>
        </p:nvSpPr>
        <p:spPr>
          <a:xfrm>
            <a:off x="395536" y="1600200"/>
            <a:ext cx="8640960" cy="460648"/>
          </a:xfrm>
        </p:spPr>
        <p:txBody>
          <a:bodyPr>
            <a:normAutofit/>
          </a:bodyPr>
          <a:lstStyle/>
          <a:p>
            <a:r>
              <a:rPr lang="en-US" dirty="0">
                <a:solidFill>
                  <a:schemeClr val="tx2">
                    <a:lumMod val="10000"/>
                  </a:schemeClr>
                </a:solidFill>
              </a:rPr>
              <a:t>An audit record may contains the following fields:  </a:t>
            </a:r>
          </a:p>
          <a:p>
            <a:pPr marL="0" indent="0">
              <a:buNone/>
            </a:pPr>
            <a:endParaRPr lang="en-US" dirty="0">
              <a:solidFill>
                <a:schemeClr val="tx2">
                  <a:lumMod val="10000"/>
                </a:schemeClr>
              </a:solidFill>
            </a:endParaRPr>
          </a:p>
        </p:txBody>
      </p:sp>
      <p:sp>
        <p:nvSpPr>
          <p:cNvPr id="2" name="Slide Number Placeholder 1">
            <a:extLst>
              <a:ext uri="{FF2B5EF4-FFF2-40B4-BE49-F238E27FC236}">
                <a16:creationId xmlns:a16="http://schemas.microsoft.com/office/drawing/2014/main" id="{2EE3FB29-B7F2-4687-A951-CD123C883E2F}"/>
              </a:ext>
            </a:extLst>
          </p:cNvPr>
          <p:cNvSpPr>
            <a:spLocks noGrp="1"/>
          </p:cNvSpPr>
          <p:nvPr>
            <p:ph type="sldNum" sz="quarter" idx="12"/>
          </p:nvPr>
        </p:nvSpPr>
        <p:spPr/>
        <p:txBody>
          <a:bodyPr/>
          <a:lstStyle/>
          <a:p>
            <a:pPr>
              <a:defRPr/>
            </a:pPr>
            <a:fld id="{9C2FB95B-9CE7-A047-A167-44F68D48CF28}" type="slidenum">
              <a:rPr lang="en-US" smtClean="0"/>
              <a:pPr>
                <a:defRPr/>
              </a:pPr>
              <a:t>14</a:t>
            </a:fld>
            <a:endParaRPr lang="en-US" dirty="0"/>
          </a:p>
        </p:txBody>
      </p:sp>
      <p:graphicFrame>
        <p:nvGraphicFramePr>
          <p:cNvPr id="3" name="Table 2">
            <a:extLst>
              <a:ext uri="{FF2B5EF4-FFF2-40B4-BE49-F238E27FC236}">
                <a16:creationId xmlns:a16="http://schemas.microsoft.com/office/drawing/2014/main" id="{6B47423B-4A17-4051-86EE-0C0F6EE99BD1}"/>
              </a:ext>
            </a:extLst>
          </p:cNvPr>
          <p:cNvGraphicFramePr>
            <a:graphicFrameLocks noGrp="1"/>
          </p:cNvGraphicFramePr>
          <p:nvPr>
            <p:extLst>
              <p:ext uri="{D42A27DB-BD31-4B8C-83A1-F6EECF244321}">
                <p14:modId xmlns:p14="http://schemas.microsoft.com/office/powerpoint/2010/main" val="37983227"/>
              </p:ext>
            </p:extLst>
          </p:nvPr>
        </p:nvGraphicFramePr>
        <p:xfrm>
          <a:off x="395536" y="2060848"/>
          <a:ext cx="8400639" cy="640080"/>
        </p:xfrm>
        <a:graphic>
          <a:graphicData uri="http://schemas.openxmlformats.org/drawingml/2006/table">
            <a:tbl>
              <a:tblPr firstRow="1" bandRow="1">
                <a:tableStyleId>{5C22544A-7EE6-4342-B048-85BDC9FD1C3A}</a:tableStyleId>
              </a:tblPr>
              <a:tblGrid>
                <a:gridCol w="1189041">
                  <a:extLst>
                    <a:ext uri="{9D8B030D-6E8A-4147-A177-3AD203B41FA5}">
                      <a16:colId xmlns:a16="http://schemas.microsoft.com/office/drawing/2014/main" val="2669152299"/>
                    </a:ext>
                  </a:extLst>
                </a:gridCol>
                <a:gridCol w="1443835">
                  <a:extLst>
                    <a:ext uri="{9D8B030D-6E8A-4147-A177-3AD203B41FA5}">
                      <a16:colId xmlns:a16="http://schemas.microsoft.com/office/drawing/2014/main" val="1861836078"/>
                    </a:ext>
                  </a:extLst>
                </a:gridCol>
                <a:gridCol w="1273972">
                  <a:extLst>
                    <a:ext uri="{9D8B030D-6E8A-4147-A177-3AD203B41FA5}">
                      <a16:colId xmlns:a16="http://schemas.microsoft.com/office/drawing/2014/main" val="2173819280"/>
                    </a:ext>
                  </a:extLst>
                </a:gridCol>
                <a:gridCol w="1613699">
                  <a:extLst>
                    <a:ext uri="{9D8B030D-6E8A-4147-A177-3AD203B41FA5}">
                      <a16:colId xmlns:a16="http://schemas.microsoft.com/office/drawing/2014/main" val="2160674146"/>
                    </a:ext>
                  </a:extLst>
                </a:gridCol>
                <a:gridCol w="1379979">
                  <a:extLst>
                    <a:ext uri="{9D8B030D-6E8A-4147-A177-3AD203B41FA5}">
                      <a16:colId xmlns:a16="http://schemas.microsoft.com/office/drawing/2014/main" val="3945288195"/>
                    </a:ext>
                  </a:extLst>
                </a:gridCol>
                <a:gridCol w="1500113">
                  <a:extLst>
                    <a:ext uri="{9D8B030D-6E8A-4147-A177-3AD203B41FA5}">
                      <a16:colId xmlns:a16="http://schemas.microsoft.com/office/drawing/2014/main" val="2054308429"/>
                    </a:ext>
                  </a:extLst>
                </a:gridCol>
              </a:tblGrid>
              <a:tr h="370840">
                <a:tc>
                  <a:txBody>
                    <a:bodyPr/>
                    <a:lstStyle/>
                    <a:p>
                      <a:r>
                        <a:rPr lang="en-US" dirty="0"/>
                        <a:t>Subject</a:t>
                      </a:r>
                    </a:p>
                  </a:txBody>
                  <a:tcPr/>
                </a:tc>
                <a:tc>
                  <a:txBody>
                    <a:bodyPr/>
                    <a:lstStyle/>
                    <a:p>
                      <a:r>
                        <a:rPr lang="en-US" dirty="0"/>
                        <a:t>Action</a:t>
                      </a:r>
                    </a:p>
                  </a:txBody>
                  <a:tcPr/>
                </a:tc>
                <a:tc>
                  <a:txBody>
                    <a:bodyPr/>
                    <a:lstStyle/>
                    <a:p>
                      <a:r>
                        <a:rPr lang="en-US" dirty="0"/>
                        <a:t>Object</a:t>
                      </a:r>
                    </a:p>
                  </a:txBody>
                  <a:tcPr/>
                </a:tc>
                <a:tc>
                  <a:txBody>
                    <a:bodyPr/>
                    <a:lstStyle/>
                    <a:p>
                      <a:r>
                        <a:rPr lang="en-US" dirty="0"/>
                        <a:t>exception</a:t>
                      </a:r>
                    </a:p>
                  </a:txBody>
                  <a:tcPr/>
                </a:tc>
                <a:tc>
                  <a:txBody>
                    <a:bodyPr/>
                    <a:lstStyle/>
                    <a:p>
                      <a:r>
                        <a:rPr lang="en-US" dirty="0"/>
                        <a:t>Resource-usage</a:t>
                      </a:r>
                    </a:p>
                  </a:txBody>
                  <a:tcPr/>
                </a:tc>
                <a:tc>
                  <a:txBody>
                    <a:bodyPr/>
                    <a:lstStyle/>
                    <a:p>
                      <a:r>
                        <a:rPr lang="en-US" dirty="0"/>
                        <a:t>Time-stamp</a:t>
                      </a:r>
                    </a:p>
                  </a:txBody>
                  <a:tcPr/>
                </a:tc>
                <a:extLst>
                  <a:ext uri="{0D108BD9-81ED-4DB2-BD59-A6C34878D82A}">
                    <a16:rowId xmlns:a16="http://schemas.microsoft.com/office/drawing/2014/main" val="3790612057"/>
                  </a:ext>
                </a:extLst>
              </a:tr>
            </a:tbl>
          </a:graphicData>
        </a:graphic>
      </p:graphicFrame>
      <p:sp>
        <p:nvSpPr>
          <p:cNvPr id="7" name="Rectangle 3">
            <a:extLst>
              <a:ext uri="{FF2B5EF4-FFF2-40B4-BE49-F238E27FC236}">
                <a16:creationId xmlns:a16="http://schemas.microsoft.com/office/drawing/2014/main" id="{A3C7B86A-411F-4BF1-BDF6-27DCE06D8009}"/>
              </a:ext>
            </a:extLst>
          </p:cNvPr>
          <p:cNvSpPr txBox="1">
            <a:spLocks noChangeArrowheads="1"/>
          </p:cNvSpPr>
          <p:nvPr/>
        </p:nvSpPr>
        <p:spPr>
          <a:xfrm>
            <a:off x="547936" y="2896343"/>
            <a:ext cx="8200528" cy="815477"/>
          </a:xfrm>
          <a:prstGeom prst="rect">
            <a:avLst/>
          </a:prstGeom>
        </p:spPr>
        <p:txBody>
          <a:bodyPr vert="horz" lIns="91440" tIns="45720" rIns="91440" bIns="45720" rtlCol="0">
            <a:normAutofit lnSpcReduction="100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a:solidFill>
                  <a:schemeClr val="tx2">
                    <a:lumMod val="10000"/>
                  </a:schemeClr>
                </a:solidFill>
              </a:rPr>
              <a:t>An audit record generated by the user Smith trying to issue the command: </a:t>
            </a:r>
            <a:r>
              <a:rPr lang="en-US" b="1" dirty="0">
                <a:solidFill>
                  <a:schemeClr val="tx2">
                    <a:lumMod val="10000"/>
                  </a:schemeClr>
                </a:solidFill>
              </a:rPr>
              <a:t>copy game.exe to &lt;library&gt;game.exe</a:t>
            </a:r>
          </a:p>
          <a:p>
            <a:pPr marL="0" indent="0" fontAlgn="auto">
              <a:spcAft>
                <a:spcPts val="0"/>
              </a:spcAft>
              <a:buFont typeface="Calisto MT" pitchFamily="18" charset="0"/>
              <a:buNone/>
            </a:pPr>
            <a:endParaRPr lang="en-US" dirty="0">
              <a:solidFill>
                <a:schemeClr val="tx2">
                  <a:lumMod val="10000"/>
                </a:schemeClr>
              </a:solidFill>
            </a:endParaRPr>
          </a:p>
        </p:txBody>
      </p:sp>
      <p:pic>
        <p:nvPicPr>
          <p:cNvPr id="5" name="Picture 4">
            <a:extLst>
              <a:ext uri="{FF2B5EF4-FFF2-40B4-BE49-F238E27FC236}">
                <a16:creationId xmlns:a16="http://schemas.microsoft.com/office/drawing/2014/main" id="{93A2D6BF-8575-453B-A87D-175FD40CC2E0}"/>
              </a:ext>
            </a:extLst>
          </p:cNvPr>
          <p:cNvPicPr>
            <a:picLocks noChangeAspect="1"/>
          </p:cNvPicPr>
          <p:nvPr/>
        </p:nvPicPr>
        <p:blipFill>
          <a:blip r:embed="rId3"/>
          <a:stretch>
            <a:fillRect/>
          </a:stretch>
        </p:blipFill>
        <p:spPr>
          <a:xfrm>
            <a:off x="0" y="3940559"/>
            <a:ext cx="9144000" cy="2296753"/>
          </a:xfrm>
          <a:prstGeom prst="rect">
            <a:avLst/>
          </a:prstGeom>
        </p:spPr>
      </p:pic>
    </p:spTree>
    <p:extLst>
      <p:ext uri="{BB962C8B-B14F-4D97-AF65-F5344CB8AC3E}">
        <p14:creationId xmlns:p14="http://schemas.microsoft.com/office/powerpoint/2010/main" val="765423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t>Approaches to Intrusion Detection</a:t>
            </a:r>
            <a:endParaRPr lang="en-AU" dirty="0"/>
          </a:p>
        </p:txBody>
      </p:sp>
      <p:sp>
        <p:nvSpPr>
          <p:cNvPr id="55299" name="Rectangle 3"/>
          <p:cNvSpPr>
            <a:spLocks noGrp="1" noChangeArrowheads="1"/>
          </p:cNvSpPr>
          <p:nvPr>
            <p:ph idx="1"/>
          </p:nvPr>
        </p:nvSpPr>
        <p:spPr>
          <a:xfrm>
            <a:off x="762000" y="1600200"/>
            <a:ext cx="7583488" cy="4800600"/>
          </a:xfrm>
        </p:spPr>
        <p:txBody>
          <a:bodyPr>
            <a:normAutofit fontScale="85000" lnSpcReduction="10000"/>
          </a:bodyPr>
          <a:lstStyle/>
          <a:p>
            <a:r>
              <a:rPr lang="en-US" b="1" dirty="0">
                <a:solidFill>
                  <a:schemeClr val="tx2">
                    <a:lumMod val="10000"/>
                  </a:schemeClr>
                </a:solidFill>
              </a:rPr>
              <a:t>Statistical</a:t>
            </a:r>
            <a:r>
              <a:rPr lang="en-US" dirty="0">
                <a:solidFill>
                  <a:schemeClr val="tx2">
                    <a:lumMod val="10000"/>
                  </a:schemeClr>
                </a:solidFill>
              </a:rPr>
              <a:t> anomaly detection</a:t>
            </a:r>
          </a:p>
          <a:p>
            <a:pPr lvl="1">
              <a:buClr>
                <a:schemeClr val="bg1"/>
              </a:buClr>
            </a:pPr>
            <a:r>
              <a:rPr lang="en-US" dirty="0">
                <a:solidFill>
                  <a:schemeClr val="tx2">
                    <a:lumMod val="10000"/>
                  </a:schemeClr>
                </a:solidFill>
              </a:rPr>
              <a:t>Involves the collection of data relating to the behavior of legitimate users over a period of time</a:t>
            </a:r>
          </a:p>
          <a:p>
            <a:pPr lvl="1">
              <a:buClr>
                <a:schemeClr val="bg1"/>
              </a:buClr>
            </a:pPr>
            <a:r>
              <a:rPr lang="en-US" dirty="0">
                <a:solidFill>
                  <a:schemeClr val="tx2">
                    <a:lumMod val="10000"/>
                  </a:schemeClr>
                </a:solidFill>
              </a:rPr>
              <a:t>Then statistical tests are applied to observed behavior to determine whether that behavior is not legitimate user behavior.</a:t>
            </a:r>
          </a:p>
          <a:p>
            <a:pPr lvl="1">
              <a:buClr>
                <a:schemeClr val="bg1"/>
              </a:buClr>
            </a:pPr>
            <a:r>
              <a:rPr lang="en-US" u="sng" dirty="0">
                <a:solidFill>
                  <a:schemeClr val="tx2">
                    <a:lumMod val="10000"/>
                  </a:schemeClr>
                </a:solidFill>
              </a:rPr>
              <a:t>Threshold detection</a:t>
            </a:r>
          </a:p>
          <a:p>
            <a:pPr lvl="2"/>
            <a:r>
              <a:rPr lang="en-US" dirty="0">
                <a:solidFill>
                  <a:schemeClr val="tx2">
                    <a:lumMod val="10000"/>
                  </a:schemeClr>
                </a:solidFill>
              </a:rPr>
              <a:t>This approach involves defining thresholds, </a:t>
            </a:r>
            <a:r>
              <a:rPr lang="en-US" u="sng" dirty="0">
                <a:solidFill>
                  <a:schemeClr val="tx2">
                    <a:lumMod val="10000"/>
                  </a:schemeClr>
                </a:solidFill>
              </a:rPr>
              <a:t>independent of user</a:t>
            </a:r>
            <a:r>
              <a:rPr lang="en-US" dirty="0">
                <a:solidFill>
                  <a:schemeClr val="tx2">
                    <a:lumMod val="10000"/>
                  </a:schemeClr>
                </a:solidFill>
              </a:rPr>
              <a:t>, for the frequency of occurrence of various events.</a:t>
            </a:r>
          </a:p>
          <a:p>
            <a:pPr lvl="1"/>
            <a:r>
              <a:rPr lang="en-US" u="sng" dirty="0">
                <a:solidFill>
                  <a:schemeClr val="tx2">
                    <a:lumMod val="10000"/>
                  </a:schemeClr>
                </a:solidFill>
              </a:rPr>
              <a:t>Profile based</a:t>
            </a:r>
          </a:p>
          <a:p>
            <a:pPr lvl="2"/>
            <a:r>
              <a:rPr lang="en-US" dirty="0">
                <a:solidFill>
                  <a:schemeClr val="tx2">
                    <a:lumMod val="10000"/>
                  </a:schemeClr>
                </a:solidFill>
              </a:rPr>
              <a:t>A profile of the activity of each user is developed and used to detect changes in the behavior of individual accounts.</a:t>
            </a:r>
          </a:p>
          <a:p>
            <a:r>
              <a:rPr lang="en-US" b="1" dirty="0">
                <a:solidFill>
                  <a:schemeClr val="tx2">
                    <a:lumMod val="10000"/>
                  </a:schemeClr>
                </a:solidFill>
              </a:rPr>
              <a:t>Rule-based</a:t>
            </a:r>
            <a:r>
              <a:rPr lang="en-US" dirty="0">
                <a:solidFill>
                  <a:schemeClr val="tx2">
                    <a:lumMod val="10000"/>
                  </a:schemeClr>
                </a:solidFill>
              </a:rPr>
              <a:t> detection</a:t>
            </a:r>
          </a:p>
          <a:p>
            <a:pPr lvl="1">
              <a:buClr>
                <a:schemeClr val="bg1"/>
              </a:buClr>
            </a:pPr>
            <a:r>
              <a:rPr lang="en-US" dirty="0">
                <a:solidFill>
                  <a:schemeClr val="tx2">
                    <a:lumMod val="10000"/>
                  </a:schemeClr>
                </a:solidFill>
              </a:rPr>
              <a:t>Involves an attempt to define a set of rules or attack patterns that can be used to decide that a given behavior is that of an intruder.</a:t>
            </a:r>
          </a:p>
          <a:p>
            <a:pPr lvl="1">
              <a:buClr>
                <a:schemeClr val="bg1"/>
              </a:buClr>
            </a:pPr>
            <a:r>
              <a:rPr lang="en-US" dirty="0">
                <a:solidFill>
                  <a:schemeClr val="tx2">
                    <a:lumMod val="10000"/>
                  </a:schemeClr>
                </a:solidFill>
              </a:rPr>
              <a:t>Often referred to as </a:t>
            </a:r>
            <a:r>
              <a:rPr lang="en-US" i="1" dirty="0">
                <a:solidFill>
                  <a:schemeClr val="tx2">
                    <a:lumMod val="10000"/>
                  </a:schemeClr>
                </a:solidFill>
              </a:rPr>
              <a:t>signature detection</a:t>
            </a:r>
            <a:endParaRPr lang="en-US" dirty="0">
              <a:solidFill>
                <a:schemeClr val="tx2">
                  <a:lumMod val="10000"/>
                </a:schemeClr>
              </a:solidFill>
            </a:endParaRPr>
          </a:p>
        </p:txBody>
      </p:sp>
      <p:sp>
        <p:nvSpPr>
          <p:cNvPr id="2" name="Slide Number Placeholder 1">
            <a:extLst>
              <a:ext uri="{FF2B5EF4-FFF2-40B4-BE49-F238E27FC236}">
                <a16:creationId xmlns:a16="http://schemas.microsoft.com/office/drawing/2014/main" id="{809F5B95-BFA3-44F3-8EAC-99D03F8D440F}"/>
              </a:ext>
            </a:extLst>
          </p:cNvPr>
          <p:cNvSpPr>
            <a:spLocks noGrp="1"/>
          </p:cNvSpPr>
          <p:nvPr>
            <p:ph type="sldNum" sz="quarter" idx="12"/>
          </p:nvPr>
        </p:nvSpPr>
        <p:spPr/>
        <p:txBody>
          <a:bodyPr/>
          <a:lstStyle/>
          <a:p>
            <a:pPr>
              <a:defRPr/>
            </a:pPr>
            <a:fld id="{9C2FB95B-9CE7-A047-A167-44F68D48CF28}" type="slidenum">
              <a:rPr lang="en-US" smtClean="0"/>
              <a:pPr>
                <a:defRPr/>
              </a:pPr>
              <a:t>15</a:t>
            </a:fld>
            <a:endParaRPr lang="en-US" dirty="0"/>
          </a:p>
        </p:txBody>
      </p:sp>
    </p:spTree>
    <p:extLst>
      <p:ext uri="{BB962C8B-B14F-4D97-AF65-F5344CB8AC3E}">
        <p14:creationId xmlns:p14="http://schemas.microsoft.com/office/powerpoint/2010/main" val="3681388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AU" dirty="0"/>
              <a:t>Statistical Anomaly Detection</a:t>
            </a:r>
          </a:p>
        </p:txBody>
      </p:sp>
      <p:sp>
        <p:nvSpPr>
          <p:cNvPr id="57347" name="Rectangle 3"/>
          <p:cNvSpPr>
            <a:spLocks noGrp="1" noChangeArrowheads="1"/>
          </p:cNvSpPr>
          <p:nvPr>
            <p:ph sz="half" idx="1"/>
          </p:nvPr>
        </p:nvSpPr>
        <p:spPr>
          <a:xfrm>
            <a:off x="323528" y="1828800"/>
            <a:ext cx="4536503" cy="4768552"/>
          </a:xfrm>
        </p:spPr>
        <p:txBody>
          <a:bodyPr>
            <a:normAutofit/>
          </a:bodyPr>
          <a:lstStyle/>
          <a:p>
            <a:r>
              <a:rPr lang="en-US" sz="2400" b="1" dirty="0">
                <a:solidFill>
                  <a:schemeClr val="tx2">
                    <a:lumMod val="10000"/>
                  </a:schemeClr>
                </a:solidFill>
              </a:rPr>
              <a:t>Threshold detection</a:t>
            </a:r>
          </a:p>
          <a:p>
            <a:pPr lvl="1">
              <a:buClr>
                <a:schemeClr val="bg1"/>
              </a:buClr>
            </a:pPr>
            <a:r>
              <a:rPr lang="en-US" sz="2000" dirty="0">
                <a:solidFill>
                  <a:schemeClr val="tx2">
                    <a:lumMod val="10000"/>
                  </a:schemeClr>
                </a:solidFill>
              </a:rPr>
              <a:t>Involves counting the number of occurrences of a specific event type over an interval of time</a:t>
            </a:r>
          </a:p>
          <a:p>
            <a:pPr lvl="1">
              <a:buClr>
                <a:schemeClr val="bg1"/>
              </a:buClr>
            </a:pPr>
            <a:r>
              <a:rPr lang="en-US" sz="2000" dirty="0">
                <a:solidFill>
                  <a:schemeClr val="tx2">
                    <a:lumMod val="10000"/>
                  </a:schemeClr>
                </a:solidFill>
              </a:rPr>
              <a:t>If the count surpasses what is considered a reasonable number that one might expect to occur, then intrusion is assumed</a:t>
            </a:r>
          </a:p>
          <a:p>
            <a:pPr lvl="1">
              <a:buClr>
                <a:schemeClr val="bg1"/>
              </a:buClr>
            </a:pPr>
            <a:r>
              <a:rPr lang="en-US" sz="2000" dirty="0">
                <a:solidFill>
                  <a:schemeClr val="tx2">
                    <a:lumMod val="10000"/>
                  </a:schemeClr>
                </a:solidFill>
              </a:rPr>
              <a:t>By itself is a crude and ineffective detector of even moderately sophisticated attacks</a:t>
            </a:r>
          </a:p>
        </p:txBody>
      </p:sp>
      <p:sp>
        <p:nvSpPr>
          <p:cNvPr id="4" name="Content Placeholder 3"/>
          <p:cNvSpPr>
            <a:spLocks noGrp="1"/>
          </p:cNvSpPr>
          <p:nvPr>
            <p:ph sz="half" idx="2"/>
          </p:nvPr>
        </p:nvSpPr>
        <p:spPr>
          <a:xfrm>
            <a:off x="4796790" y="1828800"/>
            <a:ext cx="4023681" cy="4480520"/>
          </a:xfrm>
        </p:spPr>
        <p:txBody>
          <a:bodyPr>
            <a:normAutofit/>
          </a:bodyPr>
          <a:lstStyle/>
          <a:p>
            <a:r>
              <a:rPr lang="en-US" sz="2400" b="1" dirty="0">
                <a:solidFill>
                  <a:schemeClr val="tx2">
                    <a:lumMod val="10000"/>
                  </a:schemeClr>
                </a:solidFill>
              </a:rPr>
              <a:t>Profile-based</a:t>
            </a:r>
          </a:p>
          <a:p>
            <a:pPr lvl="1">
              <a:buClr>
                <a:schemeClr val="bg1"/>
              </a:buClr>
            </a:pPr>
            <a:r>
              <a:rPr lang="en-US" sz="2000" dirty="0">
                <a:solidFill>
                  <a:schemeClr val="tx2">
                    <a:lumMod val="10000"/>
                  </a:schemeClr>
                </a:solidFill>
              </a:rPr>
              <a:t>Focuses on characterizing the </a:t>
            </a:r>
            <a:r>
              <a:rPr lang="en-US" sz="2000" u="sng" dirty="0">
                <a:solidFill>
                  <a:schemeClr val="tx2">
                    <a:lumMod val="10000"/>
                  </a:schemeClr>
                </a:solidFill>
              </a:rPr>
              <a:t>past behavior</a:t>
            </a:r>
            <a:r>
              <a:rPr lang="en-US" sz="2000" dirty="0">
                <a:solidFill>
                  <a:schemeClr val="tx2">
                    <a:lumMod val="10000"/>
                  </a:schemeClr>
                </a:solidFill>
              </a:rPr>
              <a:t> of individual users or related groups of users and then detecting significant deviations</a:t>
            </a:r>
          </a:p>
          <a:p>
            <a:pPr lvl="1">
              <a:buClr>
                <a:schemeClr val="bg1"/>
              </a:buClr>
            </a:pPr>
            <a:r>
              <a:rPr lang="en-US" sz="2000" dirty="0">
                <a:solidFill>
                  <a:schemeClr val="tx2">
                    <a:lumMod val="10000"/>
                  </a:schemeClr>
                </a:solidFill>
              </a:rPr>
              <a:t>A profile may consist of a set of parameters, so that deviation on just a single parameter may not be sufficient in itself to signal an alert</a:t>
            </a:r>
          </a:p>
        </p:txBody>
      </p:sp>
      <p:sp>
        <p:nvSpPr>
          <p:cNvPr id="2" name="Slide Number Placeholder 1">
            <a:extLst>
              <a:ext uri="{FF2B5EF4-FFF2-40B4-BE49-F238E27FC236}">
                <a16:creationId xmlns:a16="http://schemas.microsoft.com/office/drawing/2014/main" id="{6062F1C9-B072-49D5-A7ED-FA3CF61F4DB5}"/>
              </a:ext>
            </a:extLst>
          </p:cNvPr>
          <p:cNvSpPr>
            <a:spLocks noGrp="1"/>
          </p:cNvSpPr>
          <p:nvPr>
            <p:ph type="sldNum" sz="quarter" idx="12"/>
          </p:nvPr>
        </p:nvSpPr>
        <p:spPr>
          <a:xfrm>
            <a:off x="8534400" y="6479216"/>
            <a:ext cx="609600" cy="365125"/>
          </a:xfrm>
        </p:spPr>
        <p:txBody>
          <a:bodyPr/>
          <a:lstStyle/>
          <a:p>
            <a:pPr>
              <a:defRPr/>
            </a:pPr>
            <a:fld id="{52E1D359-7C78-AA4C-98BC-861E6D6A2752}" type="slidenum">
              <a:rPr lang="en-US" smtClean="0"/>
              <a:pPr>
                <a:defRPr/>
              </a:pPr>
              <a:t>16</a:t>
            </a:fld>
            <a:endParaRPr lang="en-US" dirty="0"/>
          </a:p>
        </p:txBody>
      </p:sp>
    </p:spTree>
    <p:extLst>
      <p:ext uri="{BB962C8B-B14F-4D97-AF65-F5344CB8AC3E}">
        <p14:creationId xmlns:p14="http://schemas.microsoft.com/office/powerpoint/2010/main" val="1094894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13640-5744-4ED1-930E-F8C15DB71266}"/>
              </a:ext>
            </a:extLst>
          </p:cNvPr>
          <p:cNvSpPr>
            <a:spLocks noGrp="1"/>
          </p:cNvSpPr>
          <p:nvPr>
            <p:ph sz="half" idx="1"/>
          </p:nvPr>
        </p:nvSpPr>
        <p:spPr>
          <a:xfrm>
            <a:off x="539552" y="1844824"/>
            <a:ext cx="8352928" cy="4511526"/>
          </a:xfrm>
        </p:spPr>
        <p:txBody>
          <a:bodyPr>
            <a:normAutofit fontScale="92500" lnSpcReduction="10000"/>
          </a:bodyPr>
          <a:lstStyle/>
          <a:p>
            <a:r>
              <a:rPr lang="en-US" sz="2800" dirty="0"/>
              <a:t>Example </a:t>
            </a:r>
            <a:r>
              <a:rPr lang="en-US" sz="2800" b="1" dirty="0"/>
              <a:t>metrics</a:t>
            </a:r>
          </a:p>
          <a:p>
            <a:pPr lvl="1"/>
            <a:r>
              <a:rPr lang="en-US" sz="2400" u="sng" dirty="0"/>
              <a:t>Counter</a:t>
            </a:r>
            <a:r>
              <a:rPr lang="en-US" sz="2400" dirty="0"/>
              <a:t>: a count of certain event type over a particular period of time</a:t>
            </a:r>
          </a:p>
          <a:p>
            <a:pPr marL="577850" lvl="2" indent="0">
              <a:buNone/>
            </a:pPr>
            <a:r>
              <a:rPr lang="en-US" sz="2000" dirty="0"/>
              <a:t>	e.g., the number of logins by a single user during an hour</a:t>
            </a:r>
          </a:p>
          <a:p>
            <a:pPr lvl="1"/>
            <a:r>
              <a:rPr lang="en-US" sz="2400" u="sng" dirty="0"/>
              <a:t>Gauge</a:t>
            </a:r>
            <a:r>
              <a:rPr lang="en-US" sz="2400" dirty="0"/>
              <a:t>: a number used to measure the current value of some entity</a:t>
            </a:r>
          </a:p>
          <a:p>
            <a:pPr marL="282575" lvl="1" indent="0">
              <a:buNone/>
            </a:pPr>
            <a:r>
              <a:rPr lang="en-US" sz="2000" dirty="0"/>
              <a:t>	e.g., the number of outgoing messages queued for a user process</a:t>
            </a:r>
          </a:p>
          <a:p>
            <a:pPr lvl="1"/>
            <a:r>
              <a:rPr lang="en-US" sz="2400" u="sng" dirty="0"/>
              <a:t>Interval timer</a:t>
            </a:r>
            <a:r>
              <a:rPr lang="en-US" sz="2400" dirty="0"/>
              <a:t>: the length of time between two related events</a:t>
            </a:r>
          </a:p>
          <a:p>
            <a:pPr marL="577850" lvl="2" indent="0">
              <a:buNone/>
            </a:pPr>
            <a:r>
              <a:rPr lang="en-US" sz="2000" dirty="0"/>
              <a:t>	e.g., the length of time between successive logins to an account</a:t>
            </a:r>
          </a:p>
          <a:p>
            <a:pPr lvl="1"/>
            <a:r>
              <a:rPr lang="en-US" sz="2400" u="sng" dirty="0"/>
              <a:t>Resource utilization</a:t>
            </a:r>
            <a:r>
              <a:rPr lang="en-US" sz="2400" dirty="0"/>
              <a:t>: Quantity of resources consumed during a specified period</a:t>
            </a:r>
          </a:p>
          <a:p>
            <a:pPr marL="282575" lvl="1" indent="0">
              <a:buNone/>
            </a:pPr>
            <a:r>
              <a:rPr lang="en-US" sz="2200" dirty="0"/>
              <a:t>	e.g., the total time consumed by a program execution</a:t>
            </a:r>
          </a:p>
        </p:txBody>
      </p:sp>
      <p:sp>
        <p:nvSpPr>
          <p:cNvPr id="5" name="Slide Number Placeholder 4">
            <a:extLst>
              <a:ext uri="{FF2B5EF4-FFF2-40B4-BE49-F238E27FC236}">
                <a16:creationId xmlns:a16="http://schemas.microsoft.com/office/drawing/2014/main" id="{0637A91B-84E1-42E5-B63C-73E374E18988}"/>
              </a:ext>
            </a:extLst>
          </p:cNvPr>
          <p:cNvSpPr>
            <a:spLocks noGrp="1"/>
          </p:cNvSpPr>
          <p:nvPr>
            <p:ph type="sldNum" sz="quarter" idx="12"/>
          </p:nvPr>
        </p:nvSpPr>
        <p:spPr>
          <a:xfrm>
            <a:off x="8534400" y="6492875"/>
            <a:ext cx="609600" cy="365125"/>
          </a:xfrm>
        </p:spPr>
        <p:txBody>
          <a:bodyPr/>
          <a:lstStyle/>
          <a:p>
            <a:pPr>
              <a:defRPr/>
            </a:pPr>
            <a:fld id="{52E1D359-7C78-AA4C-98BC-861E6D6A2752}" type="slidenum">
              <a:rPr lang="en-US" smtClean="0"/>
              <a:pPr>
                <a:defRPr/>
              </a:pPr>
              <a:t>17</a:t>
            </a:fld>
            <a:endParaRPr lang="en-US" dirty="0"/>
          </a:p>
        </p:txBody>
      </p:sp>
      <p:sp>
        <p:nvSpPr>
          <p:cNvPr id="9" name="Title 1">
            <a:extLst>
              <a:ext uri="{FF2B5EF4-FFF2-40B4-BE49-F238E27FC236}">
                <a16:creationId xmlns:a16="http://schemas.microsoft.com/office/drawing/2014/main" id="{9E1FB726-2D8C-486F-8D15-BACBB8A8E48C}"/>
              </a:ext>
            </a:extLst>
          </p:cNvPr>
          <p:cNvSpPr>
            <a:spLocks noGrp="1"/>
          </p:cNvSpPr>
          <p:nvPr>
            <p:ph type="title"/>
          </p:nvPr>
        </p:nvSpPr>
        <p:spPr>
          <a:xfrm>
            <a:off x="779462" y="62753"/>
            <a:ext cx="8041009" cy="1283167"/>
          </a:xfrm>
        </p:spPr>
        <p:txBody>
          <a:bodyPr/>
          <a:lstStyle/>
          <a:p>
            <a:r>
              <a:rPr lang="en-US" sz="3600" dirty="0"/>
              <a:t>Profile-based intrusion detection</a:t>
            </a:r>
          </a:p>
        </p:txBody>
      </p:sp>
    </p:spTree>
    <p:extLst>
      <p:ext uri="{BB962C8B-B14F-4D97-AF65-F5344CB8AC3E}">
        <p14:creationId xmlns:p14="http://schemas.microsoft.com/office/powerpoint/2010/main" val="2738892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BD0A-5388-40E0-9E10-F510357E4AEA}"/>
              </a:ext>
            </a:extLst>
          </p:cNvPr>
          <p:cNvSpPr>
            <a:spLocks noGrp="1"/>
          </p:cNvSpPr>
          <p:nvPr>
            <p:ph type="title"/>
          </p:nvPr>
        </p:nvSpPr>
        <p:spPr>
          <a:xfrm>
            <a:off x="779462" y="62753"/>
            <a:ext cx="8041009" cy="1283167"/>
          </a:xfrm>
        </p:spPr>
        <p:txBody>
          <a:bodyPr/>
          <a:lstStyle/>
          <a:p>
            <a:r>
              <a:rPr lang="en-US" sz="3600" dirty="0"/>
              <a:t>Profile-based intrusion detection </a:t>
            </a:r>
            <a:r>
              <a:rPr lang="en-US" sz="1800" dirty="0"/>
              <a:t>(cont.)</a:t>
            </a:r>
            <a:endParaRPr lang="en-US" sz="3600" dirty="0"/>
          </a:p>
        </p:txBody>
      </p:sp>
      <p:sp>
        <p:nvSpPr>
          <p:cNvPr id="3" name="Content Placeholder 2">
            <a:extLst>
              <a:ext uri="{FF2B5EF4-FFF2-40B4-BE49-F238E27FC236}">
                <a16:creationId xmlns:a16="http://schemas.microsoft.com/office/drawing/2014/main" id="{EAD13640-5744-4ED1-930E-F8C15DB71266}"/>
              </a:ext>
            </a:extLst>
          </p:cNvPr>
          <p:cNvSpPr>
            <a:spLocks noGrp="1"/>
          </p:cNvSpPr>
          <p:nvPr>
            <p:ph sz="half" idx="1"/>
          </p:nvPr>
        </p:nvSpPr>
        <p:spPr>
          <a:xfrm>
            <a:off x="539552" y="1844824"/>
            <a:ext cx="8352928" cy="4511526"/>
          </a:xfrm>
        </p:spPr>
        <p:txBody>
          <a:bodyPr>
            <a:normAutofit fontScale="92500" lnSpcReduction="20000"/>
          </a:bodyPr>
          <a:lstStyle/>
          <a:p>
            <a:r>
              <a:rPr lang="en-US" sz="2800" dirty="0"/>
              <a:t>Example </a:t>
            </a:r>
            <a:r>
              <a:rPr lang="en-US" sz="2800" b="1" dirty="0"/>
              <a:t>statistical tests/models</a:t>
            </a:r>
            <a:r>
              <a:rPr lang="en-US" sz="2800" dirty="0"/>
              <a:t> to be applied to those metrics:</a:t>
            </a:r>
          </a:p>
          <a:p>
            <a:pPr lvl="1">
              <a:buFont typeface="Wingdings" panose="05000000000000000000" pitchFamily="2" charset="2"/>
              <a:buChar char="§"/>
            </a:pPr>
            <a:r>
              <a:rPr lang="en-US" sz="2400" u="sng" dirty="0"/>
              <a:t>Mean and standard deviation</a:t>
            </a:r>
            <a:endParaRPr lang="en-US" sz="2400" dirty="0"/>
          </a:p>
          <a:p>
            <a:pPr marL="577850" lvl="2" indent="0">
              <a:buNone/>
            </a:pPr>
            <a:r>
              <a:rPr lang="en-US" sz="2200" dirty="0"/>
              <a:t>	- to measure the average behavior and its variability</a:t>
            </a:r>
          </a:p>
          <a:p>
            <a:pPr lvl="1">
              <a:buFont typeface="Wingdings" panose="05000000000000000000" pitchFamily="2" charset="2"/>
              <a:buChar char="§"/>
            </a:pPr>
            <a:r>
              <a:rPr lang="en-US" sz="2400" u="sng" dirty="0"/>
              <a:t>Multivariate calculation</a:t>
            </a:r>
            <a:endParaRPr lang="en-US" sz="2400" dirty="0"/>
          </a:p>
          <a:p>
            <a:pPr marL="282575" lvl="1" indent="0">
              <a:buNone/>
            </a:pPr>
            <a:r>
              <a:rPr lang="en-US" sz="2200" dirty="0"/>
              <a:t>	- to determine a correlate between two or more variables</a:t>
            </a:r>
          </a:p>
          <a:p>
            <a:pPr lvl="1">
              <a:buFont typeface="Wingdings" panose="05000000000000000000" pitchFamily="2" charset="2"/>
              <a:buChar char="§"/>
            </a:pPr>
            <a:r>
              <a:rPr lang="en-US" sz="2400" u="sng" dirty="0"/>
              <a:t>Markov process</a:t>
            </a:r>
          </a:p>
          <a:p>
            <a:pPr marL="577850" lvl="2" indent="0">
              <a:buNone/>
            </a:pPr>
            <a:r>
              <a:rPr lang="en-US" sz="2200" dirty="0"/>
              <a:t>	- to estimate transition probabilities among various states</a:t>
            </a:r>
          </a:p>
          <a:p>
            <a:pPr lvl="1">
              <a:buFont typeface="Wingdings" panose="05000000000000000000" pitchFamily="2" charset="2"/>
              <a:buChar char="§"/>
            </a:pPr>
            <a:r>
              <a:rPr lang="en-US" sz="2400" u="sng" dirty="0"/>
              <a:t>Time series</a:t>
            </a:r>
          </a:p>
          <a:p>
            <a:pPr marL="282575" lvl="1" indent="0">
              <a:buNone/>
            </a:pPr>
            <a:r>
              <a:rPr lang="en-US" sz="2200" dirty="0"/>
              <a:t>	- to calculate values based on a sequence of events over time</a:t>
            </a:r>
          </a:p>
          <a:p>
            <a:pPr lvl="1">
              <a:buFont typeface="Wingdings" panose="05000000000000000000" pitchFamily="2" charset="2"/>
              <a:buChar char="§"/>
            </a:pPr>
            <a:r>
              <a:rPr lang="en-US" sz="2400" u="sng" dirty="0"/>
              <a:t>Operational model</a:t>
            </a:r>
            <a:endParaRPr lang="en-US" sz="2400" dirty="0"/>
          </a:p>
          <a:p>
            <a:pPr marL="577850" lvl="2" indent="0">
              <a:buNone/>
            </a:pPr>
            <a:r>
              <a:rPr lang="en-US" sz="2200" dirty="0"/>
              <a:t>	- to characterize what is considered abnormal, as opposed to performing an automated analysis of past audit records</a:t>
            </a:r>
          </a:p>
          <a:p>
            <a:pPr lvl="1">
              <a:buFont typeface="Wingdings" panose="05000000000000000000" pitchFamily="2" charset="2"/>
              <a:buChar char="§"/>
            </a:pPr>
            <a:endParaRPr lang="en-US" sz="2200" dirty="0"/>
          </a:p>
        </p:txBody>
      </p:sp>
      <p:sp>
        <p:nvSpPr>
          <p:cNvPr id="5" name="Slide Number Placeholder 4">
            <a:extLst>
              <a:ext uri="{FF2B5EF4-FFF2-40B4-BE49-F238E27FC236}">
                <a16:creationId xmlns:a16="http://schemas.microsoft.com/office/drawing/2014/main" id="{0637A91B-84E1-42E5-B63C-73E374E18988}"/>
              </a:ext>
            </a:extLst>
          </p:cNvPr>
          <p:cNvSpPr>
            <a:spLocks noGrp="1"/>
          </p:cNvSpPr>
          <p:nvPr>
            <p:ph type="sldNum" sz="quarter" idx="12"/>
          </p:nvPr>
        </p:nvSpPr>
        <p:spPr>
          <a:xfrm>
            <a:off x="8534400" y="6492875"/>
            <a:ext cx="609600" cy="365125"/>
          </a:xfrm>
        </p:spPr>
        <p:txBody>
          <a:bodyPr/>
          <a:lstStyle/>
          <a:p>
            <a:pPr>
              <a:defRPr/>
            </a:pPr>
            <a:fld id="{52E1D359-7C78-AA4C-98BC-861E6D6A2752}" type="slidenum">
              <a:rPr lang="en-US" smtClean="0"/>
              <a:pPr>
                <a:defRPr/>
              </a:pPr>
              <a:t>18</a:t>
            </a:fld>
            <a:endParaRPr lang="en-US" dirty="0"/>
          </a:p>
        </p:txBody>
      </p:sp>
    </p:spTree>
    <p:extLst>
      <p:ext uri="{BB962C8B-B14F-4D97-AF65-F5344CB8AC3E}">
        <p14:creationId xmlns:p14="http://schemas.microsoft.com/office/powerpoint/2010/main" val="3769449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6888" y="276617"/>
            <a:ext cx="7550224" cy="707886"/>
          </a:xfrm>
          <a:prstGeom prst="rect">
            <a:avLst/>
          </a:prstGeom>
        </p:spPr>
        <p:txBody>
          <a:bodyPr wrap="square">
            <a:spAutoFit/>
          </a:bodyPr>
          <a:lstStyle/>
          <a:p>
            <a:pPr algn="ctr"/>
            <a:r>
              <a:rPr lang="en-US" sz="2000" dirty="0">
                <a:latin typeface="+mn-lt"/>
              </a:rPr>
              <a:t>Table 11.1  Measures That May Be Used For Intrusion Detection (A)</a:t>
            </a:r>
          </a:p>
        </p:txBody>
      </p:sp>
      <p:sp>
        <p:nvSpPr>
          <p:cNvPr id="2" name="Slide Number Placeholder 1">
            <a:extLst>
              <a:ext uri="{FF2B5EF4-FFF2-40B4-BE49-F238E27FC236}">
                <a16:creationId xmlns:a16="http://schemas.microsoft.com/office/drawing/2014/main" id="{2D5E9863-4739-4AD4-A3DC-F7A63125B12A}"/>
              </a:ext>
            </a:extLst>
          </p:cNvPr>
          <p:cNvSpPr>
            <a:spLocks noGrp="1"/>
          </p:cNvSpPr>
          <p:nvPr>
            <p:ph type="sldNum" sz="quarter" idx="12"/>
          </p:nvPr>
        </p:nvSpPr>
        <p:spPr>
          <a:xfrm>
            <a:off x="8512929" y="6492875"/>
            <a:ext cx="609600" cy="365125"/>
          </a:xfrm>
        </p:spPr>
        <p:txBody>
          <a:bodyPr/>
          <a:lstStyle/>
          <a:p>
            <a:pPr>
              <a:defRPr/>
            </a:pPr>
            <a:fld id="{B7F95E63-B2FC-6340-819F-09B1386E07DA}" type="slidenum">
              <a:rPr lang="en-US" smtClean="0"/>
              <a:pPr>
                <a:defRPr/>
              </a:pPr>
              <a:t>19</a:t>
            </a:fld>
            <a:endParaRPr lang="en-US" dirty="0"/>
          </a:p>
        </p:txBody>
      </p:sp>
      <p:pic>
        <p:nvPicPr>
          <p:cNvPr id="3" name="Picture 2">
            <a:extLst>
              <a:ext uri="{FF2B5EF4-FFF2-40B4-BE49-F238E27FC236}">
                <a16:creationId xmlns:a16="http://schemas.microsoft.com/office/drawing/2014/main" id="{DFFBA3C8-F72B-4667-9A19-C09E357CFCF1}"/>
              </a:ext>
            </a:extLst>
          </p:cNvPr>
          <p:cNvPicPr>
            <a:picLocks noChangeAspect="1"/>
          </p:cNvPicPr>
          <p:nvPr/>
        </p:nvPicPr>
        <p:blipFill>
          <a:blip r:embed="rId3"/>
          <a:stretch>
            <a:fillRect/>
          </a:stretch>
        </p:blipFill>
        <p:spPr>
          <a:xfrm>
            <a:off x="435625" y="1009704"/>
            <a:ext cx="8096816" cy="5805264"/>
          </a:xfrm>
          <a:prstGeom prst="rect">
            <a:avLst/>
          </a:prstGeom>
        </p:spPr>
      </p:pic>
    </p:spTree>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pPr eaLnBrk="1" hangingPunct="1">
              <a:defRPr/>
            </a:pPr>
            <a:r>
              <a:rPr lang="en-US" dirty="0"/>
              <a:t>Chapter 11</a:t>
            </a:r>
          </a:p>
        </p:txBody>
      </p:sp>
      <p:sp>
        <p:nvSpPr>
          <p:cNvPr id="19459" name="Subtitle 13"/>
          <p:cNvSpPr>
            <a:spLocks noGrp="1"/>
          </p:cNvSpPr>
          <p:nvPr>
            <p:ph type="subTitle" idx="1"/>
          </p:nvPr>
        </p:nvSpPr>
        <p:spPr/>
        <p:txBody>
          <a:bodyPr>
            <a:normAutofit/>
          </a:bodyPr>
          <a:lstStyle/>
          <a:p>
            <a:pPr eaLnBrk="1" hangingPunct="1"/>
            <a:r>
              <a:rPr lang="en-US" sz="3600" dirty="0">
                <a:solidFill>
                  <a:schemeClr val="tx2">
                    <a:lumMod val="10000"/>
                  </a:schemeClr>
                </a:solidFill>
              </a:rPr>
              <a:t>Intruders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6888" y="276617"/>
            <a:ext cx="7550224" cy="707886"/>
          </a:xfrm>
          <a:prstGeom prst="rect">
            <a:avLst/>
          </a:prstGeom>
        </p:spPr>
        <p:txBody>
          <a:bodyPr wrap="square">
            <a:spAutoFit/>
          </a:bodyPr>
          <a:lstStyle/>
          <a:p>
            <a:pPr algn="ctr"/>
            <a:r>
              <a:rPr lang="en-US" sz="2000" dirty="0">
                <a:latin typeface="+mn-lt"/>
              </a:rPr>
              <a:t>Table 11.1  Measures That May Be Used For Intrusion Detection (B)</a:t>
            </a:r>
          </a:p>
        </p:txBody>
      </p:sp>
      <p:sp>
        <p:nvSpPr>
          <p:cNvPr id="2" name="Slide Number Placeholder 1">
            <a:extLst>
              <a:ext uri="{FF2B5EF4-FFF2-40B4-BE49-F238E27FC236}">
                <a16:creationId xmlns:a16="http://schemas.microsoft.com/office/drawing/2014/main" id="{2D5E9863-4739-4AD4-A3DC-F7A63125B12A}"/>
              </a:ext>
            </a:extLst>
          </p:cNvPr>
          <p:cNvSpPr>
            <a:spLocks noGrp="1"/>
          </p:cNvSpPr>
          <p:nvPr>
            <p:ph type="sldNum" sz="quarter" idx="12"/>
          </p:nvPr>
        </p:nvSpPr>
        <p:spPr>
          <a:xfrm>
            <a:off x="8512929" y="6492875"/>
            <a:ext cx="609600" cy="365125"/>
          </a:xfrm>
        </p:spPr>
        <p:txBody>
          <a:bodyPr/>
          <a:lstStyle/>
          <a:p>
            <a:pPr>
              <a:defRPr/>
            </a:pPr>
            <a:fld id="{B7F95E63-B2FC-6340-819F-09B1386E07DA}" type="slidenum">
              <a:rPr lang="en-US" smtClean="0"/>
              <a:pPr>
                <a:defRPr/>
              </a:pPr>
              <a:t>20</a:t>
            </a:fld>
            <a:endParaRPr lang="en-US" dirty="0"/>
          </a:p>
        </p:txBody>
      </p:sp>
      <p:pic>
        <p:nvPicPr>
          <p:cNvPr id="4" name="Picture 3">
            <a:extLst>
              <a:ext uri="{FF2B5EF4-FFF2-40B4-BE49-F238E27FC236}">
                <a16:creationId xmlns:a16="http://schemas.microsoft.com/office/drawing/2014/main" id="{001C4B2A-6772-48EC-949F-B5648787D5F2}"/>
              </a:ext>
            </a:extLst>
          </p:cNvPr>
          <p:cNvPicPr>
            <a:picLocks noChangeAspect="1"/>
          </p:cNvPicPr>
          <p:nvPr/>
        </p:nvPicPr>
        <p:blipFill>
          <a:blip r:embed="rId3"/>
          <a:stretch>
            <a:fillRect/>
          </a:stretch>
        </p:blipFill>
        <p:spPr>
          <a:xfrm>
            <a:off x="815097" y="1025182"/>
            <a:ext cx="7573327" cy="5800544"/>
          </a:xfrm>
          <a:prstGeom prst="rect">
            <a:avLst/>
          </a:prstGeom>
        </p:spPr>
      </p:pic>
    </p:spTree>
    <p:extLst>
      <p:ext uri="{BB962C8B-B14F-4D97-AF65-F5344CB8AC3E}">
        <p14:creationId xmlns:p14="http://schemas.microsoft.com/office/powerpoint/2010/main" val="3639515033"/>
      </p:ext>
    </p:extLst>
  </p:cSld>
  <p:clrMapOvr>
    <a:masterClrMapping/>
  </p:clrMapOvr>
  <p:transitio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62753"/>
            <a:ext cx="9144000" cy="1283167"/>
          </a:xfrm>
        </p:spPr>
        <p:txBody>
          <a:bodyPr/>
          <a:lstStyle/>
          <a:p>
            <a:r>
              <a:rPr lang="en-AU" sz="3600" dirty="0"/>
              <a:t>Rule-Based Intrusion Detection</a:t>
            </a:r>
          </a:p>
        </p:txBody>
      </p:sp>
      <p:sp>
        <p:nvSpPr>
          <p:cNvPr id="60419" name="Rectangle 3"/>
          <p:cNvSpPr>
            <a:spLocks noGrp="1" noChangeArrowheads="1"/>
          </p:cNvSpPr>
          <p:nvPr>
            <p:ph idx="1"/>
          </p:nvPr>
        </p:nvSpPr>
        <p:spPr>
          <a:xfrm>
            <a:off x="779463" y="1828800"/>
            <a:ext cx="7583488" cy="4648200"/>
          </a:xfrm>
        </p:spPr>
        <p:txBody>
          <a:bodyPr>
            <a:normAutofit fontScale="92500" lnSpcReduction="10000"/>
          </a:bodyPr>
          <a:lstStyle/>
          <a:p>
            <a:r>
              <a:rPr lang="en-AU" dirty="0">
                <a:solidFill>
                  <a:schemeClr val="tx2">
                    <a:lumMod val="10000"/>
                  </a:schemeClr>
                </a:solidFill>
              </a:rPr>
              <a:t>Techniques detect intrusion by observing </a:t>
            </a:r>
            <a:r>
              <a:rPr lang="en-AU" u="sng" dirty="0">
                <a:solidFill>
                  <a:schemeClr val="tx2">
                    <a:lumMod val="10000"/>
                  </a:schemeClr>
                </a:solidFill>
              </a:rPr>
              <a:t>events</a:t>
            </a:r>
            <a:r>
              <a:rPr lang="en-AU" dirty="0">
                <a:solidFill>
                  <a:schemeClr val="tx2">
                    <a:lumMod val="10000"/>
                  </a:schemeClr>
                </a:solidFill>
              </a:rPr>
              <a:t> in the system and applying a set of </a:t>
            </a:r>
            <a:r>
              <a:rPr lang="en-AU" u="sng" dirty="0">
                <a:solidFill>
                  <a:schemeClr val="tx2">
                    <a:lumMod val="10000"/>
                  </a:schemeClr>
                </a:solidFill>
              </a:rPr>
              <a:t>rules</a:t>
            </a:r>
            <a:r>
              <a:rPr lang="en-AU" dirty="0">
                <a:solidFill>
                  <a:schemeClr val="tx2">
                    <a:lumMod val="10000"/>
                  </a:schemeClr>
                </a:solidFill>
              </a:rPr>
              <a:t> that lead to a decision regarding whether a given pattern of activity is or is not suspicious.</a:t>
            </a:r>
          </a:p>
          <a:p>
            <a:pPr marL="457200" indent="-457200">
              <a:buFont typeface="+mj-lt"/>
              <a:buAutoNum type="alphaUcPeriod"/>
            </a:pPr>
            <a:r>
              <a:rPr lang="en-AU" b="1" dirty="0">
                <a:solidFill>
                  <a:schemeClr val="tx2">
                    <a:lumMod val="10000"/>
                  </a:schemeClr>
                </a:solidFill>
              </a:rPr>
              <a:t>Rule-based anomaly detection</a:t>
            </a:r>
          </a:p>
          <a:p>
            <a:pPr lvl="1">
              <a:buClr>
                <a:schemeClr val="bg1"/>
              </a:buClr>
            </a:pPr>
            <a:r>
              <a:rPr lang="en-AU" dirty="0">
                <a:solidFill>
                  <a:schemeClr val="tx2">
                    <a:lumMod val="10000"/>
                  </a:schemeClr>
                </a:solidFill>
              </a:rPr>
              <a:t>Is similar in terms of its approach and strengths to statistical anomaly detection.</a:t>
            </a:r>
          </a:p>
          <a:p>
            <a:pPr lvl="1">
              <a:buClr>
                <a:schemeClr val="bg1"/>
              </a:buClr>
            </a:pPr>
            <a:r>
              <a:rPr lang="en-AU" dirty="0">
                <a:solidFill>
                  <a:schemeClr val="tx2">
                    <a:lumMod val="10000"/>
                  </a:schemeClr>
                </a:solidFill>
              </a:rPr>
              <a:t>Historical audit records are analyzed to identify </a:t>
            </a:r>
            <a:r>
              <a:rPr lang="en-AU" u="sng" dirty="0">
                <a:solidFill>
                  <a:schemeClr val="tx2">
                    <a:lumMod val="10000"/>
                  </a:schemeClr>
                </a:solidFill>
              </a:rPr>
              <a:t>usage patterns</a:t>
            </a:r>
            <a:r>
              <a:rPr lang="en-AU" dirty="0">
                <a:solidFill>
                  <a:schemeClr val="tx2">
                    <a:lumMod val="10000"/>
                  </a:schemeClr>
                </a:solidFill>
              </a:rPr>
              <a:t> and to automatically generate </a:t>
            </a:r>
            <a:r>
              <a:rPr lang="en-AU" u="sng" dirty="0">
                <a:solidFill>
                  <a:schemeClr val="tx2">
                    <a:lumMod val="10000"/>
                  </a:schemeClr>
                </a:solidFill>
              </a:rPr>
              <a:t>rules</a:t>
            </a:r>
            <a:r>
              <a:rPr lang="en-AU" dirty="0">
                <a:solidFill>
                  <a:schemeClr val="tx2">
                    <a:lumMod val="10000"/>
                  </a:schemeClr>
                </a:solidFill>
              </a:rPr>
              <a:t> that describe those patterns.</a:t>
            </a:r>
          </a:p>
          <a:p>
            <a:pPr lvl="1">
              <a:buClr>
                <a:schemeClr val="bg1"/>
              </a:buClr>
            </a:pPr>
            <a:r>
              <a:rPr lang="en-AU" dirty="0">
                <a:solidFill>
                  <a:schemeClr val="tx2">
                    <a:lumMod val="10000"/>
                  </a:schemeClr>
                </a:solidFill>
              </a:rPr>
              <a:t>Current behavior is then observed, and each transaction is matched against the set of rules to determine if it conforms to any historically observed pattern of behavior.</a:t>
            </a:r>
          </a:p>
          <a:p>
            <a:pPr lvl="1">
              <a:buClr>
                <a:schemeClr val="bg1"/>
              </a:buClr>
            </a:pPr>
            <a:r>
              <a:rPr lang="en-AU" dirty="0">
                <a:solidFill>
                  <a:schemeClr val="tx2">
                    <a:lumMod val="10000"/>
                  </a:schemeClr>
                </a:solidFill>
              </a:rPr>
              <a:t>In order for this approach to be effective, a rather large </a:t>
            </a:r>
            <a:r>
              <a:rPr lang="en-AU" u="sng" dirty="0">
                <a:solidFill>
                  <a:schemeClr val="tx2">
                    <a:lumMod val="10000"/>
                  </a:schemeClr>
                </a:solidFill>
              </a:rPr>
              <a:t>database of rules</a:t>
            </a:r>
            <a:r>
              <a:rPr lang="en-AU" dirty="0">
                <a:solidFill>
                  <a:schemeClr val="tx2">
                    <a:lumMod val="10000"/>
                  </a:schemeClr>
                </a:solidFill>
              </a:rPr>
              <a:t> will be needed.</a:t>
            </a:r>
          </a:p>
        </p:txBody>
      </p:sp>
      <p:sp>
        <p:nvSpPr>
          <p:cNvPr id="2" name="Slide Number Placeholder 1">
            <a:extLst>
              <a:ext uri="{FF2B5EF4-FFF2-40B4-BE49-F238E27FC236}">
                <a16:creationId xmlns:a16="http://schemas.microsoft.com/office/drawing/2014/main" id="{187AB7F4-A763-48D3-A62A-2159267698CD}"/>
              </a:ext>
            </a:extLst>
          </p:cNvPr>
          <p:cNvSpPr>
            <a:spLocks noGrp="1"/>
          </p:cNvSpPr>
          <p:nvPr>
            <p:ph type="sldNum" sz="quarter" idx="12"/>
          </p:nvPr>
        </p:nvSpPr>
        <p:spPr/>
        <p:txBody>
          <a:bodyPr/>
          <a:lstStyle/>
          <a:p>
            <a:pPr>
              <a:defRPr/>
            </a:pPr>
            <a:fld id="{9C2FB95B-9CE7-A047-A167-44F68D48CF28}"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62753"/>
            <a:ext cx="9144000" cy="1283167"/>
          </a:xfrm>
        </p:spPr>
        <p:txBody>
          <a:bodyPr/>
          <a:lstStyle/>
          <a:p>
            <a:r>
              <a:rPr lang="en-AU" sz="3600" dirty="0"/>
              <a:t>Rule-Based Intrusion Detection</a:t>
            </a:r>
          </a:p>
        </p:txBody>
      </p:sp>
      <p:sp>
        <p:nvSpPr>
          <p:cNvPr id="61443" name="Rectangle 3"/>
          <p:cNvSpPr>
            <a:spLocks noGrp="1" noChangeArrowheads="1"/>
          </p:cNvSpPr>
          <p:nvPr>
            <p:ph idx="1"/>
          </p:nvPr>
        </p:nvSpPr>
        <p:spPr>
          <a:xfrm>
            <a:off x="779463" y="1828800"/>
            <a:ext cx="7583488" cy="4572000"/>
          </a:xfrm>
        </p:spPr>
        <p:txBody>
          <a:bodyPr>
            <a:normAutofit fontScale="92500" lnSpcReduction="10000"/>
          </a:bodyPr>
          <a:lstStyle/>
          <a:p>
            <a:pPr marL="457200" indent="-457200">
              <a:buFont typeface="+mj-lt"/>
              <a:buAutoNum type="alphaUcPeriod" startAt="2"/>
            </a:pPr>
            <a:r>
              <a:rPr lang="en-AU" b="1" dirty="0">
                <a:solidFill>
                  <a:schemeClr val="tx2">
                    <a:lumMod val="10000"/>
                  </a:schemeClr>
                </a:solidFill>
              </a:rPr>
              <a:t>Rule-based penetration identification</a:t>
            </a:r>
          </a:p>
          <a:p>
            <a:pPr lvl="1">
              <a:buClr>
                <a:schemeClr val="bg1"/>
              </a:buClr>
            </a:pPr>
            <a:r>
              <a:rPr lang="en-AU" dirty="0">
                <a:solidFill>
                  <a:schemeClr val="tx2">
                    <a:lumMod val="10000"/>
                  </a:schemeClr>
                </a:solidFill>
              </a:rPr>
              <a:t>Using rules to identify </a:t>
            </a:r>
            <a:r>
              <a:rPr lang="en-AU" u="sng" dirty="0">
                <a:solidFill>
                  <a:schemeClr val="tx2">
                    <a:lumMod val="10000"/>
                  </a:schemeClr>
                </a:solidFill>
              </a:rPr>
              <a:t>known penetrations</a:t>
            </a:r>
            <a:r>
              <a:rPr lang="en-AU" dirty="0">
                <a:solidFill>
                  <a:schemeClr val="tx2">
                    <a:lumMod val="10000"/>
                  </a:schemeClr>
                </a:solidFill>
              </a:rPr>
              <a:t> or </a:t>
            </a:r>
            <a:r>
              <a:rPr lang="en-AU" u="sng" dirty="0">
                <a:solidFill>
                  <a:schemeClr val="tx2">
                    <a:lumMod val="10000"/>
                  </a:schemeClr>
                </a:solidFill>
              </a:rPr>
              <a:t>penetrations that would exploit known weaknesses</a:t>
            </a:r>
          </a:p>
          <a:p>
            <a:pPr lvl="1">
              <a:buClr>
                <a:schemeClr val="bg1"/>
              </a:buClr>
            </a:pPr>
            <a:r>
              <a:rPr lang="en-AU" dirty="0">
                <a:solidFill>
                  <a:schemeClr val="tx2">
                    <a:lumMod val="10000"/>
                  </a:schemeClr>
                </a:solidFill>
              </a:rPr>
              <a:t>Typically, the rules used in these systems are specific to the machine and operating system.</a:t>
            </a:r>
          </a:p>
          <a:p>
            <a:pPr lvl="1">
              <a:buClr>
                <a:schemeClr val="bg1"/>
              </a:buClr>
            </a:pPr>
            <a:r>
              <a:rPr lang="en-AU" dirty="0">
                <a:solidFill>
                  <a:schemeClr val="tx2">
                    <a:lumMod val="10000"/>
                  </a:schemeClr>
                </a:solidFill>
              </a:rPr>
              <a:t>The most fruitful approach to developing such rules is to analyze attack tools and scripts collected on the Internet.</a:t>
            </a:r>
          </a:p>
          <a:p>
            <a:pPr lvl="1">
              <a:buClr>
                <a:schemeClr val="bg1"/>
              </a:buClr>
            </a:pPr>
            <a:r>
              <a:rPr lang="en-AU" dirty="0">
                <a:solidFill>
                  <a:schemeClr val="tx2">
                    <a:lumMod val="10000"/>
                  </a:schemeClr>
                </a:solidFill>
              </a:rPr>
              <a:t>These rules can be supplemented with </a:t>
            </a:r>
            <a:r>
              <a:rPr lang="en-AU" u="sng" dirty="0">
                <a:solidFill>
                  <a:schemeClr val="tx2">
                    <a:lumMod val="10000"/>
                  </a:schemeClr>
                </a:solidFill>
              </a:rPr>
              <a:t>rules generated by knowledgeable security personnel</a:t>
            </a:r>
            <a:r>
              <a:rPr lang="en-AU" dirty="0">
                <a:solidFill>
                  <a:schemeClr val="tx2">
                    <a:lumMod val="10000"/>
                  </a:schemeClr>
                </a:solidFill>
              </a:rPr>
              <a:t> (that is, </a:t>
            </a:r>
            <a:r>
              <a:rPr lang="en-AU" i="1" dirty="0">
                <a:solidFill>
                  <a:schemeClr val="tx2">
                    <a:lumMod val="10000"/>
                  </a:schemeClr>
                </a:solidFill>
              </a:rPr>
              <a:t>heuristic rules</a:t>
            </a:r>
            <a:r>
              <a:rPr lang="en-AU" dirty="0">
                <a:solidFill>
                  <a:schemeClr val="tx2">
                    <a:lumMod val="10000"/>
                  </a:schemeClr>
                </a:solidFill>
              </a:rPr>
              <a:t>).</a:t>
            </a:r>
          </a:p>
          <a:p>
            <a:pPr lvl="2">
              <a:buClr>
                <a:schemeClr val="bg1"/>
              </a:buClr>
              <a:buFont typeface="Wingdings" panose="05000000000000000000" pitchFamily="2" charset="2"/>
              <a:buChar char="§"/>
            </a:pPr>
            <a:r>
              <a:rPr lang="en-AU" dirty="0">
                <a:solidFill>
                  <a:schemeClr val="tx2">
                    <a:lumMod val="10000"/>
                  </a:schemeClr>
                </a:solidFill>
              </a:rPr>
              <a:t>Example heuristics:</a:t>
            </a:r>
          </a:p>
          <a:p>
            <a:pPr lvl="3">
              <a:buClr>
                <a:schemeClr val="bg1"/>
              </a:buClr>
              <a:buFont typeface="Courier New" panose="02070309020205020404" pitchFamily="49" charset="0"/>
              <a:buChar char="o"/>
            </a:pPr>
            <a:r>
              <a:rPr lang="en-US" dirty="0">
                <a:solidFill>
                  <a:schemeClr val="tx2">
                    <a:lumMod val="10000"/>
                  </a:schemeClr>
                </a:solidFill>
              </a:rPr>
              <a:t>Expected activity: A user logs in after hours and accesses the same file he or she accessed during business hours.</a:t>
            </a:r>
          </a:p>
          <a:p>
            <a:pPr lvl="3">
              <a:buClr>
                <a:schemeClr val="bg1"/>
              </a:buClr>
              <a:buFont typeface="Courier New" panose="02070309020205020404" pitchFamily="49" charset="0"/>
              <a:buChar char="o"/>
            </a:pPr>
            <a:r>
              <a:rPr lang="en-US" dirty="0">
                <a:solidFill>
                  <a:schemeClr val="tx2">
                    <a:lumMod val="10000"/>
                  </a:schemeClr>
                </a:solidFill>
              </a:rPr>
              <a:t>Suspicious activity: A user opens a disk devices directly rather than relying on higher-level operating system utilities.</a:t>
            </a:r>
            <a:endParaRPr lang="en-AU" dirty="0">
              <a:solidFill>
                <a:schemeClr val="tx2">
                  <a:lumMod val="10000"/>
                </a:schemeClr>
              </a:solidFill>
            </a:endParaRPr>
          </a:p>
        </p:txBody>
      </p:sp>
      <p:sp>
        <p:nvSpPr>
          <p:cNvPr id="2" name="Slide Number Placeholder 1">
            <a:extLst>
              <a:ext uri="{FF2B5EF4-FFF2-40B4-BE49-F238E27FC236}">
                <a16:creationId xmlns:a16="http://schemas.microsoft.com/office/drawing/2014/main" id="{A4C13FBB-3ACE-4CCC-8E7B-AB769DB4F707}"/>
              </a:ext>
            </a:extLst>
          </p:cNvPr>
          <p:cNvSpPr>
            <a:spLocks noGrp="1"/>
          </p:cNvSpPr>
          <p:nvPr>
            <p:ph type="sldNum" sz="quarter" idx="12"/>
          </p:nvPr>
        </p:nvSpPr>
        <p:spPr/>
        <p:txBody>
          <a:bodyPr/>
          <a:lstStyle/>
          <a:p>
            <a:pPr>
              <a:defRPr/>
            </a:pPr>
            <a:fld id="{9C2FB95B-9CE7-A047-A167-44F68D48CF28}"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62753"/>
            <a:ext cx="9144000" cy="1283167"/>
          </a:xfrm>
        </p:spPr>
        <p:txBody>
          <a:bodyPr/>
          <a:lstStyle/>
          <a:p>
            <a:r>
              <a:rPr lang="en-AU" sz="3600" dirty="0"/>
              <a:t>Rule-Based Intrusion Detection</a:t>
            </a:r>
          </a:p>
        </p:txBody>
      </p:sp>
      <p:sp>
        <p:nvSpPr>
          <p:cNvPr id="61443" name="Rectangle 3"/>
          <p:cNvSpPr>
            <a:spLocks noGrp="1" noChangeArrowheads="1"/>
          </p:cNvSpPr>
          <p:nvPr>
            <p:ph idx="1"/>
          </p:nvPr>
        </p:nvSpPr>
        <p:spPr>
          <a:xfrm>
            <a:off x="779463" y="1828800"/>
            <a:ext cx="7583488" cy="4572000"/>
          </a:xfrm>
        </p:spPr>
        <p:txBody>
          <a:bodyPr>
            <a:normAutofit fontScale="92500" lnSpcReduction="10000"/>
          </a:bodyPr>
          <a:lstStyle/>
          <a:p>
            <a:pPr marL="282575" lvl="1" indent="-282575">
              <a:spcBef>
                <a:spcPts val="2000"/>
              </a:spcBef>
              <a:buClrTx/>
            </a:pPr>
            <a:r>
              <a:rPr lang="en-AU" sz="2400" dirty="0">
                <a:solidFill>
                  <a:schemeClr val="tx2">
                    <a:lumMod val="10000"/>
                  </a:schemeClr>
                </a:solidFill>
              </a:rPr>
              <a:t>USTAT (Unix STAT?)</a:t>
            </a:r>
          </a:p>
          <a:p>
            <a:pPr lvl="1">
              <a:buClr>
                <a:schemeClr val="bg1"/>
              </a:buClr>
            </a:pPr>
            <a:r>
              <a:rPr lang="en-AU" sz="2162" dirty="0">
                <a:solidFill>
                  <a:schemeClr val="tx2">
                    <a:lumMod val="10000"/>
                  </a:schemeClr>
                </a:solidFill>
              </a:rPr>
              <a:t>A </a:t>
            </a:r>
            <a:r>
              <a:rPr lang="en-AU" sz="2162" u="sng" dirty="0">
                <a:solidFill>
                  <a:schemeClr val="tx2">
                    <a:lumMod val="10000"/>
                  </a:schemeClr>
                </a:solidFill>
              </a:rPr>
              <a:t>state transition</a:t>
            </a:r>
            <a:r>
              <a:rPr lang="en-AU" sz="2162" dirty="0">
                <a:solidFill>
                  <a:schemeClr val="tx2">
                    <a:lumMod val="10000"/>
                  </a:schemeClr>
                </a:solidFill>
              </a:rPr>
              <a:t> model independent of specific audit records</a:t>
            </a:r>
          </a:p>
          <a:p>
            <a:pPr lvl="1">
              <a:buClr>
                <a:schemeClr val="bg1"/>
              </a:buClr>
            </a:pPr>
            <a:r>
              <a:rPr lang="en-AU" sz="2162" dirty="0">
                <a:solidFill>
                  <a:schemeClr val="tx2">
                    <a:lumMod val="10000"/>
                  </a:schemeClr>
                </a:solidFill>
              </a:rPr>
              <a:t>Deals in general actions rather than the detailed specific actions recorded by the UNIX auditing mechanism</a:t>
            </a:r>
          </a:p>
          <a:p>
            <a:pPr lvl="1">
              <a:buClr>
                <a:schemeClr val="bg1"/>
              </a:buClr>
            </a:pPr>
            <a:r>
              <a:rPr lang="en-AU" sz="2162" dirty="0">
                <a:solidFill>
                  <a:schemeClr val="tx2">
                    <a:lumMod val="10000"/>
                  </a:schemeClr>
                </a:solidFill>
              </a:rPr>
              <a:t>Implemented on a SunOS system that provides audit records on 239 </a:t>
            </a:r>
            <a:r>
              <a:rPr lang="en-AU" sz="2162" u="sng" dirty="0">
                <a:solidFill>
                  <a:schemeClr val="tx2">
                    <a:lumMod val="10000"/>
                  </a:schemeClr>
                </a:solidFill>
              </a:rPr>
              <a:t>events</a:t>
            </a:r>
          </a:p>
          <a:p>
            <a:pPr lvl="1">
              <a:buClr>
                <a:schemeClr val="bg1"/>
              </a:buClr>
            </a:pPr>
            <a:r>
              <a:rPr lang="en-AU" sz="2162" dirty="0">
                <a:solidFill>
                  <a:schemeClr val="tx2">
                    <a:lumMod val="10000"/>
                  </a:schemeClr>
                </a:solidFill>
              </a:rPr>
              <a:t>Events are mapped to 10 general </a:t>
            </a:r>
            <a:r>
              <a:rPr lang="en-AU" sz="2162" u="sng" dirty="0">
                <a:solidFill>
                  <a:schemeClr val="tx2">
                    <a:lumMod val="10000"/>
                  </a:schemeClr>
                </a:solidFill>
              </a:rPr>
              <a:t>actions</a:t>
            </a:r>
            <a:r>
              <a:rPr lang="en-AU" sz="2162" dirty="0">
                <a:solidFill>
                  <a:schemeClr val="tx2">
                    <a:lumMod val="10000"/>
                  </a:schemeClr>
                </a:solidFill>
              </a:rPr>
              <a:t> (Table 11.2)</a:t>
            </a:r>
          </a:p>
          <a:p>
            <a:pPr lvl="1">
              <a:buClr>
                <a:schemeClr val="bg1"/>
              </a:buClr>
            </a:pPr>
            <a:endParaRPr lang="en-AU" sz="800" dirty="0">
              <a:solidFill>
                <a:schemeClr val="tx2">
                  <a:lumMod val="10000"/>
                </a:schemeClr>
              </a:solidFill>
            </a:endParaRPr>
          </a:p>
          <a:p>
            <a:pPr lvl="1">
              <a:buClr>
                <a:schemeClr val="bg1"/>
              </a:buClr>
            </a:pPr>
            <a:r>
              <a:rPr lang="en-AU" sz="2162" dirty="0">
                <a:solidFill>
                  <a:schemeClr val="tx2">
                    <a:lumMod val="10000"/>
                  </a:schemeClr>
                </a:solidFill>
              </a:rPr>
              <a:t>From </a:t>
            </a:r>
            <a:r>
              <a:rPr lang="en-AU" sz="2162" dirty="0">
                <a:solidFill>
                  <a:schemeClr val="tx2">
                    <a:lumMod val="10000"/>
                  </a:schemeClr>
                </a:solidFill>
                <a:hlinkClick r:id="rId3"/>
              </a:rPr>
              <a:t>https://ieeexplore.ieee.org/document/287646</a:t>
            </a:r>
            <a:r>
              <a:rPr lang="en-AU" sz="2162" dirty="0">
                <a:solidFill>
                  <a:schemeClr val="tx2">
                    <a:lumMod val="10000"/>
                  </a:schemeClr>
                </a:solidFill>
              </a:rPr>
              <a:t>: </a:t>
            </a:r>
          </a:p>
          <a:p>
            <a:pPr lvl="2">
              <a:buClr>
                <a:schemeClr val="bg1"/>
              </a:buClr>
              <a:buFont typeface="Wingdings" panose="05000000000000000000" pitchFamily="2" charset="2"/>
              <a:buChar char="§"/>
            </a:pPr>
            <a:r>
              <a:rPr lang="en-US" dirty="0">
                <a:effectLst/>
              </a:rPr>
              <a:t>In STAT (1992), a penetration is identified as a sequence of state changes that take the computer system from some initial state to a target compromised state.</a:t>
            </a:r>
          </a:p>
          <a:p>
            <a:pPr lvl="2">
              <a:buClr>
                <a:schemeClr val="bg1"/>
              </a:buClr>
              <a:buFont typeface="Wingdings" panose="05000000000000000000" pitchFamily="2" charset="2"/>
              <a:buChar char="§"/>
            </a:pPr>
            <a:r>
              <a:rPr lang="en-US" sz="1962" dirty="0">
                <a:solidFill>
                  <a:schemeClr val="tx2">
                    <a:lumMod val="10000"/>
                  </a:schemeClr>
                </a:solidFill>
                <a:effectLst/>
              </a:rPr>
              <a:t>USTAT is a UNIX-specific implementation based on the generic design of STAT.</a:t>
            </a:r>
            <a:endParaRPr lang="en-AU" sz="1962" dirty="0">
              <a:solidFill>
                <a:schemeClr val="tx2">
                  <a:lumMod val="10000"/>
                </a:schemeClr>
              </a:solidFill>
            </a:endParaRPr>
          </a:p>
        </p:txBody>
      </p:sp>
      <p:sp>
        <p:nvSpPr>
          <p:cNvPr id="2" name="Slide Number Placeholder 1">
            <a:extLst>
              <a:ext uri="{FF2B5EF4-FFF2-40B4-BE49-F238E27FC236}">
                <a16:creationId xmlns:a16="http://schemas.microsoft.com/office/drawing/2014/main" id="{A4C13FBB-3ACE-4CCC-8E7B-AB769DB4F707}"/>
              </a:ext>
            </a:extLst>
          </p:cNvPr>
          <p:cNvSpPr>
            <a:spLocks noGrp="1"/>
          </p:cNvSpPr>
          <p:nvPr>
            <p:ph type="sldNum" sz="quarter" idx="12"/>
          </p:nvPr>
        </p:nvSpPr>
        <p:spPr/>
        <p:txBody>
          <a:bodyPr/>
          <a:lstStyle/>
          <a:p>
            <a:pPr>
              <a:defRPr/>
            </a:pPr>
            <a:fld id="{9C2FB95B-9CE7-A047-A167-44F68D48CF28}" type="slidenum">
              <a:rPr lang="en-US" smtClean="0"/>
              <a:pPr>
                <a:defRPr/>
              </a:pPr>
              <a:t>23</a:t>
            </a:fld>
            <a:endParaRPr lang="en-US" dirty="0"/>
          </a:p>
        </p:txBody>
      </p:sp>
    </p:spTree>
    <p:extLst>
      <p:ext uri="{BB962C8B-B14F-4D97-AF65-F5344CB8AC3E}">
        <p14:creationId xmlns:p14="http://schemas.microsoft.com/office/powerpoint/2010/main" val="988510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6038" t="-4706" r="7547"/>
              <a:stretch>
                <a:fillRect/>
              </a:stretch>
            </p:blipFill>
          </mc:Choice>
          <mc:Fallback>
            <p:blipFill>
              <a:blip r:embed="rId4"/>
              <a:srcRect l="6038" t="-4706" r="7547"/>
              <a:stretch>
                <a:fillRect/>
              </a:stretch>
            </p:blipFill>
          </mc:Fallback>
        </mc:AlternateContent>
        <p:spPr>
          <a:xfrm>
            <a:off x="945476" y="1066800"/>
            <a:ext cx="7300377" cy="5674568"/>
          </a:xfrm>
          <a:prstGeom prst="rect">
            <a:avLst/>
          </a:prstGeom>
          <a:solidFill>
            <a:schemeClr val="tx1"/>
          </a:solidFill>
        </p:spPr>
      </p:pic>
      <p:sp>
        <p:nvSpPr>
          <p:cNvPr id="5" name="Rectangle 4"/>
          <p:cNvSpPr/>
          <p:nvPr/>
        </p:nvSpPr>
        <p:spPr>
          <a:xfrm>
            <a:off x="0" y="0"/>
            <a:ext cx="9144000" cy="892552"/>
          </a:xfrm>
          <a:prstGeom prst="rect">
            <a:avLst/>
          </a:prstGeom>
        </p:spPr>
        <p:txBody>
          <a:bodyPr wrap="square">
            <a:spAutoFit/>
          </a:bodyPr>
          <a:lstStyle/>
          <a:p>
            <a:pPr algn="ctr"/>
            <a:r>
              <a:rPr lang="en-US" sz="2800" b="1" dirty="0">
                <a:latin typeface="+mn-lt"/>
              </a:rPr>
              <a:t>Table 11.2</a:t>
            </a:r>
          </a:p>
          <a:p>
            <a:pPr algn="ctr"/>
            <a:r>
              <a:rPr lang="en-US" sz="2400" b="1" dirty="0">
                <a:latin typeface="+mn-lt"/>
              </a:rPr>
              <a:t>USTAT Actions versus SunOS Event Types</a:t>
            </a:r>
            <a:r>
              <a:rPr lang="en-US" sz="2400" dirty="0">
                <a:latin typeface="+mn-lt"/>
              </a:rPr>
              <a:t> </a:t>
            </a:r>
          </a:p>
        </p:txBody>
      </p:sp>
      <p:sp>
        <p:nvSpPr>
          <p:cNvPr id="2" name="Slide Number Placeholder 1">
            <a:extLst>
              <a:ext uri="{FF2B5EF4-FFF2-40B4-BE49-F238E27FC236}">
                <a16:creationId xmlns:a16="http://schemas.microsoft.com/office/drawing/2014/main" id="{1395B426-E3CA-41CA-AE43-2BB1CFAD5242}"/>
              </a:ext>
            </a:extLst>
          </p:cNvPr>
          <p:cNvSpPr>
            <a:spLocks noGrp="1"/>
          </p:cNvSpPr>
          <p:nvPr>
            <p:ph type="sldNum" sz="quarter" idx="12"/>
          </p:nvPr>
        </p:nvSpPr>
        <p:spPr>
          <a:xfrm>
            <a:off x="8534400" y="6449723"/>
            <a:ext cx="609600" cy="365125"/>
          </a:xfrm>
        </p:spPr>
        <p:txBody>
          <a:bodyPr/>
          <a:lstStyle/>
          <a:p>
            <a:pPr>
              <a:defRPr/>
            </a:pPr>
            <a:fld id="{B7F95E63-B2FC-6340-819F-09B1386E07DA}" type="slidenum">
              <a:rPr lang="en-US" smtClean="0"/>
              <a:pPr>
                <a:defRPr/>
              </a:pPr>
              <a:t>24</a:t>
            </a:fld>
            <a:endParaRPr lang="en-US" dirty="0"/>
          </a:p>
        </p:txBody>
      </p:sp>
    </p:spTree>
  </p:cSld>
  <p:clrMapOvr>
    <a:masterClrMapping/>
  </p:clrMapOvr>
  <p:transition spd="med">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AU" sz="3200" dirty="0"/>
              <a:t>Rule-Based Intrusion Detection</a:t>
            </a:r>
            <a:br>
              <a:rPr lang="en-AU" sz="3200" dirty="0"/>
            </a:br>
            <a:r>
              <a:rPr lang="en-AU" sz="2800" dirty="0"/>
              <a:t>- Base-Rate Fallacy</a:t>
            </a:r>
          </a:p>
        </p:txBody>
      </p:sp>
      <p:sp>
        <p:nvSpPr>
          <p:cNvPr id="62467" name="Rectangle 3"/>
          <p:cNvSpPr>
            <a:spLocks noGrp="1" noChangeArrowheads="1"/>
          </p:cNvSpPr>
          <p:nvPr>
            <p:ph idx="1"/>
          </p:nvPr>
        </p:nvSpPr>
        <p:spPr>
          <a:xfrm>
            <a:off x="779463" y="1628800"/>
            <a:ext cx="7583488" cy="4848200"/>
          </a:xfrm>
        </p:spPr>
        <p:txBody>
          <a:bodyPr>
            <a:normAutofit fontScale="85000" lnSpcReduction="20000"/>
          </a:bodyPr>
          <a:lstStyle/>
          <a:p>
            <a:r>
              <a:rPr lang="en-AU" dirty="0">
                <a:solidFill>
                  <a:schemeClr val="tx2">
                    <a:lumMod val="10000"/>
                  </a:schemeClr>
                </a:solidFill>
              </a:rPr>
              <a:t>To be of practical use, an intrusion detection system should detect a substantial percentage of intrusions while keeping the false alarm rate at an acceptable level.</a:t>
            </a:r>
          </a:p>
          <a:p>
            <a:pPr lvl="1">
              <a:buClr>
                <a:schemeClr val="bg1"/>
              </a:buClr>
            </a:pPr>
            <a:r>
              <a:rPr lang="en-AU" dirty="0">
                <a:solidFill>
                  <a:schemeClr val="tx2">
                    <a:lumMod val="10000"/>
                  </a:schemeClr>
                </a:solidFill>
              </a:rPr>
              <a:t>If only a modest percentage of actual intrusions are detected, the system provides a false sense of security.</a:t>
            </a:r>
          </a:p>
          <a:p>
            <a:pPr lvl="1">
              <a:buClr>
                <a:schemeClr val="bg1"/>
              </a:buClr>
            </a:pPr>
            <a:r>
              <a:rPr lang="en-AU" dirty="0">
                <a:solidFill>
                  <a:schemeClr val="tx2">
                    <a:lumMod val="10000"/>
                  </a:schemeClr>
                </a:solidFill>
              </a:rPr>
              <a:t>If the system frequently triggers an alert when there is no intrusion, then either system managers will begin to ignore the alarms or much time will be wasted analyzing the false alarms.</a:t>
            </a:r>
          </a:p>
          <a:p>
            <a:r>
              <a:rPr lang="en-AU" dirty="0">
                <a:solidFill>
                  <a:schemeClr val="tx2">
                    <a:lumMod val="10000"/>
                  </a:schemeClr>
                </a:solidFill>
              </a:rPr>
              <a:t>Because of the nature of the probabilities involved, it is very difficult to meet the standard of high rate of detections with a low rate of false alarms.</a:t>
            </a:r>
          </a:p>
          <a:p>
            <a:pPr lvl="1">
              <a:buClr>
                <a:schemeClr val="bg1"/>
              </a:buClr>
            </a:pPr>
            <a:r>
              <a:rPr lang="en-AU" dirty="0">
                <a:solidFill>
                  <a:schemeClr val="tx2">
                    <a:lumMod val="10000"/>
                  </a:schemeClr>
                </a:solidFill>
              </a:rPr>
              <a:t>The </a:t>
            </a:r>
            <a:r>
              <a:rPr lang="en-AU" b="1" dirty="0">
                <a:solidFill>
                  <a:schemeClr val="tx2">
                    <a:lumMod val="10000"/>
                  </a:schemeClr>
                </a:solidFill>
              </a:rPr>
              <a:t>base-rate fallacy</a:t>
            </a:r>
            <a:r>
              <a:rPr lang="en-AU" dirty="0">
                <a:solidFill>
                  <a:schemeClr val="tx2">
                    <a:lumMod val="10000"/>
                  </a:schemeClr>
                </a:solidFill>
              </a:rPr>
              <a:t> phenomenon: If </a:t>
            </a:r>
            <a:r>
              <a:rPr lang="en-AU" u="sng" dirty="0">
                <a:solidFill>
                  <a:schemeClr val="tx2">
                    <a:lumMod val="10000"/>
                  </a:schemeClr>
                </a:solidFill>
              </a:rPr>
              <a:t>the actual numbers of intrusions</a:t>
            </a:r>
            <a:r>
              <a:rPr lang="en-AU" dirty="0">
                <a:solidFill>
                  <a:schemeClr val="tx2">
                    <a:lumMod val="10000"/>
                  </a:schemeClr>
                </a:solidFill>
              </a:rPr>
              <a:t> is low compared to </a:t>
            </a:r>
            <a:r>
              <a:rPr lang="en-AU" u="sng" dirty="0">
                <a:solidFill>
                  <a:schemeClr val="tx2">
                    <a:lumMod val="10000"/>
                  </a:schemeClr>
                </a:solidFill>
              </a:rPr>
              <a:t>the number of legitimate uses of a system</a:t>
            </a:r>
            <a:r>
              <a:rPr lang="en-AU" dirty="0">
                <a:solidFill>
                  <a:schemeClr val="tx2">
                    <a:lumMod val="10000"/>
                  </a:schemeClr>
                </a:solidFill>
              </a:rPr>
              <a:t>, then </a:t>
            </a:r>
            <a:r>
              <a:rPr lang="en-AU" u="sng" dirty="0">
                <a:solidFill>
                  <a:schemeClr val="tx2">
                    <a:lumMod val="10000"/>
                  </a:schemeClr>
                </a:solidFill>
              </a:rPr>
              <a:t>the false alarm rate</a:t>
            </a:r>
            <a:r>
              <a:rPr lang="en-AU" dirty="0">
                <a:solidFill>
                  <a:schemeClr val="tx2">
                    <a:lumMod val="10000"/>
                  </a:schemeClr>
                </a:solidFill>
              </a:rPr>
              <a:t> will be high unless the test is extremely discriminating.</a:t>
            </a:r>
          </a:p>
          <a:p>
            <a:pPr lvl="1">
              <a:buClr>
                <a:schemeClr val="bg1"/>
              </a:buClr>
            </a:pPr>
            <a:r>
              <a:rPr lang="en-AU" dirty="0">
                <a:solidFill>
                  <a:schemeClr val="tx2">
                    <a:lumMod val="10000"/>
                  </a:schemeClr>
                </a:solidFill>
              </a:rPr>
              <a:t>[AXEL00] indicated that current systems have not overcome the problem of the base-rate fallacy.</a:t>
            </a:r>
          </a:p>
        </p:txBody>
      </p:sp>
      <p:sp>
        <p:nvSpPr>
          <p:cNvPr id="2" name="Slide Number Placeholder 1">
            <a:extLst>
              <a:ext uri="{FF2B5EF4-FFF2-40B4-BE49-F238E27FC236}">
                <a16:creationId xmlns:a16="http://schemas.microsoft.com/office/drawing/2014/main" id="{6DB87FAD-33B9-4F0B-A8E1-04B47AE7ABE0}"/>
              </a:ext>
            </a:extLst>
          </p:cNvPr>
          <p:cNvSpPr>
            <a:spLocks noGrp="1"/>
          </p:cNvSpPr>
          <p:nvPr>
            <p:ph type="sldNum" sz="quarter" idx="12"/>
          </p:nvPr>
        </p:nvSpPr>
        <p:spPr/>
        <p:txBody>
          <a:bodyPr/>
          <a:lstStyle/>
          <a:p>
            <a:pPr>
              <a:defRPr/>
            </a:pPr>
            <a:fld id="{9C2FB95B-9CE7-A047-A167-44F68D48CF28}"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AU" dirty="0"/>
              <a:t>Distributed Intrusion Detection</a:t>
            </a:r>
          </a:p>
        </p:txBody>
      </p:sp>
      <p:sp>
        <p:nvSpPr>
          <p:cNvPr id="65539" name="Rectangle 3"/>
          <p:cNvSpPr>
            <a:spLocks noGrp="1" noChangeArrowheads="1"/>
          </p:cNvSpPr>
          <p:nvPr>
            <p:ph idx="1"/>
          </p:nvPr>
        </p:nvSpPr>
        <p:spPr>
          <a:xfrm>
            <a:off x="838200" y="1600200"/>
            <a:ext cx="7583488" cy="2971800"/>
          </a:xfrm>
        </p:spPr>
        <p:txBody>
          <a:bodyPr>
            <a:normAutofit fontScale="92500" lnSpcReduction="20000"/>
          </a:bodyPr>
          <a:lstStyle/>
          <a:p>
            <a:r>
              <a:rPr lang="en-AU" dirty="0">
                <a:solidFill>
                  <a:schemeClr val="tx2">
                    <a:lumMod val="10000"/>
                  </a:schemeClr>
                </a:solidFill>
              </a:rPr>
              <a:t>Traditional systems focused on single-system stand-alone facilities.</a:t>
            </a:r>
          </a:p>
          <a:p>
            <a:pPr lvl="1">
              <a:buClr>
                <a:schemeClr val="bg1"/>
              </a:buClr>
            </a:pPr>
            <a:r>
              <a:rPr lang="en-AU" dirty="0">
                <a:solidFill>
                  <a:schemeClr val="tx2">
                    <a:lumMod val="10000"/>
                  </a:schemeClr>
                </a:solidFill>
              </a:rPr>
              <a:t>The typical organization, however, needs to defend a distributed collection of hosts supported by a LAN or internetwork.</a:t>
            </a:r>
          </a:p>
          <a:p>
            <a:pPr lvl="1">
              <a:buClr>
                <a:schemeClr val="bg1"/>
              </a:buClr>
            </a:pPr>
            <a:r>
              <a:rPr lang="en-AU" dirty="0">
                <a:solidFill>
                  <a:schemeClr val="tx2">
                    <a:lumMod val="10000"/>
                  </a:schemeClr>
                </a:solidFill>
              </a:rPr>
              <a:t>A more effective defense can be achieved by coordination and cooperation among intrusion detection systems across the network.</a:t>
            </a:r>
          </a:p>
          <a:p>
            <a:r>
              <a:rPr lang="en-AU" dirty="0">
                <a:solidFill>
                  <a:schemeClr val="tx2">
                    <a:lumMod val="10000"/>
                  </a:schemeClr>
                </a:solidFill>
              </a:rPr>
              <a:t>Major design issues:</a:t>
            </a:r>
          </a:p>
        </p:txBody>
      </p:sp>
      <p:graphicFrame>
        <p:nvGraphicFramePr>
          <p:cNvPr id="4" name="Diagram 3"/>
          <p:cNvGraphicFramePr/>
          <p:nvPr>
            <p:extLst>
              <p:ext uri="{D42A27DB-BD31-4B8C-83A1-F6EECF244321}">
                <p14:modId xmlns:p14="http://schemas.microsoft.com/office/powerpoint/2010/main" val="919980060"/>
              </p:ext>
            </p:extLst>
          </p:nvPr>
        </p:nvGraphicFramePr>
        <p:xfrm>
          <a:off x="990600" y="4495800"/>
          <a:ext cx="7162800" cy="195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B74ACB6B-5E79-478E-AFB7-D4AA99014E60}"/>
              </a:ext>
            </a:extLst>
          </p:cNvPr>
          <p:cNvSpPr>
            <a:spLocks noGrp="1"/>
          </p:cNvSpPr>
          <p:nvPr>
            <p:ph type="sldNum" sz="quarter" idx="12"/>
          </p:nvPr>
        </p:nvSpPr>
        <p:spPr/>
        <p:txBody>
          <a:bodyPr/>
          <a:lstStyle/>
          <a:p>
            <a:pPr>
              <a:defRPr/>
            </a:pPr>
            <a:fld id="{9C2FB95B-9CE7-A047-A167-44F68D48CF28}"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2727" t="5882" r="2727" b="5882"/>
              <a:stretch>
                <a:fillRect/>
              </a:stretch>
            </p:blipFill>
          </mc:Choice>
          <mc:Fallback>
            <p:blipFill>
              <a:blip r:embed="rId4"/>
              <a:srcRect l="2727" t="5882" r="2727" b="5882"/>
              <a:stretch>
                <a:fillRect/>
              </a:stretch>
            </p:blipFill>
          </mc:Fallback>
        </mc:AlternateContent>
        <p:spPr>
          <a:xfrm>
            <a:off x="179512" y="106150"/>
            <a:ext cx="6205330" cy="4474978"/>
          </a:xfrm>
          <a:prstGeom prst="rect">
            <a:avLst/>
          </a:prstGeom>
          <a:solidFill>
            <a:schemeClr val="tx1"/>
          </a:solidFill>
        </p:spPr>
      </p:pic>
      <p:sp>
        <p:nvSpPr>
          <p:cNvPr id="2" name="Slide Number Placeholder 1">
            <a:extLst>
              <a:ext uri="{FF2B5EF4-FFF2-40B4-BE49-F238E27FC236}">
                <a16:creationId xmlns:a16="http://schemas.microsoft.com/office/drawing/2014/main" id="{3D74B44D-E059-4872-9B4F-92D1D860B3C2}"/>
              </a:ext>
            </a:extLst>
          </p:cNvPr>
          <p:cNvSpPr>
            <a:spLocks noGrp="1"/>
          </p:cNvSpPr>
          <p:nvPr>
            <p:ph type="sldNum" sz="quarter" idx="12"/>
          </p:nvPr>
        </p:nvSpPr>
        <p:spPr>
          <a:xfrm>
            <a:off x="8528929" y="6466050"/>
            <a:ext cx="609600" cy="365125"/>
          </a:xfrm>
        </p:spPr>
        <p:txBody>
          <a:bodyPr/>
          <a:lstStyle/>
          <a:p>
            <a:pPr>
              <a:defRPr/>
            </a:pPr>
            <a:fld id="{B7F95E63-B2FC-6340-819F-09B1386E07DA}" type="slidenum">
              <a:rPr lang="en-US" smtClean="0"/>
              <a:pPr>
                <a:defRPr/>
              </a:pPr>
              <a:t>27</a:t>
            </a:fld>
            <a:endParaRPr lang="en-US" dirty="0"/>
          </a:p>
        </p:txBody>
      </p:sp>
      <p:sp>
        <p:nvSpPr>
          <p:cNvPr id="5" name="Rectangle 3">
            <a:extLst>
              <a:ext uri="{FF2B5EF4-FFF2-40B4-BE49-F238E27FC236}">
                <a16:creationId xmlns:a16="http://schemas.microsoft.com/office/drawing/2014/main" id="{2C3551BD-8557-446F-8C77-96693C53656A}"/>
              </a:ext>
            </a:extLst>
          </p:cNvPr>
          <p:cNvSpPr txBox="1">
            <a:spLocks noChangeArrowheads="1"/>
          </p:cNvSpPr>
          <p:nvPr/>
        </p:nvSpPr>
        <p:spPr>
          <a:xfrm>
            <a:off x="539552" y="4725144"/>
            <a:ext cx="7848872" cy="2026706"/>
          </a:xfrm>
          <a:prstGeom prst="rect">
            <a:avLst/>
          </a:prstGeom>
        </p:spPr>
        <p:txBody>
          <a:bodyPr>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600"/>
              </a:spcBef>
              <a:spcAft>
                <a:spcPts val="0"/>
              </a:spcAft>
            </a:pPr>
            <a:r>
              <a:rPr lang="en-AU" sz="1800" b="1" dirty="0">
                <a:solidFill>
                  <a:schemeClr val="tx1"/>
                </a:solidFill>
              </a:rPr>
              <a:t>Lan monitor agent module</a:t>
            </a:r>
          </a:p>
          <a:p>
            <a:pPr lvl="1" fontAlgn="auto">
              <a:spcAft>
                <a:spcPts val="0"/>
              </a:spcAft>
              <a:buFont typeface="Wingdings" panose="05000000000000000000" pitchFamily="2" charset="2"/>
              <a:buChar char="§"/>
            </a:pPr>
            <a:r>
              <a:rPr lang="en-AU" sz="1600" dirty="0">
                <a:solidFill>
                  <a:schemeClr val="tx1"/>
                </a:solidFill>
              </a:rPr>
              <a:t>Analyses LAN traffic and reports the results to the central manager.</a:t>
            </a:r>
          </a:p>
          <a:p>
            <a:pPr lvl="1" fontAlgn="auto">
              <a:spcAft>
                <a:spcPts val="0"/>
              </a:spcAft>
              <a:buFont typeface="Wingdings" panose="05000000000000000000" pitchFamily="2" charset="2"/>
              <a:buChar char="§"/>
            </a:pPr>
            <a:endParaRPr lang="en-AU" sz="700" dirty="0">
              <a:solidFill>
                <a:schemeClr val="tx1"/>
              </a:solidFill>
            </a:endParaRPr>
          </a:p>
          <a:p>
            <a:pPr fontAlgn="auto">
              <a:spcBef>
                <a:spcPts val="600"/>
              </a:spcBef>
              <a:spcAft>
                <a:spcPts val="0"/>
              </a:spcAft>
            </a:pPr>
            <a:r>
              <a:rPr lang="en-AU" sz="1800" b="1" dirty="0">
                <a:solidFill>
                  <a:schemeClr val="tx1"/>
                </a:solidFill>
              </a:rPr>
              <a:t>Central manager module</a:t>
            </a:r>
          </a:p>
          <a:p>
            <a:pPr lvl="1" fontAlgn="auto">
              <a:spcAft>
                <a:spcPts val="0"/>
              </a:spcAft>
              <a:buFont typeface="Wingdings" panose="05000000000000000000" pitchFamily="2" charset="2"/>
              <a:buChar char="§"/>
            </a:pPr>
            <a:r>
              <a:rPr lang="en-AU" sz="1600" dirty="0">
                <a:solidFill>
                  <a:schemeClr val="tx1"/>
                </a:solidFill>
              </a:rPr>
              <a:t>Receives reports from LAN monitor and host agents</a:t>
            </a:r>
          </a:p>
          <a:p>
            <a:pPr lvl="1" fontAlgn="auto">
              <a:spcAft>
                <a:spcPts val="0"/>
              </a:spcAft>
              <a:buFont typeface="Wingdings" panose="05000000000000000000" pitchFamily="2" charset="2"/>
              <a:buChar char="§"/>
            </a:pPr>
            <a:r>
              <a:rPr lang="en-AU" sz="1600" dirty="0">
                <a:solidFill>
                  <a:schemeClr val="tx1"/>
                </a:solidFill>
              </a:rPr>
              <a:t>Processes and correlates those reports to detect intrusion</a:t>
            </a:r>
          </a:p>
        </p:txBody>
      </p:sp>
      <p:sp>
        <p:nvSpPr>
          <p:cNvPr id="7" name="Rectangle 3">
            <a:extLst>
              <a:ext uri="{FF2B5EF4-FFF2-40B4-BE49-F238E27FC236}">
                <a16:creationId xmlns:a16="http://schemas.microsoft.com/office/drawing/2014/main" id="{2AB5ED6D-50CC-4651-829A-2334C345303A}"/>
              </a:ext>
            </a:extLst>
          </p:cNvPr>
          <p:cNvSpPr txBox="1">
            <a:spLocks noChangeArrowheads="1"/>
          </p:cNvSpPr>
          <p:nvPr/>
        </p:nvSpPr>
        <p:spPr>
          <a:xfrm>
            <a:off x="6516216" y="1052736"/>
            <a:ext cx="2252868" cy="3096344"/>
          </a:xfrm>
          <a:prstGeom prst="rect">
            <a:avLst/>
          </a:prstGeom>
        </p:spPr>
        <p:txBody>
          <a:bodyPr>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600"/>
              </a:spcBef>
              <a:spcAft>
                <a:spcPts val="0"/>
              </a:spcAft>
            </a:pPr>
            <a:r>
              <a:rPr lang="en-AU" sz="1800" b="1" dirty="0">
                <a:solidFill>
                  <a:schemeClr val="tx1"/>
                </a:solidFill>
              </a:rPr>
              <a:t>Host agent module</a:t>
            </a:r>
          </a:p>
          <a:p>
            <a:pPr lvl="1" fontAlgn="auto">
              <a:spcAft>
                <a:spcPts val="0"/>
              </a:spcAft>
              <a:buFont typeface="Wingdings" panose="05000000000000000000" pitchFamily="2" charset="2"/>
              <a:buChar char="§"/>
            </a:pPr>
            <a:r>
              <a:rPr lang="en-AU" sz="1600" dirty="0">
                <a:solidFill>
                  <a:schemeClr val="tx1"/>
                </a:solidFill>
              </a:rPr>
              <a:t>Runs on a monitored host</a:t>
            </a:r>
          </a:p>
          <a:p>
            <a:pPr lvl="1" fontAlgn="auto">
              <a:spcAft>
                <a:spcPts val="0"/>
              </a:spcAft>
              <a:buFont typeface="Wingdings" panose="05000000000000000000" pitchFamily="2" charset="2"/>
              <a:buChar char="§"/>
            </a:pPr>
            <a:r>
              <a:rPr lang="en-AU" sz="1600" dirty="0">
                <a:solidFill>
                  <a:schemeClr val="tx1"/>
                </a:solidFill>
              </a:rPr>
              <a:t>Collects data on security –related events on the host and transmit those data to the central manager</a:t>
            </a:r>
          </a:p>
        </p:txBody>
      </p:sp>
    </p:spTree>
  </p:cSld>
  <p:clrMapOvr>
    <a:masterClrMapping/>
  </p:clrMapOvr>
  <p:transition spd="med">
    <p:pull dir="l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FEF4E1-E02B-4C32-8AF6-DF14A7AA39CC}"/>
              </a:ext>
            </a:extLst>
          </p:cNvPr>
          <p:cNvSpPr>
            <a:spLocks noGrp="1"/>
          </p:cNvSpPr>
          <p:nvPr>
            <p:ph type="sldNum" sz="quarter" idx="12"/>
          </p:nvPr>
        </p:nvSpPr>
        <p:spPr>
          <a:xfrm>
            <a:off x="8460432" y="6449951"/>
            <a:ext cx="609600" cy="365125"/>
          </a:xfrm>
        </p:spPr>
        <p:txBody>
          <a:bodyPr/>
          <a:lstStyle/>
          <a:p>
            <a:pPr>
              <a:defRPr/>
            </a:pPr>
            <a:fld id="{B7F95E63-B2FC-6340-819F-09B1386E07DA}" type="slidenum">
              <a:rPr lang="en-US" smtClean="0"/>
              <a:pPr>
                <a:defRPr/>
              </a:pPr>
              <a:t>28</a:t>
            </a:fld>
            <a:endParaRPr lang="en-US" dirty="0"/>
          </a:p>
        </p:txBody>
      </p:sp>
      <p:pic>
        <p:nvPicPr>
          <p:cNvPr id="6" name="Picture 5">
            <a:extLst>
              <a:ext uri="{FF2B5EF4-FFF2-40B4-BE49-F238E27FC236}">
                <a16:creationId xmlns:a16="http://schemas.microsoft.com/office/drawing/2014/main" id="{87E49BF7-22C7-4837-AEFA-DC80DE21EA9A}"/>
              </a:ext>
            </a:extLst>
          </p:cNvPr>
          <p:cNvPicPr>
            <a:picLocks noChangeAspect="1"/>
          </p:cNvPicPr>
          <p:nvPr/>
        </p:nvPicPr>
        <p:blipFill>
          <a:blip r:embed="rId3"/>
          <a:stretch>
            <a:fillRect/>
          </a:stretch>
        </p:blipFill>
        <p:spPr>
          <a:xfrm>
            <a:off x="3275856" y="243061"/>
            <a:ext cx="5534025" cy="4410075"/>
          </a:xfrm>
          <a:prstGeom prst="rect">
            <a:avLst/>
          </a:prstGeom>
        </p:spPr>
      </p:pic>
      <p:sp>
        <p:nvSpPr>
          <p:cNvPr id="7" name="Rectangle 6">
            <a:extLst>
              <a:ext uri="{FF2B5EF4-FFF2-40B4-BE49-F238E27FC236}">
                <a16:creationId xmlns:a16="http://schemas.microsoft.com/office/drawing/2014/main" id="{D7623A86-EF44-4FC6-AE67-81FDC9057208}"/>
              </a:ext>
            </a:extLst>
          </p:cNvPr>
          <p:cNvSpPr/>
          <p:nvPr/>
        </p:nvSpPr>
        <p:spPr>
          <a:xfrm>
            <a:off x="395536" y="4869160"/>
            <a:ext cx="7920880" cy="1661993"/>
          </a:xfrm>
          <a:prstGeom prst="rect">
            <a:avLst/>
          </a:prstGeom>
        </p:spPr>
        <p:txBody>
          <a:bodyPr wrap="square">
            <a:spAutoFit/>
          </a:bodyPr>
          <a:lstStyle/>
          <a:p>
            <a:pPr marL="285750" indent="-285750">
              <a:buFont typeface="Arial" panose="020B0604020202020204" pitchFamily="34" charset="0"/>
              <a:buChar char="•"/>
            </a:pPr>
            <a:r>
              <a:rPr lang="en-US" dirty="0"/>
              <a:t>At the next higher level, the agent looks for </a:t>
            </a:r>
            <a:r>
              <a:rPr lang="en-US" u="sng" dirty="0"/>
              <a:t>sequences of events</a:t>
            </a:r>
            <a:r>
              <a:rPr lang="en-US" dirty="0"/>
              <a:t>, such as known attack patterns (signatures). </a:t>
            </a:r>
          </a:p>
          <a:p>
            <a:pPr marL="285750" indent="-285750">
              <a:buFont typeface="Arial" panose="020B0604020202020204" pitchFamily="34" charset="0"/>
              <a:buChar char="•"/>
            </a:pPr>
            <a:endParaRPr lang="en-US" sz="1050" dirty="0"/>
          </a:p>
          <a:p>
            <a:pPr marL="285750" indent="-285750">
              <a:buFont typeface="Arial" panose="020B0604020202020204" pitchFamily="34" charset="0"/>
              <a:buChar char="•"/>
            </a:pPr>
            <a:r>
              <a:rPr lang="en-US" dirty="0"/>
              <a:t>Finally, the agent looks for </a:t>
            </a:r>
            <a:r>
              <a:rPr lang="en-US" u="sng" dirty="0"/>
              <a:t>anomalous behavior of an individual user </a:t>
            </a:r>
            <a:r>
              <a:rPr lang="en-US" dirty="0"/>
              <a:t>based on a historical profile of that user, such as number of programs executed, number of files accessed, and the like.</a:t>
            </a:r>
          </a:p>
        </p:txBody>
      </p:sp>
      <p:sp>
        <p:nvSpPr>
          <p:cNvPr id="8" name="Rectangle 7">
            <a:extLst>
              <a:ext uri="{FF2B5EF4-FFF2-40B4-BE49-F238E27FC236}">
                <a16:creationId xmlns:a16="http://schemas.microsoft.com/office/drawing/2014/main" id="{42B079DD-18B9-4236-852A-22CB27F7DE4F}"/>
              </a:ext>
            </a:extLst>
          </p:cNvPr>
          <p:cNvSpPr/>
          <p:nvPr/>
        </p:nvSpPr>
        <p:spPr>
          <a:xfrm>
            <a:off x="395536" y="1772816"/>
            <a:ext cx="2736304" cy="2831544"/>
          </a:xfrm>
          <a:prstGeom prst="rect">
            <a:avLst/>
          </a:prstGeom>
        </p:spPr>
        <p:txBody>
          <a:bodyPr wrap="square">
            <a:spAutoFit/>
          </a:bodyPr>
          <a:lstStyle/>
          <a:p>
            <a:pPr marL="285750" indent="-285750">
              <a:buFont typeface="Arial" panose="020B0604020202020204" pitchFamily="34" charset="0"/>
              <a:buChar char="•"/>
            </a:pPr>
            <a:r>
              <a:rPr lang="en-US" dirty="0"/>
              <a:t>At the lowest level, the agent scans for </a:t>
            </a:r>
            <a:r>
              <a:rPr lang="en-US" u="sng" dirty="0"/>
              <a:t>notable events</a:t>
            </a:r>
            <a:r>
              <a:rPr lang="en-US" dirty="0"/>
              <a:t> that are of interest independent of any past events.</a:t>
            </a:r>
          </a:p>
          <a:p>
            <a:pPr marL="742950" lvl="1" indent="-285750">
              <a:buFont typeface="Wingdings" panose="05000000000000000000" pitchFamily="2" charset="2"/>
              <a:buChar char="§"/>
            </a:pPr>
            <a:r>
              <a:rPr lang="en-US" sz="1400" dirty="0"/>
              <a:t>Examples include failed file accesses, accessing system files, and changing a file’s access control. </a:t>
            </a: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a:t>Honeypots</a:t>
            </a:r>
            <a:endParaRPr lang="en-AU" dirty="0"/>
          </a:p>
        </p:txBody>
      </p:sp>
      <p:sp>
        <p:nvSpPr>
          <p:cNvPr id="68611" name="Rectangle 3"/>
          <p:cNvSpPr>
            <a:spLocks noGrp="1" noChangeArrowheads="1"/>
          </p:cNvSpPr>
          <p:nvPr>
            <p:ph idx="1"/>
          </p:nvPr>
        </p:nvSpPr>
        <p:spPr>
          <a:xfrm>
            <a:off x="381000" y="1676400"/>
            <a:ext cx="8458200" cy="4876800"/>
          </a:xfrm>
        </p:spPr>
        <p:txBody>
          <a:bodyPr>
            <a:normAutofit fontScale="62500" lnSpcReduction="20000"/>
          </a:bodyPr>
          <a:lstStyle/>
          <a:p>
            <a:r>
              <a:rPr lang="en-AU" sz="2600" dirty="0">
                <a:solidFill>
                  <a:schemeClr val="tx2">
                    <a:lumMod val="10000"/>
                  </a:schemeClr>
                </a:solidFill>
              </a:rPr>
              <a:t>Decoy systems that are designed to lure a potential attacker away from critical systems</a:t>
            </a:r>
          </a:p>
          <a:p>
            <a:endParaRPr lang="en-AU" dirty="0">
              <a:solidFill>
                <a:schemeClr val="tx2">
                  <a:lumMod val="10000"/>
                </a:schemeClr>
              </a:solidFill>
            </a:endParaRPr>
          </a:p>
          <a:p>
            <a:endParaRPr lang="en-AU" dirty="0">
              <a:solidFill>
                <a:schemeClr val="tx2">
                  <a:lumMod val="10000"/>
                </a:schemeClr>
              </a:solidFill>
            </a:endParaRPr>
          </a:p>
          <a:p>
            <a:endParaRPr lang="en-AU" dirty="0">
              <a:solidFill>
                <a:schemeClr val="tx2">
                  <a:lumMod val="10000"/>
                </a:schemeClr>
              </a:solidFill>
            </a:endParaRPr>
          </a:p>
          <a:p>
            <a:endParaRPr lang="en-AU" dirty="0">
              <a:solidFill>
                <a:schemeClr val="tx2">
                  <a:lumMod val="10000"/>
                </a:schemeClr>
              </a:solidFill>
            </a:endParaRPr>
          </a:p>
          <a:p>
            <a:endParaRPr lang="en-AU" dirty="0">
              <a:solidFill>
                <a:schemeClr val="tx2">
                  <a:lumMod val="10000"/>
                </a:schemeClr>
              </a:solidFill>
            </a:endParaRPr>
          </a:p>
          <a:p>
            <a:endParaRPr lang="en-AU" dirty="0">
              <a:solidFill>
                <a:schemeClr val="tx2">
                  <a:lumMod val="10000"/>
                </a:schemeClr>
              </a:solidFill>
            </a:endParaRPr>
          </a:p>
          <a:p>
            <a:endParaRPr lang="en-AU" dirty="0">
              <a:solidFill>
                <a:schemeClr val="tx2">
                  <a:lumMod val="10000"/>
                </a:schemeClr>
              </a:solidFill>
            </a:endParaRPr>
          </a:p>
          <a:p>
            <a:r>
              <a:rPr lang="en-AU" sz="2600" dirty="0">
                <a:solidFill>
                  <a:schemeClr val="tx2">
                    <a:lumMod val="10000"/>
                  </a:schemeClr>
                </a:solidFill>
              </a:rPr>
              <a:t>Because any attack against the honeypot is made to seem successful, administrators have time to mobilize and log and track the attacker without ever exposing productive systems.</a:t>
            </a:r>
          </a:p>
          <a:p>
            <a:pPr>
              <a:lnSpc>
                <a:spcPct val="120000"/>
              </a:lnSpc>
              <a:spcBef>
                <a:spcPts val="600"/>
              </a:spcBef>
            </a:pPr>
            <a:r>
              <a:rPr lang="en-AU" sz="2600" dirty="0">
                <a:solidFill>
                  <a:schemeClr val="tx2">
                    <a:lumMod val="10000"/>
                  </a:schemeClr>
                </a:solidFill>
              </a:rPr>
              <a:t>Recent research has focused on building entire honeypot networks (</a:t>
            </a:r>
            <a:r>
              <a:rPr lang="en-AU" sz="2600" u="sng" dirty="0">
                <a:solidFill>
                  <a:schemeClr val="tx2">
                    <a:lumMod val="10000"/>
                  </a:schemeClr>
                </a:solidFill>
              </a:rPr>
              <a:t>honeynets</a:t>
            </a:r>
            <a:r>
              <a:rPr lang="en-AU" sz="2600" dirty="0">
                <a:solidFill>
                  <a:schemeClr val="tx2">
                    <a:lumMod val="10000"/>
                  </a:schemeClr>
                </a:solidFill>
              </a:rPr>
              <a:t>) that emulate an enterprise, possible with actual or simulated traffic and data.</a:t>
            </a:r>
          </a:p>
        </p:txBody>
      </p:sp>
      <p:graphicFrame>
        <p:nvGraphicFramePr>
          <p:cNvPr id="4" name="Diagram 3"/>
          <p:cNvGraphicFramePr/>
          <p:nvPr>
            <p:extLst>
              <p:ext uri="{D42A27DB-BD31-4B8C-83A1-F6EECF244321}">
                <p14:modId xmlns:p14="http://schemas.microsoft.com/office/powerpoint/2010/main" val="100117626"/>
              </p:ext>
            </p:extLst>
          </p:nvPr>
        </p:nvGraphicFramePr>
        <p:xfrm>
          <a:off x="762000" y="2132856"/>
          <a:ext cx="7239000" cy="279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049EA3EA-AF50-4754-8608-18404CBB9D2D}"/>
              </a:ext>
            </a:extLst>
          </p:cNvPr>
          <p:cNvSpPr>
            <a:spLocks noGrp="1"/>
          </p:cNvSpPr>
          <p:nvPr>
            <p:ph type="sldNum" sz="quarter" idx="12"/>
          </p:nvPr>
        </p:nvSpPr>
        <p:spPr/>
        <p:txBody>
          <a:bodyPr/>
          <a:lstStyle/>
          <a:p>
            <a:pPr>
              <a:defRPr/>
            </a:pPr>
            <a:fld id="{9C2FB95B-9CE7-A047-A167-44F68D48CF28}"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Intruders</a:t>
            </a:r>
            <a:endParaRPr lang="en-AU" dirty="0"/>
          </a:p>
        </p:txBody>
      </p:sp>
      <p:sp>
        <p:nvSpPr>
          <p:cNvPr id="46083" name="Rectangle 3"/>
          <p:cNvSpPr>
            <a:spLocks noGrp="1" noChangeArrowheads="1"/>
          </p:cNvSpPr>
          <p:nvPr>
            <p:ph idx="1"/>
          </p:nvPr>
        </p:nvSpPr>
        <p:spPr>
          <a:xfrm>
            <a:off x="762000" y="1600200"/>
            <a:ext cx="7583488" cy="4297363"/>
          </a:xfrm>
        </p:spPr>
        <p:txBody>
          <a:bodyPr>
            <a:normAutofit/>
          </a:bodyPr>
          <a:lstStyle/>
          <a:p>
            <a:r>
              <a:rPr lang="en-US" dirty="0">
                <a:solidFill>
                  <a:schemeClr val="tx2">
                    <a:lumMod val="10000"/>
                  </a:schemeClr>
                </a:solidFill>
              </a:rPr>
              <a:t>Three classes of intruders:</a:t>
            </a:r>
          </a:p>
        </p:txBody>
      </p:sp>
      <p:graphicFrame>
        <p:nvGraphicFramePr>
          <p:cNvPr id="4" name="Diagram 3"/>
          <p:cNvGraphicFramePr/>
          <p:nvPr/>
        </p:nvGraphicFramePr>
        <p:xfrm>
          <a:off x="990600" y="2209800"/>
          <a:ext cx="70866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B900EF14-9851-4328-94F4-264B081C7B1E}"/>
              </a:ext>
            </a:extLst>
          </p:cNvPr>
          <p:cNvSpPr>
            <a:spLocks noGrp="1"/>
          </p:cNvSpPr>
          <p:nvPr>
            <p:ph type="sldNum" sz="quarter" idx="12"/>
          </p:nvPr>
        </p:nvSpPr>
        <p:spPr/>
        <p:txBody>
          <a:bodyPr/>
          <a:lstStyle/>
          <a:p>
            <a:pPr>
              <a:defRPr/>
            </a:pPr>
            <a:fld id="{9C2FB95B-9CE7-A047-A167-44F68D48CF28}"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1765" t="7273" r="-11765" b="4545"/>
              <a:stretch>
                <a:fillRect/>
              </a:stretch>
            </p:blipFill>
          </mc:Choice>
          <mc:Fallback>
            <p:blipFill>
              <a:blip r:embed="rId4"/>
              <a:srcRect l="-11765" t="7273" r="-11765" b="4545"/>
              <a:stretch>
                <a:fillRect/>
              </a:stretch>
            </p:blipFill>
          </mc:Fallback>
        </mc:AlternateContent>
        <p:spPr>
          <a:xfrm>
            <a:off x="1233922" y="836713"/>
            <a:ext cx="6391842" cy="5904656"/>
          </a:xfrm>
          <a:prstGeom prst="rect">
            <a:avLst/>
          </a:prstGeom>
          <a:solidFill>
            <a:schemeClr val="tx1"/>
          </a:solidFill>
        </p:spPr>
      </p:pic>
      <p:sp>
        <p:nvSpPr>
          <p:cNvPr id="2" name="Slide Number Placeholder 1">
            <a:extLst>
              <a:ext uri="{FF2B5EF4-FFF2-40B4-BE49-F238E27FC236}">
                <a16:creationId xmlns:a16="http://schemas.microsoft.com/office/drawing/2014/main" id="{11A95FE4-91DD-4629-BF26-DA1B862F2937}"/>
              </a:ext>
            </a:extLst>
          </p:cNvPr>
          <p:cNvSpPr>
            <a:spLocks noGrp="1"/>
          </p:cNvSpPr>
          <p:nvPr>
            <p:ph type="sldNum" sz="quarter" idx="12"/>
          </p:nvPr>
        </p:nvSpPr>
        <p:spPr>
          <a:xfrm>
            <a:off x="8534400" y="6492875"/>
            <a:ext cx="609600" cy="365125"/>
          </a:xfrm>
        </p:spPr>
        <p:txBody>
          <a:bodyPr/>
          <a:lstStyle/>
          <a:p>
            <a:pPr>
              <a:defRPr/>
            </a:pPr>
            <a:fld id="{B7F95E63-B2FC-6340-819F-09B1386E07DA}" type="slidenum">
              <a:rPr lang="en-US" smtClean="0"/>
              <a:pPr>
                <a:defRPr/>
              </a:pPr>
              <a:t>30</a:t>
            </a:fld>
            <a:endParaRPr lang="en-US" dirty="0"/>
          </a:p>
        </p:txBody>
      </p:sp>
      <p:sp>
        <p:nvSpPr>
          <p:cNvPr id="5" name="TextBox 4">
            <a:extLst>
              <a:ext uri="{FF2B5EF4-FFF2-40B4-BE49-F238E27FC236}">
                <a16:creationId xmlns:a16="http://schemas.microsoft.com/office/drawing/2014/main" id="{86A02D78-845D-4814-9418-94CF02CDCEBE}"/>
              </a:ext>
            </a:extLst>
          </p:cNvPr>
          <p:cNvSpPr txBox="1"/>
          <p:nvPr/>
        </p:nvSpPr>
        <p:spPr>
          <a:xfrm>
            <a:off x="1187624" y="332656"/>
            <a:ext cx="7128792"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Honeypots can be deployed in a variety of locations.</a:t>
            </a: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Intrusion detection exchange format</a:t>
            </a:r>
          </a:p>
        </p:txBody>
      </p:sp>
      <p:sp>
        <p:nvSpPr>
          <p:cNvPr id="7" name="Content Placeholder 6"/>
          <p:cNvSpPr>
            <a:spLocks noGrp="1"/>
          </p:cNvSpPr>
          <p:nvPr>
            <p:ph idx="1"/>
          </p:nvPr>
        </p:nvSpPr>
        <p:spPr>
          <a:xfrm>
            <a:off x="609600" y="1828800"/>
            <a:ext cx="7924799" cy="4648200"/>
          </a:xfrm>
        </p:spPr>
        <p:txBody>
          <a:bodyPr>
            <a:normAutofit fontScale="85000" lnSpcReduction="20000"/>
          </a:bodyPr>
          <a:lstStyle/>
          <a:p>
            <a:r>
              <a:rPr lang="en-US" dirty="0">
                <a:solidFill>
                  <a:schemeClr val="tx2">
                    <a:lumMod val="10000"/>
                  </a:schemeClr>
                </a:solidFill>
              </a:rPr>
              <a:t>To facilitate the development of </a:t>
            </a:r>
            <a:r>
              <a:rPr lang="en-US" u="sng" dirty="0">
                <a:solidFill>
                  <a:schemeClr val="tx2">
                    <a:lumMod val="10000"/>
                  </a:schemeClr>
                </a:solidFill>
              </a:rPr>
              <a:t>distributed intrusion detection systems</a:t>
            </a:r>
            <a:r>
              <a:rPr lang="en-US" dirty="0">
                <a:solidFill>
                  <a:schemeClr val="tx2">
                    <a:lumMod val="10000"/>
                  </a:schemeClr>
                </a:solidFill>
              </a:rPr>
              <a:t> that can function across a wide range of platforms and environments</a:t>
            </a:r>
          </a:p>
          <a:p>
            <a:pPr lvl="1"/>
            <a:r>
              <a:rPr lang="en-US" dirty="0">
                <a:solidFill>
                  <a:schemeClr val="tx2">
                    <a:lumMod val="10000"/>
                  </a:schemeClr>
                </a:solidFill>
              </a:rPr>
              <a:t>Standards are needed to support </a:t>
            </a:r>
            <a:r>
              <a:rPr lang="en-US" u="sng" dirty="0">
                <a:solidFill>
                  <a:schemeClr val="tx2">
                    <a:lumMod val="10000"/>
                  </a:schemeClr>
                </a:solidFill>
              </a:rPr>
              <a:t>interoperability</a:t>
            </a:r>
            <a:r>
              <a:rPr lang="en-US" dirty="0">
                <a:solidFill>
                  <a:schemeClr val="tx2">
                    <a:lumMod val="10000"/>
                  </a:schemeClr>
                </a:solidFill>
              </a:rPr>
              <a:t>.</a:t>
            </a:r>
          </a:p>
          <a:p>
            <a:r>
              <a:rPr lang="en-US" dirty="0">
                <a:solidFill>
                  <a:schemeClr val="tx2">
                    <a:lumMod val="10000"/>
                  </a:schemeClr>
                </a:solidFill>
              </a:rPr>
              <a:t>IETF Intrusion Detection Working Group</a:t>
            </a:r>
          </a:p>
          <a:p>
            <a:pPr lvl="1">
              <a:buClr>
                <a:schemeClr val="bg1"/>
              </a:buClr>
            </a:pPr>
            <a:r>
              <a:rPr lang="en-US" dirty="0">
                <a:solidFill>
                  <a:schemeClr val="tx2">
                    <a:lumMod val="10000"/>
                  </a:schemeClr>
                </a:solidFill>
              </a:rPr>
              <a:t>Purpose of the group is to define data formats and exchange procedures for sharing information of interest to intrusion detection with response systems and to management systems that may need to interact with them.</a:t>
            </a:r>
          </a:p>
          <a:p>
            <a:pPr lvl="1">
              <a:buClr>
                <a:schemeClr val="bg1"/>
              </a:buClr>
            </a:pPr>
            <a:r>
              <a:rPr lang="en-US" dirty="0">
                <a:solidFill>
                  <a:schemeClr val="tx2">
                    <a:lumMod val="10000"/>
                  </a:schemeClr>
                </a:solidFill>
              </a:rPr>
              <a:t>Have issued the following RFCs:</a:t>
            </a:r>
          </a:p>
          <a:p>
            <a:pPr lvl="2"/>
            <a:r>
              <a:rPr lang="en-US" dirty="0">
                <a:solidFill>
                  <a:schemeClr val="tx2">
                    <a:lumMod val="10000"/>
                  </a:schemeClr>
                </a:solidFill>
              </a:rPr>
              <a:t>The Intrusion Detection Message Exchange Format (RFC 4765) – status: experimental</a:t>
            </a:r>
          </a:p>
          <a:p>
            <a:pPr lvl="2"/>
            <a:r>
              <a:rPr lang="en-US" dirty="0">
                <a:solidFill>
                  <a:schemeClr val="tx2">
                    <a:lumMod val="10000"/>
                  </a:schemeClr>
                </a:solidFill>
              </a:rPr>
              <a:t>Intrusion Detection Message Exchange Requirements (RFC 4766) - status: informational</a:t>
            </a:r>
          </a:p>
          <a:p>
            <a:pPr lvl="2"/>
            <a:r>
              <a:rPr lang="en-US" dirty="0">
                <a:solidFill>
                  <a:schemeClr val="tx2">
                    <a:lumMod val="10000"/>
                  </a:schemeClr>
                </a:solidFill>
              </a:rPr>
              <a:t>The Intrusion Detection Exchange Protocol (RFC 4767) - status: experimental</a:t>
            </a:r>
          </a:p>
          <a:p>
            <a:endParaRPr lang="en-US" dirty="0">
              <a:solidFill>
                <a:schemeClr val="tx2">
                  <a:lumMod val="10000"/>
                </a:schemeClr>
              </a:solidFill>
            </a:endParaRPr>
          </a:p>
          <a:p>
            <a:endParaRPr lang="en-US" dirty="0">
              <a:solidFill>
                <a:schemeClr val="tx2">
                  <a:lumMod val="10000"/>
                </a:schemeClr>
              </a:solidFill>
            </a:endParaRPr>
          </a:p>
        </p:txBody>
      </p:sp>
      <p:sp>
        <p:nvSpPr>
          <p:cNvPr id="2" name="Slide Number Placeholder 1">
            <a:extLst>
              <a:ext uri="{FF2B5EF4-FFF2-40B4-BE49-F238E27FC236}">
                <a16:creationId xmlns:a16="http://schemas.microsoft.com/office/drawing/2014/main" id="{6A699B0A-566E-4839-B999-EAFBB3421192}"/>
              </a:ext>
            </a:extLst>
          </p:cNvPr>
          <p:cNvSpPr>
            <a:spLocks noGrp="1"/>
          </p:cNvSpPr>
          <p:nvPr>
            <p:ph type="sldNum" sz="quarter" idx="12"/>
          </p:nvPr>
        </p:nvSpPr>
        <p:spPr/>
        <p:txBody>
          <a:bodyPr/>
          <a:lstStyle/>
          <a:p>
            <a:pPr>
              <a:defRPr/>
            </a:pPr>
            <a:fld id="{9C2FB95B-9CE7-A047-A167-44F68D48CF28}"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AF9549-3724-4E49-8FA5-8436F76CC4F1}"/>
              </a:ext>
            </a:extLst>
          </p:cNvPr>
          <p:cNvSpPr>
            <a:spLocks noGrp="1"/>
          </p:cNvSpPr>
          <p:nvPr>
            <p:ph type="sldNum" sz="quarter" idx="12"/>
          </p:nvPr>
        </p:nvSpPr>
        <p:spPr>
          <a:xfrm>
            <a:off x="8534400" y="6510714"/>
            <a:ext cx="609600" cy="365125"/>
          </a:xfrm>
        </p:spPr>
        <p:txBody>
          <a:bodyPr/>
          <a:lstStyle/>
          <a:p>
            <a:pPr>
              <a:defRPr/>
            </a:pPr>
            <a:fld id="{B7F95E63-B2FC-6340-819F-09B1386E07DA}" type="slidenum">
              <a:rPr lang="en-US" smtClean="0"/>
              <a:pPr>
                <a:defRPr/>
              </a:pPr>
              <a:t>32</a:t>
            </a:fld>
            <a:endParaRPr lang="en-US" dirty="0"/>
          </a:p>
        </p:txBody>
      </p:sp>
      <p:grpSp>
        <p:nvGrpSpPr>
          <p:cNvPr id="7" name="Group 6">
            <a:extLst>
              <a:ext uri="{FF2B5EF4-FFF2-40B4-BE49-F238E27FC236}">
                <a16:creationId xmlns:a16="http://schemas.microsoft.com/office/drawing/2014/main" id="{043FE1D8-E101-4143-A1EE-2EB2353E521B}"/>
              </a:ext>
            </a:extLst>
          </p:cNvPr>
          <p:cNvGrpSpPr/>
          <p:nvPr/>
        </p:nvGrpSpPr>
        <p:grpSpPr>
          <a:xfrm>
            <a:off x="31754" y="32436"/>
            <a:ext cx="6371963" cy="6671771"/>
            <a:chOff x="1259632" y="165122"/>
            <a:chExt cx="6371963" cy="6671771"/>
          </a:xfrm>
        </p:grpSpPr>
        <p:pic>
          <p:nvPicPr>
            <p:cNvPr id="4" name="Picture 3" descr="f5.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2727" b="6364"/>
                <a:stretch>
                  <a:fillRect/>
                </a:stretch>
              </p:blipFill>
            </mc:Choice>
            <mc:Fallback>
              <p:blipFill>
                <a:blip r:embed="rId4"/>
                <a:srcRect t="12727" b="6364"/>
                <a:stretch>
                  <a:fillRect/>
                </a:stretch>
              </p:blipFill>
            </mc:Fallback>
          </mc:AlternateContent>
          <p:spPr>
            <a:xfrm>
              <a:off x="1259632" y="165122"/>
              <a:ext cx="6371963" cy="6671771"/>
            </a:xfrm>
            <a:prstGeom prst="rect">
              <a:avLst/>
            </a:prstGeom>
            <a:solidFill>
              <a:schemeClr val="tx1"/>
            </a:solidFill>
          </p:spPr>
        </p:pic>
        <p:sp>
          <p:nvSpPr>
            <p:cNvPr id="5" name="Freeform: Shape 4">
              <a:extLst>
                <a:ext uri="{FF2B5EF4-FFF2-40B4-BE49-F238E27FC236}">
                  <a16:creationId xmlns:a16="http://schemas.microsoft.com/office/drawing/2014/main" id="{3CA6C0F3-832E-4CA5-9B4F-293B2BF618BC}"/>
                </a:ext>
              </a:extLst>
            </p:cNvPr>
            <p:cNvSpPr/>
            <p:nvPr/>
          </p:nvSpPr>
          <p:spPr>
            <a:xfrm rot="3281549">
              <a:off x="3772177" y="2299866"/>
              <a:ext cx="1905290" cy="2210197"/>
            </a:xfrm>
            <a:custGeom>
              <a:avLst/>
              <a:gdLst>
                <a:gd name="connsiteX0" fmla="*/ 1080655 w 2844800"/>
                <a:gd name="connsiteY0" fmla="*/ 212437 h 3343564"/>
                <a:gd name="connsiteX1" fmla="*/ 489527 w 2844800"/>
                <a:gd name="connsiteY1" fmla="*/ 1293091 h 3343564"/>
                <a:gd name="connsiteX2" fmla="*/ 0 w 2844800"/>
                <a:gd name="connsiteY2" fmla="*/ 2346037 h 3343564"/>
                <a:gd name="connsiteX3" fmla="*/ 387927 w 2844800"/>
                <a:gd name="connsiteY3" fmla="*/ 2733964 h 3343564"/>
                <a:gd name="connsiteX4" fmla="*/ 960582 w 2844800"/>
                <a:gd name="connsiteY4" fmla="*/ 3241964 h 3343564"/>
                <a:gd name="connsiteX5" fmla="*/ 1616364 w 2844800"/>
                <a:gd name="connsiteY5" fmla="*/ 3343564 h 3343564"/>
                <a:gd name="connsiteX6" fmla="*/ 1764145 w 2844800"/>
                <a:gd name="connsiteY6" fmla="*/ 2290618 h 3343564"/>
                <a:gd name="connsiteX7" fmla="*/ 2152073 w 2844800"/>
                <a:gd name="connsiteY7" fmla="*/ 1699491 h 3343564"/>
                <a:gd name="connsiteX8" fmla="*/ 2743200 w 2844800"/>
                <a:gd name="connsiteY8" fmla="*/ 1256146 h 3343564"/>
                <a:gd name="connsiteX9" fmla="*/ 2844800 w 2844800"/>
                <a:gd name="connsiteY9" fmla="*/ 360218 h 3343564"/>
                <a:gd name="connsiteX10" fmla="*/ 2530764 w 2844800"/>
                <a:gd name="connsiteY10" fmla="*/ 0 h 3343564"/>
                <a:gd name="connsiteX11" fmla="*/ 1533236 w 2844800"/>
                <a:gd name="connsiteY11" fmla="*/ 73891 h 3343564"/>
                <a:gd name="connsiteX12" fmla="*/ 1080655 w 2844800"/>
                <a:gd name="connsiteY12" fmla="*/ 212437 h 334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4800" h="3343564">
                  <a:moveTo>
                    <a:pt x="1080655" y="212437"/>
                  </a:moveTo>
                  <a:lnTo>
                    <a:pt x="489527" y="1293091"/>
                  </a:lnTo>
                  <a:lnTo>
                    <a:pt x="0" y="2346037"/>
                  </a:lnTo>
                  <a:lnTo>
                    <a:pt x="387927" y="2733964"/>
                  </a:lnTo>
                  <a:lnTo>
                    <a:pt x="960582" y="3241964"/>
                  </a:lnTo>
                  <a:lnTo>
                    <a:pt x="1616364" y="3343564"/>
                  </a:lnTo>
                  <a:lnTo>
                    <a:pt x="1764145" y="2290618"/>
                  </a:lnTo>
                  <a:lnTo>
                    <a:pt x="2152073" y="1699491"/>
                  </a:lnTo>
                  <a:lnTo>
                    <a:pt x="2743200" y="1256146"/>
                  </a:lnTo>
                  <a:lnTo>
                    <a:pt x="2844800" y="360218"/>
                  </a:lnTo>
                  <a:lnTo>
                    <a:pt x="2530764" y="0"/>
                  </a:lnTo>
                  <a:lnTo>
                    <a:pt x="1533236" y="73891"/>
                  </a:lnTo>
                  <a:lnTo>
                    <a:pt x="1080655" y="212437"/>
                  </a:lnTo>
                  <a:close/>
                </a:path>
              </a:pathLst>
            </a:custGeom>
            <a:no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4B9186E5-40BE-4DCD-A11A-0282D9101D47}"/>
                </a:ext>
              </a:extLst>
            </p:cNvPr>
            <p:cNvSpPr/>
            <p:nvPr/>
          </p:nvSpPr>
          <p:spPr>
            <a:xfrm rot="813042">
              <a:off x="2493466" y="565371"/>
              <a:ext cx="2448272" cy="2832251"/>
            </a:xfrm>
            <a:custGeom>
              <a:avLst/>
              <a:gdLst>
                <a:gd name="connsiteX0" fmla="*/ 1080655 w 2844800"/>
                <a:gd name="connsiteY0" fmla="*/ 212437 h 3343564"/>
                <a:gd name="connsiteX1" fmla="*/ 489527 w 2844800"/>
                <a:gd name="connsiteY1" fmla="*/ 1293091 h 3343564"/>
                <a:gd name="connsiteX2" fmla="*/ 0 w 2844800"/>
                <a:gd name="connsiteY2" fmla="*/ 2346037 h 3343564"/>
                <a:gd name="connsiteX3" fmla="*/ 387927 w 2844800"/>
                <a:gd name="connsiteY3" fmla="*/ 2733964 h 3343564"/>
                <a:gd name="connsiteX4" fmla="*/ 960582 w 2844800"/>
                <a:gd name="connsiteY4" fmla="*/ 3241964 h 3343564"/>
                <a:gd name="connsiteX5" fmla="*/ 1616364 w 2844800"/>
                <a:gd name="connsiteY5" fmla="*/ 3343564 h 3343564"/>
                <a:gd name="connsiteX6" fmla="*/ 1764145 w 2844800"/>
                <a:gd name="connsiteY6" fmla="*/ 2290618 h 3343564"/>
                <a:gd name="connsiteX7" fmla="*/ 2152073 w 2844800"/>
                <a:gd name="connsiteY7" fmla="*/ 1699491 h 3343564"/>
                <a:gd name="connsiteX8" fmla="*/ 2743200 w 2844800"/>
                <a:gd name="connsiteY8" fmla="*/ 1256146 h 3343564"/>
                <a:gd name="connsiteX9" fmla="*/ 2844800 w 2844800"/>
                <a:gd name="connsiteY9" fmla="*/ 360218 h 3343564"/>
                <a:gd name="connsiteX10" fmla="*/ 2530764 w 2844800"/>
                <a:gd name="connsiteY10" fmla="*/ 0 h 3343564"/>
                <a:gd name="connsiteX11" fmla="*/ 1533236 w 2844800"/>
                <a:gd name="connsiteY11" fmla="*/ 73891 h 3343564"/>
                <a:gd name="connsiteX12" fmla="*/ 1080655 w 2844800"/>
                <a:gd name="connsiteY12" fmla="*/ 212437 h 334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4800" h="3343564">
                  <a:moveTo>
                    <a:pt x="1080655" y="212437"/>
                  </a:moveTo>
                  <a:lnTo>
                    <a:pt x="489527" y="1293091"/>
                  </a:lnTo>
                  <a:lnTo>
                    <a:pt x="0" y="2346037"/>
                  </a:lnTo>
                  <a:lnTo>
                    <a:pt x="387927" y="2733964"/>
                  </a:lnTo>
                  <a:lnTo>
                    <a:pt x="960582" y="3241964"/>
                  </a:lnTo>
                  <a:lnTo>
                    <a:pt x="1616364" y="3343564"/>
                  </a:lnTo>
                  <a:lnTo>
                    <a:pt x="1764145" y="2290618"/>
                  </a:lnTo>
                  <a:lnTo>
                    <a:pt x="2152073" y="1699491"/>
                  </a:lnTo>
                  <a:lnTo>
                    <a:pt x="2743200" y="1256146"/>
                  </a:lnTo>
                  <a:lnTo>
                    <a:pt x="2844800" y="360218"/>
                  </a:lnTo>
                  <a:lnTo>
                    <a:pt x="2530764" y="0"/>
                  </a:lnTo>
                  <a:lnTo>
                    <a:pt x="1533236" y="73891"/>
                  </a:lnTo>
                  <a:lnTo>
                    <a:pt x="1080655" y="212437"/>
                  </a:lnTo>
                  <a:close/>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3CAF93B7-1EE5-4D0B-B352-BDA651988B98}"/>
              </a:ext>
            </a:extLst>
          </p:cNvPr>
          <p:cNvSpPr txBox="1"/>
          <p:nvPr/>
        </p:nvSpPr>
        <p:spPr>
          <a:xfrm>
            <a:off x="6516216" y="548680"/>
            <a:ext cx="2376264"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Sensors</a:t>
            </a:r>
            <a:r>
              <a:rPr lang="en-US" dirty="0"/>
              <a:t> collect data from the data source.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Analyzers </a:t>
            </a:r>
            <a:r>
              <a:rPr lang="en-US" dirty="0"/>
              <a:t>analyze the data collected by the sensor for signs of unauthorized or undesired activity or for events that might be of interest to the security administrator.</a:t>
            </a:r>
            <a:endParaRPr lang="en-US" b="1" dirty="0"/>
          </a:p>
        </p:txBody>
      </p:sp>
    </p:spTree>
  </p:cSld>
  <p:clrMapOvr>
    <a:masterClrMapping/>
  </p:clrMapOvr>
  <p:transition spd="med">
    <p:pull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62753"/>
            <a:ext cx="9144000" cy="1283167"/>
          </a:xfrm>
        </p:spPr>
        <p:txBody>
          <a:bodyPr/>
          <a:lstStyle/>
          <a:p>
            <a:r>
              <a:rPr lang="en-US" dirty="0"/>
              <a:t>Password Management</a:t>
            </a:r>
            <a:endParaRPr lang="en-AU" dirty="0"/>
          </a:p>
        </p:txBody>
      </p:sp>
      <p:sp>
        <p:nvSpPr>
          <p:cNvPr id="69635" name="Rectangle 3"/>
          <p:cNvSpPr>
            <a:spLocks noGrp="1" noChangeArrowheads="1"/>
          </p:cNvSpPr>
          <p:nvPr>
            <p:ph idx="1"/>
          </p:nvPr>
        </p:nvSpPr>
        <p:spPr>
          <a:xfrm>
            <a:off x="395536" y="1828800"/>
            <a:ext cx="8424935" cy="4840560"/>
          </a:xfrm>
        </p:spPr>
        <p:txBody>
          <a:bodyPr>
            <a:normAutofit fontScale="92500"/>
          </a:bodyPr>
          <a:lstStyle/>
          <a:p>
            <a:r>
              <a:rPr lang="en-AU" dirty="0">
                <a:solidFill>
                  <a:schemeClr val="tx2">
                    <a:lumMod val="10000"/>
                  </a:schemeClr>
                </a:solidFill>
              </a:rPr>
              <a:t>Front line of defense against intruders</a:t>
            </a:r>
          </a:p>
          <a:p>
            <a:pPr marL="0" indent="0">
              <a:buNone/>
            </a:pPr>
            <a:r>
              <a:rPr lang="en-AU" dirty="0">
                <a:solidFill>
                  <a:srgbClr val="FF0000"/>
                </a:solidFill>
              </a:rPr>
              <a:t>NOTE: Information presented in this section about password management MUST be strengthened with </a:t>
            </a:r>
            <a:r>
              <a:rPr lang="en-AU" b="1" dirty="0">
                <a:solidFill>
                  <a:srgbClr val="FF0000"/>
                </a:solidFill>
              </a:rPr>
              <a:t>multi-factor authentication</a:t>
            </a:r>
            <a:r>
              <a:rPr lang="en-AU" dirty="0">
                <a:solidFill>
                  <a:srgbClr val="FF0000"/>
                </a:solidFill>
              </a:rPr>
              <a:t>.</a:t>
            </a:r>
          </a:p>
          <a:p>
            <a:r>
              <a:rPr lang="en-AU" dirty="0">
                <a:solidFill>
                  <a:schemeClr val="tx2">
                    <a:lumMod val="10000"/>
                  </a:schemeClr>
                </a:solidFill>
              </a:rPr>
              <a:t>Virtually all multiuser systems require that a user provide not only a name or identifier (ID) but also a password</a:t>
            </a:r>
          </a:p>
          <a:p>
            <a:pPr lvl="1">
              <a:buClr>
                <a:schemeClr val="bg1"/>
              </a:buClr>
            </a:pPr>
            <a:r>
              <a:rPr lang="en-AU" dirty="0">
                <a:solidFill>
                  <a:schemeClr val="tx2">
                    <a:lumMod val="10000"/>
                  </a:schemeClr>
                </a:solidFill>
              </a:rPr>
              <a:t>Password serves to authenticate the ID of the individual logging on to the system</a:t>
            </a:r>
          </a:p>
          <a:p>
            <a:pPr lvl="1">
              <a:buClr>
                <a:schemeClr val="bg1"/>
              </a:buClr>
            </a:pPr>
            <a:r>
              <a:rPr lang="en-AU" dirty="0">
                <a:solidFill>
                  <a:schemeClr val="tx2">
                    <a:lumMod val="10000"/>
                  </a:schemeClr>
                </a:solidFill>
              </a:rPr>
              <a:t>The ID provides security by:</a:t>
            </a:r>
          </a:p>
          <a:p>
            <a:pPr lvl="2"/>
            <a:r>
              <a:rPr lang="en-AU" dirty="0">
                <a:solidFill>
                  <a:schemeClr val="tx2">
                    <a:lumMod val="10000"/>
                  </a:schemeClr>
                </a:solidFill>
              </a:rPr>
              <a:t>Determining whether the user is authorized to gain access to a system</a:t>
            </a:r>
          </a:p>
          <a:p>
            <a:pPr lvl="2"/>
            <a:r>
              <a:rPr lang="en-AU" dirty="0">
                <a:solidFill>
                  <a:schemeClr val="tx2">
                    <a:lumMod val="10000"/>
                  </a:schemeClr>
                </a:solidFill>
              </a:rPr>
              <a:t>Determining the privileges accorded to the user</a:t>
            </a:r>
          </a:p>
          <a:p>
            <a:pPr lvl="2"/>
            <a:r>
              <a:rPr lang="en-AU" dirty="0">
                <a:solidFill>
                  <a:schemeClr val="tx2">
                    <a:lumMod val="10000"/>
                  </a:schemeClr>
                </a:solidFill>
              </a:rPr>
              <a:t>Used in discretionary access control</a:t>
            </a:r>
          </a:p>
        </p:txBody>
      </p:sp>
      <p:sp>
        <p:nvSpPr>
          <p:cNvPr id="2" name="Slide Number Placeholder 1">
            <a:extLst>
              <a:ext uri="{FF2B5EF4-FFF2-40B4-BE49-F238E27FC236}">
                <a16:creationId xmlns:a16="http://schemas.microsoft.com/office/drawing/2014/main" id="{D54942BD-2220-4012-A1CD-C86E1E43CF3D}"/>
              </a:ext>
            </a:extLst>
          </p:cNvPr>
          <p:cNvSpPr>
            <a:spLocks noGrp="1"/>
          </p:cNvSpPr>
          <p:nvPr>
            <p:ph type="sldNum" sz="quarter" idx="12"/>
          </p:nvPr>
        </p:nvSpPr>
        <p:spPr/>
        <p:txBody>
          <a:bodyPr/>
          <a:lstStyle/>
          <a:p>
            <a:pPr>
              <a:defRPr/>
            </a:pPr>
            <a:fld id="{9C2FB95B-9CE7-A047-A167-44F68D48CF28}"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 y="62753"/>
            <a:ext cx="8839200" cy="1283167"/>
          </a:xfrm>
        </p:spPr>
        <p:txBody>
          <a:bodyPr/>
          <a:lstStyle/>
          <a:p>
            <a:r>
              <a:rPr lang="en-AU" sz="3600" dirty="0"/>
              <a:t>Attack strategies and countermeasures</a:t>
            </a:r>
          </a:p>
        </p:txBody>
      </p:sp>
      <p:graphicFrame>
        <p:nvGraphicFramePr>
          <p:cNvPr id="5" name="Content Placeholder 4"/>
          <p:cNvGraphicFramePr>
            <a:graphicFrameLocks noGrp="1"/>
          </p:cNvGraphicFramePr>
          <p:nvPr>
            <p:ph sz="half" idx="1"/>
          </p:nvPr>
        </p:nvGraphicFramePr>
        <p:xfrm>
          <a:off x="304800" y="1676400"/>
          <a:ext cx="8534399"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1A215924-03BF-440F-8AB7-A0C01A8258AD}"/>
              </a:ext>
            </a:extLst>
          </p:cNvPr>
          <p:cNvSpPr>
            <a:spLocks noGrp="1"/>
          </p:cNvSpPr>
          <p:nvPr>
            <p:ph type="sldNum" sz="quarter" idx="12"/>
          </p:nvPr>
        </p:nvSpPr>
        <p:spPr/>
        <p:txBody>
          <a:bodyPr/>
          <a:lstStyle/>
          <a:p>
            <a:pPr>
              <a:defRPr/>
            </a:pPr>
            <a:fld id="{52E1D359-7C78-AA4C-98BC-861E6D6A2752}"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AU" sz="3600" dirty="0"/>
              <a:t>Attack strategies and countermeasures</a:t>
            </a:r>
          </a:p>
        </p:txBody>
      </p:sp>
      <p:graphicFrame>
        <p:nvGraphicFramePr>
          <p:cNvPr id="6" name="Content Placeholder 5"/>
          <p:cNvGraphicFramePr>
            <a:graphicFrameLocks noGrp="1"/>
          </p:cNvGraphicFramePr>
          <p:nvPr>
            <p:ph sz="half" idx="1"/>
          </p:nvPr>
        </p:nvGraphicFramePr>
        <p:xfrm>
          <a:off x="228600" y="1828800"/>
          <a:ext cx="8686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99F13BAF-4659-47AA-AB6A-18982C4477B6}"/>
              </a:ext>
            </a:extLst>
          </p:cNvPr>
          <p:cNvSpPr>
            <a:spLocks noGrp="1"/>
          </p:cNvSpPr>
          <p:nvPr>
            <p:ph type="sldNum" sz="quarter" idx="12"/>
          </p:nvPr>
        </p:nvSpPr>
        <p:spPr/>
        <p:txBody>
          <a:bodyPr/>
          <a:lstStyle/>
          <a:p>
            <a:pPr>
              <a:defRPr/>
            </a:pPr>
            <a:fld id="{52E1D359-7C78-AA4C-98BC-861E6D6A2752}"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5455" b="3636"/>
              <a:stretch>
                <a:fillRect/>
              </a:stretch>
            </p:blipFill>
          </mc:Choice>
          <mc:Fallback>
            <p:blipFill>
              <a:blip r:embed="rId4"/>
              <a:srcRect t="5455" b="3636"/>
              <a:stretch>
                <a:fillRect/>
              </a:stretch>
            </p:blipFill>
          </mc:Fallback>
        </mc:AlternateContent>
        <p:spPr>
          <a:xfrm>
            <a:off x="1743650" y="101622"/>
            <a:ext cx="5656700" cy="6654755"/>
          </a:xfrm>
          <a:prstGeom prst="rect">
            <a:avLst/>
          </a:prstGeom>
          <a:solidFill>
            <a:schemeClr val="tx1"/>
          </a:solidFill>
        </p:spPr>
      </p:pic>
      <p:sp>
        <p:nvSpPr>
          <p:cNvPr id="2" name="Slide Number Placeholder 1">
            <a:extLst>
              <a:ext uri="{FF2B5EF4-FFF2-40B4-BE49-F238E27FC236}">
                <a16:creationId xmlns:a16="http://schemas.microsoft.com/office/drawing/2014/main" id="{64973B9B-9B5E-484D-972E-0D75F271D494}"/>
              </a:ext>
            </a:extLst>
          </p:cNvPr>
          <p:cNvSpPr>
            <a:spLocks noGrp="1"/>
          </p:cNvSpPr>
          <p:nvPr>
            <p:ph type="sldNum" sz="quarter" idx="12"/>
          </p:nvPr>
        </p:nvSpPr>
        <p:spPr>
          <a:xfrm>
            <a:off x="8501256" y="6480810"/>
            <a:ext cx="609600" cy="365125"/>
          </a:xfrm>
        </p:spPr>
        <p:txBody>
          <a:bodyPr/>
          <a:lstStyle/>
          <a:p>
            <a:pPr>
              <a:defRPr/>
            </a:pPr>
            <a:fld id="{B7F95E63-B2FC-6340-819F-09B1386E07DA}" type="slidenum">
              <a:rPr lang="en-US" smtClean="0"/>
              <a:pPr>
                <a:defRPr/>
              </a:pPr>
              <a:t>36</a:t>
            </a:fld>
            <a:endParaRPr lang="en-US" dirty="0"/>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a:xfrm>
            <a:off x="0" y="62753"/>
            <a:ext cx="9144000" cy="1283167"/>
          </a:xfrm>
        </p:spPr>
        <p:txBody>
          <a:bodyPr/>
          <a:lstStyle/>
          <a:p>
            <a:r>
              <a:rPr lang="en-AU" dirty="0"/>
              <a:t>Unix implementations</a:t>
            </a:r>
          </a:p>
        </p:txBody>
      </p:sp>
      <p:sp>
        <p:nvSpPr>
          <p:cNvPr id="82947" name="Rectangle 1027"/>
          <p:cNvSpPr>
            <a:spLocks noGrp="1" noChangeArrowheads="1"/>
          </p:cNvSpPr>
          <p:nvPr>
            <p:ph idx="1"/>
          </p:nvPr>
        </p:nvSpPr>
        <p:spPr>
          <a:xfrm>
            <a:off x="762000" y="1676400"/>
            <a:ext cx="7583488" cy="4876800"/>
          </a:xfrm>
        </p:spPr>
        <p:txBody>
          <a:bodyPr>
            <a:normAutofit fontScale="77500" lnSpcReduction="20000"/>
          </a:bodyPr>
          <a:lstStyle/>
          <a:p>
            <a:r>
              <a:rPr lang="en-AU" dirty="0">
                <a:solidFill>
                  <a:schemeClr val="tx2">
                    <a:lumMod val="10000"/>
                  </a:schemeClr>
                </a:solidFill>
              </a:rPr>
              <a:t>Crypt(3)</a:t>
            </a:r>
          </a:p>
          <a:p>
            <a:pPr lvl="1">
              <a:buClr>
                <a:schemeClr val="bg1"/>
              </a:buClr>
            </a:pPr>
            <a:r>
              <a:rPr lang="en-AU" dirty="0">
                <a:solidFill>
                  <a:schemeClr val="tx2">
                    <a:lumMod val="10000"/>
                  </a:schemeClr>
                </a:solidFill>
              </a:rPr>
              <a:t>Was designed to discourage guessing attacks</a:t>
            </a:r>
          </a:p>
          <a:p>
            <a:pPr lvl="1">
              <a:buClr>
                <a:schemeClr val="bg1"/>
              </a:buClr>
            </a:pPr>
            <a:r>
              <a:rPr lang="en-AU" dirty="0">
                <a:solidFill>
                  <a:schemeClr val="tx2">
                    <a:lumMod val="10000"/>
                  </a:schemeClr>
                </a:solidFill>
              </a:rPr>
              <a:t>This particular implementation is now considered inadequate</a:t>
            </a:r>
          </a:p>
          <a:p>
            <a:pPr lvl="1">
              <a:buClr>
                <a:schemeClr val="bg1"/>
              </a:buClr>
            </a:pPr>
            <a:r>
              <a:rPr lang="en-AU" dirty="0">
                <a:solidFill>
                  <a:schemeClr val="tx2">
                    <a:lumMod val="10000"/>
                  </a:schemeClr>
                </a:solidFill>
              </a:rPr>
              <a:t>Despite its known weaknesses, this UNIX scheme is still often required for compatibility with existing account management software or in multivendor environments</a:t>
            </a:r>
          </a:p>
          <a:p>
            <a:r>
              <a:rPr lang="en-AU" dirty="0">
                <a:solidFill>
                  <a:schemeClr val="tx2">
                    <a:lumMod val="10000"/>
                  </a:schemeClr>
                </a:solidFill>
              </a:rPr>
              <a:t>MD5 secure hash algorithm</a:t>
            </a:r>
          </a:p>
          <a:p>
            <a:pPr lvl="1">
              <a:buClr>
                <a:schemeClr val="bg1"/>
              </a:buClr>
            </a:pPr>
            <a:r>
              <a:rPr lang="en-AU" dirty="0">
                <a:solidFill>
                  <a:schemeClr val="tx2">
                    <a:lumMod val="10000"/>
                  </a:schemeClr>
                </a:solidFill>
              </a:rPr>
              <a:t>The recommended hash function for many UNIX systems, including Linux, Solaris, and FreeBSD</a:t>
            </a:r>
          </a:p>
          <a:p>
            <a:pPr lvl="1">
              <a:buClr>
                <a:schemeClr val="bg1"/>
              </a:buClr>
            </a:pPr>
            <a:r>
              <a:rPr lang="en-AU" dirty="0">
                <a:solidFill>
                  <a:schemeClr val="tx2">
                    <a:lumMod val="10000"/>
                  </a:schemeClr>
                </a:solidFill>
              </a:rPr>
              <a:t>Far slower than crypt(3)</a:t>
            </a:r>
          </a:p>
          <a:p>
            <a:r>
              <a:rPr lang="en-AU" dirty="0">
                <a:solidFill>
                  <a:schemeClr val="tx2">
                    <a:lumMod val="10000"/>
                  </a:schemeClr>
                </a:solidFill>
              </a:rPr>
              <a:t>Bcrypt</a:t>
            </a:r>
          </a:p>
          <a:p>
            <a:pPr lvl="1">
              <a:buClr>
                <a:schemeClr val="bg1"/>
              </a:buClr>
            </a:pPr>
            <a:r>
              <a:rPr lang="en-AU" dirty="0">
                <a:solidFill>
                  <a:schemeClr val="tx2">
                    <a:lumMod val="10000"/>
                  </a:schemeClr>
                </a:solidFill>
              </a:rPr>
              <a:t>Developed for OpenBSD</a:t>
            </a:r>
          </a:p>
          <a:p>
            <a:pPr lvl="1">
              <a:buClr>
                <a:schemeClr val="bg1"/>
              </a:buClr>
            </a:pPr>
            <a:r>
              <a:rPr lang="en-AU" dirty="0">
                <a:solidFill>
                  <a:schemeClr val="tx2">
                    <a:lumMod val="10000"/>
                  </a:schemeClr>
                </a:solidFill>
              </a:rPr>
              <a:t>Probably the most secure version of the UNIX hash/salt scheme</a:t>
            </a:r>
          </a:p>
          <a:p>
            <a:pPr lvl="1">
              <a:buClr>
                <a:schemeClr val="bg1"/>
              </a:buClr>
            </a:pPr>
            <a:r>
              <a:rPr lang="en-AU" dirty="0">
                <a:solidFill>
                  <a:schemeClr val="tx2">
                    <a:lumMod val="10000"/>
                  </a:schemeClr>
                </a:solidFill>
              </a:rPr>
              <a:t>Uses a hash function based on the Blowfish symmetric block cipher</a:t>
            </a:r>
          </a:p>
          <a:p>
            <a:pPr lvl="1">
              <a:buClr>
                <a:schemeClr val="bg1"/>
              </a:buClr>
            </a:pPr>
            <a:r>
              <a:rPr lang="en-AU" dirty="0">
                <a:solidFill>
                  <a:schemeClr val="tx2">
                    <a:lumMod val="10000"/>
                  </a:schemeClr>
                </a:solidFill>
              </a:rPr>
              <a:t>Slow to execute</a:t>
            </a:r>
          </a:p>
          <a:p>
            <a:pPr lvl="1">
              <a:buClr>
                <a:schemeClr val="bg1"/>
              </a:buClr>
            </a:pPr>
            <a:r>
              <a:rPr lang="en-AU" dirty="0">
                <a:solidFill>
                  <a:schemeClr val="tx2">
                    <a:lumMod val="10000"/>
                  </a:schemeClr>
                </a:solidFill>
              </a:rPr>
              <a:t>Includes a cost variable </a:t>
            </a:r>
          </a:p>
          <a:p>
            <a:pPr lvl="1"/>
            <a:endParaRPr lang="en-AU" dirty="0">
              <a:solidFill>
                <a:schemeClr val="tx2">
                  <a:lumMod val="10000"/>
                </a:schemeClr>
              </a:solidFill>
            </a:endParaRPr>
          </a:p>
          <a:p>
            <a:endParaRPr lang="en-AU" dirty="0">
              <a:solidFill>
                <a:schemeClr val="tx2">
                  <a:lumMod val="10000"/>
                </a:schemeClr>
              </a:solidFill>
            </a:endParaRPr>
          </a:p>
        </p:txBody>
      </p:sp>
      <p:sp>
        <p:nvSpPr>
          <p:cNvPr id="2" name="Slide Number Placeholder 1">
            <a:extLst>
              <a:ext uri="{FF2B5EF4-FFF2-40B4-BE49-F238E27FC236}">
                <a16:creationId xmlns:a16="http://schemas.microsoft.com/office/drawing/2014/main" id="{DDC11858-2C45-4E73-8554-AC2615C1CD8C}"/>
              </a:ext>
            </a:extLst>
          </p:cNvPr>
          <p:cNvSpPr>
            <a:spLocks noGrp="1"/>
          </p:cNvSpPr>
          <p:nvPr>
            <p:ph type="sldNum" sz="quarter" idx="12"/>
          </p:nvPr>
        </p:nvSpPr>
        <p:spPr/>
        <p:txBody>
          <a:bodyPr/>
          <a:lstStyle/>
          <a:p>
            <a:pPr>
              <a:defRPr/>
            </a:pPr>
            <a:fld id="{9C2FB95B-9CE7-A047-A167-44F68D48CF28}"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509" b="16667"/>
              <a:stretch>
                <a:fillRect/>
              </a:stretch>
            </p:blipFill>
          </mc:Choice>
          <mc:Fallback>
            <p:blipFill>
              <a:blip r:embed="rId4"/>
              <a:srcRect l="-1509" b="16667"/>
              <a:stretch>
                <a:fillRect/>
              </a:stretch>
            </p:blipFill>
          </mc:Fallback>
        </mc:AlternateContent>
        <p:spPr>
          <a:xfrm>
            <a:off x="3557149" y="0"/>
            <a:ext cx="5586851" cy="6230682"/>
          </a:xfrm>
          <a:prstGeom prst="rect">
            <a:avLst/>
          </a:prstGeom>
          <a:solidFill>
            <a:schemeClr val="tx1"/>
          </a:solidFill>
        </p:spPr>
      </p:pic>
      <p:sp>
        <p:nvSpPr>
          <p:cNvPr id="5" name="TextBox 4"/>
          <p:cNvSpPr txBox="1"/>
          <p:nvPr/>
        </p:nvSpPr>
        <p:spPr>
          <a:xfrm>
            <a:off x="685800" y="228600"/>
            <a:ext cx="2133600" cy="4585871"/>
          </a:xfrm>
          <a:prstGeom prst="rect">
            <a:avLst/>
          </a:prstGeom>
          <a:noFill/>
        </p:spPr>
        <p:txBody>
          <a:bodyPr wrap="square" rtlCol="0">
            <a:spAutoFit/>
          </a:bodyPr>
          <a:lstStyle/>
          <a:p>
            <a:r>
              <a:rPr lang="en-US" sz="3200" b="1" dirty="0">
                <a:latin typeface="+mn-lt"/>
              </a:rPr>
              <a:t>Table 11.3    </a:t>
            </a:r>
          </a:p>
          <a:p>
            <a:endParaRPr lang="en-US" sz="3200" b="1" dirty="0">
              <a:latin typeface="+mn-lt"/>
            </a:endParaRPr>
          </a:p>
          <a:p>
            <a:endParaRPr lang="en-US" sz="3200" b="1" dirty="0">
              <a:latin typeface="+mn-lt"/>
            </a:endParaRPr>
          </a:p>
          <a:p>
            <a:pPr algn="ctr"/>
            <a:r>
              <a:rPr lang="en-US" sz="2800" b="1" dirty="0">
                <a:latin typeface="+mn-lt"/>
              </a:rPr>
              <a:t>Passwords Cracked from a Sample Set of 13,797 Accounts [KLEI90]</a:t>
            </a:r>
            <a:r>
              <a:rPr lang="en-US" sz="2800" dirty="0">
                <a:latin typeface="+mn-lt"/>
              </a:rPr>
              <a:t> </a:t>
            </a:r>
          </a:p>
        </p:txBody>
      </p:sp>
      <p:sp>
        <p:nvSpPr>
          <p:cNvPr id="6" name="TextBox 5"/>
          <p:cNvSpPr txBox="1"/>
          <p:nvPr/>
        </p:nvSpPr>
        <p:spPr>
          <a:xfrm>
            <a:off x="533400" y="5257800"/>
            <a:ext cx="2286000" cy="430887"/>
          </a:xfrm>
          <a:prstGeom prst="rect">
            <a:avLst/>
          </a:prstGeom>
          <a:noFill/>
        </p:spPr>
        <p:txBody>
          <a:bodyPr wrap="square" rtlCol="0">
            <a:spAutoFit/>
          </a:bodyPr>
          <a:lstStyle/>
          <a:p>
            <a:pPr algn="ctr"/>
            <a:r>
              <a:rPr lang="en-US" sz="1100" dirty="0">
                <a:latin typeface="+mn-lt"/>
              </a:rPr>
              <a:t>(This table can be found on page 386 in the textbook.)</a:t>
            </a:r>
          </a:p>
        </p:txBody>
      </p:sp>
      <p:sp>
        <p:nvSpPr>
          <p:cNvPr id="7" name="TextBox 6"/>
          <p:cNvSpPr txBox="1"/>
          <p:nvPr/>
        </p:nvSpPr>
        <p:spPr>
          <a:xfrm>
            <a:off x="3505200" y="6248400"/>
            <a:ext cx="5638800" cy="400110"/>
          </a:xfrm>
          <a:prstGeom prst="rect">
            <a:avLst/>
          </a:prstGeom>
          <a:noFill/>
        </p:spPr>
        <p:txBody>
          <a:bodyPr wrap="square" rtlCol="0">
            <a:spAutoFit/>
          </a:bodyPr>
          <a:lstStyle/>
          <a:p>
            <a:r>
              <a:rPr lang="en-US" sz="1000" b="1" dirty="0">
                <a:latin typeface="+mn-lt"/>
              </a:rPr>
              <a:t>* Computed as the number of matches divided by the search size. The more words that needed to be tested for a match, the lower the cost/benefit ratio.</a:t>
            </a:r>
            <a:endParaRPr lang="en-US" sz="1000" dirty="0">
              <a:latin typeface="+mn-lt"/>
            </a:endParaRPr>
          </a:p>
        </p:txBody>
      </p:sp>
      <p:sp>
        <p:nvSpPr>
          <p:cNvPr id="2" name="Slide Number Placeholder 1">
            <a:extLst>
              <a:ext uri="{FF2B5EF4-FFF2-40B4-BE49-F238E27FC236}">
                <a16:creationId xmlns:a16="http://schemas.microsoft.com/office/drawing/2014/main" id="{B638A94F-2CBD-4555-9720-83FD0A2205D1}"/>
              </a:ext>
            </a:extLst>
          </p:cNvPr>
          <p:cNvSpPr>
            <a:spLocks noGrp="1"/>
          </p:cNvSpPr>
          <p:nvPr>
            <p:ph type="sldNum" sz="quarter" idx="12"/>
          </p:nvPr>
        </p:nvSpPr>
        <p:spPr/>
        <p:txBody>
          <a:bodyPr/>
          <a:lstStyle/>
          <a:p>
            <a:pPr>
              <a:defRPr/>
            </a:pPr>
            <a:fld id="{B7F95E63-B2FC-6340-819F-09B1386E07DA}" type="slidenum">
              <a:rPr lang="en-US" smtClean="0"/>
              <a:pPr>
                <a:defRPr/>
              </a:pPr>
              <a:t>38</a:t>
            </a:fld>
            <a:endParaRPr lang="en-US" dirty="0"/>
          </a:p>
        </p:txBody>
      </p:sp>
    </p:spTree>
  </p:cSld>
  <p:clrMapOvr>
    <a:masterClrMapping/>
  </p:clrMapOvr>
  <p:transition spd="med">
    <p:wipe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62753"/>
            <a:ext cx="9144000" cy="1283167"/>
          </a:xfrm>
        </p:spPr>
        <p:txBody>
          <a:bodyPr/>
          <a:lstStyle/>
          <a:p>
            <a:r>
              <a:rPr lang="en-US" dirty="0"/>
              <a:t>Password selection strategies</a:t>
            </a:r>
            <a:endParaRPr lang="en-AU" dirty="0"/>
          </a:p>
        </p:txBody>
      </p:sp>
      <p:sp>
        <p:nvSpPr>
          <p:cNvPr id="74755" name="Rectangle 3"/>
          <p:cNvSpPr>
            <a:spLocks noGrp="1" noChangeArrowheads="1"/>
          </p:cNvSpPr>
          <p:nvPr>
            <p:ph idx="1"/>
          </p:nvPr>
        </p:nvSpPr>
        <p:spPr>
          <a:xfrm>
            <a:off x="228601" y="1676400"/>
            <a:ext cx="3124200" cy="4038600"/>
          </a:xfrm>
        </p:spPr>
        <p:txBody>
          <a:bodyPr>
            <a:normAutofit/>
          </a:bodyPr>
          <a:lstStyle/>
          <a:p>
            <a:r>
              <a:rPr lang="en-AU" dirty="0">
                <a:solidFill>
                  <a:schemeClr val="tx2">
                    <a:lumMod val="10000"/>
                  </a:schemeClr>
                </a:solidFill>
              </a:rPr>
              <a:t>The goal is to eliminate guessable passwords while allowing the user to select a password that is memorable</a:t>
            </a:r>
          </a:p>
          <a:p>
            <a:r>
              <a:rPr lang="en-AU" dirty="0">
                <a:solidFill>
                  <a:schemeClr val="tx2">
                    <a:lumMod val="10000"/>
                  </a:schemeClr>
                </a:solidFill>
              </a:rPr>
              <a:t>Four basic techniques are in use:</a:t>
            </a:r>
          </a:p>
          <a:p>
            <a:endParaRPr lang="en-AU" dirty="0">
              <a:solidFill>
                <a:schemeClr val="tx2">
                  <a:lumMod val="10000"/>
                </a:schemeClr>
              </a:solidFill>
            </a:endParaRPr>
          </a:p>
        </p:txBody>
      </p:sp>
      <p:graphicFrame>
        <p:nvGraphicFramePr>
          <p:cNvPr id="4" name="Diagram 3"/>
          <p:cNvGraphicFramePr/>
          <p:nvPr/>
        </p:nvGraphicFramePr>
        <p:xfrm>
          <a:off x="3048000" y="1600200"/>
          <a:ext cx="6629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9D0F7CC0-34F4-435E-B646-C2825B5BFDFF}"/>
              </a:ext>
            </a:extLst>
          </p:cNvPr>
          <p:cNvSpPr>
            <a:spLocks noGrp="1"/>
          </p:cNvSpPr>
          <p:nvPr>
            <p:ph type="sldNum" sz="quarter" idx="12"/>
          </p:nvPr>
        </p:nvSpPr>
        <p:spPr/>
        <p:txBody>
          <a:bodyPr/>
          <a:lstStyle/>
          <a:p>
            <a:pPr>
              <a:defRPr/>
            </a:pPr>
            <a:fld id="{9C2FB95B-9CE7-A047-A167-44F68D48CF28}"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0" y="62753"/>
            <a:ext cx="9144000" cy="1283167"/>
          </a:xfrm>
        </p:spPr>
        <p:txBody>
          <a:bodyPr/>
          <a:lstStyle/>
          <a:p>
            <a:r>
              <a:rPr lang="en-US" dirty="0"/>
              <a:t>Examples of Intrusion</a:t>
            </a:r>
          </a:p>
        </p:txBody>
      </p:sp>
      <p:sp>
        <p:nvSpPr>
          <p:cNvPr id="208899" name="Rectangle 3"/>
          <p:cNvSpPr>
            <a:spLocks noGrp="1" noChangeArrowheads="1"/>
          </p:cNvSpPr>
          <p:nvPr>
            <p:ph idx="1"/>
          </p:nvPr>
        </p:nvSpPr>
        <p:spPr>
          <a:xfrm>
            <a:off x="467544" y="1556792"/>
            <a:ext cx="8352928" cy="5112568"/>
          </a:xfrm>
        </p:spPr>
        <p:txBody>
          <a:bodyPr>
            <a:normAutofit fontScale="92500" lnSpcReduction="20000"/>
          </a:bodyPr>
          <a:lstStyle/>
          <a:p>
            <a:pPr>
              <a:lnSpc>
                <a:spcPct val="120000"/>
              </a:lnSpc>
              <a:spcBef>
                <a:spcPts val="600"/>
              </a:spcBef>
            </a:pPr>
            <a:r>
              <a:rPr lang="en-US" sz="2000" dirty="0">
                <a:solidFill>
                  <a:schemeClr val="tx2">
                    <a:lumMod val="10000"/>
                  </a:schemeClr>
                </a:solidFill>
              </a:rPr>
              <a:t>Performing a remote root compromise of an e-mail server</a:t>
            </a:r>
          </a:p>
          <a:p>
            <a:pPr>
              <a:lnSpc>
                <a:spcPct val="120000"/>
              </a:lnSpc>
              <a:spcBef>
                <a:spcPts val="600"/>
              </a:spcBef>
            </a:pPr>
            <a:r>
              <a:rPr lang="en-US" sz="2000" dirty="0">
                <a:solidFill>
                  <a:schemeClr val="tx2">
                    <a:lumMod val="10000"/>
                  </a:schemeClr>
                </a:solidFill>
              </a:rPr>
              <a:t>Defacing a Web server</a:t>
            </a:r>
          </a:p>
          <a:p>
            <a:pPr>
              <a:lnSpc>
                <a:spcPct val="120000"/>
              </a:lnSpc>
              <a:spcBef>
                <a:spcPts val="600"/>
              </a:spcBef>
            </a:pPr>
            <a:r>
              <a:rPr lang="en-US" sz="2000" dirty="0">
                <a:solidFill>
                  <a:schemeClr val="tx2">
                    <a:lumMod val="10000"/>
                  </a:schemeClr>
                </a:solidFill>
              </a:rPr>
              <a:t>Guessing and cracking passwords</a:t>
            </a:r>
          </a:p>
          <a:p>
            <a:pPr>
              <a:lnSpc>
                <a:spcPct val="120000"/>
              </a:lnSpc>
              <a:spcBef>
                <a:spcPts val="600"/>
              </a:spcBef>
            </a:pPr>
            <a:r>
              <a:rPr lang="en-US" sz="2000" dirty="0">
                <a:solidFill>
                  <a:schemeClr val="tx2">
                    <a:lumMod val="10000"/>
                  </a:schemeClr>
                </a:solidFill>
              </a:rPr>
              <a:t>Copying a database containing credit card numbers</a:t>
            </a:r>
          </a:p>
          <a:p>
            <a:pPr>
              <a:lnSpc>
                <a:spcPct val="120000"/>
              </a:lnSpc>
              <a:spcBef>
                <a:spcPts val="600"/>
              </a:spcBef>
            </a:pPr>
            <a:r>
              <a:rPr lang="en-US" sz="2000" dirty="0">
                <a:solidFill>
                  <a:schemeClr val="tx2">
                    <a:lumMod val="10000"/>
                  </a:schemeClr>
                </a:solidFill>
              </a:rPr>
              <a:t>Viewing sensitive data, including payroll records and medical information, without authorization</a:t>
            </a:r>
          </a:p>
          <a:p>
            <a:pPr>
              <a:lnSpc>
                <a:spcPct val="120000"/>
              </a:lnSpc>
              <a:spcBef>
                <a:spcPts val="600"/>
              </a:spcBef>
            </a:pPr>
            <a:r>
              <a:rPr lang="en-US" sz="2000" dirty="0">
                <a:solidFill>
                  <a:schemeClr val="tx2">
                    <a:lumMod val="10000"/>
                  </a:schemeClr>
                </a:solidFill>
              </a:rPr>
              <a:t>Running a packet sniffer on a workstation to capture usernames and passwords</a:t>
            </a:r>
          </a:p>
          <a:p>
            <a:pPr>
              <a:lnSpc>
                <a:spcPct val="120000"/>
              </a:lnSpc>
              <a:spcBef>
                <a:spcPts val="600"/>
              </a:spcBef>
            </a:pPr>
            <a:r>
              <a:rPr lang="en-US" sz="2000" dirty="0">
                <a:solidFill>
                  <a:schemeClr val="tx2">
                    <a:lumMod val="10000"/>
                  </a:schemeClr>
                </a:solidFill>
              </a:rPr>
              <a:t>Using a permission error on an anonymous FTP server to distribute pirated software and music files</a:t>
            </a:r>
          </a:p>
          <a:p>
            <a:pPr>
              <a:lnSpc>
                <a:spcPct val="120000"/>
              </a:lnSpc>
              <a:spcBef>
                <a:spcPts val="600"/>
              </a:spcBef>
            </a:pPr>
            <a:r>
              <a:rPr lang="en-US" sz="2000" dirty="0">
                <a:solidFill>
                  <a:schemeClr val="tx2">
                    <a:lumMod val="10000"/>
                  </a:schemeClr>
                </a:solidFill>
              </a:rPr>
              <a:t>Dialing into an unsecured modem and gaining internal network access</a:t>
            </a:r>
          </a:p>
          <a:p>
            <a:pPr>
              <a:lnSpc>
                <a:spcPct val="120000"/>
              </a:lnSpc>
              <a:spcBef>
                <a:spcPts val="600"/>
              </a:spcBef>
            </a:pPr>
            <a:r>
              <a:rPr lang="en-US" sz="2000" dirty="0">
                <a:solidFill>
                  <a:schemeClr val="tx2">
                    <a:lumMod val="10000"/>
                  </a:schemeClr>
                </a:solidFill>
              </a:rPr>
              <a:t>Posing as an executive, calling the help desk, resetting the executive’s e-mail password, and learning the new password</a:t>
            </a:r>
          </a:p>
          <a:p>
            <a:pPr>
              <a:lnSpc>
                <a:spcPct val="120000"/>
              </a:lnSpc>
              <a:spcBef>
                <a:spcPts val="600"/>
              </a:spcBef>
            </a:pPr>
            <a:r>
              <a:rPr lang="en-US" sz="2000" dirty="0">
                <a:solidFill>
                  <a:schemeClr val="tx2">
                    <a:lumMod val="10000"/>
                  </a:schemeClr>
                </a:solidFill>
              </a:rPr>
              <a:t>Using an unattended, logged-in workstation without permission</a:t>
            </a:r>
          </a:p>
        </p:txBody>
      </p:sp>
      <p:sp>
        <p:nvSpPr>
          <p:cNvPr id="2" name="Slide Number Placeholder 1">
            <a:extLst>
              <a:ext uri="{FF2B5EF4-FFF2-40B4-BE49-F238E27FC236}">
                <a16:creationId xmlns:a16="http://schemas.microsoft.com/office/drawing/2014/main" id="{5AD57017-6248-4434-8D15-4785C725AFCA}"/>
              </a:ext>
            </a:extLst>
          </p:cNvPr>
          <p:cNvSpPr>
            <a:spLocks noGrp="1"/>
          </p:cNvSpPr>
          <p:nvPr>
            <p:ph type="sldNum" sz="quarter" idx="12"/>
          </p:nvPr>
        </p:nvSpPr>
        <p:spPr/>
        <p:txBody>
          <a:bodyPr/>
          <a:lstStyle/>
          <a:p>
            <a:pPr>
              <a:defRPr/>
            </a:pPr>
            <a:fld id="{9C2FB95B-9CE7-A047-A167-44F68D48CF28}"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7.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5455" t="5882" r="6364" b="4706"/>
              <a:stretch>
                <a:fillRect/>
              </a:stretch>
            </p:blipFill>
          </mc:Choice>
          <mc:Fallback>
            <p:blipFill>
              <a:blip r:embed="rId4"/>
              <a:srcRect l="5455" t="5882" r="6364" b="4706"/>
              <a:stretch>
                <a:fillRect/>
              </a:stretch>
            </p:blipFill>
          </mc:Fallback>
        </mc:AlternateContent>
        <p:spPr>
          <a:xfrm>
            <a:off x="355574" y="403454"/>
            <a:ext cx="8089110" cy="6337913"/>
          </a:xfrm>
          <a:prstGeom prst="rect">
            <a:avLst/>
          </a:prstGeom>
          <a:solidFill>
            <a:schemeClr val="tx1"/>
          </a:solidFill>
        </p:spPr>
      </p:pic>
      <p:sp>
        <p:nvSpPr>
          <p:cNvPr id="2" name="Slide Number Placeholder 1">
            <a:extLst>
              <a:ext uri="{FF2B5EF4-FFF2-40B4-BE49-F238E27FC236}">
                <a16:creationId xmlns:a16="http://schemas.microsoft.com/office/drawing/2014/main" id="{E6029DBD-17EB-4B57-B2EB-DDA4F713B803}"/>
              </a:ext>
            </a:extLst>
          </p:cNvPr>
          <p:cNvSpPr>
            <a:spLocks noGrp="1"/>
          </p:cNvSpPr>
          <p:nvPr>
            <p:ph type="sldNum" sz="quarter" idx="12"/>
          </p:nvPr>
        </p:nvSpPr>
        <p:spPr>
          <a:xfrm>
            <a:off x="8451275" y="6492875"/>
            <a:ext cx="609600" cy="365125"/>
          </a:xfrm>
        </p:spPr>
        <p:txBody>
          <a:bodyPr/>
          <a:lstStyle/>
          <a:p>
            <a:pPr>
              <a:defRPr/>
            </a:pPr>
            <a:fld id="{B7F95E63-B2FC-6340-819F-09B1386E07DA}" type="slidenum">
              <a:rPr lang="en-US" smtClean="0"/>
              <a:pPr>
                <a:defRPr/>
              </a:pPr>
              <a:t>40</a:t>
            </a:fld>
            <a:endParaRPr lang="en-US" dirty="0"/>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Summary</a:t>
            </a:r>
            <a:endParaRPr lang="en-AU" dirty="0"/>
          </a:p>
        </p:txBody>
      </p:sp>
      <p:sp>
        <p:nvSpPr>
          <p:cNvPr id="45059" name="Rectangle 3"/>
          <p:cNvSpPr>
            <a:spLocks noGrp="1" noChangeArrowheads="1"/>
          </p:cNvSpPr>
          <p:nvPr>
            <p:ph sz="half" idx="1"/>
          </p:nvPr>
        </p:nvSpPr>
        <p:spPr>
          <a:xfrm>
            <a:off x="779463" y="1828800"/>
            <a:ext cx="3566160" cy="4648200"/>
          </a:xfrm>
        </p:spPr>
        <p:txBody>
          <a:bodyPr>
            <a:normAutofit lnSpcReduction="10000"/>
          </a:bodyPr>
          <a:lstStyle/>
          <a:p>
            <a:r>
              <a:rPr lang="en-US" dirty="0">
                <a:solidFill>
                  <a:schemeClr val="tx2">
                    <a:lumMod val="10000"/>
                  </a:schemeClr>
                </a:solidFill>
              </a:rPr>
              <a:t>Intruders</a:t>
            </a:r>
          </a:p>
          <a:p>
            <a:pPr lvl="1">
              <a:buClr>
                <a:schemeClr val="bg1"/>
              </a:buClr>
            </a:pPr>
            <a:r>
              <a:rPr lang="en-US" dirty="0">
                <a:solidFill>
                  <a:schemeClr val="tx2">
                    <a:lumMod val="10000"/>
                  </a:schemeClr>
                </a:solidFill>
              </a:rPr>
              <a:t>Behavior patterns</a:t>
            </a:r>
          </a:p>
          <a:p>
            <a:pPr lvl="1">
              <a:buClr>
                <a:schemeClr val="bg1"/>
              </a:buClr>
            </a:pPr>
            <a:r>
              <a:rPr lang="en-US" dirty="0">
                <a:solidFill>
                  <a:schemeClr val="tx2">
                    <a:lumMod val="10000"/>
                  </a:schemeClr>
                </a:solidFill>
              </a:rPr>
              <a:t>Intrusion techniques</a:t>
            </a:r>
          </a:p>
          <a:p>
            <a:r>
              <a:rPr lang="en-US" dirty="0">
                <a:solidFill>
                  <a:schemeClr val="tx2">
                    <a:lumMod val="10000"/>
                  </a:schemeClr>
                </a:solidFill>
              </a:rPr>
              <a:t>Intrusion detection</a:t>
            </a:r>
          </a:p>
          <a:p>
            <a:pPr lvl="1">
              <a:buClr>
                <a:schemeClr val="bg1"/>
              </a:buClr>
            </a:pPr>
            <a:r>
              <a:rPr lang="en-US" dirty="0">
                <a:solidFill>
                  <a:schemeClr val="tx2">
                    <a:lumMod val="10000"/>
                  </a:schemeClr>
                </a:solidFill>
              </a:rPr>
              <a:t>Audit records</a:t>
            </a:r>
          </a:p>
          <a:p>
            <a:pPr lvl="1">
              <a:buClr>
                <a:schemeClr val="bg1"/>
              </a:buClr>
            </a:pPr>
            <a:r>
              <a:rPr lang="en-US" dirty="0">
                <a:solidFill>
                  <a:schemeClr val="tx2">
                    <a:lumMod val="10000"/>
                  </a:schemeClr>
                </a:solidFill>
              </a:rPr>
              <a:t>Statistical anomaly detection</a:t>
            </a:r>
          </a:p>
          <a:p>
            <a:pPr lvl="1">
              <a:buClr>
                <a:schemeClr val="bg1"/>
              </a:buClr>
            </a:pPr>
            <a:r>
              <a:rPr lang="en-US" dirty="0">
                <a:solidFill>
                  <a:schemeClr val="tx2">
                    <a:lumMod val="10000"/>
                  </a:schemeClr>
                </a:solidFill>
              </a:rPr>
              <a:t>Rule-based intrusion detection</a:t>
            </a:r>
          </a:p>
          <a:p>
            <a:pPr lvl="1">
              <a:buClr>
                <a:schemeClr val="bg1"/>
              </a:buClr>
            </a:pPr>
            <a:r>
              <a:rPr lang="en-US" dirty="0">
                <a:solidFill>
                  <a:schemeClr val="tx2">
                    <a:lumMod val="10000"/>
                  </a:schemeClr>
                </a:solidFill>
              </a:rPr>
              <a:t>The base-rate fallacy</a:t>
            </a:r>
          </a:p>
          <a:p>
            <a:pPr lvl="1">
              <a:buClr>
                <a:schemeClr val="bg1"/>
              </a:buClr>
            </a:pPr>
            <a:r>
              <a:rPr lang="en-US" dirty="0">
                <a:solidFill>
                  <a:schemeClr val="tx2">
                    <a:lumMod val="10000"/>
                  </a:schemeClr>
                </a:solidFill>
              </a:rPr>
              <a:t>Distributed intrusion detection</a:t>
            </a:r>
          </a:p>
          <a:p>
            <a:pPr lvl="1">
              <a:buClr>
                <a:schemeClr val="bg1"/>
              </a:buClr>
            </a:pPr>
            <a:r>
              <a:rPr lang="en-US" dirty="0">
                <a:solidFill>
                  <a:schemeClr val="tx2">
                    <a:lumMod val="10000"/>
                  </a:schemeClr>
                </a:solidFill>
              </a:rPr>
              <a:t>Honeypots</a:t>
            </a:r>
          </a:p>
          <a:p>
            <a:pPr lvl="1">
              <a:buClr>
                <a:schemeClr val="bg1"/>
              </a:buClr>
            </a:pPr>
            <a:r>
              <a:rPr lang="en-US" dirty="0">
                <a:solidFill>
                  <a:schemeClr val="tx2">
                    <a:lumMod val="10000"/>
                  </a:schemeClr>
                </a:solidFill>
              </a:rPr>
              <a:t>Intrusion detection exchange format</a:t>
            </a:r>
          </a:p>
          <a:p>
            <a:endParaRPr lang="en-US" dirty="0">
              <a:solidFill>
                <a:schemeClr val="tx2">
                  <a:lumMod val="10000"/>
                </a:schemeClr>
              </a:solidFill>
            </a:endParaRPr>
          </a:p>
          <a:p>
            <a:pPr lvl="1"/>
            <a:endParaRPr lang="en-AU" dirty="0"/>
          </a:p>
        </p:txBody>
      </p:sp>
      <p:sp>
        <p:nvSpPr>
          <p:cNvPr id="7" name="Content Placeholder 6"/>
          <p:cNvSpPr>
            <a:spLocks noGrp="1"/>
          </p:cNvSpPr>
          <p:nvPr>
            <p:ph sz="half" idx="2"/>
          </p:nvPr>
        </p:nvSpPr>
        <p:spPr>
          <a:xfrm>
            <a:off x="4796791" y="2209800"/>
            <a:ext cx="3566160" cy="3916363"/>
          </a:xfrm>
        </p:spPr>
        <p:txBody>
          <a:bodyPr>
            <a:normAutofit lnSpcReduction="10000"/>
          </a:bodyPr>
          <a:lstStyle/>
          <a:p>
            <a:r>
              <a:rPr lang="en-US" dirty="0">
                <a:solidFill>
                  <a:schemeClr val="tx2">
                    <a:lumMod val="10000"/>
                  </a:schemeClr>
                </a:solidFill>
              </a:rPr>
              <a:t>Password management</a:t>
            </a:r>
          </a:p>
          <a:p>
            <a:pPr lvl="1">
              <a:buClr>
                <a:schemeClr val="bg1"/>
              </a:buClr>
            </a:pPr>
            <a:r>
              <a:rPr lang="en-US" dirty="0">
                <a:solidFill>
                  <a:schemeClr val="tx2">
                    <a:lumMod val="10000"/>
                  </a:schemeClr>
                </a:solidFill>
              </a:rPr>
              <a:t>The vulnerability of passwords</a:t>
            </a:r>
          </a:p>
          <a:p>
            <a:pPr lvl="1">
              <a:buClr>
                <a:schemeClr val="bg1"/>
              </a:buClr>
            </a:pPr>
            <a:r>
              <a:rPr lang="en-US" dirty="0">
                <a:solidFill>
                  <a:schemeClr val="tx2">
                    <a:lumMod val="10000"/>
                  </a:schemeClr>
                </a:solidFill>
              </a:rPr>
              <a:t>The use of hashed passwords</a:t>
            </a:r>
          </a:p>
          <a:p>
            <a:pPr lvl="1">
              <a:buClr>
                <a:schemeClr val="bg1"/>
              </a:buClr>
            </a:pPr>
            <a:r>
              <a:rPr lang="en-US" dirty="0">
                <a:solidFill>
                  <a:schemeClr val="tx2">
                    <a:lumMod val="10000"/>
                  </a:schemeClr>
                </a:solidFill>
              </a:rPr>
              <a:t>User password choices</a:t>
            </a:r>
          </a:p>
          <a:p>
            <a:pPr lvl="1">
              <a:buClr>
                <a:schemeClr val="bg1"/>
              </a:buClr>
            </a:pPr>
            <a:r>
              <a:rPr lang="en-US" dirty="0">
                <a:solidFill>
                  <a:schemeClr val="tx2">
                    <a:lumMod val="10000"/>
                  </a:schemeClr>
                </a:solidFill>
              </a:rPr>
              <a:t>Password selection strategies</a:t>
            </a:r>
          </a:p>
          <a:p>
            <a:pPr lvl="1">
              <a:buClr>
                <a:schemeClr val="bg1"/>
              </a:buClr>
            </a:pPr>
            <a:r>
              <a:rPr lang="en-US" dirty="0">
                <a:solidFill>
                  <a:schemeClr val="tx2">
                    <a:lumMod val="10000"/>
                  </a:schemeClr>
                </a:solidFill>
              </a:rPr>
              <a:t>Bloom filter</a:t>
            </a:r>
          </a:p>
        </p:txBody>
      </p:sp>
      <p:sp>
        <p:nvSpPr>
          <p:cNvPr id="2" name="Slide Number Placeholder 1">
            <a:extLst>
              <a:ext uri="{FF2B5EF4-FFF2-40B4-BE49-F238E27FC236}">
                <a16:creationId xmlns:a16="http://schemas.microsoft.com/office/drawing/2014/main" id="{2EBC1E08-5B3C-4963-A640-E7E5B666ACFA}"/>
              </a:ext>
            </a:extLst>
          </p:cNvPr>
          <p:cNvSpPr>
            <a:spLocks noGrp="1"/>
          </p:cNvSpPr>
          <p:nvPr>
            <p:ph type="sldNum" sz="quarter" idx="12"/>
          </p:nvPr>
        </p:nvSpPr>
        <p:spPr>
          <a:xfrm>
            <a:off x="8512418" y="6492875"/>
            <a:ext cx="609600" cy="365125"/>
          </a:xfrm>
        </p:spPr>
        <p:txBody>
          <a:bodyPr/>
          <a:lstStyle/>
          <a:p>
            <a:pPr>
              <a:defRPr/>
            </a:pPr>
            <a:fld id="{52E1D359-7C78-AA4C-98BC-861E6D6A2752}" type="slidenum">
              <a:rPr lang="en-US" smtClean="0"/>
              <a:pPr>
                <a:defRPr/>
              </a:pPr>
              <a:t>41</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dirty="0"/>
              <a:t>Hackers</a:t>
            </a:r>
          </a:p>
        </p:txBody>
      </p:sp>
      <p:sp>
        <p:nvSpPr>
          <p:cNvPr id="210947" name="Rectangle 3"/>
          <p:cNvSpPr>
            <a:spLocks noGrp="1" noChangeArrowheads="1"/>
          </p:cNvSpPr>
          <p:nvPr>
            <p:ph idx="1"/>
          </p:nvPr>
        </p:nvSpPr>
        <p:spPr>
          <a:xfrm>
            <a:off x="779463" y="1828800"/>
            <a:ext cx="7583488" cy="4768552"/>
          </a:xfrm>
        </p:spPr>
        <p:txBody>
          <a:bodyPr>
            <a:normAutofit fontScale="92500" lnSpcReduction="20000"/>
          </a:bodyPr>
          <a:lstStyle/>
          <a:p>
            <a:r>
              <a:rPr lang="en-US" dirty="0">
                <a:solidFill>
                  <a:schemeClr val="tx2">
                    <a:lumMod val="10000"/>
                  </a:schemeClr>
                </a:solidFill>
              </a:rPr>
              <a:t>Traditionally, those who hack into computers do so for the thrill of it or for status.</a:t>
            </a:r>
          </a:p>
          <a:p>
            <a:r>
              <a:rPr lang="en-US" b="1" dirty="0">
                <a:solidFill>
                  <a:schemeClr val="tx2">
                    <a:lumMod val="10000"/>
                  </a:schemeClr>
                </a:solidFill>
              </a:rPr>
              <a:t>Intrusion detection systems (IDSs) </a:t>
            </a:r>
            <a:r>
              <a:rPr lang="en-US" dirty="0">
                <a:solidFill>
                  <a:schemeClr val="tx2">
                    <a:lumMod val="10000"/>
                  </a:schemeClr>
                </a:solidFill>
              </a:rPr>
              <a:t>and </a:t>
            </a:r>
            <a:r>
              <a:rPr lang="en-US" b="1" dirty="0">
                <a:solidFill>
                  <a:schemeClr val="tx2">
                    <a:lumMod val="10000"/>
                  </a:schemeClr>
                </a:solidFill>
              </a:rPr>
              <a:t>intrusion prevention systems (IPSs)</a:t>
            </a:r>
            <a:r>
              <a:rPr lang="en-US" dirty="0">
                <a:solidFill>
                  <a:schemeClr val="tx2">
                    <a:lumMod val="10000"/>
                  </a:schemeClr>
                </a:solidFill>
              </a:rPr>
              <a:t> are designed to counter hacker threats.</a:t>
            </a:r>
          </a:p>
          <a:p>
            <a:pPr lvl="1">
              <a:buClr>
                <a:schemeClr val="bg1"/>
              </a:buClr>
            </a:pPr>
            <a:r>
              <a:rPr lang="en-US" dirty="0">
                <a:solidFill>
                  <a:schemeClr val="tx2">
                    <a:lumMod val="10000"/>
                  </a:schemeClr>
                </a:solidFill>
              </a:rPr>
              <a:t>In addition to using such systems, organizations can consider restricting remote logons to specific IP addresses and/or use virtual private network technology.</a:t>
            </a:r>
          </a:p>
          <a:p>
            <a:r>
              <a:rPr lang="en-US" dirty="0">
                <a:solidFill>
                  <a:schemeClr val="tx2">
                    <a:lumMod val="10000"/>
                  </a:schemeClr>
                </a:solidFill>
              </a:rPr>
              <a:t>CERTs (Computer emergency response teams)</a:t>
            </a:r>
          </a:p>
          <a:p>
            <a:pPr lvl="1">
              <a:buClr>
                <a:schemeClr val="bg1"/>
              </a:buClr>
            </a:pPr>
            <a:r>
              <a:rPr lang="en-US" dirty="0">
                <a:solidFill>
                  <a:schemeClr val="tx2">
                    <a:lumMod val="10000"/>
                  </a:schemeClr>
                </a:solidFill>
              </a:rPr>
              <a:t>These cooperative ventures collect information about system vulnerabilities and disseminate it to systems managers.</a:t>
            </a:r>
          </a:p>
          <a:p>
            <a:pPr lvl="1">
              <a:buClr>
                <a:schemeClr val="bg1"/>
              </a:buClr>
            </a:pPr>
            <a:r>
              <a:rPr lang="en-US" dirty="0">
                <a:solidFill>
                  <a:schemeClr val="tx2">
                    <a:lumMod val="10000"/>
                  </a:schemeClr>
                </a:solidFill>
              </a:rPr>
              <a:t>Hackers also routinely read CERT reports.</a:t>
            </a:r>
          </a:p>
          <a:p>
            <a:pPr lvl="1">
              <a:buClr>
                <a:schemeClr val="bg1"/>
              </a:buClr>
            </a:pPr>
            <a:r>
              <a:rPr lang="en-US" dirty="0">
                <a:solidFill>
                  <a:schemeClr val="tx2">
                    <a:lumMod val="10000"/>
                  </a:schemeClr>
                </a:solidFill>
              </a:rPr>
              <a:t>It is important for system administrators to quickly insert all software patches to discovered vulnerabilities.</a:t>
            </a:r>
          </a:p>
        </p:txBody>
      </p:sp>
      <p:sp>
        <p:nvSpPr>
          <p:cNvPr id="2" name="Slide Number Placeholder 1">
            <a:extLst>
              <a:ext uri="{FF2B5EF4-FFF2-40B4-BE49-F238E27FC236}">
                <a16:creationId xmlns:a16="http://schemas.microsoft.com/office/drawing/2014/main" id="{F8C01BF9-6F61-4067-84CA-62A4660C283D}"/>
              </a:ext>
            </a:extLst>
          </p:cNvPr>
          <p:cNvSpPr>
            <a:spLocks noGrp="1"/>
          </p:cNvSpPr>
          <p:nvPr>
            <p:ph type="sldNum" sz="quarter" idx="12"/>
          </p:nvPr>
        </p:nvSpPr>
        <p:spPr/>
        <p:txBody>
          <a:bodyPr/>
          <a:lstStyle/>
          <a:p>
            <a:pPr>
              <a:defRPr/>
            </a:pPr>
            <a:fld id="{9C2FB95B-9CE7-A047-A167-44F68D48CF28}"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F05AA-14A4-4A7F-90F3-B17A67A4B3A8}"/>
              </a:ext>
            </a:extLst>
          </p:cNvPr>
          <p:cNvSpPr>
            <a:spLocks noGrp="1"/>
          </p:cNvSpPr>
          <p:nvPr>
            <p:ph type="title"/>
          </p:nvPr>
        </p:nvSpPr>
        <p:spPr/>
        <p:txBody>
          <a:bodyPr/>
          <a:lstStyle/>
          <a:p>
            <a:r>
              <a:rPr lang="en-US" dirty="0"/>
              <a:t>CERT/CC</a:t>
            </a:r>
          </a:p>
        </p:txBody>
      </p:sp>
      <p:sp>
        <p:nvSpPr>
          <p:cNvPr id="3" name="Content Placeholder 2">
            <a:extLst>
              <a:ext uri="{FF2B5EF4-FFF2-40B4-BE49-F238E27FC236}">
                <a16:creationId xmlns:a16="http://schemas.microsoft.com/office/drawing/2014/main" id="{6E4E5101-1126-402A-AE09-72280DA42FD7}"/>
              </a:ext>
            </a:extLst>
          </p:cNvPr>
          <p:cNvSpPr>
            <a:spLocks noGrp="1"/>
          </p:cNvSpPr>
          <p:nvPr>
            <p:ph idx="1"/>
          </p:nvPr>
        </p:nvSpPr>
        <p:spPr/>
        <p:txBody>
          <a:bodyPr>
            <a:normAutofit/>
          </a:bodyPr>
          <a:lstStyle/>
          <a:p>
            <a:r>
              <a:rPr lang="en-US" sz="2000" dirty="0">
                <a:effectLst/>
              </a:rPr>
              <a:t>The </a:t>
            </a:r>
            <a:r>
              <a:rPr lang="en-US" sz="2000" b="1" dirty="0">
                <a:effectLst/>
              </a:rPr>
              <a:t>CERT Coordination Center</a:t>
            </a:r>
            <a:r>
              <a:rPr lang="en-US" sz="2000" dirty="0">
                <a:effectLst/>
              </a:rPr>
              <a:t> (</a:t>
            </a:r>
            <a:r>
              <a:rPr lang="en-US" sz="2000" b="1" dirty="0">
                <a:effectLst/>
              </a:rPr>
              <a:t>CERT/CC</a:t>
            </a:r>
            <a:r>
              <a:rPr lang="en-US" sz="2000" dirty="0">
                <a:effectLst/>
              </a:rPr>
              <a:t>) is the coordination center of the </a:t>
            </a:r>
            <a:r>
              <a:rPr lang="en-US" sz="2000" dirty="0">
                <a:effectLst/>
                <a:hlinkClick r:id="rId2" tooltip="Computer emergency response team"/>
              </a:rPr>
              <a:t>computer emergency response team</a:t>
            </a:r>
            <a:r>
              <a:rPr lang="en-US" sz="2000" dirty="0">
                <a:effectLst/>
              </a:rPr>
              <a:t> (CERT) for the </a:t>
            </a:r>
            <a:r>
              <a:rPr lang="en-US" sz="2000" dirty="0">
                <a:effectLst/>
                <a:hlinkClick r:id="rId3" tooltip="Software Engineering Institute"/>
              </a:rPr>
              <a:t>Software Engineering Institute</a:t>
            </a:r>
            <a:r>
              <a:rPr lang="en-US" sz="2000" dirty="0">
                <a:effectLst/>
              </a:rPr>
              <a:t> (SEI), a non-profit United States </a:t>
            </a:r>
            <a:r>
              <a:rPr lang="en-US" sz="2000" dirty="0">
                <a:effectLst/>
                <a:hlinkClick r:id="rId4" tooltip="Federally funded research and development center"/>
              </a:rPr>
              <a:t>federally funded research and development center</a:t>
            </a:r>
            <a:r>
              <a:rPr lang="en-US" sz="2000" dirty="0">
                <a:effectLst/>
              </a:rPr>
              <a:t>. The CERT/CC researches software bugs that impact software and internet security, publishes research and information on its findings, and works with business and government to improve security of software and the internet as a whole. </a:t>
            </a:r>
            <a:r>
              <a:rPr lang="en-US" sz="1600" dirty="0">
                <a:effectLst/>
              </a:rPr>
              <a:t>(</a:t>
            </a:r>
            <a:r>
              <a:rPr lang="en-US" sz="1600" dirty="0">
                <a:effectLst/>
                <a:hlinkClick r:id="rId5"/>
              </a:rPr>
              <a:t>https://en.wikipedia.org/wiki/CERT_Coordination_Center</a:t>
            </a:r>
            <a:r>
              <a:rPr lang="en-US" sz="1600" dirty="0">
                <a:effectLst/>
              </a:rPr>
              <a:t>) </a:t>
            </a:r>
          </a:p>
          <a:p>
            <a:pPr lvl="1"/>
            <a:r>
              <a:rPr lang="en-US" sz="1800" dirty="0">
                <a:hlinkClick r:id="rId6"/>
              </a:rPr>
              <a:t>https://www.sei.cmu.edu/about/divisions/cert/</a:t>
            </a:r>
            <a:r>
              <a:rPr lang="en-US" sz="1800" dirty="0"/>
              <a:t> </a:t>
            </a:r>
          </a:p>
          <a:p>
            <a:pPr lvl="1"/>
            <a:r>
              <a:rPr lang="en-US" sz="1800" dirty="0">
                <a:hlinkClick r:id="rId7"/>
              </a:rPr>
              <a:t>https://www.sei.cmu.edu/about/divisions/cert/index.cfm#CERTRecentlyPublishedVulnerabilityNotes</a:t>
            </a:r>
            <a:endParaRPr lang="en-US" sz="1800" dirty="0"/>
          </a:p>
          <a:p>
            <a:endParaRPr lang="en-US" sz="2000" dirty="0"/>
          </a:p>
        </p:txBody>
      </p:sp>
      <p:sp>
        <p:nvSpPr>
          <p:cNvPr id="4" name="Slide Number Placeholder 3">
            <a:extLst>
              <a:ext uri="{FF2B5EF4-FFF2-40B4-BE49-F238E27FC236}">
                <a16:creationId xmlns:a16="http://schemas.microsoft.com/office/drawing/2014/main" id="{88258435-122A-44C9-AC0F-CA3AD1927AB9}"/>
              </a:ext>
            </a:extLst>
          </p:cNvPr>
          <p:cNvSpPr>
            <a:spLocks noGrp="1"/>
          </p:cNvSpPr>
          <p:nvPr>
            <p:ph type="sldNum" sz="quarter" idx="12"/>
          </p:nvPr>
        </p:nvSpPr>
        <p:spPr/>
        <p:txBody>
          <a:bodyPr/>
          <a:lstStyle/>
          <a:p>
            <a:pPr>
              <a:defRPr/>
            </a:pPr>
            <a:fld id="{9C2FB95B-9CE7-A047-A167-44F68D48CF28}" type="slidenum">
              <a:rPr lang="en-US" smtClean="0"/>
              <a:pPr>
                <a:defRPr/>
              </a:pPr>
              <a:t>6</a:t>
            </a:fld>
            <a:endParaRPr lang="en-US" dirty="0"/>
          </a:p>
        </p:txBody>
      </p:sp>
    </p:spTree>
    <p:extLst>
      <p:ext uri="{BB962C8B-B14F-4D97-AF65-F5344CB8AC3E}">
        <p14:creationId xmlns:p14="http://schemas.microsoft.com/office/powerpoint/2010/main" val="3705342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dirty="0"/>
              <a:t>Criminal hackers</a:t>
            </a:r>
          </a:p>
        </p:txBody>
      </p:sp>
      <p:sp>
        <p:nvSpPr>
          <p:cNvPr id="10" name="Content Placeholder 9"/>
          <p:cNvSpPr>
            <a:spLocks noGrp="1"/>
          </p:cNvSpPr>
          <p:nvPr>
            <p:ph idx="1"/>
          </p:nvPr>
        </p:nvSpPr>
        <p:spPr/>
        <p:txBody>
          <a:bodyPr/>
          <a:lstStyle/>
          <a:p>
            <a:r>
              <a:rPr lang="en-US" dirty="0">
                <a:solidFill>
                  <a:schemeClr val="tx2">
                    <a:lumMod val="10000"/>
                  </a:schemeClr>
                </a:solidFill>
              </a:rPr>
              <a:t>Organized groups of hackers</a:t>
            </a:r>
          </a:p>
          <a:p>
            <a:r>
              <a:rPr lang="en-US" dirty="0">
                <a:solidFill>
                  <a:schemeClr val="tx2">
                    <a:lumMod val="10000"/>
                  </a:schemeClr>
                </a:solidFill>
              </a:rPr>
              <a:t>Usually have specific targets, or at least classes of targets in mind</a:t>
            </a:r>
          </a:p>
          <a:p>
            <a:r>
              <a:rPr lang="en-US" dirty="0">
                <a:solidFill>
                  <a:schemeClr val="tx2">
                    <a:lumMod val="10000"/>
                  </a:schemeClr>
                </a:solidFill>
              </a:rPr>
              <a:t>Once a site is penetrated, the attacker acts quickly, scooping up as much valuable information as possible and exiting.</a:t>
            </a:r>
          </a:p>
          <a:p>
            <a:r>
              <a:rPr lang="en-US" dirty="0">
                <a:solidFill>
                  <a:schemeClr val="tx2">
                    <a:lumMod val="10000"/>
                  </a:schemeClr>
                </a:solidFill>
              </a:rPr>
              <a:t>IDSs and IPSs can be used for these types of attackers, but may be less effective because of the quick in-and-out nature of the attack.</a:t>
            </a:r>
          </a:p>
        </p:txBody>
      </p:sp>
      <p:sp>
        <p:nvSpPr>
          <p:cNvPr id="2" name="Slide Number Placeholder 1">
            <a:extLst>
              <a:ext uri="{FF2B5EF4-FFF2-40B4-BE49-F238E27FC236}">
                <a16:creationId xmlns:a16="http://schemas.microsoft.com/office/drawing/2014/main" id="{84F27F4F-1B46-4B20-92F5-783BB954A62F}"/>
              </a:ext>
            </a:extLst>
          </p:cNvPr>
          <p:cNvSpPr>
            <a:spLocks noGrp="1"/>
          </p:cNvSpPr>
          <p:nvPr>
            <p:ph type="sldNum" sz="quarter" idx="12"/>
          </p:nvPr>
        </p:nvSpPr>
        <p:spPr/>
        <p:txBody>
          <a:bodyPr/>
          <a:lstStyle/>
          <a:p>
            <a:pPr>
              <a:defRPr/>
            </a:pPr>
            <a:fld id="{9C2FB95B-9CE7-A047-A167-44F68D48CF28}"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dirty="0"/>
              <a:t>Insider Attacks</a:t>
            </a:r>
          </a:p>
        </p:txBody>
      </p:sp>
      <p:sp>
        <p:nvSpPr>
          <p:cNvPr id="217091" name="Rectangle 3"/>
          <p:cNvSpPr>
            <a:spLocks noGrp="1" noChangeArrowheads="1"/>
          </p:cNvSpPr>
          <p:nvPr>
            <p:ph idx="1"/>
          </p:nvPr>
        </p:nvSpPr>
        <p:spPr>
          <a:xfrm>
            <a:off x="381000" y="1524000"/>
            <a:ext cx="7583488" cy="1752600"/>
          </a:xfrm>
        </p:spPr>
        <p:txBody>
          <a:bodyPr>
            <a:normAutofit fontScale="92500" lnSpcReduction="20000"/>
          </a:bodyPr>
          <a:lstStyle/>
          <a:p>
            <a:r>
              <a:rPr lang="en-US" dirty="0">
                <a:solidFill>
                  <a:schemeClr val="tx2">
                    <a:lumMod val="10000"/>
                  </a:schemeClr>
                </a:solidFill>
              </a:rPr>
              <a:t>Among the most difficult to detect and prevent</a:t>
            </a:r>
          </a:p>
          <a:p>
            <a:r>
              <a:rPr lang="en-US" dirty="0">
                <a:solidFill>
                  <a:schemeClr val="tx2">
                    <a:lumMod val="10000"/>
                  </a:schemeClr>
                </a:solidFill>
              </a:rPr>
              <a:t>Can be motivated by revenge or simply a feeling of entitlement</a:t>
            </a:r>
          </a:p>
          <a:p>
            <a:r>
              <a:rPr lang="en-US" dirty="0">
                <a:solidFill>
                  <a:schemeClr val="tx2">
                    <a:lumMod val="10000"/>
                  </a:schemeClr>
                </a:solidFill>
              </a:rPr>
              <a:t>Countermeasures:</a:t>
            </a:r>
          </a:p>
        </p:txBody>
      </p:sp>
      <p:graphicFrame>
        <p:nvGraphicFramePr>
          <p:cNvPr id="4" name="Diagram 3"/>
          <p:cNvGraphicFramePr/>
          <p:nvPr/>
        </p:nvGraphicFramePr>
        <p:xfrm>
          <a:off x="381000" y="3276600"/>
          <a:ext cx="83820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7315200" y="2286000"/>
            <a:ext cx="1524000" cy="939800"/>
          </a:xfrm>
          <a:prstGeom prst="rect">
            <a:avLst/>
          </a:prstGeom>
        </p:spPr>
      </p:pic>
      <p:sp>
        <p:nvSpPr>
          <p:cNvPr id="2" name="Slide Number Placeholder 1">
            <a:extLst>
              <a:ext uri="{FF2B5EF4-FFF2-40B4-BE49-F238E27FC236}">
                <a16:creationId xmlns:a16="http://schemas.microsoft.com/office/drawing/2014/main" id="{9314DD8B-CABD-441B-B950-4D6D68B02C25}"/>
              </a:ext>
            </a:extLst>
          </p:cNvPr>
          <p:cNvSpPr>
            <a:spLocks noGrp="1"/>
          </p:cNvSpPr>
          <p:nvPr>
            <p:ph type="sldNum" sz="quarter" idx="12"/>
          </p:nvPr>
        </p:nvSpPr>
        <p:spPr/>
        <p:txBody>
          <a:bodyPr/>
          <a:lstStyle/>
          <a:p>
            <a:pPr>
              <a:defRPr/>
            </a:pPr>
            <a:fld id="{9C2FB95B-9CE7-A047-A167-44F68D48CF28}"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62753"/>
            <a:ext cx="9144000" cy="1283167"/>
          </a:xfrm>
        </p:spPr>
        <p:txBody>
          <a:bodyPr/>
          <a:lstStyle/>
          <a:p>
            <a:r>
              <a:rPr lang="en-US" dirty="0"/>
              <a:t>Intrusion Techniques</a:t>
            </a:r>
            <a:endParaRPr lang="en-AU" dirty="0"/>
          </a:p>
        </p:txBody>
      </p:sp>
      <p:sp>
        <p:nvSpPr>
          <p:cNvPr id="48131" name="Rectangle 3"/>
          <p:cNvSpPr>
            <a:spLocks noGrp="1" noChangeArrowheads="1"/>
          </p:cNvSpPr>
          <p:nvPr>
            <p:ph idx="1"/>
          </p:nvPr>
        </p:nvSpPr>
        <p:spPr>
          <a:xfrm>
            <a:off x="762000" y="1600200"/>
            <a:ext cx="7583488" cy="2895600"/>
          </a:xfrm>
        </p:spPr>
        <p:txBody>
          <a:bodyPr>
            <a:normAutofit fontScale="92500"/>
          </a:bodyPr>
          <a:lstStyle/>
          <a:p>
            <a:r>
              <a:rPr lang="en-US" dirty="0">
                <a:solidFill>
                  <a:schemeClr val="tx2">
                    <a:lumMod val="10000"/>
                  </a:schemeClr>
                </a:solidFill>
              </a:rPr>
              <a:t>Objective of the intruder is to gain access to a system or to increase the range of privileges accessible on a system.</a:t>
            </a:r>
          </a:p>
          <a:p>
            <a:r>
              <a:rPr lang="en-US" dirty="0">
                <a:solidFill>
                  <a:schemeClr val="tx2">
                    <a:lumMod val="10000"/>
                  </a:schemeClr>
                </a:solidFill>
              </a:rPr>
              <a:t>Most initial attacks use system or software </a:t>
            </a:r>
            <a:r>
              <a:rPr lang="en-US" u="sng" dirty="0">
                <a:solidFill>
                  <a:schemeClr val="tx2">
                    <a:lumMod val="10000"/>
                  </a:schemeClr>
                </a:solidFill>
              </a:rPr>
              <a:t>vulnerabilities</a:t>
            </a:r>
            <a:r>
              <a:rPr lang="en-US" dirty="0">
                <a:solidFill>
                  <a:schemeClr val="tx2">
                    <a:lumMod val="10000"/>
                  </a:schemeClr>
                </a:solidFill>
              </a:rPr>
              <a:t> that allow a user to execute code that opens a backdoor into the system.</a:t>
            </a:r>
          </a:p>
          <a:p>
            <a:r>
              <a:rPr lang="en-US" dirty="0">
                <a:solidFill>
                  <a:schemeClr val="tx2">
                    <a:lumMod val="10000"/>
                  </a:schemeClr>
                </a:solidFill>
              </a:rPr>
              <a:t>Ways to protect a password file:</a:t>
            </a:r>
          </a:p>
        </p:txBody>
      </p:sp>
      <p:graphicFrame>
        <p:nvGraphicFramePr>
          <p:cNvPr id="4" name="Diagram 3"/>
          <p:cNvGraphicFramePr/>
          <p:nvPr>
            <p:extLst>
              <p:ext uri="{D42A27DB-BD31-4B8C-83A1-F6EECF244321}">
                <p14:modId xmlns:p14="http://schemas.microsoft.com/office/powerpoint/2010/main" val="1918960679"/>
              </p:ext>
            </p:extLst>
          </p:nvPr>
        </p:nvGraphicFramePr>
        <p:xfrm>
          <a:off x="1371600" y="4495800"/>
          <a:ext cx="6096000" cy="187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C4242E5A-901B-4868-ADB9-C7B6F254F30F}"/>
              </a:ext>
            </a:extLst>
          </p:cNvPr>
          <p:cNvSpPr>
            <a:spLocks noGrp="1"/>
          </p:cNvSpPr>
          <p:nvPr>
            <p:ph type="sldNum" sz="quarter" idx="12"/>
          </p:nvPr>
        </p:nvSpPr>
        <p:spPr/>
        <p:txBody>
          <a:bodyPr/>
          <a:lstStyle/>
          <a:p>
            <a:pPr>
              <a:defRPr/>
            </a:pPr>
            <a:fld id="{9C2FB95B-9CE7-A047-A167-44F68D48CF28}"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01">
  <a:themeElements>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6EE9DD5FDEE04480CD22CB61371FAD" ma:contentTypeVersion="11" ma:contentTypeDescription="Create a new document." ma:contentTypeScope="" ma:versionID="fb40193bc0164747b2b2d3129b1bd8ee">
  <xsd:schema xmlns:xsd="http://www.w3.org/2001/XMLSchema" xmlns:xs="http://www.w3.org/2001/XMLSchema" xmlns:p="http://schemas.microsoft.com/office/2006/metadata/properties" xmlns:ns3="00a6824a-5175-474a-91df-dfffe83c6e6e" targetNamespace="http://schemas.microsoft.com/office/2006/metadata/properties" ma:root="true" ma:fieldsID="1d992295d4745f59ca61aef58980bdf3" ns3:_="">
    <xsd:import namespace="00a6824a-5175-474a-91df-dfffe83c6e6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6824a-5175-474a-91df-dfffe83c6e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387895-3F7F-4099-BB16-C25EDE8713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a6824a-5175-474a-91df-dfffe83c6e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48EF33-AE18-4558-A100-7618322C0BAE}">
  <ds:schemaRefs>
    <ds:schemaRef ds:uri="http://schemas.microsoft.com/sharepoint/v3/contenttype/forms"/>
  </ds:schemaRefs>
</ds:datastoreItem>
</file>

<file path=customXml/itemProps3.xml><?xml version="1.0" encoding="utf-8"?>
<ds:datastoreItem xmlns:ds="http://schemas.openxmlformats.org/officeDocument/2006/customXml" ds:itemID="{7E5C2F84-7FA2-40A0-9F46-D64C79D39889}">
  <ds:schemaRefs>
    <ds:schemaRef ds:uri="http://purl.org/dc/dcmitype/"/>
    <ds:schemaRef ds:uri="http://schemas.microsoft.com/office/2006/documentManagement/types"/>
    <ds:schemaRef ds:uri="http://schemas.openxmlformats.org/package/2006/metadata/core-properties"/>
    <ds:schemaRef ds:uri="http://www.w3.org/XML/1998/namespace"/>
    <ds:schemaRef ds:uri="http://purl.org/dc/elements/1.1/"/>
    <ds:schemaRef ds:uri="http://purl.org/dc/terms/"/>
    <ds:schemaRef ds:uri="http://schemas.microsoft.com/office/infopath/2007/PartnerControls"/>
    <ds:schemaRef ds:uri="00a6824a-5175-474a-91df-dfffe83c6e6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Macintosh HD:Users:lpb:admin:consult:Prentice-Hall:Slides:ch01.ppt</Template>
  <TotalTime>7727</TotalTime>
  <Words>14516</Words>
  <Application>Microsoft Office PowerPoint</Application>
  <PresentationFormat>On-screen Show (4:3)</PresentationFormat>
  <Paragraphs>1393</Paragraphs>
  <Slides>41</Slides>
  <Notes>38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ＭＳ Ｐゴシック</vt:lpstr>
      <vt:lpstr>Arial</vt:lpstr>
      <vt:lpstr>Calisto MT</vt:lpstr>
      <vt:lpstr>Courier New</vt:lpstr>
      <vt:lpstr>Perpetua Titling MT</vt:lpstr>
      <vt:lpstr>Wingdings</vt:lpstr>
      <vt:lpstr>ch01</vt:lpstr>
      <vt:lpstr>1_Precedent</vt:lpstr>
      <vt:lpstr>Network Security Essentials</vt:lpstr>
      <vt:lpstr>Chapter 11</vt:lpstr>
      <vt:lpstr>Intruders</vt:lpstr>
      <vt:lpstr>Examples of Intrusion</vt:lpstr>
      <vt:lpstr>Hackers</vt:lpstr>
      <vt:lpstr>CERT/CC</vt:lpstr>
      <vt:lpstr>Criminal hackers</vt:lpstr>
      <vt:lpstr>Insider Attacks</vt:lpstr>
      <vt:lpstr>Intrusion Techniques</vt:lpstr>
      <vt:lpstr>Password Guessing</vt:lpstr>
      <vt:lpstr>Intrusion Detection</vt:lpstr>
      <vt:lpstr>PowerPoint Presentation</vt:lpstr>
      <vt:lpstr>Audit Records</vt:lpstr>
      <vt:lpstr>Audit Records (cont.)</vt:lpstr>
      <vt:lpstr>Approaches to Intrusion Detection</vt:lpstr>
      <vt:lpstr>Statistical Anomaly Detection</vt:lpstr>
      <vt:lpstr>Profile-based intrusion detection</vt:lpstr>
      <vt:lpstr>Profile-based intrusion detection (cont.)</vt:lpstr>
      <vt:lpstr>PowerPoint Presentation</vt:lpstr>
      <vt:lpstr>PowerPoint Presentation</vt:lpstr>
      <vt:lpstr>Rule-Based Intrusion Detection</vt:lpstr>
      <vt:lpstr>Rule-Based Intrusion Detection</vt:lpstr>
      <vt:lpstr>Rule-Based Intrusion Detection</vt:lpstr>
      <vt:lpstr>PowerPoint Presentation</vt:lpstr>
      <vt:lpstr>Rule-Based Intrusion Detection - Base-Rate Fallacy</vt:lpstr>
      <vt:lpstr>Distributed Intrusion Detection</vt:lpstr>
      <vt:lpstr>PowerPoint Presentation</vt:lpstr>
      <vt:lpstr>PowerPoint Presentation</vt:lpstr>
      <vt:lpstr>Honeypots</vt:lpstr>
      <vt:lpstr>PowerPoint Presentation</vt:lpstr>
      <vt:lpstr>Intrusion detection exchange format</vt:lpstr>
      <vt:lpstr>PowerPoint Presentation</vt:lpstr>
      <vt:lpstr>Password Management</vt:lpstr>
      <vt:lpstr>Attack strategies and countermeasures</vt:lpstr>
      <vt:lpstr>Attack strategies and countermeasures</vt:lpstr>
      <vt:lpstr>PowerPoint Presentation</vt:lpstr>
      <vt:lpstr>Unix implementations</vt:lpstr>
      <vt:lpstr>PowerPoint Presentation</vt:lpstr>
      <vt:lpstr>Password selection strategies</vt:lpstr>
      <vt:lpstr>PowerPoint Presentation</vt:lpstr>
      <vt:lpstr>Summary</vt:lpstr>
    </vt:vector>
  </TitlesOfParts>
  <Manager/>
  <Company>School of Eng &amp; IT,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20</dc:subject>
  <dc:creator>Dr Lawrie Brown</dc:creator>
  <cp:keywords/>
  <dc:description/>
  <cp:lastModifiedBy>Yang, T. Andrew</cp:lastModifiedBy>
  <cp:revision>65</cp:revision>
  <dcterms:created xsi:type="dcterms:W3CDTF">2016-07-12T18:47:44Z</dcterms:created>
  <dcterms:modified xsi:type="dcterms:W3CDTF">2022-11-09T15:46:38Z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0x010100D06EE9DD5FDEE04480CD22CB61371FAD</vt:lpwstr>
  </property>
</Properties>
</file>