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256" r:id="rId2"/>
    <p:sldId id="257" r:id="rId3"/>
    <p:sldId id="258" r:id="rId4"/>
    <p:sldId id="260" r:id="rId5"/>
    <p:sldId id="259" r:id="rId6"/>
    <p:sldId id="263" r:id="rId7"/>
    <p:sldId id="261" r:id="rId8"/>
    <p:sldId id="264" r:id="rId9"/>
    <p:sldId id="266" r:id="rId10"/>
    <p:sldId id="269" r:id="rId11"/>
    <p:sldId id="265" r:id="rId12"/>
    <p:sldId id="271" r:id="rId13"/>
    <p:sldId id="272" r:id="rId14"/>
    <p:sldId id="274" r:id="rId15"/>
    <p:sldId id="277" r:id="rId16"/>
    <p:sldId id="279" r:id="rId17"/>
    <p:sldId id="280" r:id="rId18"/>
    <p:sldId id="281" r:id="rId19"/>
    <p:sldId id="282" r:id="rId20"/>
    <p:sldId id="283" r:id="rId21"/>
    <p:sldId id="284" r:id="rId22"/>
    <p:sldId id="275" r:id="rId23"/>
    <p:sldId id="276" r:id="rId24"/>
    <p:sldId id="278" r:id="rId25"/>
    <p:sldId id="285"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5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19F01424-15A2-46EC-B2A6-7538DEC5BAA1}" type="datetimeFigureOut">
              <a:rPr lang="en-US"/>
              <a:pPr>
                <a:defRPr/>
              </a:pPr>
              <a:t>7/11/2010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13FF5DA-9403-4AC8-864F-4AFA5798E8E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995E1C3B-8A98-4D41-A00A-342A70B7D924}" type="datetime1">
              <a:rPr lang="en-US"/>
              <a:pPr>
                <a:defRPr/>
              </a:pPr>
              <a:t>7/11/2010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74265AEC-F259-487F-B89A-909E20B6094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3DFC5AC-8D79-4F01-98CB-94DC6CAB8E8A}" type="datetime1">
              <a:rPr lang="en-US"/>
              <a:pPr>
                <a:defRPr/>
              </a:pPr>
              <a:t>7/11/2010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2E09B35-B3BE-4B21-B33F-7C2F11CFB73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0148446-9B1F-41E7-8A5D-66C1FD66EE95}" type="datetime1">
              <a:rPr lang="en-US"/>
              <a:pPr>
                <a:defRPr/>
              </a:pPr>
              <a:t>7/11/2010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EB1A823-A84D-4FEC-8F2B-C4C267B57C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29A554-2CB2-40AE-8E4D-D4DC47BC7E32}" type="datetime1">
              <a:rPr lang="en-US"/>
              <a:pPr>
                <a:defRPr/>
              </a:pPr>
              <a:t>7/11/2010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F75D1BF-469C-4AA1-A01A-A4956C60D70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4DAEA1A-EC42-446C-B1F9-25F076E1D6DF}" type="datetime1">
              <a:rPr lang="en-US"/>
              <a:pPr>
                <a:defRPr/>
              </a:pPr>
              <a:t>7/11/2010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A59371-8136-4AE1-93EE-180CFD0D6CA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94C2992-F1E6-4050-AF73-5D97DAE5F51C}" type="datetime1">
              <a:rPr lang="en-US"/>
              <a:pPr>
                <a:defRPr/>
              </a:pPr>
              <a:t>7/11/2010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9062496-1636-403A-A81A-1AA8DBB4D3F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25F7BC9-202F-40F0-824B-DB019C316711}" type="datetime1">
              <a:rPr lang="en-US"/>
              <a:pPr>
                <a:defRPr/>
              </a:pPr>
              <a:t>7/11/2010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FB996F60-2E3A-4524-8613-7583E6E132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1BE5AE9-7155-4542-8A6D-0010204F374E}" type="datetime1">
              <a:rPr lang="en-US"/>
              <a:pPr>
                <a:defRPr/>
              </a:pPr>
              <a:t>7/11/2010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E93A667B-9CED-44D0-BAC4-BE3F77BFC30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B22EE89-B7CD-4289-88DD-EC61AF85A4EB}" type="datetime1">
              <a:rPr lang="en-US"/>
              <a:pPr>
                <a:defRPr/>
              </a:pPr>
              <a:t>7/11/2010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ADC141F-3583-4AA2-9890-9ADBDE27E96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F9036EB1-371C-489F-86BC-AD155C7FD23D}" type="datetime1">
              <a:rPr lang="en-US"/>
              <a:pPr>
                <a:defRPr/>
              </a:pPr>
              <a:t>7/11/2010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8172D51-D874-4747-8732-BD13A6C13AD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614A70FF-5305-48F9-B940-BF375FBCB1DF}" type="datetime1">
              <a:rPr lang="en-US"/>
              <a:pPr>
                <a:defRPr/>
              </a:pPr>
              <a:t>7/11/2010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21E2B53D-301D-46D3-A582-6069BBBCA6C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48E1F50B-0B5D-4079-8266-ADE053396142}" type="datetime1">
              <a:rPr lang="en-US"/>
              <a:pPr>
                <a:defRPr/>
              </a:pPr>
              <a:t>7/11/2010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95B7E400-50B7-43F1-94BD-7329DB4B7A68}"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43" r:id="rId1"/>
    <p:sldLayoutId id="2147483735" r:id="rId2"/>
    <p:sldLayoutId id="2147483744" r:id="rId3"/>
    <p:sldLayoutId id="2147483736" r:id="rId4"/>
    <p:sldLayoutId id="2147483737" r:id="rId5"/>
    <p:sldLayoutId id="2147483738" r:id="rId6"/>
    <p:sldLayoutId id="2147483739" r:id="rId7"/>
    <p:sldLayoutId id="2147483740" r:id="rId8"/>
    <p:sldLayoutId id="2147483745" r:id="rId9"/>
    <p:sldLayoutId id="2147483741" r:id="rId10"/>
    <p:sldLayoutId id="2147483742"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openbsd.org/faq/pf/carp.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Fabian.Koch@de.abb.com" TargetMode="External"/><Relationship Id="rId2" Type="http://schemas.openxmlformats.org/officeDocument/2006/relationships/hyperlink" Target="mailto:%7Bpneira%7Cgasca%7D@lsi.us.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gnu.org/philosophy/free-software-for-freedom.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fontAlgn="auto">
              <a:spcAft>
                <a:spcPts val="0"/>
              </a:spcAft>
              <a:defRPr/>
            </a:pPr>
            <a:r>
              <a:rPr lang="en-US" dirty="0" smtClean="0"/>
              <a:t>Open Source Firewalls &amp; Routers</a:t>
            </a:r>
            <a:endParaRPr lang="en-US" dirty="0"/>
          </a:p>
        </p:txBody>
      </p:sp>
      <p:sp>
        <p:nvSpPr>
          <p:cNvPr id="5123" name="Subtitle 2"/>
          <p:cNvSpPr>
            <a:spLocks noGrp="1"/>
          </p:cNvSpPr>
          <p:nvPr>
            <p:ph type="subTitle" idx="1"/>
          </p:nvPr>
        </p:nvSpPr>
        <p:spPr>
          <a:xfrm>
            <a:off x="533400" y="3228975"/>
            <a:ext cx="7854950" cy="1752600"/>
          </a:xfrm>
        </p:spPr>
        <p:txBody>
          <a:bodyPr/>
          <a:lstStyle/>
          <a:p>
            <a:pPr marR="0" algn="l"/>
            <a:r>
              <a:rPr lang="en-US" smtClean="0"/>
              <a:t>Abdul-Wahab Derwish</a:t>
            </a:r>
          </a:p>
          <a:p>
            <a:pPr marR="0" algn="l"/>
            <a:r>
              <a:rPr lang="en-US" smtClean="0"/>
              <a:t>UHCL</a:t>
            </a:r>
          </a:p>
          <a:p>
            <a:pPr marR="0" algn="l"/>
            <a:r>
              <a:rPr lang="en-US" smtClean="0"/>
              <a:t>CSCI5235 Summer 2010</a:t>
            </a:r>
          </a:p>
          <a:p>
            <a:pPr marR="0"/>
            <a:endParaRPr lang="en-US" smtClean="0"/>
          </a:p>
        </p:txBody>
      </p:sp>
      <p:sp>
        <p:nvSpPr>
          <p:cNvPr id="4" name="Slide Number Placeholder 3"/>
          <p:cNvSpPr>
            <a:spLocks noGrp="1"/>
          </p:cNvSpPr>
          <p:nvPr>
            <p:ph type="sldNum" sz="quarter" idx="12"/>
          </p:nvPr>
        </p:nvSpPr>
        <p:spPr/>
        <p:txBody>
          <a:bodyPr/>
          <a:lstStyle/>
          <a:p>
            <a:pPr>
              <a:defRPr/>
            </a:pPr>
            <a:fld id="{2EADB3A9-126E-40A9-B8A6-AE4FEB3F52D1}"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Packet Filtering State Table Synchronization </a:t>
            </a:r>
            <a:r>
              <a:rPr lang="en-US" dirty="0" err="1" smtClean="0">
                <a:hlinkClick r:id="rId2"/>
              </a:rPr>
              <a:t>pfsync</a:t>
            </a:r>
            <a:endParaRPr lang="en-US" dirty="0"/>
          </a:p>
        </p:txBody>
      </p:sp>
      <p:sp>
        <p:nvSpPr>
          <p:cNvPr id="3" name="Content Placeholder 2"/>
          <p:cNvSpPr>
            <a:spLocks noGrp="1"/>
          </p:cNvSpPr>
          <p:nvPr>
            <p:ph idx="1"/>
          </p:nvPr>
        </p:nvSpPr>
        <p:spPr/>
        <p:txBody>
          <a:bodyPr>
            <a:normAutofit fontScale="62500" lnSpcReduction="20000"/>
          </a:bodyPr>
          <a:lstStyle/>
          <a:p>
            <a:pPr marL="274320" indent="-274320" fontAlgn="auto">
              <a:spcAft>
                <a:spcPts val="0"/>
              </a:spcAft>
              <a:buClr>
                <a:schemeClr val="accent3"/>
              </a:buClr>
              <a:buFont typeface="Wingdings 2"/>
              <a:buNone/>
              <a:defRPr/>
            </a:pPr>
            <a:r>
              <a:rPr lang="en-US" dirty="0" smtClean="0"/>
              <a:t>Introduction</a:t>
            </a:r>
          </a:p>
          <a:p>
            <a:pPr marL="274320" indent="-274320" fontAlgn="auto">
              <a:spcAft>
                <a:spcPts val="0"/>
              </a:spcAft>
              <a:buClr>
                <a:schemeClr val="accent3"/>
              </a:buClr>
              <a:buFont typeface="Wingdings 2"/>
              <a:buNone/>
              <a:defRPr/>
            </a:pPr>
            <a:r>
              <a:rPr lang="en-US" dirty="0" smtClean="0"/>
              <a:t>	The </a:t>
            </a:r>
            <a:r>
              <a:rPr lang="en-US" dirty="0" err="1" smtClean="0"/>
              <a:t>pfsync</a:t>
            </a:r>
            <a:r>
              <a:rPr lang="en-US" dirty="0" smtClean="0"/>
              <a:t> network interface exposes certain changes made to the </a:t>
            </a:r>
            <a:r>
              <a:rPr lang="en-US" dirty="0" err="1" smtClean="0"/>
              <a:t>pf</a:t>
            </a:r>
            <a:r>
              <a:rPr lang="en-US" dirty="0" smtClean="0"/>
              <a:t> state table</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2"/>
              <a:buNone/>
              <a:defRPr/>
            </a:pPr>
            <a:r>
              <a:rPr lang="en-US" dirty="0" smtClean="0"/>
              <a:t>Operation</a:t>
            </a:r>
          </a:p>
          <a:p>
            <a:pPr marL="274320" indent="-274320" fontAlgn="auto">
              <a:spcAft>
                <a:spcPts val="0"/>
              </a:spcAft>
              <a:buClr>
                <a:schemeClr val="accent3"/>
              </a:buClr>
              <a:buFont typeface="Wingdings 2"/>
              <a:buNone/>
              <a:defRPr/>
            </a:pPr>
            <a:r>
              <a:rPr lang="en-US" dirty="0" smtClean="0"/>
              <a:t>	By default, </a:t>
            </a:r>
            <a:r>
              <a:rPr lang="en-US" dirty="0" err="1" smtClean="0"/>
              <a:t>pfsync</a:t>
            </a:r>
            <a:r>
              <a:rPr lang="en-US" dirty="0" smtClean="0"/>
              <a:t> does not send or receive state table updates on the network; however, updates can still be monitored using </a:t>
            </a:r>
            <a:r>
              <a:rPr lang="en-US" dirty="0" err="1" smtClean="0"/>
              <a:t>tcpdump</a:t>
            </a:r>
            <a:r>
              <a:rPr lang="en-US" dirty="0" smtClean="0"/>
              <a:t> or other such tools on the local machine.</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2"/>
              <a:buNone/>
              <a:defRPr/>
            </a:pPr>
            <a:r>
              <a:rPr lang="en-US" dirty="0" smtClean="0"/>
              <a:t>	The default for </a:t>
            </a:r>
            <a:r>
              <a:rPr lang="en-US" dirty="0" err="1" smtClean="0"/>
              <a:t>pfsync</a:t>
            </a:r>
            <a:r>
              <a:rPr lang="en-US" dirty="0" smtClean="0"/>
              <a:t> protocol is to multicast updates out on the local network. All updates are sent without authentication. Best common practice is either:</a:t>
            </a:r>
          </a:p>
          <a:p>
            <a:pPr marL="274320" indent="-274320" fontAlgn="auto">
              <a:spcAft>
                <a:spcPts val="0"/>
              </a:spcAft>
              <a:buClr>
                <a:schemeClr val="accent3"/>
              </a:buClr>
              <a:buFont typeface="Wingdings 2"/>
              <a:buNone/>
              <a:defRPr/>
            </a:pPr>
            <a:endParaRPr lang="en-US" dirty="0" smtClean="0"/>
          </a:p>
          <a:p>
            <a:pPr marL="850392" lvl="1" indent="-457200" fontAlgn="auto">
              <a:spcAft>
                <a:spcPts val="0"/>
              </a:spcAft>
              <a:buFont typeface="+mj-lt"/>
              <a:buAutoNum type="arabicPeriod"/>
              <a:defRPr/>
            </a:pPr>
            <a:r>
              <a:rPr lang="en-US" dirty="0" smtClean="0"/>
              <a:t>Connect the two nodes that will be exchanging updates back-to-back using a crossover cable and use that interface as the </a:t>
            </a:r>
            <a:r>
              <a:rPr lang="en-US" dirty="0" err="1" smtClean="0"/>
              <a:t>syncdev</a:t>
            </a:r>
            <a:r>
              <a:rPr lang="en-US" dirty="0" smtClean="0"/>
              <a:t> (see below)</a:t>
            </a:r>
          </a:p>
          <a:p>
            <a:pPr marL="850392" lvl="1" indent="-457200" fontAlgn="auto">
              <a:spcAft>
                <a:spcPts val="0"/>
              </a:spcAft>
              <a:buFont typeface="+mj-lt"/>
              <a:buAutoNum type="arabicPeriod"/>
              <a:defRPr/>
            </a:pPr>
            <a:r>
              <a:rPr lang="en-US" dirty="0" smtClean="0"/>
              <a:t>Use the </a:t>
            </a:r>
            <a:r>
              <a:rPr lang="en-US" dirty="0" err="1" smtClean="0"/>
              <a:t>ifconfig</a:t>
            </a:r>
            <a:r>
              <a:rPr lang="en-US" dirty="0" smtClean="0"/>
              <a:t> </a:t>
            </a:r>
            <a:r>
              <a:rPr lang="en-US" dirty="0" err="1" smtClean="0"/>
              <a:t>syncpeer</a:t>
            </a:r>
            <a:r>
              <a:rPr lang="en-US" dirty="0" smtClean="0"/>
              <a:t> option (see below) so that updates are </a:t>
            </a:r>
            <a:r>
              <a:rPr lang="en-US" dirty="0" err="1" smtClean="0"/>
              <a:t>unicast</a:t>
            </a:r>
            <a:r>
              <a:rPr lang="en-US" dirty="0" smtClean="0"/>
              <a:t> directly to the peer, then configure </a:t>
            </a:r>
            <a:r>
              <a:rPr lang="en-US" dirty="0" err="1" smtClean="0"/>
              <a:t>ipsec</a:t>
            </a:r>
            <a:r>
              <a:rPr lang="en-US" dirty="0" smtClean="0"/>
              <a:t> between the hosts to secure the </a:t>
            </a:r>
            <a:r>
              <a:rPr lang="en-US" dirty="0" err="1" smtClean="0"/>
              <a:t>pfsync</a:t>
            </a:r>
            <a:r>
              <a:rPr lang="en-US" dirty="0" smtClean="0"/>
              <a:t> traffic</a:t>
            </a:r>
          </a:p>
          <a:p>
            <a:pPr marL="274320" indent="-274320" fontAlgn="auto">
              <a:spcAft>
                <a:spcPts val="0"/>
              </a:spcAft>
              <a:buClr>
                <a:schemeClr val="accent3"/>
              </a:buClr>
              <a:buFont typeface="Wingdings 2"/>
              <a:buNone/>
              <a:defRPr/>
            </a:pPr>
            <a:endParaRPr lang="en-US" dirty="0" smtClean="0"/>
          </a:p>
          <a:p>
            <a:pPr marL="274320" indent="-274320" fontAlgn="auto">
              <a:spcAft>
                <a:spcPts val="0"/>
              </a:spcAft>
              <a:buClr>
                <a:schemeClr val="accent3"/>
              </a:buClr>
              <a:buFont typeface="Wingdings 2"/>
              <a:buNone/>
              <a:defRPr/>
            </a:pPr>
            <a:r>
              <a:rPr lang="en-US" dirty="0" err="1" smtClean="0"/>
              <a:t>pfsync</a:t>
            </a:r>
            <a:r>
              <a:rPr lang="en-US" dirty="0" smtClean="0"/>
              <a:t> packets should be passed in the filter rule.</a:t>
            </a:r>
          </a:p>
        </p:txBody>
      </p:sp>
      <p:sp>
        <p:nvSpPr>
          <p:cNvPr id="4" name="Slide Number Placeholder 3"/>
          <p:cNvSpPr>
            <a:spLocks noGrp="1"/>
          </p:cNvSpPr>
          <p:nvPr>
            <p:ph type="sldNum" sz="quarter" idx="12"/>
          </p:nvPr>
        </p:nvSpPr>
        <p:spPr/>
        <p:txBody>
          <a:bodyPr/>
          <a:lstStyle/>
          <a:p>
            <a:pPr>
              <a:defRPr/>
            </a:pPr>
            <a:fld id="{99D35302-02FF-4135-8B12-70EEAF706920}" type="slidenum">
              <a:rPr lang="en-US"/>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2819400" cy="1504950"/>
          </a:xfrm>
        </p:spPr>
        <p:txBody>
          <a:bodyPr>
            <a:normAutofit fontScale="90000"/>
          </a:bodyPr>
          <a:lstStyle/>
          <a:p>
            <a:pPr fontAlgn="auto">
              <a:spcAft>
                <a:spcPts val="0"/>
              </a:spcAft>
              <a:defRPr/>
            </a:pPr>
            <a:r>
              <a:rPr lang="en-US" dirty="0" smtClean="0"/>
              <a:t>Simple </a:t>
            </a:r>
            <a:br>
              <a:rPr lang="en-US" dirty="0" smtClean="0"/>
            </a:br>
            <a:r>
              <a:rPr lang="en-US" dirty="0" smtClean="0"/>
              <a:t>CARP</a:t>
            </a:r>
            <a:endParaRPr lang="en-US" dirty="0"/>
          </a:p>
        </p:txBody>
      </p:sp>
      <p:sp>
        <p:nvSpPr>
          <p:cNvPr id="4" name="Slide Number Placeholder 3"/>
          <p:cNvSpPr>
            <a:spLocks noGrp="1"/>
          </p:cNvSpPr>
          <p:nvPr>
            <p:ph type="sldNum" sz="quarter" idx="12"/>
          </p:nvPr>
        </p:nvSpPr>
        <p:spPr/>
        <p:txBody>
          <a:bodyPr/>
          <a:lstStyle/>
          <a:p>
            <a:pPr>
              <a:defRPr/>
            </a:pPr>
            <a:fld id="{A8ED46CE-4C65-4950-A7F4-380E14A66C4C}" type="slidenum">
              <a:rPr lang="en-US"/>
              <a:pPr>
                <a:defRPr/>
              </a:pPr>
              <a:t>11</a:t>
            </a:fld>
            <a:endParaRPr lang="en-US"/>
          </a:p>
        </p:txBody>
      </p:sp>
      <p:pic>
        <p:nvPicPr>
          <p:cNvPr id="18436" name="Picture 2"/>
          <p:cNvPicPr>
            <a:picLocks noGrp="1" noChangeAspect="1" noChangeArrowheads="1"/>
          </p:cNvPicPr>
          <p:nvPr>
            <p:ph idx="1"/>
          </p:nvPr>
        </p:nvPicPr>
        <p:blipFill>
          <a:blip r:embed="rId2" cstate="print"/>
          <a:srcRect/>
          <a:stretch>
            <a:fillRect/>
          </a:stretch>
        </p:blipFill>
        <p:spPr>
          <a:xfrm>
            <a:off x="2438400" y="762000"/>
            <a:ext cx="4740275" cy="5899738"/>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z="4400" dirty="0" smtClean="0"/>
              <a:t>A tool to control packet filter </a:t>
            </a:r>
            <a:r>
              <a:rPr lang="en-US" sz="4400" dirty="0" err="1" smtClean="0"/>
              <a:t>pfctl</a:t>
            </a:r>
            <a:endParaRPr lang="en-US" sz="4400" dirty="0" smtClean="0"/>
          </a:p>
        </p:txBody>
      </p:sp>
      <p:sp>
        <p:nvSpPr>
          <p:cNvPr id="20483" name="Content Placeholder 2"/>
          <p:cNvSpPr>
            <a:spLocks noGrp="1"/>
          </p:cNvSpPr>
          <p:nvPr>
            <p:ph idx="1"/>
          </p:nvPr>
        </p:nvSpPr>
        <p:spPr/>
        <p:txBody>
          <a:bodyPr/>
          <a:lstStyle/>
          <a:p>
            <a:pPr>
              <a:buNone/>
            </a:pPr>
            <a:r>
              <a:rPr lang="en-US" dirty="0" smtClean="0"/>
              <a:t># </a:t>
            </a:r>
            <a:r>
              <a:rPr lang="en-US" dirty="0" err="1" smtClean="0"/>
              <a:t>pfctl</a:t>
            </a:r>
            <a:r>
              <a:rPr lang="en-US" dirty="0" smtClean="0"/>
              <a:t> -f /etc/</a:t>
            </a:r>
            <a:r>
              <a:rPr lang="en-US" dirty="0" err="1" smtClean="0"/>
              <a:t>pf.conf</a:t>
            </a:r>
            <a:r>
              <a:rPr lang="en-US" dirty="0" smtClean="0"/>
              <a:t>     Load the </a:t>
            </a:r>
            <a:r>
              <a:rPr lang="en-US" dirty="0" err="1" smtClean="0"/>
              <a:t>pf.conf</a:t>
            </a:r>
            <a:r>
              <a:rPr lang="en-US" dirty="0" smtClean="0"/>
              <a:t> file</a:t>
            </a:r>
          </a:p>
          <a:p>
            <a:pPr>
              <a:buNone/>
            </a:pPr>
            <a:r>
              <a:rPr lang="en-US" dirty="0" smtClean="0"/>
              <a:t># </a:t>
            </a:r>
            <a:r>
              <a:rPr lang="en-US" dirty="0" err="1" smtClean="0"/>
              <a:t>pfctl</a:t>
            </a:r>
            <a:r>
              <a:rPr lang="en-US" dirty="0" smtClean="0"/>
              <a:t> -</a:t>
            </a:r>
            <a:r>
              <a:rPr lang="en-US" dirty="0" err="1" smtClean="0"/>
              <a:t>nf</a:t>
            </a:r>
            <a:r>
              <a:rPr lang="en-US" dirty="0" smtClean="0"/>
              <a:t> /etc/</a:t>
            </a:r>
            <a:r>
              <a:rPr lang="en-US" dirty="0" err="1" smtClean="0"/>
              <a:t>pf.conf</a:t>
            </a:r>
            <a:r>
              <a:rPr lang="en-US" dirty="0" smtClean="0"/>
              <a:t>    Parse the file, but don't load it</a:t>
            </a:r>
          </a:p>
          <a:p>
            <a:pPr>
              <a:buNone/>
            </a:pPr>
            <a:r>
              <a:rPr lang="en-US" dirty="0" smtClean="0"/>
              <a:t># </a:t>
            </a:r>
            <a:r>
              <a:rPr lang="en-US" dirty="0" err="1" smtClean="0"/>
              <a:t>pfctl</a:t>
            </a:r>
            <a:r>
              <a:rPr lang="en-US" dirty="0" smtClean="0"/>
              <a:t> -</a:t>
            </a:r>
            <a:r>
              <a:rPr lang="en-US" dirty="0" err="1" smtClean="0"/>
              <a:t>sr</a:t>
            </a:r>
            <a:r>
              <a:rPr lang="en-US" dirty="0" smtClean="0"/>
              <a:t>                 Show the current </a:t>
            </a:r>
            <a:r>
              <a:rPr lang="en-US" dirty="0" smtClean="0"/>
              <a:t>rule set</a:t>
            </a:r>
            <a:endParaRPr lang="en-US" dirty="0" smtClean="0"/>
          </a:p>
          <a:p>
            <a:pPr>
              <a:buNone/>
            </a:pPr>
            <a:r>
              <a:rPr lang="en-US" dirty="0" smtClean="0"/>
              <a:t># </a:t>
            </a:r>
            <a:r>
              <a:rPr lang="en-US" dirty="0" err="1" smtClean="0"/>
              <a:t>pfctl</a:t>
            </a:r>
            <a:r>
              <a:rPr lang="en-US" dirty="0" smtClean="0"/>
              <a:t> -</a:t>
            </a:r>
            <a:r>
              <a:rPr lang="en-US" dirty="0" err="1" smtClean="0"/>
              <a:t>ss</a:t>
            </a:r>
            <a:r>
              <a:rPr lang="en-US" dirty="0" smtClean="0"/>
              <a:t>                 Show the current state table</a:t>
            </a:r>
          </a:p>
          <a:p>
            <a:pPr>
              <a:buNone/>
            </a:pPr>
            <a:r>
              <a:rPr lang="en-US" dirty="0" smtClean="0"/>
              <a:t># </a:t>
            </a:r>
            <a:r>
              <a:rPr lang="en-US" dirty="0" err="1" smtClean="0"/>
              <a:t>pfctl</a:t>
            </a:r>
            <a:r>
              <a:rPr lang="en-US" dirty="0" smtClean="0"/>
              <a:t> -</a:t>
            </a:r>
            <a:r>
              <a:rPr lang="en-US" dirty="0" err="1" smtClean="0"/>
              <a:t>si</a:t>
            </a:r>
            <a:r>
              <a:rPr lang="en-US" dirty="0" smtClean="0"/>
              <a:t>                 Show filter stats and counters</a:t>
            </a:r>
          </a:p>
          <a:p>
            <a:pPr>
              <a:buNone/>
            </a:pPr>
            <a:r>
              <a:rPr lang="en-US" dirty="0" smtClean="0"/>
              <a:t># </a:t>
            </a:r>
            <a:r>
              <a:rPr lang="en-US" dirty="0" err="1" smtClean="0"/>
              <a:t>pfctl</a:t>
            </a:r>
            <a:r>
              <a:rPr lang="en-US" dirty="0" smtClean="0"/>
              <a:t> -</a:t>
            </a:r>
            <a:r>
              <a:rPr lang="en-US" dirty="0" err="1" smtClean="0"/>
              <a:t>sa</a:t>
            </a:r>
            <a:r>
              <a:rPr lang="en-US" dirty="0" smtClean="0"/>
              <a:t>                 Show EVERYTHING it can show</a:t>
            </a:r>
          </a:p>
        </p:txBody>
      </p:sp>
      <p:sp>
        <p:nvSpPr>
          <p:cNvPr id="4" name="Slide Number Placeholder 3"/>
          <p:cNvSpPr>
            <a:spLocks noGrp="1"/>
          </p:cNvSpPr>
          <p:nvPr>
            <p:ph type="sldNum" sz="quarter" idx="12"/>
          </p:nvPr>
        </p:nvSpPr>
        <p:spPr/>
        <p:txBody>
          <a:bodyPr/>
          <a:lstStyle/>
          <a:p>
            <a:pPr>
              <a:defRPr/>
            </a:pPr>
            <a:fld id="{097D6B67-9528-4094-B320-6902C6E670DB}"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704850"/>
            <a:ext cx="8229600" cy="819150"/>
          </a:xfrm>
        </p:spPr>
        <p:txBody>
          <a:bodyPr/>
          <a:lstStyle/>
          <a:p>
            <a:r>
              <a:rPr lang="en-US" dirty="0" smtClean="0"/>
              <a:t>Multi WAN</a:t>
            </a:r>
          </a:p>
        </p:txBody>
      </p:sp>
      <p:sp>
        <p:nvSpPr>
          <p:cNvPr id="21507" name="Content Placeholder 2"/>
          <p:cNvSpPr>
            <a:spLocks noGrp="1"/>
          </p:cNvSpPr>
          <p:nvPr>
            <p:ph idx="1"/>
          </p:nvPr>
        </p:nvSpPr>
        <p:spPr/>
        <p:txBody>
          <a:bodyPr/>
          <a:lstStyle/>
          <a:p>
            <a:endParaRPr lang="en-US" dirty="0" smtClean="0"/>
          </a:p>
          <a:p>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pPr>
              <a:defRPr/>
            </a:pPr>
            <a:fld id="{B8B42694-9B95-45A9-A3DD-F930DF37492C}" type="slidenum">
              <a:rPr lang="en-US"/>
              <a:pPr>
                <a:defRPr/>
              </a:pPr>
              <a:t>13</a:t>
            </a:fld>
            <a:endParaRPr lang="en-US"/>
          </a:p>
        </p:txBody>
      </p:sp>
      <p:pic>
        <p:nvPicPr>
          <p:cNvPr id="5" name="Picture 4" descr="MultiWanRouter1.png"/>
          <p:cNvPicPr>
            <a:picLocks noChangeAspect="1"/>
          </p:cNvPicPr>
          <p:nvPr/>
        </p:nvPicPr>
        <p:blipFill>
          <a:blip r:embed="rId2" cstate="print"/>
          <a:stretch>
            <a:fillRect/>
          </a:stretch>
        </p:blipFill>
        <p:spPr>
          <a:xfrm>
            <a:off x="1371600" y="1524000"/>
            <a:ext cx="5867401" cy="3768902"/>
          </a:xfrm>
          <a:prstGeom prst="rect">
            <a:avLst/>
          </a:prstGeom>
        </p:spPr>
      </p:pic>
      <p:sp>
        <p:nvSpPr>
          <p:cNvPr id="6" name="Title 1"/>
          <p:cNvSpPr txBox="1">
            <a:spLocks/>
          </p:cNvSpPr>
          <p:nvPr/>
        </p:nvSpPr>
        <p:spPr bwMode="auto">
          <a:xfrm>
            <a:off x="381000" y="6019800"/>
            <a:ext cx="8229600" cy="5334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smtClean="0">
                <a:ln>
                  <a:noFill/>
                </a:ln>
                <a:solidFill>
                  <a:schemeClr val="tx2"/>
                </a:solidFill>
                <a:effectLst/>
                <a:uLnTx/>
                <a:uFillTx/>
                <a:latin typeface="+mj-lt"/>
                <a:ea typeface="+mj-ea"/>
                <a:cs typeface="+mj-cs"/>
              </a:rPr>
              <a:t>Multi WAN</a:t>
            </a:r>
          </a:p>
        </p:txBody>
      </p:sp>
      <p:sp>
        <p:nvSpPr>
          <p:cNvPr id="7" name="Title 1"/>
          <p:cNvSpPr txBox="1">
            <a:spLocks/>
          </p:cNvSpPr>
          <p:nvPr/>
        </p:nvSpPr>
        <p:spPr bwMode="auto">
          <a:xfrm>
            <a:off x="381000" y="5486400"/>
            <a:ext cx="8229600" cy="5334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z="1600" dirty="0" smtClean="0">
                <a:solidFill>
                  <a:schemeClr val="tx2"/>
                </a:solidFill>
                <a:latin typeface="+mj-lt"/>
                <a:ea typeface="+mj-ea"/>
                <a:cs typeface="+mj-cs"/>
              </a:rPr>
              <a:t>Modem / router setup for load balancing in router mode</a:t>
            </a:r>
            <a:endParaRPr kumimoji="0" lang="en-US" sz="1600" b="0" i="0" u="none" strike="noStrike" kern="120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CARP with Dual Tree LAN</a:t>
            </a:r>
            <a:br>
              <a:rPr lang="en-US" dirty="0" smtClean="0"/>
            </a:br>
            <a:r>
              <a:rPr lang="en-US" sz="2200" dirty="0" smtClean="0"/>
              <a:t>(Discussion)</a:t>
            </a:r>
            <a:endParaRPr lang="en-US" sz="2200"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14</a:t>
            </a:fld>
            <a:endParaRPr lang="en-US"/>
          </a:p>
        </p:txBody>
      </p:sp>
      <p:pic>
        <p:nvPicPr>
          <p:cNvPr id="1028" name="Picture 4"/>
          <p:cNvPicPr>
            <a:picLocks noGrp="1" noChangeAspect="1" noChangeArrowheads="1"/>
          </p:cNvPicPr>
          <p:nvPr>
            <p:ph idx="1"/>
          </p:nvPr>
        </p:nvPicPr>
        <p:blipFill>
          <a:blip r:embed="rId2" cstate="print"/>
          <a:srcRect/>
          <a:stretch>
            <a:fillRect/>
          </a:stretch>
        </p:blipFill>
        <p:spPr bwMode="auto">
          <a:xfrm>
            <a:off x="957262" y="2115344"/>
            <a:ext cx="7229475" cy="40290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Balancing</a:t>
            </a:r>
            <a:endParaRPr lang="en-US" dirty="0"/>
          </a:p>
        </p:txBody>
      </p:sp>
      <p:sp>
        <p:nvSpPr>
          <p:cNvPr id="3" name="Content Placeholder 2"/>
          <p:cNvSpPr>
            <a:spLocks noGrp="1"/>
          </p:cNvSpPr>
          <p:nvPr>
            <p:ph idx="1"/>
          </p:nvPr>
        </p:nvSpPr>
        <p:spPr/>
        <p:txBody>
          <a:bodyPr/>
          <a:lstStyle/>
          <a:p>
            <a:pPr>
              <a:buNone/>
            </a:pPr>
            <a:r>
              <a:rPr lang="en-US" dirty="0" smtClean="0"/>
              <a:t>Things to consider:</a:t>
            </a:r>
          </a:p>
          <a:p>
            <a:r>
              <a:rPr lang="en-US" dirty="0" err="1" smtClean="0"/>
              <a:t>Stateful</a:t>
            </a:r>
            <a:r>
              <a:rPr lang="en-US" dirty="0" smtClean="0"/>
              <a:t> </a:t>
            </a:r>
            <a:r>
              <a:rPr lang="en-US" dirty="0" err="1" smtClean="0"/>
              <a:t>vs</a:t>
            </a:r>
            <a:r>
              <a:rPr lang="en-US" dirty="0" smtClean="0"/>
              <a:t> Stateless </a:t>
            </a:r>
          </a:p>
          <a:p>
            <a:r>
              <a:rPr lang="en-US" dirty="0" smtClean="0"/>
              <a:t>Per destination or per cost</a:t>
            </a:r>
          </a:p>
          <a:p>
            <a:r>
              <a:rPr lang="en-US" dirty="0" smtClean="0"/>
              <a:t>Per packet, for same destination first packet path 1, second packet path 2</a:t>
            </a:r>
          </a:p>
          <a:p>
            <a:r>
              <a:rPr lang="en-US" dirty="0" smtClean="0"/>
              <a:t>Connection Oriented &amp;Connectionless</a:t>
            </a:r>
          </a:p>
          <a:p>
            <a:r>
              <a:rPr lang="en-US" dirty="0" smtClean="0"/>
              <a:t>Rules</a:t>
            </a:r>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Pfsense</a:t>
            </a:r>
            <a:r>
              <a:rPr lang="en-US" dirty="0" smtClean="0"/>
              <a:t> Load Balancing</a:t>
            </a:r>
            <a:endParaRPr lang="en-US" dirty="0"/>
          </a:p>
        </p:txBody>
      </p:sp>
      <p:sp>
        <p:nvSpPr>
          <p:cNvPr id="3" name="Content Placeholder 2"/>
          <p:cNvSpPr>
            <a:spLocks noGrp="1"/>
          </p:cNvSpPr>
          <p:nvPr>
            <p:ph idx="1"/>
          </p:nvPr>
        </p:nvSpPr>
        <p:spPr/>
        <p:txBody>
          <a:bodyPr/>
          <a:lstStyle/>
          <a:p>
            <a:pPr algn="just"/>
            <a:r>
              <a:rPr lang="en-US" sz="2400" b="1" u="sng" dirty="0" smtClean="0"/>
              <a:t>Outbound,</a:t>
            </a:r>
            <a:r>
              <a:rPr lang="en-US" sz="2400" b="1" dirty="0" smtClean="0"/>
              <a:t> </a:t>
            </a:r>
            <a:r>
              <a:rPr lang="en-US" sz="2400" dirty="0" smtClean="0"/>
              <a:t>Outbound load balancing is used with multiple WAN connections to provide load balancing and failover capabilities. Traffic is directed to the desired gateway or load balancing pool on a per-firewall rule basis</a:t>
            </a:r>
          </a:p>
          <a:p>
            <a:pPr algn="just">
              <a:buNone/>
            </a:pPr>
            <a:endParaRPr lang="en-US" sz="2400" dirty="0" smtClean="0"/>
          </a:p>
          <a:p>
            <a:pPr algn="just"/>
            <a:r>
              <a:rPr lang="en-US" sz="2400" b="1" u="sng" dirty="0" smtClean="0"/>
              <a:t>Inbound,</a:t>
            </a:r>
            <a:r>
              <a:rPr lang="en-US" sz="2400" dirty="0" smtClean="0"/>
              <a:t> Inbound load balancing is used to distribute load between multiple servers. This is commonly used with web servers, mail servers, and others. Servers that fail to respond to ping requests or TCP port connections are removed from the pool.</a:t>
            </a:r>
            <a:endParaRPr lang="en-US" sz="2400"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Pfsence</a:t>
            </a:r>
            <a:r>
              <a:rPr lang="en-US" dirty="0" smtClean="0"/>
              <a:t> Load Balancer Setup</a:t>
            </a:r>
            <a:endParaRPr lang="en-US"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17</a:t>
            </a:fld>
            <a:endParaRPr lang="en-US"/>
          </a:p>
        </p:txBody>
      </p:sp>
      <p:pic>
        <p:nvPicPr>
          <p:cNvPr id="7" name="Content Placeholder 6" descr="MultiWanPools1.png"/>
          <p:cNvPicPr>
            <a:picLocks noGrp="1" noChangeAspect="1"/>
          </p:cNvPicPr>
          <p:nvPr>
            <p:ph idx="1"/>
          </p:nvPr>
        </p:nvPicPr>
        <p:blipFill>
          <a:blip r:embed="rId2" cstate="print"/>
          <a:stretch>
            <a:fillRect/>
          </a:stretch>
        </p:blipFill>
        <p:spPr>
          <a:xfrm>
            <a:off x="1976755" y="1935163"/>
            <a:ext cx="5190489" cy="4389437"/>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setup</a:t>
            </a:r>
            <a:endParaRPr lang="en-US" dirty="0"/>
          </a:p>
        </p:txBody>
      </p:sp>
      <p:graphicFrame>
        <p:nvGraphicFramePr>
          <p:cNvPr id="7" name="Content Placeholder 6"/>
          <p:cNvGraphicFramePr>
            <a:graphicFrameLocks noGrp="1"/>
          </p:cNvGraphicFramePr>
          <p:nvPr>
            <p:ph idx="1"/>
          </p:nvPr>
        </p:nvGraphicFramePr>
        <p:xfrm>
          <a:off x="609600" y="2057400"/>
          <a:ext cx="7696200" cy="4107260"/>
        </p:xfrm>
        <a:graphic>
          <a:graphicData uri="http://schemas.openxmlformats.org/drawingml/2006/table">
            <a:tbl>
              <a:tblPr firstRow="1" bandRow="1">
                <a:tableStyleId>{5C22544A-7EE6-4342-B048-85BDC9FD1C3A}</a:tableStyleId>
              </a:tblPr>
              <a:tblGrid>
                <a:gridCol w="1924050"/>
                <a:gridCol w="1924050"/>
                <a:gridCol w="1924050"/>
                <a:gridCol w="1924050"/>
              </a:tblGrid>
              <a:tr h="410726">
                <a:tc>
                  <a:txBody>
                    <a:bodyPr/>
                    <a:lstStyle/>
                    <a:p>
                      <a:pPr algn="l" fontAlgn="t"/>
                      <a:r>
                        <a:rPr lang="en-US" sz="1100" b="0" i="0" u="none" strike="noStrike" dirty="0">
                          <a:solidFill>
                            <a:srgbClr val="000000"/>
                          </a:solidFill>
                          <a:latin typeface="Calibri"/>
                        </a:rPr>
                        <a:t>Setting</a:t>
                      </a:r>
                    </a:p>
                  </a:txBody>
                  <a:tcPr marL="9525" marR="9525" marT="9525" marB="0"/>
                </a:tc>
                <a:tc>
                  <a:txBody>
                    <a:bodyPr/>
                    <a:lstStyle/>
                    <a:p>
                      <a:pPr algn="l" fontAlgn="t"/>
                      <a:r>
                        <a:rPr lang="en-US" sz="1100" b="0" i="0" u="none" strike="noStrike">
                          <a:solidFill>
                            <a:srgbClr val="000000"/>
                          </a:solidFill>
                          <a:latin typeface="Calibri"/>
                        </a:rPr>
                        <a:t>Pool 1</a:t>
                      </a:r>
                    </a:p>
                  </a:txBody>
                  <a:tcPr marL="9525" marR="9525" marT="9525" marB="0"/>
                </a:tc>
                <a:tc>
                  <a:txBody>
                    <a:bodyPr/>
                    <a:lstStyle/>
                    <a:p>
                      <a:pPr algn="l" fontAlgn="t"/>
                      <a:r>
                        <a:rPr lang="en-US" sz="1100" b="0" i="0" u="none" strike="noStrike">
                          <a:solidFill>
                            <a:srgbClr val="000000"/>
                          </a:solidFill>
                          <a:latin typeface="Calibri"/>
                        </a:rPr>
                        <a:t>Pool 2</a:t>
                      </a:r>
                    </a:p>
                  </a:txBody>
                  <a:tcPr marL="9525" marR="9525" marT="9525" marB="0"/>
                </a:tc>
                <a:tc>
                  <a:txBody>
                    <a:bodyPr/>
                    <a:lstStyle/>
                    <a:p>
                      <a:pPr algn="l" fontAlgn="t"/>
                      <a:r>
                        <a:rPr lang="en-US" sz="1100" b="0" i="0" u="none" strike="noStrike">
                          <a:solidFill>
                            <a:srgbClr val="000000"/>
                          </a:solidFill>
                          <a:latin typeface="Calibri"/>
                        </a:rPr>
                        <a:t>Pool 3</a:t>
                      </a:r>
                    </a:p>
                  </a:txBody>
                  <a:tcPr marL="9525" marR="9525" marT="9525" marB="0"/>
                </a:tc>
              </a:tr>
              <a:tr h="410726">
                <a:tc>
                  <a:txBody>
                    <a:bodyPr/>
                    <a:lstStyle/>
                    <a:p>
                      <a:pPr algn="l" fontAlgn="t"/>
                      <a:r>
                        <a:rPr lang="en-US" sz="1100" b="0" i="0" u="none" strike="noStrike">
                          <a:solidFill>
                            <a:srgbClr val="000000"/>
                          </a:solidFill>
                          <a:latin typeface="Calibri"/>
                        </a:rPr>
                        <a:t>Pool name</a:t>
                      </a:r>
                    </a:p>
                  </a:txBody>
                  <a:tcPr marL="9525" marR="9525" marT="9525" marB="0"/>
                </a:tc>
                <a:tc>
                  <a:txBody>
                    <a:bodyPr/>
                    <a:lstStyle/>
                    <a:p>
                      <a:pPr algn="l" fontAlgn="t"/>
                      <a:r>
                        <a:rPr lang="en-US" sz="1100" b="0" i="0" u="none" strike="noStrike">
                          <a:solidFill>
                            <a:srgbClr val="000000"/>
                          </a:solidFill>
                          <a:latin typeface="Calibri"/>
                        </a:rPr>
                        <a:t>LoadBalance</a:t>
                      </a:r>
                    </a:p>
                  </a:txBody>
                  <a:tcPr marL="9525" marR="9525" marT="9525" marB="0"/>
                </a:tc>
                <a:tc>
                  <a:txBody>
                    <a:bodyPr/>
                    <a:lstStyle/>
                    <a:p>
                      <a:pPr algn="l" fontAlgn="t"/>
                      <a:r>
                        <a:rPr lang="en-US" sz="1100" b="0" i="0" u="none" strike="noStrike">
                          <a:solidFill>
                            <a:srgbClr val="000000"/>
                          </a:solidFill>
                          <a:latin typeface="Calibri"/>
                        </a:rPr>
                        <a:t>WAN1FailsToWAN2</a:t>
                      </a:r>
                    </a:p>
                  </a:txBody>
                  <a:tcPr marL="9525" marR="9525" marT="9525" marB="0"/>
                </a:tc>
                <a:tc>
                  <a:txBody>
                    <a:bodyPr/>
                    <a:lstStyle/>
                    <a:p>
                      <a:pPr algn="l" fontAlgn="t"/>
                      <a:r>
                        <a:rPr lang="en-US" sz="1100" b="0" i="0" u="none" strike="noStrike">
                          <a:solidFill>
                            <a:srgbClr val="000000"/>
                          </a:solidFill>
                          <a:latin typeface="Calibri"/>
                        </a:rPr>
                        <a:t>WAN2FailsToWAN1</a:t>
                      </a:r>
                    </a:p>
                  </a:txBody>
                  <a:tcPr marL="9525" marR="9525" marT="9525" marB="0"/>
                </a:tc>
              </a:tr>
              <a:tr h="410726">
                <a:tc>
                  <a:txBody>
                    <a:bodyPr/>
                    <a:lstStyle/>
                    <a:p>
                      <a:pPr algn="l" fontAlgn="t"/>
                      <a:r>
                        <a:rPr lang="en-US" sz="1100" b="0" i="0" u="none" strike="noStrike">
                          <a:solidFill>
                            <a:srgbClr val="000000"/>
                          </a:solidFill>
                          <a:latin typeface="Calibri"/>
                        </a:rPr>
                        <a:t>Description</a:t>
                      </a:r>
                    </a:p>
                  </a:txBody>
                  <a:tcPr marL="9525" marR="9525" marT="9525" marB="0"/>
                </a:tc>
                <a:tc>
                  <a:txBody>
                    <a:bodyPr/>
                    <a:lstStyle/>
                    <a:p>
                      <a:pPr algn="l" fontAlgn="t"/>
                      <a:r>
                        <a:rPr lang="en-US" sz="1100" b="0" i="0" u="none" strike="noStrike">
                          <a:solidFill>
                            <a:srgbClr val="000000"/>
                          </a:solidFill>
                          <a:latin typeface="Calibri"/>
                        </a:rPr>
                        <a:t>Round Robin load balancing</a:t>
                      </a:r>
                    </a:p>
                  </a:txBody>
                  <a:tcPr marL="9525" marR="9525" marT="9525" marB="0"/>
                </a:tc>
                <a:tc>
                  <a:txBody>
                    <a:bodyPr/>
                    <a:lstStyle/>
                    <a:p>
                      <a:pPr algn="l" fontAlgn="t"/>
                      <a:r>
                        <a:rPr lang="en-US" sz="1100" b="0" i="0" u="none" strike="noStrike">
                          <a:solidFill>
                            <a:srgbClr val="000000"/>
                          </a:solidFill>
                          <a:latin typeface="Calibri"/>
                        </a:rPr>
                        <a:t>WAN 2 preferred when WAN 1 fails</a:t>
                      </a:r>
                    </a:p>
                  </a:txBody>
                  <a:tcPr marL="9525" marR="9525" marT="9525" marB="0"/>
                </a:tc>
                <a:tc>
                  <a:txBody>
                    <a:bodyPr/>
                    <a:lstStyle/>
                    <a:p>
                      <a:pPr algn="l" fontAlgn="t"/>
                      <a:r>
                        <a:rPr lang="en-US" sz="1100" b="0" i="0" u="none" strike="noStrike">
                          <a:solidFill>
                            <a:srgbClr val="000000"/>
                          </a:solidFill>
                          <a:latin typeface="Calibri"/>
                        </a:rPr>
                        <a:t>WAN 1 preferred when WAN 2 fails</a:t>
                      </a:r>
                    </a:p>
                  </a:txBody>
                  <a:tcPr marL="9525" marR="9525" marT="9525" marB="0"/>
                </a:tc>
              </a:tr>
              <a:tr h="410726">
                <a:tc>
                  <a:txBody>
                    <a:bodyPr/>
                    <a:lstStyle/>
                    <a:p>
                      <a:pPr algn="l" fontAlgn="t"/>
                      <a:r>
                        <a:rPr lang="en-US" sz="1100" b="0" i="0" u="none" strike="noStrike">
                          <a:solidFill>
                            <a:srgbClr val="000000"/>
                          </a:solidFill>
                          <a:latin typeface="Calibri"/>
                        </a:rPr>
                        <a:t>Type</a:t>
                      </a:r>
                    </a:p>
                  </a:txBody>
                  <a:tcPr marL="9525" marR="9525" marT="9525" marB="0"/>
                </a:tc>
                <a:tc>
                  <a:txBody>
                    <a:bodyPr/>
                    <a:lstStyle/>
                    <a:p>
                      <a:pPr algn="l" fontAlgn="t"/>
                      <a:r>
                        <a:rPr lang="en-US" sz="1100" b="0" i="0" u="none" strike="noStrike">
                          <a:solidFill>
                            <a:srgbClr val="000000"/>
                          </a:solidFill>
                          <a:latin typeface="Calibri"/>
                        </a:rPr>
                        <a:t> Gateway</a:t>
                      </a:r>
                    </a:p>
                  </a:txBody>
                  <a:tcPr marL="9525" marR="9525" marT="9525" marB="0"/>
                </a:tc>
                <a:tc>
                  <a:txBody>
                    <a:bodyPr/>
                    <a:lstStyle/>
                    <a:p>
                      <a:pPr algn="l" fontAlgn="t"/>
                      <a:r>
                        <a:rPr lang="en-US" sz="1100" b="0" i="0" u="none" strike="noStrike">
                          <a:solidFill>
                            <a:srgbClr val="000000"/>
                          </a:solidFill>
                          <a:latin typeface="Calibri"/>
                        </a:rPr>
                        <a:t>Gateway</a:t>
                      </a:r>
                    </a:p>
                  </a:txBody>
                  <a:tcPr marL="9525" marR="9525" marT="9525" marB="0"/>
                </a:tc>
                <a:tc>
                  <a:txBody>
                    <a:bodyPr/>
                    <a:lstStyle/>
                    <a:p>
                      <a:pPr algn="l" fontAlgn="t"/>
                      <a:r>
                        <a:rPr lang="en-US" sz="1100" b="0" i="0" u="none" strike="noStrike">
                          <a:solidFill>
                            <a:srgbClr val="000000"/>
                          </a:solidFill>
                          <a:latin typeface="Calibri"/>
                        </a:rPr>
                        <a:t>Gateway</a:t>
                      </a:r>
                    </a:p>
                  </a:txBody>
                  <a:tcPr marL="9525" marR="9525" marT="9525" marB="0"/>
                </a:tc>
              </a:tr>
              <a:tr h="410726">
                <a:tc>
                  <a:txBody>
                    <a:bodyPr/>
                    <a:lstStyle/>
                    <a:p>
                      <a:pPr algn="l" fontAlgn="t"/>
                      <a:r>
                        <a:rPr lang="en-US" sz="1100" b="0" i="0" u="none" strike="noStrike" dirty="0">
                          <a:solidFill>
                            <a:srgbClr val="000000"/>
                          </a:solidFill>
                          <a:latin typeface="Calibri"/>
                        </a:rPr>
                        <a:t>Behavior</a:t>
                      </a:r>
                    </a:p>
                  </a:txBody>
                  <a:tcPr marL="9525" marR="9525" marT="9525" marB="0"/>
                </a:tc>
                <a:tc>
                  <a:txBody>
                    <a:bodyPr/>
                    <a:lstStyle/>
                    <a:p>
                      <a:pPr algn="l" fontAlgn="t"/>
                      <a:r>
                        <a:rPr lang="en-US" sz="1100" b="0" i="0" u="none" strike="noStrike">
                          <a:solidFill>
                            <a:srgbClr val="000000"/>
                          </a:solidFill>
                          <a:latin typeface="Calibri"/>
                        </a:rPr>
                        <a:t>Load Balancing</a:t>
                      </a:r>
                    </a:p>
                  </a:txBody>
                  <a:tcPr marL="9525" marR="9525" marT="9525" marB="0"/>
                </a:tc>
                <a:tc>
                  <a:txBody>
                    <a:bodyPr/>
                    <a:lstStyle/>
                    <a:p>
                      <a:pPr algn="l" fontAlgn="t"/>
                      <a:r>
                        <a:rPr lang="en-US" sz="1100" b="0" i="0" u="none" strike="noStrike">
                          <a:solidFill>
                            <a:srgbClr val="000000"/>
                          </a:solidFill>
                          <a:latin typeface="Calibri"/>
                        </a:rPr>
                        <a:t>Failover</a:t>
                      </a:r>
                    </a:p>
                  </a:txBody>
                  <a:tcPr marL="9525" marR="9525" marT="9525" marB="0"/>
                </a:tc>
                <a:tc>
                  <a:txBody>
                    <a:bodyPr/>
                    <a:lstStyle/>
                    <a:p>
                      <a:pPr algn="l" fontAlgn="t"/>
                      <a:r>
                        <a:rPr lang="en-US" sz="1100" b="0" i="0" u="none" strike="noStrike">
                          <a:solidFill>
                            <a:srgbClr val="000000"/>
                          </a:solidFill>
                          <a:latin typeface="Calibri"/>
                        </a:rPr>
                        <a:t>Failover</a:t>
                      </a:r>
                    </a:p>
                  </a:txBody>
                  <a:tcPr marL="9525" marR="9525" marT="9525" marB="0"/>
                </a:tc>
              </a:tr>
              <a:tr h="410726">
                <a:tc>
                  <a:txBody>
                    <a:bodyPr/>
                    <a:lstStyle/>
                    <a:p>
                      <a:pPr algn="l" fontAlgn="t"/>
                      <a:r>
                        <a:rPr lang="en-US" sz="1100" b="0" i="0" u="none" strike="noStrike">
                          <a:solidFill>
                            <a:srgbClr val="000000"/>
                          </a:solidFill>
                          <a:latin typeface="Calibri"/>
                        </a:rPr>
                        <a:t>Port</a:t>
                      </a:r>
                    </a:p>
                  </a:txBody>
                  <a:tcPr marL="9525" marR="9525" marT="9525" marB="0"/>
                </a:tc>
                <a:tc>
                  <a:txBody>
                    <a:bodyPr/>
                    <a:lstStyle/>
                    <a:p>
                      <a:pPr algn="l" fontAlgn="t"/>
                      <a:r>
                        <a:rPr lang="en-US" sz="1100" b="0" i="0" u="none" strike="noStrike">
                          <a:solidFill>
                            <a:srgbClr val="000000"/>
                          </a:solidFill>
                          <a:latin typeface="Calibri"/>
                        </a:rPr>
                        <a:t>Unused</a:t>
                      </a:r>
                    </a:p>
                  </a:txBody>
                  <a:tcPr marL="9525" marR="9525" marT="9525" marB="0"/>
                </a:tc>
                <a:tc>
                  <a:txBody>
                    <a:bodyPr/>
                    <a:lstStyle/>
                    <a:p>
                      <a:pPr algn="l" fontAlgn="t"/>
                      <a:r>
                        <a:rPr lang="en-US" sz="1100" b="0" i="0" u="none" strike="noStrike">
                          <a:solidFill>
                            <a:srgbClr val="000000"/>
                          </a:solidFill>
                          <a:latin typeface="Calibri"/>
                        </a:rPr>
                        <a:t>Unused</a:t>
                      </a:r>
                    </a:p>
                  </a:txBody>
                  <a:tcPr marL="9525" marR="9525" marT="9525" marB="0"/>
                </a:tc>
                <a:tc>
                  <a:txBody>
                    <a:bodyPr/>
                    <a:lstStyle/>
                    <a:p>
                      <a:pPr algn="l" fontAlgn="t"/>
                      <a:r>
                        <a:rPr lang="en-US" sz="1100" b="0" i="0" u="none" strike="noStrike">
                          <a:solidFill>
                            <a:srgbClr val="000000"/>
                          </a:solidFill>
                          <a:latin typeface="Calibri"/>
                        </a:rPr>
                        <a:t>Unused</a:t>
                      </a:r>
                    </a:p>
                  </a:txBody>
                  <a:tcPr marL="9525" marR="9525" marT="9525" marB="0"/>
                </a:tc>
              </a:tr>
              <a:tr h="410726">
                <a:tc>
                  <a:txBody>
                    <a:bodyPr/>
                    <a:lstStyle/>
                    <a:p>
                      <a:pPr algn="l" fontAlgn="t"/>
                      <a:r>
                        <a:rPr lang="en-US" sz="1100" b="0" i="0" u="none" strike="noStrike">
                          <a:solidFill>
                            <a:srgbClr val="000000"/>
                          </a:solidFill>
                          <a:latin typeface="Calibri"/>
                        </a:rPr>
                        <a:t>1st Monitor IP</a:t>
                      </a:r>
                    </a:p>
                  </a:txBody>
                  <a:tcPr marL="9525" marR="9525" marT="9525" marB="0"/>
                </a:tc>
                <a:tc>
                  <a:txBody>
                    <a:bodyPr/>
                    <a:lstStyle/>
                    <a:p>
                      <a:pPr algn="l" fontAlgn="t"/>
                      <a:r>
                        <a:rPr lang="en-US" sz="1100" b="0" i="0" u="none" strike="noStrike">
                          <a:solidFill>
                            <a:srgbClr val="000000"/>
                          </a:solidFill>
                          <a:latin typeface="Calibri"/>
                        </a:rPr>
                        <a:t>DNS server 1</a:t>
                      </a:r>
                    </a:p>
                  </a:txBody>
                  <a:tcPr marL="9525" marR="9525" marT="9525" marB="0"/>
                </a:tc>
                <a:tc>
                  <a:txBody>
                    <a:bodyPr/>
                    <a:lstStyle/>
                    <a:p>
                      <a:pPr algn="l" fontAlgn="t"/>
                      <a:r>
                        <a:rPr lang="en-US" sz="1100" b="0" i="0" u="none" strike="noStrike">
                          <a:solidFill>
                            <a:srgbClr val="000000"/>
                          </a:solidFill>
                          <a:latin typeface="Calibri"/>
                        </a:rPr>
                        <a:t>DNS server 2</a:t>
                      </a:r>
                    </a:p>
                  </a:txBody>
                  <a:tcPr marL="9525" marR="9525" marT="9525" marB="0"/>
                </a:tc>
                <a:tc>
                  <a:txBody>
                    <a:bodyPr/>
                    <a:lstStyle/>
                    <a:p>
                      <a:pPr algn="l" fontAlgn="t"/>
                      <a:r>
                        <a:rPr lang="en-US" sz="1100" b="0" i="0" u="none" strike="noStrike">
                          <a:solidFill>
                            <a:srgbClr val="000000"/>
                          </a:solidFill>
                          <a:latin typeface="Calibri"/>
                        </a:rPr>
                        <a:t>DNS server 1</a:t>
                      </a:r>
                    </a:p>
                  </a:txBody>
                  <a:tcPr marL="9525" marR="9525" marT="9525" marB="0"/>
                </a:tc>
              </a:tr>
              <a:tr h="410726">
                <a:tc>
                  <a:txBody>
                    <a:bodyPr/>
                    <a:lstStyle/>
                    <a:p>
                      <a:pPr algn="l" fontAlgn="t"/>
                      <a:r>
                        <a:rPr lang="en-US" sz="1100" b="0" i="0" u="none" strike="noStrike">
                          <a:solidFill>
                            <a:srgbClr val="000000"/>
                          </a:solidFill>
                          <a:latin typeface="Calibri"/>
                        </a:rPr>
                        <a:t>1st Interface name</a:t>
                      </a:r>
                    </a:p>
                  </a:txBody>
                  <a:tcPr marL="9525" marR="9525" marT="9525" marB="0"/>
                </a:tc>
                <a:tc>
                  <a:txBody>
                    <a:bodyPr/>
                    <a:lstStyle/>
                    <a:p>
                      <a:pPr algn="l" fontAlgn="t"/>
                      <a:r>
                        <a:rPr lang="en-US" sz="1100" b="0" i="0" u="none" strike="noStrike">
                          <a:solidFill>
                            <a:srgbClr val="000000"/>
                          </a:solidFill>
                          <a:latin typeface="Calibri"/>
                        </a:rPr>
                        <a:t>WAN</a:t>
                      </a:r>
                    </a:p>
                  </a:txBody>
                  <a:tcPr marL="9525" marR="9525" marT="9525" marB="0"/>
                </a:tc>
                <a:tc>
                  <a:txBody>
                    <a:bodyPr/>
                    <a:lstStyle/>
                    <a:p>
                      <a:pPr algn="l" fontAlgn="t"/>
                      <a:r>
                        <a:rPr lang="en-US" sz="1100" b="0" i="0" u="none" strike="noStrike">
                          <a:solidFill>
                            <a:srgbClr val="000000"/>
                          </a:solidFill>
                          <a:latin typeface="Calibri"/>
                        </a:rPr>
                        <a:t>WAN2</a:t>
                      </a:r>
                    </a:p>
                  </a:txBody>
                  <a:tcPr marL="9525" marR="9525" marT="9525" marB="0"/>
                </a:tc>
                <a:tc>
                  <a:txBody>
                    <a:bodyPr/>
                    <a:lstStyle/>
                    <a:p>
                      <a:pPr algn="l" fontAlgn="t"/>
                      <a:r>
                        <a:rPr lang="en-US" sz="1100" b="0" i="0" u="none" strike="noStrike">
                          <a:solidFill>
                            <a:srgbClr val="000000"/>
                          </a:solidFill>
                          <a:latin typeface="Calibri"/>
                        </a:rPr>
                        <a:t>WAN</a:t>
                      </a:r>
                    </a:p>
                  </a:txBody>
                  <a:tcPr marL="9525" marR="9525" marT="9525" marB="0"/>
                </a:tc>
              </a:tr>
              <a:tr h="410726">
                <a:tc>
                  <a:txBody>
                    <a:bodyPr/>
                    <a:lstStyle/>
                    <a:p>
                      <a:pPr algn="l" fontAlgn="t"/>
                      <a:r>
                        <a:rPr lang="en-US" sz="1100" b="0" i="0" u="none" strike="noStrike">
                          <a:solidFill>
                            <a:srgbClr val="000000"/>
                          </a:solidFill>
                          <a:latin typeface="Calibri"/>
                        </a:rPr>
                        <a:t>2nd Monitor IP</a:t>
                      </a:r>
                    </a:p>
                  </a:txBody>
                  <a:tcPr marL="9525" marR="9525" marT="9525" marB="0"/>
                </a:tc>
                <a:tc>
                  <a:txBody>
                    <a:bodyPr/>
                    <a:lstStyle/>
                    <a:p>
                      <a:pPr algn="l" fontAlgn="t"/>
                      <a:r>
                        <a:rPr lang="en-US" sz="1100" b="0" i="0" u="none" strike="noStrike">
                          <a:solidFill>
                            <a:srgbClr val="000000"/>
                          </a:solidFill>
                          <a:latin typeface="Calibri"/>
                        </a:rPr>
                        <a:t>DNS server 2</a:t>
                      </a:r>
                    </a:p>
                  </a:txBody>
                  <a:tcPr marL="9525" marR="9525" marT="9525" marB="0"/>
                </a:tc>
                <a:tc>
                  <a:txBody>
                    <a:bodyPr/>
                    <a:lstStyle/>
                    <a:p>
                      <a:pPr algn="l" fontAlgn="t"/>
                      <a:r>
                        <a:rPr lang="en-US" sz="1100" b="0" i="0" u="none" strike="noStrike">
                          <a:solidFill>
                            <a:srgbClr val="000000"/>
                          </a:solidFill>
                          <a:latin typeface="Calibri"/>
                        </a:rPr>
                        <a:t>DNS server 1</a:t>
                      </a:r>
                    </a:p>
                  </a:txBody>
                  <a:tcPr marL="9525" marR="9525" marT="9525" marB="0"/>
                </a:tc>
                <a:tc>
                  <a:txBody>
                    <a:bodyPr/>
                    <a:lstStyle/>
                    <a:p>
                      <a:pPr algn="l" fontAlgn="t"/>
                      <a:r>
                        <a:rPr lang="en-US" sz="1100" b="0" i="0" u="none" strike="noStrike">
                          <a:solidFill>
                            <a:srgbClr val="000000"/>
                          </a:solidFill>
                          <a:latin typeface="Calibri"/>
                        </a:rPr>
                        <a:t>DNS server 2</a:t>
                      </a:r>
                    </a:p>
                  </a:txBody>
                  <a:tcPr marL="9525" marR="9525" marT="9525" marB="0"/>
                </a:tc>
              </a:tr>
              <a:tr h="410726">
                <a:tc>
                  <a:txBody>
                    <a:bodyPr/>
                    <a:lstStyle/>
                    <a:p>
                      <a:pPr algn="l" fontAlgn="t"/>
                      <a:r>
                        <a:rPr lang="en-US" sz="1100" b="0" i="0" u="none" strike="noStrike">
                          <a:solidFill>
                            <a:srgbClr val="000000"/>
                          </a:solidFill>
                          <a:latin typeface="Calibri"/>
                        </a:rPr>
                        <a:t>2nd Interface name</a:t>
                      </a:r>
                    </a:p>
                  </a:txBody>
                  <a:tcPr marL="9525" marR="9525" marT="9525" marB="0"/>
                </a:tc>
                <a:tc>
                  <a:txBody>
                    <a:bodyPr/>
                    <a:lstStyle/>
                    <a:p>
                      <a:pPr algn="l" fontAlgn="t"/>
                      <a:r>
                        <a:rPr lang="en-US" sz="1100" b="0" i="0" u="none" strike="noStrike">
                          <a:solidFill>
                            <a:srgbClr val="000000"/>
                          </a:solidFill>
                          <a:latin typeface="Calibri"/>
                        </a:rPr>
                        <a:t>WAN 2</a:t>
                      </a:r>
                    </a:p>
                  </a:txBody>
                  <a:tcPr marL="9525" marR="9525" marT="9525" marB="0"/>
                </a:tc>
                <a:tc>
                  <a:txBody>
                    <a:bodyPr/>
                    <a:lstStyle/>
                    <a:p>
                      <a:pPr algn="l" fontAlgn="t"/>
                      <a:r>
                        <a:rPr lang="en-US" sz="1100" b="0" i="0" u="none" strike="noStrike">
                          <a:solidFill>
                            <a:srgbClr val="000000"/>
                          </a:solidFill>
                          <a:latin typeface="Calibri"/>
                        </a:rPr>
                        <a:t>WAN</a:t>
                      </a:r>
                    </a:p>
                  </a:txBody>
                  <a:tcPr marL="9525" marR="9525" marT="9525" marB="0"/>
                </a:tc>
                <a:tc>
                  <a:txBody>
                    <a:bodyPr/>
                    <a:lstStyle/>
                    <a:p>
                      <a:pPr algn="l" fontAlgn="t"/>
                      <a:r>
                        <a:rPr lang="en-US" sz="1100" b="0" i="0" u="none" strike="noStrike" dirty="0">
                          <a:solidFill>
                            <a:srgbClr val="000000"/>
                          </a:solidFill>
                          <a:latin typeface="Calibri"/>
                        </a:rPr>
                        <a:t>WAN2</a:t>
                      </a:r>
                    </a:p>
                  </a:txBody>
                  <a:tcPr marL="9525" marR="9525" marT="9525" marB="0"/>
                </a:tc>
              </a:tr>
            </a:tbl>
          </a:graphicData>
        </a:graphic>
      </p:graphicFrame>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lstStyle/>
          <a:p>
            <a:r>
              <a:rPr lang="en-US" sz="4400" dirty="0" smtClean="0"/>
              <a:t>Typical Sensor Network Topology</a:t>
            </a:r>
            <a:endParaRPr lang="en-US" sz="4400"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19</a:t>
            </a:fld>
            <a:endParaRPr lang="en-US"/>
          </a:p>
        </p:txBody>
      </p:sp>
      <p:pic>
        <p:nvPicPr>
          <p:cNvPr id="1030" name="Picture 6"/>
          <p:cNvPicPr>
            <a:picLocks noGrp="1" noChangeAspect="1" noChangeArrowheads="1"/>
          </p:cNvPicPr>
          <p:nvPr>
            <p:ph idx="1"/>
          </p:nvPr>
        </p:nvPicPr>
        <p:blipFill>
          <a:blip r:embed="rId2" cstate="print"/>
          <a:srcRect/>
          <a:stretch>
            <a:fillRect/>
          </a:stretch>
        </p:blipFill>
        <p:spPr bwMode="auto">
          <a:xfrm>
            <a:off x="2466106" y="1524000"/>
            <a:ext cx="4211787" cy="4389437"/>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The Open Source Projects</a:t>
            </a:r>
          </a:p>
        </p:txBody>
      </p:sp>
      <p:sp>
        <p:nvSpPr>
          <p:cNvPr id="6147" name="Content Placeholder 2"/>
          <p:cNvSpPr>
            <a:spLocks noGrp="1"/>
          </p:cNvSpPr>
          <p:nvPr>
            <p:ph idx="1"/>
          </p:nvPr>
        </p:nvSpPr>
        <p:spPr/>
        <p:txBody>
          <a:bodyPr/>
          <a:lstStyle/>
          <a:p>
            <a:pPr>
              <a:buFont typeface="Wingdings 2" pitchFamily="18" charset="2"/>
              <a:buNone/>
            </a:pPr>
            <a:r>
              <a:rPr lang="en-US" smtClean="0"/>
              <a:t>Promote Software Engineering methodologies</a:t>
            </a:r>
          </a:p>
          <a:p>
            <a:r>
              <a:rPr lang="en-US" smtClean="0"/>
              <a:t>Collaboration</a:t>
            </a:r>
          </a:p>
          <a:p>
            <a:r>
              <a:rPr lang="en-US" smtClean="0"/>
              <a:t>Reuse &amp; Code sharing</a:t>
            </a:r>
          </a:p>
          <a:p>
            <a:r>
              <a:rPr lang="en-US" smtClean="0"/>
              <a:t>Opportunities for the less experienced to gain experience solving real-world problems</a:t>
            </a:r>
          </a:p>
          <a:p>
            <a:endParaRPr lang="en-US" smtClean="0"/>
          </a:p>
          <a:p>
            <a:endParaRPr lang="en-US" smtClean="0"/>
          </a:p>
          <a:p>
            <a:endParaRPr lang="en-US" smtClean="0"/>
          </a:p>
          <a:p>
            <a:endParaRPr lang="en-US" smtClean="0"/>
          </a:p>
        </p:txBody>
      </p:sp>
      <p:sp>
        <p:nvSpPr>
          <p:cNvPr id="4" name="Slide Number Placeholder 3"/>
          <p:cNvSpPr>
            <a:spLocks noGrp="1"/>
          </p:cNvSpPr>
          <p:nvPr>
            <p:ph type="sldNum" sz="quarter" idx="12"/>
          </p:nvPr>
        </p:nvSpPr>
        <p:spPr/>
        <p:txBody>
          <a:bodyPr/>
          <a:lstStyle/>
          <a:p>
            <a:pPr>
              <a:defRPr/>
            </a:pPr>
            <a:fld id="{19368EF0-5F36-4DCA-BCDC-9F49178AB5CB}"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lstStyle/>
          <a:p>
            <a:r>
              <a:rPr lang="en-US" dirty="0" smtClean="0"/>
              <a:t>ABB CARP bench test</a:t>
            </a:r>
            <a:endParaRPr lang="en-US" dirty="0"/>
          </a:p>
        </p:txBody>
      </p:sp>
      <p:sp>
        <p:nvSpPr>
          <p:cNvPr id="3" name="Content Placeholder 2"/>
          <p:cNvSpPr>
            <a:spLocks noGrp="1"/>
          </p:cNvSpPr>
          <p:nvPr>
            <p:ph idx="1"/>
          </p:nvPr>
        </p:nvSpPr>
        <p:spPr>
          <a:xfrm>
            <a:off x="457200" y="1935163"/>
            <a:ext cx="5257800" cy="4389437"/>
          </a:xfrm>
        </p:spPr>
        <p:txBody>
          <a:bodyPr/>
          <a:lstStyle/>
          <a:p>
            <a:pPr>
              <a:buNone/>
            </a:pPr>
            <a:r>
              <a:rPr lang="en-US" sz="2400" dirty="0" smtClean="0"/>
              <a:t>Environment and tools</a:t>
            </a:r>
          </a:p>
          <a:p>
            <a:r>
              <a:rPr lang="en-US" sz="2400" dirty="0" smtClean="0"/>
              <a:t>Ethernet Hub</a:t>
            </a:r>
          </a:p>
          <a:p>
            <a:r>
              <a:rPr lang="en-US" sz="2400" dirty="0" smtClean="0"/>
              <a:t>PC  - accessing data during failover</a:t>
            </a:r>
          </a:p>
          <a:p>
            <a:r>
              <a:rPr lang="en-US" sz="2400" dirty="0" smtClean="0"/>
              <a:t>PC – sniffer/Wire Shark</a:t>
            </a:r>
          </a:p>
          <a:p>
            <a:r>
              <a:rPr lang="en-US" sz="2400" dirty="0" smtClean="0"/>
              <a:t>Redundant </a:t>
            </a:r>
            <a:r>
              <a:rPr lang="en-US" sz="2400" dirty="0" smtClean="0"/>
              <a:t>servers used a Linux Kernel of the 2.6 tree and version 1.1 of </a:t>
            </a:r>
            <a:r>
              <a:rPr lang="en-US" sz="2400" dirty="0" err="1" smtClean="0"/>
              <a:t>ucarp</a:t>
            </a:r>
            <a:r>
              <a:rPr lang="en-US" sz="2400" dirty="0" smtClean="0"/>
              <a:t>, each running Apache 2.0 servers</a:t>
            </a:r>
          </a:p>
          <a:p>
            <a:endParaRPr lang="en-US" sz="2400"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20</a:t>
            </a:fld>
            <a:endParaRPr lang="en-US"/>
          </a:p>
        </p:txBody>
      </p:sp>
      <p:sp>
        <p:nvSpPr>
          <p:cNvPr id="6" name="Content Placeholder 2"/>
          <p:cNvSpPr txBox="1">
            <a:spLocks/>
          </p:cNvSpPr>
          <p:nvPr/>
        </p:nvSpPr>
        <p:spPr bwMode="auto">
          <a:xfrm>
            <a:off x="5334000" y="2087563"/>
            <a:ext cx="32004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itchFamily="18" charset="2"/>
              <a:buNone/>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2052" name="Picture 4"/>
          <p:cNvPicPr>
            <a:picLocks noChangeAspect="1" noChangeArrowheads="1"/>
          </p:cNvPicPr>
          <p:nvPr/>
        </p:nvPicPr>
        <p:blipFill>
          <a:blip r:embed="rId2" cstate="print"/>
          <a:srcRect/>
          <a:stretch>
            <a:fillRect/>
          </a:stretch>
        </p:blipFill>
        <p:spPr bwMode="auto">
          <a:xfrm>
            <a:off x="6143625" y="1981200"/>
            <a:ext cx="2466975" cy="390525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lstStyle/>
          <a:p>
            <a:r>
              <a:rPr lang="en-US" dirty="0" smtClean="0"/>
              <a:t>ABB CARP bench test</a:t>
            </a:r>
            <a:endParaRPr lang="en-US" dirty="0"/>
          </a:p>
        </p:txBody>
      </p:sp>
      <p:sp>
        <p:nvSpPr>
          <p:cNvPr id="3" name="Content Placeholder 2"/>
          <p:cNvSpPr>
            <a:spLocks noGrp="1"/>
          </p:cNvSpPr>
          <p:nvPr>
            <p:ph idx="1"/>
          </p:nvPr>
        </p:nvSpPr>
        <p:spPr>
          <a:xfrm>
            <a:off x="457200" y="1295400"/>
            <a:ext cx="8229600" cy="5181599"/>
          </a:xfrm>
        </p:spPr>
        <p:txBody>
          <a:bodyPr/>
          <a:lstStyle/>
          <a:p>
            <a:r>
              <a:rPr lang="en-US" sz="2400" dirty="0" smtClean="0"/>
              <a:t>Average 3 seconds changeover delay</a:t>
            </a:r>
          </a:p>
          <a:p>
            <a:r>
              <a:rPr lang="en-US" sz="2400" dirty="0" smtClean="0"/>
              <a:t>One ping test lost</a:t>
            </a:r>
          </a:p>
          <a:p>
            <a:r>
              <a:rPr lang="en-US" sz="2400" dirty="0" smtClean="0"/>
              <a:t>Average jitter 15.7 </a:t>
            </a:r>
            <a:r>
              <a:rPr lang="en-US" sz="2400" dirty="0" err="1" smtClean="0"/>
              <a:t>msec</a:t>
            </a:r>
            <a:endParaRPr lang="en-US" sz="2400" dirty="0" smtClean="0"/>
          </a:p>
          <a:p>
            <a:r>
              <a:rPr lang="en-US" sz="2400" dirty="0" smtClean="0"/>
              <a:t>Master advertisement timer higher than 1 second</a:t>
            </a:r>
          </a:p>
          <a:p>
            <a:r>
              <a:rPr lang="en-US" sz="2400" dirty="0" err="1" smtClean="0"/>
              <a:t>OpenBSD</a:t>
            </a:r>
            <a:r>
              <a:rPr lang="en-US" sz="2400" dirty="0" smtClean="0"/>
              <a:t> supports advertisement frequency for less than 1 second </a:t>
            </a:r>
            <a:endParaRPr lang="en-US" sz="2400" dirty="0" smtClean="0"/>
          </a:p>
          <a:p>
            <a:r>
              <a:rPr lang="en-US" sz="2400" dirty="0" smtClean="0"/>
              <a:t>Keeping the balance between the too much traffic  and faster switchover is left to the user</a:t>
            </a:r>
          </a:p>
          <a:p>
            <a:r>
              <a:rPr lang="en-US" sz="2400" dirty="0" smtClean="0"/>
              <a:t>for </a:t>
            </a:r>
            <a:r>
              <a:rPr lang="en-US" sz="2400" dirty="0" smtClean="0"/>
              <a:t>industrial applications without requirements for a </a:t>
            </a:r>
            <a:r>
              <a:rPr lang="en-US" sz="2400" dirty="0" smtClean="0"/>
              <a:t>very fast </a:t>
            </a:r>
            <a:r>
              <a:rPr lang="en-US" sz="2400" dirty="0" smtClean="0"/>
              <a:t>switchover, CARP can be one choice to provide </a:t>
            </a:r>
            <a:r>
              <a:rPr lang="en-US" sz="2400" dirty="0" smtClean="0"/>
              <a:t>a good </a:t>
            </a:r>
            <a:r>
              <a:rPr lang="en-US" sz="2400" dirty="0" smtClean="0"/>
              <a:t>and cost effective solution for high </a:t>
            </a:r>
            <a:r>
              <a:rPr lang="en-US" sz="2400" dirty="0" smtClean="0"/>
              <a:t>availability concerning </a:t>
            </a:r>
            <a:r>
              <a:rPr lang="en-US" sz="2400" dirty="0" smtClean="0"/>
              <a:t>access to the control system</a:t>
            </a:r>
            <a:endParaRPr lang="en-US" sz="2400"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t>
            </a:r>
            <a:r>
              <a:rPr lang="en-US" dirty="0" err="1" smtClean="0"/>
              <a:t>pfsense</a:t>
            </a:r>
            <a:r>
              <a:rPr lang="en-US" dirty="0" smtClean="0"/>
              <a:t> Security Features</a:t>
            </a:r>
            <a:endParaRPr lang="en-US" dirty="0"/>
          </a:p>
        </p:txBody>
      </p:sp>
      <p:sp>
        <p:nvSpPr>
          <p:cNvPr id="3" name="Content Placeholder 2"/>
          <p:cNvSpPr>
            <a:spLocks noGrp="1"/>
          </p:cNvSpPr>
          <p:nvPr>
            <p:ph idx="1"/>
          </p:nvPr>
        </p:nvSpPr>
        <p:spPr/>
        <p:txBody>
          <a:bodyPr/>
          <a:lstStyle/>
          <a:p>
            <a:r>
              <a:rPr lang="en-US" dirty="0" smtClean="0"/>
              <a:t>VPN: </a:t>
            </a:r>
            <a:r>
              <a:rPr lang="en-US" dirty="0" err="1" smtClean="0"/>
              <a:t>OpenVPN</a:t>
            </a:r>
            <a:r>
              <a:rPr lang="en-US" dirty="0" smtClean="0"/>
              <a:t>, IPSec, PPTP</a:t>
            </a:r>
          </a:p>
          <a:p>
            <a:r>
              <a:rPr lang="en-US" dirty="0" smtClean="0"/>
              <a:t>SSH:</a:t>
            </a:r>
          </a:p>
          <a:p>
            <a:r>
              <a:rPr lang="en-US" dirty="0" smtClean="0"/>
              <a:t>HTTPS</a:t>
            </a:r>
          </a:p>
          <a:p>
            <a:r>
              <a:rPr lang="en-US" dirty="0" smtClean="0"/>
              <a:t>SNORT</a:t>
            </a:r>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&amp; A</a:t>
            </a:r>
            <a:endParaRPr lang="en-US"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23</a:t>
            </a:fld>
            <a:endParaRPr lang="en-US"/>
          </a:p>
        </p:txBody>
      </p:sp>
      <p:pic>
        <p:nvPicPr>
          <p:cNvPr id="7" name="Content Placeholder 6" descr="MC900439384.JPG"/>
          <p:cNvPicPr>
            <a:picLocks noGrp="1" noChangeAspect="1"/>
          </p:cNvPicPr>
          <p:nvPr>
            <p:ph idx="1"/>
          </p:nvPr>
        </p:nvPicPr>
        <p:blipFill>
          <a:blip r:embed="rId2" cstate="print"/>
          <a:stretch>
            <a:fillRect/>
          </a:stretch>
        </p:blipFill>
        <p:spPr>
          <a:xfrm>
            <a:off x="2237193" y="1935163"/>
            <a:ext cx="4669614" cy="4389437"/>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for your time</a:t>
            </a:r>
            <a:endParaRPr lang="en-US" dirty="0"/>
          </a:p>
        </p:txBody>
      </p:sp>
      <p:pic>
        <p:nvPicPr>
          <p:cNvPr id="5" name="Content Placeholder 4" descr="MC900439407.JPG"/>
          <p:cNvPicPr>
            <a:picLocks noGrp="1" noChangeAspect="1"/>
          </p:cNvPicPr>
          <p:nvPr>
            <p:ph idx="1"/>
          </p:nvPr>
        </p:nvPicPr>
        <p:blipFill>
          <a:blip r:embed="rId2" cstate="print"/>
          <a:stretch>
            <a:fillRect/>
          </a:stretch>
        </p:blipFill>
        <p:spPr>
          <a:xfrm>
            <a:off x="2534047" y="1935163"/>
            <a:ext cx="4075906" cy="4389437"/>
          </a:xfrm>
        </p:spPr>
      </p:pic>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lstStyle/>
          <a:p>
            <a:r>
              <a:rPr lang="en-US" dirty="0" smtClean="0"/>
              <a:t>References</a:t>
            </a:r>
            <a:endParaRPr lang="en-US" dirty="0"/>
          </a:p>
        </p:txBody>
      </p:sp>
      <p:sp>
        <p:nvSpPr>
          <p:cNvPr id="3" name="Content Placeholder 2"/>
          <p:cNvSpPr>
            <a:spLocks noGrp="1"/>
          </p:cNvSpPr>
          <p:nvPr>
            <p:ph idx="1"/>
          </p:nvPr>
        </p:nvSpPr>
        <p:spPr>
          <a:xfrm>
            <a:off x="457200" y="1371601"/>
            <a:ext cx="8229600" cy="4953000"/>
          </a:xfrm>
        </p:spPr>
        <p:txBody>
          <a:bodyPr/>
          <a:lstStyle/>
          <a:p>
            <a:pPr marL="342900" indent="-342900" algn="just">
              <a:buFont typeface="+mj-lt"/>
              <a:buAutoNum type="arabicPeriod"/>
            </a:pPr>
            <a:r>
              <a:rPr lang="en-US" sz="1600" dirty="0" smtClean="0"/>
              <a:t>Router and Firewall Redundancy with </a:t>
            </a:r>
            <a:r>
              <a:rPr lang="en-US" sz="1600" dirty="0" err="1" smtClean="0"/>
              <a:t>OpenBSD</a:t>
            </a:r>
            <a:r>
              <a:rPr lang="en-US" sz="1600" dirty="0" smtClean="0"/>
              <a:t> and CARP </a:t>
            </a:r>
            <a:r>
              <a:rPr lang="en-US" sz="1600" dirty="0" err="1" smtClean="0"/>
              <a:t>Garhan</a:t>
            </a:r>
            <a:r>
              <a:rPr lang="en-US" sz="1600" dirty="0" smtClean="0"/>
              <a:t> </a:t>
            </a:r>
            <a:r>
              <a:rPr lang="en-US" sz="1600" dirty="0" err="1" smtClean="0"/>
              <a:t>Attebury</a:t>
            </a:r>
            <a:r>
              <a:rPr lang="en-US" sz="1600" dirty="0" smtClean="0"/>
              <a:t> and </a:t>
            </a:r>
            <a:r>
              <a:rPr lang="en-US" sz="1600" dirty="0" err="1" smtClean="0"/>
              <a:t>Byrav</a:t>
            </a:r>
            <a:r>
              <a:rPr lang="en-US" sz="1600" dirty="0" smtClean="0"/>
              <a:t> Ramamurthy, Department of Computer Science and </a:t>
            </a:r>
            <a:r>
              <a:rPr lang="en-US" sz="1600" dirty="0" smtClean="0"/>
              <a:t>Engineering University </a:t>
            </a:r>
            <a:r>
              <a:rPr lang="en-US" sz="1600" dirty="0" smtClean="0"/>
              <a:t>of Nebraska-Lincoln Lincoln, NE 68588-0115 {</a:t>
            </a:r>
            <a:r>
              <a:rPr lang="en-US" sz="1600" dirty="0" err="1" smtClean="0"/>
              <a:t>attebury</a:t>
            </a:r>
            <a:r>
              <a:rPr lang="en-US" sz="1600" dirty="0" smtClean="0"/>
              <a:t>, </a:t>
            </a:r>
            <a:r>
              <a:rPr lang="en-US" sz="1600" dirty="0" err="1" smtClean="0"/>
              <a:t>byrav</a:t>
            </a:r>
            <a:r>
              <a:rPr lang="en-US" sz="1600" dirty="0" smtClean="0"/>
              <a:t>}@</a:t>
            </a:r>
            <a:r>
              <a:rPr lang="en-US" sz="1600" dirty="0" err="1" smtClean="0"/>
              <a:t>cse.unl.edu</a:t>
            </a:r>
            <a:r>
              <a:rPr lang="en-US" sz="1600" dirty="0" smtClean="0"/>
              <a:t>, This full text paper was peer reviewed at the direction of IEEE Communications Society subject matter experts for publication in the IEEE ICC 2006 </a:t>
            </a:r>
            <a:r>
              <a:rPr lang="en-US" sz="1600" dirty="0" smtClean="0"/>
              <a:t>proceedings</a:t>
            </a:r>
          </a:p>
          <a:p>
            <a:pPr marL="342900" indent="-342900" algn="just">
              <a:buFont typeface="+mj-lt"/>
              <a:buAutoNum type="arabicPeriod"/>
            </a:pPr>
            <a:endParaRPr lang="en-US" sz="1600" dirty="0" smtClean="0"/>
          </a:p>
          <a:p>
            <a:pPr marL="342900" indent="-342900" algn="just">
              <a:buFont typeface="+mj-lt"/>
              <a:buAutoNum type="arabicPeriod"/>
            </a:pPr>
            <a:r>
              <a:rPr lang="en-US" sz="1600" dirty="0" smtClean="0"/>
              <a:t>High Availability support for the design of </a:t>
            </a:r>
            <a:r>
              <a:rPr lang="en-US" sz="1600" dirty="0" err="1" smtClean="0"/>
              <a:t>stateful</a:t>
            </a:r>
            <a:r>
              <a:rPr lang="en-US" sz="1600" dirty="0" smtClean="0"/>
              <a:t> networking equipments, P. </a:t>
            </a:r>
            <a:r>
              <a:rPr lang="en-US" sz="1600" dirty="0" err="1" smtClean="0"/>
              <a:t>Neira</a:t>
            </a:r>
            <a:r>
              <a:rPr lang="en-US" sz="1600" dirty="0" smtClean="0"/>
              <a:t>, Laurent </a:t>
            </a:r>
            <a:r>
              <a:rPr lang="en-US" sz="1600" dirty="0" err="1" smtClean="0"/>
              <a:t>Lef`evre</a:t>
            </a:r>
            <a:r>
              <a:rPr lang="en-US" sz="1600" dirty="0" smtClean="0"/>
              <a:t>, R.M. </a:t>
            </a:r>
            <a:r>
              <a:rPr lang="en-US" sz="1600" dirty="0" err="1" smtClean="0"/>
              <a:t>Gasca</a:t>
            </a:r>
            <a:r>
              <a:rPr lang="en-US" sz="1600" dirty="0" smtClean="0"/>
              <a:t>, </a:t>
            </a:r>
            <a:r>
              <a:rPr lang="en-US" sz="1600" dirty="0" smtClean="0">
                <a:hlinkClick r:id="rId2"/>
              </a:rPr>
              <a:t>{</a:t>
            </a:r>
            <a:r>
              <a:rPr lang="en-US" sz="1600" dirty="0" err="1" smtClean="0">
                <a:hlinkClick r:id="rId2"/>
              </a:rPr>
              <a:t>pneira|gasca</a:t>
            </a:r>
            <a:r>
              <a:rPr lang="en-US" sz="1600" dirty="0" smtClean="0">
                <a:hlinkClick r:id="rId2"/>
              </a:rPr>
              <a:t>}@</a:t>
            </a:r>
            <a:r>
              <a:rPr lang="en-US" sz="1600" dirty="0" err="1" smtClean="0">
                <a:hlinkClick r:id="rId2"/>
              </a:rPr>
              <a:t>lsi.us.es</a:t>
            </a:r>
            <a:r>
              <a:rPr lang="en-US" sz="1600" dirty="0" smtClean="0"/>
              <a:t>, QUIVIR </a:t>
            </a:r>
            <a:r>
              <a:rPr lang="en-US" sz="1600" dirty="0" smtClean="0"/>
              <a:t>Research Group - Department of Languages and Systems, ETS </a:t>
            </a:r>
            <a:r>
              <a:rPr lang="en-US" sz="1600" dirty="0" err="1" smtClean="0"/>
              <a:t>Ingenier´ıa</a:t>
            </a:r>
            <a:r>
              <a:rPr lang="en-US" sz="1600" dirty="0" smtClean="0"/>
              <a:t> </a:t>
            </a:r>
            <a:r>
              <a:rPr lang="en-US" sz="1600" dirty="0" err="1" smtClean="0"/>
              <a:t>Informatica</a:t>
            </a:r>
            <a:r>
              <a:rPr lang="en-US" sz="1600" dirty="0" smtClean="0"/>
              <a:t> - </a:t>
            </a:r>
            <a:r>
              <a:rPr lang="en-US" sz="1600" dirty="0" err="1" smtClean="0"/>
              <a:t>Avda</a:t>
            </a:r>
            <a:r>
              <a:rPr lang="en-US" sz="1600" dirty="0" smtClean="0"/>
              <a:t>. Reina Mercedes, s/n - 41012 SEVILLE - Spain, </a:t>
            </a:r>
            <a:r>
              <a:rPr lang="en-US" sz="1600" dirty="0" smtClean="0"/>
              <a:t>IEEE Computer Society Proceedings </a:t>
            </a:r>
            <a:r>
              <a:rPr lang="en-US" sz="1600" dirty="0" smtClean="0"/>
              <a:t>of the First International Conference on Availability, Reliability and Security (ARES’06</a:t>
            </a:r>
            <a:r>
              <a:rPr lang="en-US" sz="1600" dirty="0" smtClean="0"/>
              <a:t>)</a:t>
            </a:r>
          </a:p>
          <a:p>
            <a:pPr marL="342900" indent="-342900" algn="just">
              <a:buFont typeface="+mj-lt"/>
              <a:buAutoNum type="arabicPeriod"/>
            </a:pPr>
            <a:endParaRPr lang="en-US" sz="1600" dirty="0" smtClean="0"/>
          </a:p>
          <a:p>
            <a:pPr marL="342900" indent="-342900" algn="just">
              <a:buFont typeface="+mj-lt"/>
              <a:buAutoNum type="arabicPeriod"/>
            </a:pPr>
            <a:r>
              <a:rPr lang="en-US" sz="1600" dirty="0" smtClean="0"/>
              <a:t>Redundancy Performance of Virtual Network Solutions, Fabian Koch, ABB Corporate Research, </a:t>
            </a:r>
            <a:r>
              <a:rPr lang="en-US" sz="1600" dirty="0" err="1" smtClean="0"/>
              <a:t>Wallstadter</a:t>
            </a:r>
            <a:r>
              <a:rPr lang="en-US" sz="1600" dirty="0" smtClean="0"/>
              <a:t> </a:t>
            </a:r>
            <a:r>
              <a:rPr lang="en-US" sz="1600" dirty="0" err="1" smtClean="0"/>
              <a:t>Straße</a:t>
            </a:r>
            <a:r>
              <a:rPr lang="en-US" sz="1600" dirty="0" smtClean="0"/>
              <a:t> 59, 68526 </a:t>
            </a:r>
            <a:r>
              <a:rPr lang="en-US" sz="1600" dirty="0" smtClean="0"/>
              <a:t>Ladenburg, Germany</a:t>
            </a:r>
            <a:r>
              <a:rPr lang="en-US" sz="1600" dirty="0" smtClean="0"/>
              <a:t>, </a:t>
            </a:r>
            <a:r>
              <a:rPr lang="en-US" sz="1600" dirty="0" smtClean="0">
                <a:hlinkClick r:id="rId3"/>
              </a:rPr>
              <a:t>Fabian.Koch@de.abb.com</a:t>
            </a:r>
            <a:r>
              <a:rPr lang="en-US" sz="1600" dirty="0" smtClean="0"/>
              <a:t>, Conference on Emerging </a:t>
            </a:r>
            <a:r>
              <a:rPr lang="en-US" sz="1600" dirty="0" smtClean="0"/>
              <a:t>Technologies and Factory </a:t>
            </a:r>
            <a:r>
              <a:rPr lang="en-US" sz="1600" dirty="0" smtClean="0"/>
              <a:t>Automation</a:t>
            </a:r>
            <a:r>
              <a:rPr lang="en-US" sz="1600" dirty="0" smtClean="0"/>
              <a:t>, 2006. ETFA '06. IEEE </a:t>
            </a:r>
            <a:endParaRPr lang="en-US" sz="1600" dirty="0" smtClean="0"/>
          </a:p>
          <a:p>
            <a:pPr marL="342900" indent="-342900" algn="just">
              <a:buFont typeface="+mj-lt"/>
              <a:buAutoNum type="arabicPeriod"/>
            </a:pPr>
            <a:endParaRPr lang="en-US" sz="1600" dirty="0" smtClean="0"/>
          </a:p>
          <a:p>
            <a:pPr marL="342900" indent="-342900" algn="just">
              <a:buFont typeface="+mj-lt"/>
              <a:buAutoNum type="arabicPeriod"/>
            </a:pPr>
            <a:r>
              <a:rPr lang="en-US" sz="1600" dirty="0" smtClean="0"/>
              <a:t>http://www.cisco.com/application/pdf/paws/5212/46.pdf CISCO </a:t>
            </a:r>
            <a:r>
              <a:rPr lang="en-US" sz="1600" dirty="0" smtClean="0"/>
              <a:t>document number  5212, How Does Load Balancing Works</a:t>
            </a:r>
            <a:endParaRPr lang="en-US" sz="1600" dirty="0"/>
          </a:p>
        </p:txBody>
      </p:sp>
      <p:sp>
        <p:nvSpPr>
          <p:cNvPr id="4" name="Slide Number Placeholder 3"/>
          <p:cNvSpPr>
            <a:spLocks noGrp="1"/>
          </p:cNvSpPr>
          <p:nvPr>
            <p:ph type="sldNum" sz="quarter" idx="12"/>
          </p:nvPr>
        </p:nvSpPr>
        <p:spPr/>
        <p:txBody>
          <a:bodyPr/>
          <a:lstStyle/>
          <a:p>
            <a:pPr>
              <a:defRPr/>
            </a:pPr>
            <a:fld id="{8F75D1BF-469C-4AA1-A01A-A4956C60D70B}" type="slidenum">
              <a:rPr lang="en-US" smtClean="0"/>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Open Source</a:t>
            </a:r>
            <a:endParaRPr lang="en-US" dirty="0"/>
          </a:p>
        </p:txBody>
      </p:sp>
      <p:sp>
        <p:nvSpPr>
          <p:cNvPr id="7171" name="Content Placeholder 2"/>
          <p:cNvSpPr>
            <a:spLocks noGrp="1"/>
          </p:cNvSpPr>
          <p:nvPr>
            <p:ph idx="1"/>
          </p:nvPr>
        </p:nvSpPr>
        <p:spPr/>
        <p:txBody>
          <a:bodyPr/>
          <a:lstStyle/>
          <a:p>
            <a:pPr>
              <a:buNone/>
            </a:pPr>
            <a:r>
              <a:rPr lang="en-US" dirty="0" smtClean="0"/>
              <a:t>	Source code is published and made available to the public, anyone to copy, modify and redistribute the source code without paying royalties or fees, some conditions may apply. Separate movements:</a:t>
            </a:r>
          </a:p>
          <a:p>
            <a:pPr lvl="1"/>
            <a:r>
              <a:rPr lang="en-US" dirty="0" smtClean="0"/>
              <a:t>Open Source Initiatives</a:t>
            </a:r>
          </a:p>
          <a:p>
            <a:pPr lvl="1"/>
            <a:r>
              <a:rPr lang="en-US" dirty="0" smtClean="0"/>
              <a:t>Free Software Foundation</a:t>
            </a:r>
          </a:p>
          <a:p>
            <a:pPr lvl="1"/>
            <a:r>
              <a:rPr lang="en-US" dirty="0" smtClean="0"/>
              <a:t>Other</a:t>
            </a:r>
          </a:p>
          <a:p>
            <a:pPr>
              <a:buNone/>
            </a:pPr>
            <a:r>
              <a:rPr lang="en-US" dirty="0" smtClean="0">
                <a:hlinkClick r:id="rId2"/>
              </a:rPr>
              <a:t>http://www.gnu.org/philosophy/free-software-for-freedom.html</a:t>
            </a:r>
            <a:endParaRPr lang="en-US" dirty="0" smtClean="0"/>
          </a:p>
        </p:txBody>
      </p:sp>
      <p:sp>
        <p:nvSpPr>
          <p:cNvPr id="4" name="Slide Number Placeholder 3"/>
          <p:cNvSpPr>
            <a:spLocks noGrp="1"/>
          </p:cNvSpPr>
          <p:nvPr>
            <p:ph type="sldNum" sz="quarter" idx="12"/>
          </p:nvPr>
        </p:nvSpPr>
        <p:spPr/>
        <p:txBody>
          <a:bodyPr/>
          <a:lstStyle/>
          <a:p>
            <a:pPr>
              <a:defRPr/>
            </a:pPr>
            <a:fld id="{C79CC7CB-88FD-4C54-9B13-3031AAF4A81A}" type="slidenum">
              <a:rPr lang="en-US"/>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Licenses</a:t>
            </a:r>
          </a:p>
        </p:txBody>
      </p:sp>
      <p:sp>
        <p:nvSpPr>
          <p:cNvPr id="3" name="Content Placeholder 2"/>
          <p:cNvSpPr>
            <a:spLocks noGrp="1"/>
          </p:cNvSpPr>
          <p:nvPr>
            <p:ph idx="1"/>
          </p:nvPr>
        </p:nvSpPr>
        <p:spPr/>
        <p:txBody>
          <a:bodyPr>
            <a:normAutofit fontScale="92500" lnSpcReduction="10000"/>
          </a:bodyPr>
          <a:lstStyle/>
          <a:p>
            <a:pPr marL="274320" indent="-274320" algn="just" fontAlgn="auto">
              <a:spcAft>
                <a:spcPts val="0"/>
              </a:spcAft>
              <a:buClr>
                <a:schemeClr val="accent3"/>
              </a:buClr>
              <a:buFont typeface="Wingdings 2"/>
              <a:buNone/>
              <a:defRPr/>
            </a:pPr>
            <a:r>
              <a:rPr lang="en-US" dirty="0" smtClean="0"/>
              <a:t>	Some open source have dual licenses. Popular open source software license follows:</a:t>
            </a:r>
          </a:p>
          <a:p>
            <a:pPr marL="641033" lvl="1" indent="-274320" algn="just" fontAlgn="auto">
              <a:spcAft>
                <a:spcPts val="0"/>
              </a:spcAft>
              <a:buClr>
                <a:schemeClr val="accent3"/>
              </a:buClr>
              <a:buFont typeface="Wingdings 2"/>
              <a:buChar char=""/>
              <a:defRPr/>
            </a:pPr>
            <a:r>
              <a:rPr lang="en-US" dirty="0" smtClean="0"/>
              <a:t>Apache Foundation</a:t>
            </a:r>
          </a:p>
          <a:p>
            <a:pPr marL="641033" lvl="1" indent="-274320" algn="just" fontAlgn="auto">
              <a:spcAft>
                <a:spcPts val="0"/>
              </a:spcAft>
              <a:buClr>
                <a:schemeClr val="accent3"/>
              </a:buClr>
              <a:buFont typeface="Wingdings 2"/>
              <a:buChar char=""/>
              <a:defRPr/>
            </a:pPr>
            <a:r>
              <a:rPr lang="en-US" dirty="0" smtClean="0"/>
              <a:t>Sun </a:t>
            </a:r>
            <a:r>
              <a:rPr lang="en-US" dirty="0" err="1" smtClean="0"/>
              <a:t>Microsystem</a:t>
            </a:r>
            <a:endParaRPr lang="en-US" dirty="0" smtClean="0"/>
          </a:p>
          <a:p>
            <a:pPr marL="641033" lvl="1" indent="-274320" algn="just" fontAlgn="auto">
              <a:spcAft>
                <a:spcPts val="0"/>
              </a:spcAft>
              <a:buClr>
                <a:schemeClr val="accent3"/>
              </a:buClr>
              <a:buFont typeface="Wingdings 2"/>
              <a:buChar char=""/>
              <a:defRPr/>
            </a:pPr>
            <a:r>
              <a:rPr lang="en-US" dirty="0" smtClean="0"/>
              <a:t>GNU</a:t>
            </a:r>
          </a:p>
          <a:p>
            <a:pPr marL="914717" lvl="2" indent="-246888" algn="just" fontAlgn="auto">
              <a:spcAft>
                <a:spcPts val="0"/>
              </a:spcAft>
              <a:buFont typeface="Wingdings 2"/>
              <a:buChar char=""/>
              <a:defRPr/>
            </a:pPr>
            <a:r>
              <a:rPr lang="en-US" dirty="0" smtClean="0"/>
              <a:t>GPL</a:t>
            </a:r>
          </a:p>
          <a:p>
            <a:pPr marL="914717" lvl="2" indent="-246888" algn="just" fontAlgn="auto">
              <a:spcAft>
                <a:spcPts val="0"/>
              </a:spcAft>
              <a:buFont typeface="Wingdings 2"/>
              <a:buChar char=""/>
              <a:defRPr/>
            </a:pPr>
            <a:r>
              <a:rPr lang="en-US" dirty="0" smtClean="0"/>
              <a:t>LGPL</a:t>
            </a:r>
          </a:p>
          <a:p>
            <a:pPr marL="641033" lvl="1" indent="-274320" algn="just" fontAlgn="auto">
              <a:spcAft>
                <a:spcPts val="0"/>
              </a:spcAft>
              <a:buClr>
                <a:schemeClr val="accent3"/>
              </a:buClr>
              <a:buFont typeface="Wingdings 2"/>
              <a:buChar char=""/>
              <a:defRPr/>
            </a:pPr>
            <a:r>
              <a:rPr lang="en-US" dirty="0" smtClean="0"/>
              <a:t>Eclipse Foundation</a:t>
            </a:r>
          </a:p>
          <a:p>
            <a:pPr marL="641033" lvl="1" indent="-274320" algn="just" fontAlgn="auto">
              <a:spcAft>
                <a:spcPts val="0"/>
              </a:spcAft>
              <a:buClr>
                <a:schemeClr val="accent3"/>
              </a:buClr>
              <a:buFont typeface="Wingdings 2"/>
              <a:buChar char=""/>
              <a:defRPr/>
            </a:pPr>
            <a:r>
              <a:rPr lang="en-US" dirty="0" smtClean="0"/>
              <a:t>FreeBSD</a:t>
            </a:r>
          </a:p>
          <a:p>
            <a:pPr marL="641033" lvl="1" indent="-274320" algn="just" fontAlgn="auto">
              <a:spcAft>
                <a:spcPts val="0"/>
              </a:spcAft>
              <a:buClr>
                <a:schemeClr val="accent3"/>
              </a:buClr>
              <a:buFont typeface="Wingdings 2"/>
              <a:buChar char=""/>
              <a:defRPr/>
            </a:pPr>
            <a:r>
              <a:rPr lang="en-US" dirty="0" smtClean="0"/>
              <a:t>MIT</a:t>
            </a:r>
          </a:p>
          <a:p>
            <a:pPr marL="274320" indent="-274320" algn="just" fontAlgn="auto">
              <a:spcAft>
                <a:spcPts val="0"/>
              </a:spcAft>
              <a:buClr>
                <a:schemeClr val="accent3"/>
              </a:buClr>
              <a:buNone/>
              <a:defRPr/>
            </a:pPr>
            <a:r>
              <a:rPr lang="en-US" dirty="0" smtClean="0"/>
              <a:t>	Free to use, free to modify but fees may apply to commercial deployment/support</a:t>
            </a:r>
            <a:endParaRPr lang="en-US" dirty="0"/>
          </a:p>
        </p:txBody>
      </p:sp>
      <p:sp>
        <p:nvSpPr>
          <p:cNvPr id="4" name="Slide Number Placeholder 3"/>
          <p:cNvSpPr>
            <a:spLocks noGrp="1"/>
          </p:cNvSpPr>
          <p:nvPr>
            <p:ph type="sldNum" sz="quarter" idx="12"/>
          </p:nvPr>
        </p:nvSpPr>
        <p:spPr/>
        <p:txBody>
          <a:bodyPr/>
          <a:lstStyle/>
          <a:p>
            <a:pPr>
              <a:defRPr/>
            </a:pPr>
            <a:fld id="{9CF865EC-327C-40D7-89BC-8D049DB0D3C4}" type="slidenum">
              <a:rPr lang="en-US"/>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Open Source Firewalls &amp; Routers</a:t>
            </a:r>
            <a:endParaRPr lang="en-US" dirty="0"/>
          </a:p>
        </p:txBody>
      </p:sp>
      <p:sp>
        <p:nvSpPr>
          <p:cNvPr id="9219" name="Content Placeholder 2"/>
          <p:cNvSpPr>
            <a:spLocks noGrp="1"/>
          </p:cNvSpPr>
          <p:nvPr>
            <p:ph idx="1"/>
          </p:nvPr>
        </p:nvSpPr>
        <p:spPr/>
        <p:txBody>
          <a:bodyPr/>
          <a:lstStyle/>
          <a:p>
            <a:r>
              <a:rPr lang="en-US" dirty="0" smtClean="0"/>
              <a:t>BSD</a:t>
            </a:r>
          </a:p>
          <a:p>
            <a:pPr lvl="1"/>
            <a:r>
              <a:rPr lang="en-US" dirty="0" err="1" smtClean="0"/>
              <a:t>Pfsense</a:t>
            </a:r>
            <a:r>
              <a:rPr lang="en-US" dirty="0" smtClean="0"/>
              <a:t>, free</a:t>
            </a:r>
          </a:p>
          <a:p>
            <a:pPr lvl="1"/>
            <a:r>
              <a:rPr lang="en-US" dirty="0" err="1" smtClean="0"/>
              <a:t>Monowall</a:t>
            </a:r>
            <a:r>
              <a:rPr lang="en-US" dirty="0" smtClean="0"/>
              <a:t>, free</a:t>
            </a:r>
          </a:p>
          <a:p>
            <a:r>
              <a:rPr lang="en-US" dirty="0" smtClean="0"/>
              <a:t>Linux</a:t>
            </a:r>
          </a:p>
          <a:p>
            <a:pPr lvl="1"/>
            <a:r>
              <a:rPr lang="en-US" dirty="0" err="1" smtClean="0"/>
              <a:t>Vyatta</a:t>
            </a:r>
            <a:r>
              <a:rPr lang="en-US" dirty="0" smtClean="0"/>
              <a:t>, free plus paid version</a:t>
            </a:r>
          </a:p>
          <a:p>
            <a:pPr lvl="1"/>
            <a:r>
              <a:rPr lang="en-US" dirty="0" smtClean="0"/>
              <a:t>Zero shell, free</a:t>
            </a:r>
          </a:p>
          <a:p>
            <a:pPr>
              <a:buNone/>
            </a:pPr>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65A37E5D-1DDC-4071-A59D-EE541E68D7D7}"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t>Selection</a:t>
            </a:r>
          </a:p>
        </p:txBody>
      </p:sp>
      <p:sp>
        <p:nvSpPr>
          <p:cNvPr id="10243" name="Content Placeholder 2"/>
          <p:cNvSpPr>
            <a:spLocks noGrp="1"/>
          </p:cNvSpPr>
          <p:nvPr>
            <p:ph idx="1"/>
          </p:nvPr>
        </p:nvSpPr>
        <p:spPr/>
        <p:txBody>
          <a:bodyPr/>
          <a:lstStyle/>
          <a:p>
            <a:r>
              <a:rPr lang="en-US" dirty="0" smtClean="0"/>
              <a:t>Package dependency</a:t>
            </a:r>
          </a:p>
          <a:p>
            <a:r>
              <a:rPr lang="en-US" dirty="0" smtClean="0"/>
              <a:t>Upgradability</a:t>
            </a:r>
          </a:p>
          <a:p>
            <a:r>
              <a:rPr lang="en-US" dirty="0" smtClean="0"/>
              <a:t>Support</a:t>
            </a:r>
          </a:p>
          <a:p>
            <a:r>
              <a:rPr lang="en-US" dirty="0" smtClean="0"/>
              <a:t>Stability</a:t>
            </a:r>
          </a:p>
          <a:p>
            <a:r>
              <a:rPr lang="en-US" dirty="0" smtClean="0"/>
              <a:t>Security</a:t>
            </a:r>
          </a:p>
          <a:p>
            <a:r>
              <a:rPr lang="en-US" dirty="0" smtClean="0"/>
              <a:t>Licensing</a:t>
            </a:r>
          </a:p>
          <a:p>
            <a:r>
              <a:rPr lang="en-US" dirty="0" smtClean="0"/>
              <a:t>Extensibility</a:t>
            </a:r>
          </a:p>
          <a:p>
            <a:r>
              <a:rPr lang="en-US" dirty="0" smtClean="0"/>
              <a:t>Target Audience</a:t>
            </a:r>
          </a:p>
          <a:p>
            <a:r>
              <a:rPr lang="en-US" dirty="0" smtClean="0"/>
              <a:t>Supported Hardware</a:t>
            </a:r>
          </a:p>
        </p:txBody>
      </p:sp>
      <p:sp>
        <p:nvSpPr>
          <p:cNvPr id="4" name="Slide Number Placeholder 3"/>
          <p:cNvSpPr>
            <a:spLocks noGrp="1"/>
          </p:cNvSpPr>
          <p:nvPr>
            <p:ph type="sldNum" sz="quarter" idx="12"/>
          </p:nvPr>
        </p:nvSpPr>
        <p:spPr/>
        <p:txBody>
          <a:bodyPr/>
          <a:lstStyle/>
          <a:p>
            <a:pPr>
              <a:defRPr/>
            </a:pPr>
            <a:fld id="{5E56B7CE-8288-4429-960A-A6ECB616991E}" type="slidenum">
              <a:rPr lang="en-US"/>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533400"/>
            <a:ext cx="8229600" cy="1143000"/>
          </a:xfrm>
        </p:spPr>
        <p:txBody>
          <a:bodyPr/>
          <a:lstStyle/>
          <a:p>
            <a:r>
              <a:rPr lang="en-US" smtClean="0"/>
              <a:t>PFSense</a:t>
            </a:r>
          </a:p>
        </p:txBody>
      </p:sp>
      <p:sp>
        <p:nvSpPr>
          <p:cNvPr id="3" name="Content Placeholder 2"/>
          <p:cNvSpPr>
            <a:spLocks noGrp="1"/>
          </p:cNvSpPr>
          <p:nvPr>
            <p:ph idx="1"/>
          </p:nvPr>
        </p:nvSpPr>
        <p:spPr>
          <a:xfrm>
            <a:off x="457200" y="1676400"/>
            <a:ext cx="8229600" cy="4648200"/>
          </a:xfrm>
        </p:spPr>
        <p:txBody>
          <a:bodyPr>
            <a:normAutofit fontScale="77500" lnSpcReduction="20000"/>
          </a:bodyPr>
          <a:lstStyle/>
          <a:p>
            <a:pPr marL="274320" indent="-274320" fontAlgn="auto">
              <a:spcAft>
                <a:spcPts val="0"/>
              </a:spcAft>
              <a:buClr>
                <a:schemeClr val="accent3"/>
              </a:buClr>
              <a:buFont typeface="Wingdings 2"/>
              <a:buChar char=""/>
              <a:defRPr/>
            </a:pPr>
            <a:r>
              <a:rPr lang="en-US" dirty="0" smtClean="0"/>
              <a:t>Extension to </a:t>
            </a:r>
            <a:r>
              <a:rPr lang="en-US" dirty="0" err="1" smtClean="0"/>
              <a:t>MOnOwall</a:t>
            </a:r>
            <a:r>
              <a:rPr lang="en-US" dirty="0" smtClean="0"/>
              <a:t> project</a:t>
            </a:r>
          </a:p>
          <a:p>
            <a:pPr marL="274320" indent="-274320" fontAlgn="auto">
              <a:spcAft>
                <a:spcPts val="0"/>
              </a:spcAft>
              <a:buClr>
                <a:schemeClr val="accent3"/>
              </a:buClr>
              <a:buFont typeface="Wingdings 2"/>
              <a:buChar char=""/>
              <a:defRPr/>
            </a:pPr>
            <a:r>
              <a:rPr lang="en-US" dirty="0" smtClean="0"/>
              <a:t>User interfaces</a:t>
            </a:r>
          </a:p>
          <a:p>
            <a:pPr marL="640080" lvl="1" indent="-246888" fontAlgn="auto">
              <a:spcAft>
                <a:spcPts val="0"/>
              </a:spcAft>
              <a:buFont typeface="Wingdings 2"/>
              <a:buChar char=""/>
              <a:defRPr/>
            </a:pPr>
            <a:r>
              <a:rPr lang="en-US" dirty="0" smtClean="0"/>
              <a:t>Web</a:t>
            </a:r>
          </a:p>
          <a:p>
            <a:pPr marL="640080" lvl="1" indent="-246888" fontAlgn="auto">
              <a:spcAft>
                <a:spcPts val="0"/>
              </a:spcAft>
              <a:buFont typeface="Wingdings 2"/>
              <a:buChar char=""/>
              <a:defRPr/>
            </a:pPr>
            <a:r>
              <a:rPr lang="en-US" dirty="0" smtClean="0"/>
              <a:t>Menu</a:t>
            </a:r>
          </a:p>
          <a:p>
            <a:pPr marL="640080" lvl="1" indent="-246888" fontAlgn="auto">
              <a:spcAft>
                <a:spcPts val="0"/>
              </a:spcAft>
              <a:buFont typeface="Wingdings 2"/>
              <a:buChar char=""/>
              <a:defRPr/>
            </a:pPr>
            <a:r>
              <a:rPr lang="en-US" dirty="0" smtClean="0"/>
              <a:t>Command Line</a:t>
            </a:r>
          </a:p>
          <a:p>
            <a:pPr marL="274320" indent="-274320" fontAlgn="auto">
              <a:spcAft>
                <a:spcPts val="0"/>
              </a:spcAft>
              <a:buClr>
                <a:schemeClr val="accent3"/>
              </a:buClr>
              <a:buFont typeface="Wingdings 2"/>
              <a:buChar char=""/>
              <a:defRPr/>
            </a:pPr>
            <a:r>
              <a:rPr lang="en-US" dirty="0" smtClean="0"/>
              <a:t>WAN &amp; LAN routers</a:t>
            </a:r>
          </a:p>
          <a:p>
            <a:pPr marL="274320" indent="-274320" fontAlgn="auto">
              <a:spcAft>
                <a:spcPts val="0"/>
              </a:spcAft>
              <a:buClr>
                <a:schemeClr val="accent3"/>
              </a:buClr>
              <a:buFont typeface="Wingdings 2"/>
              <a:buChar char=""/>
              <a:defRPr/>
            </a:pPr>
            <a:r>
              <a:rPr lang="en-US" dirty="0" smtClean="0"/>
              <a:t>VLAN 802.1q</a:t>
            </a:r>
          </a:p>
          <a:p>
            <a:pPr marL="274320" indent="-274320" fontAlgn="auto">
              <a:spcAft>
                <a:spcPts val="0"/>
              </a:spcAft>
              <a:buClr>
                <a:schemeClr val="accent3"/>
              </a:buClr>
              <a:buFont typeface="Wingdings 2"/>
              <a:buChar char=""/>
              <a:defRPr/>
            </a:pPr>
            <a:r>
              <a:rPr lang="en-US" dirty="0" smtClean="0"/>
              <a:t>Wireless Access point</a:t>
            </a:r>
          </a:p>
          <a:p>
            <a:pPr marL="274320" indent="-274320" fontAlgn="auto">
              <a:spcAft>
                <a:spcPts val="0"/>
              </a:spcAft>
              <a:buClr>
                <a:schemeClr val="accent3"/>
              </a:buClr>
              <a:buFont typeface="Wingdings 2"/>
              <a:buChar char=""/>
              <a:defRPr/>
            </a:pPr>
            <a:r>
              <a:rPr lang="en-US" dirty="0" smtClean="0"/>
              <a:t>Perimeter Firewall</a:t>
            </a:r>
          </a:p>
          <a:p>
            <a:pPr marL="274320" indent="-274320" fontAlgn="auto">
              <a:spcAft>
                <a:spcPts val="0"/>
              </a:spcAft>
              <a:buClr>
                <a:schemeClr val="accent3"/>
              </a:buClr>
              <a:buFont typeface="Wingdings 2"/>
              <a:buChar char=""/>
              <a:defRPr/>
            </a:pPr>
            <a:r>
              <a:rPr lang="en-US" dirty="0" smtClean="0"/>
              <a:t>VOIP appliance / </a:t>
            </a:r>
            <a:r>
              <a:rPr lang="en-US" dirty="0" err="1" smtClean="0"/>
              <a:t>Softswitch</a:t>
            </a:r>
            <a:endParaRPr lang="en-US" dirty="0" smtClean="0"/>
          </a:p>
          <a:p>
            <a:pPr marL="274320" indent="-274320" fontAlgn="auto">
              <a:spcAft>
                <a:spcPts val="0"/>
              </a:spcAft>
              <a:buClr>
                <a:schemeClr val="accent3"/>
              </a:buClr>
              <a:buFont typeface="Wingdings 2"/>
              <a:buChar char=""/>
              <a:defRPr/>
            </a:pPr>
            <a:r>
              <a:rPr lang="en-US" dirty="0" smtClean="0"/>
              <a:t>Sniffer , snort</a:t>
            </a:r>
          </a:p>
          <a:p>
            <a:pPr marL="274320" indent="-274320" fontAlgn="auto">
              <a:spcAft>
                <a:spcPts val="0"/>
              </a:spcAft>
              <a:buClr>
                <a:schemeClr val="accent3"/>
              </a:buClr>
              <a:buFont typeface="Wingdings 2"/>
              <a:buChar char=""/>
              <a:defRPr/>
            </a:pPr>
            <a:r>
              <a:rPr lang="en-US" dirty="0" smtClean="0"/>
              <a:t>VPN, </a:t>
            </a:r>
            <a:r>
              <a:rPr lang="en-US" dirty="0" err="1" smtClean="0"/>
              <a:t>IPsec</a:t>
            </a:r>
            <a:r>
              <a:rPr lang="en-US" dirty="0" smtClean="0"/>
              <a:t>, </a:t>
            </a:r>
            <a:r>
              <a:rPr lang="en-US" dirty="0" err="1" smtClean="0"/>
              <a:t>OpenVPN</a:t>
            </a:r>
            <a:r>
              <a:rPr lang="en-US" dirty="0" smtClean="0"/>
              <a:t>, PPTP</a:t>
            </a:r>
          </a:p>
          <a:p>
            <a:pPr marL="274320" indent="-274320" fontAlgn="auto">
              <a:spcAft>
                <a:spcPts val="0"/>
              </a:spcAft>
              <a:buClr>
                <a:schemeClr val="accent3"/>
              </a:buClr>
              <a:buFont typeface="Wingdings 2"/>
              <a:buChar char=""/>
              <a:defRPr/>
            </a:pPr>
            <a:r>
              <a:rPr lang="en-US" dirty="0" smtClean="0"/>
              <a:t>Scalable embedded as well as desktop deployment</a:t>
            </a:r>
          </a:p>
          <a:p>
            <a:pPr marL="274320" indent="-274320" fontAlgn="auto">
              <a:spcAft>
                <a:spcPts val="0"/>
              </a:spcAft>
              <a:buClr>
                <a:schemeClr val="accent3"/>
              </a:buClr>
              <a:buFont typeface="Wingdings 2"/>
              <a:buChar char=""/>
              <a:defRPr/>
            </a:pPr>
            <a:r>
              <a:rPr lang="en-US" dirty="0" smtClean="0"/>
              <a:t>Support of multi WAN, load balancing as well as redundancy</a:t>
            </a:r>
          </a:p>
          <a:p>
            <a:pPr marL="274320" indent="-274320" fontAlgn="auto">
              <a:spcAft>
                <a:spcPts val="0"/>
              </a:spcAft>
              <a:buClr>
                <a:schemeClr val="accent3"/>
              </a:buClr>
              <a:buFont typeface="Wingdings 2"/>
              <a:buChar char=""/>
              <a:defRPr/>
            </a:pPr>
            <a:r>
              <a:rPr lang="en-US" dirty="0" smtClean="0"/>
              <a:t>Customizable</a:t>
            </a:r>
          </a:p>
          <a:p>
            <a:pPr marL="274320" indent="-274320" fontAlgn="auto">
              <a:spcAft>
                <a:spcPts val="0"/>
              </a:spcAft>
              <a:buClr>
                <a:schemeClr val="accent3"/>
              </a:buClr>
              <a:buFont typeface="Wingdings 2"/>
              <a:buNone/>
              <a:defRPr/>
            </a:pPr>
            <a:endParaRPr lang="en-US" dirty="0" smtClean="0"/>
          </a:p>
        </p:txBody>
      </p:sp>
      <p:sp>
        <p:nvSpPr>
          <p:cNvPr id="4" name="Slide Number Placeholder 3"/>
          <p:cNvSpPr>
            <a:spLocks noGrp="1"/>
          </p:cNvSpPr>
          <p:nvPr>
            <p:ph type="sldNum" sz="quarter" idx="12"/>
          </p:nvPr>
        </p:nvSpPr>
        <p:spPr/>
        <p:txBody>
          <a:bodyPr/>
          <a:lstStyle/>
          <a:p>
            <a:pPr>
              <a:defRPr/>
            </a:pPr>
            <a:fld id="{AC302951-AC60-49EB-A977-4D83AE97AF88}" type="slidenum">
              <a:rPr lang="en-US"/>
              <a:pPr>
                <a:defRPr/>
              </a:pPr>
              <a:t>7</a:t>
            </a:fld>
            <a:endParaRPr lang="en-US"/>
          </a:p>
        </p:txBody>
      </p:sp>
      <p:pic>
        <p:nvPicPr>
          <p:cNvPr id="11269" name="Picture 4" descr="sargonGotdnsCom.JPG"/>
          <p:cNvPicPr>
            <a:picLocks noChangeAspect="1"/>
          </p:cNvPicPr>
          <p:nvPr/>
        </p:nvPicPr>
        <p:blipFill>
          <a:blip r:embed="rId2" cstate="print"/>
          <a:srcRect/>
          <a:stretch>
            <a:fillRect/>
          </a:stretch>
        </p:blipFill>
        <p:spPr bwMode="auto">
          <a:xfrm>
            <a:off x="4114800" y="2286000"/>
            <a:ext cx="4659313" cy="2800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fontAlgn="auto">
              <a:spcAft>
                <a:spcPts val="0"/>
              </a:spcAft>
              <a:defRPr/>
            </a:pPr>
            <a:r>
              <a:rPr lang="en-US" sz="4000" dirty="0" smtClean="0"/>
              <a:t>Open source and the fight for the redundant protocol</a:t>
            </a:r>
            <a:endParaRPr lang="en-US" sz="4000" dirty="0"/>
          </a:p>
        </p:txBody>
      </p:sp>
      <p:sp>
        <p:nvSpPr>
          <p:cNvPr id="13315" name="Content Placeholder 2"/>
          <p:cNvSpPr>
            <a:spLocks noGrp="1"/>
          </p:cNvSpPr>
          <p:nvPr>
            <p:ph idx="1"/>
          </p:nvPr>
        </p:nvSpPr>
        <p:spPr/>
        <p:txBody>
          <a:bodyPr/>
          <a:lstStyle/>
          <a:p>
            <a:pPr marL="457200" indent="-457200">
              <a:buFont typeface="+mj-lt"/>
              <a:buAutoNum type="arabicPeriod"/>
            </a:pPr>
            <a:r>
              <a:rPr lang="en-US" sz="2000" dirty="0" smtClean="0"/>
              <a:t>Hot Standby Routing Protocol HSRP, proprietary CISCO patented http://www.ietf.org/rfc/rfc2281.txt</a:t>
            </a:r>
          </a:p>
          <a:p>
            <a:pPr marL="457200" indent="-457200">
              <a:buFont typeface="+mj-lt"/>
              <a:buAutoNum type="arabicPeriod"/>
            </a:pPr>
            <a:r>
              <a:rPr lang="en-US" sz="2000" dirty="0" smtClean="0"/>
              <a:t>Virtual Router Redundancy Protocol VRRP, http://www.ietf.org/rfc/rfc3768.txt CISCO claim it include some of it’s HSRP </a:t>
            </a:r>
          </a:p>
          <a:p>
            <a:pPr marL="457200" indent="-457200">
              <a:buFont typeface="+mj-lt"/>
              <a:buAutoNum type="arabicPeriod"/>
            </a:pPr>
            <a:r>
              <a:rPr lang="en-US" sz="2000" dirty="0" smtClean="0"/>
              <a:t>Net Screen Redundancy Protocol NSRP, http://www.juniper.net/techpubs/software/screenos/screenos5.3.0/ce_v11.pdf</a:t>
            </a:r>
          </a:p>
          <a:p>
            <a:pPr marL="457200" indent="-457200">
              <a:buFont typeface="+mj-lt"/>
              <a:buAutoNum type="arabicPeriod"/>
            </a:pPr>
            <a:r>
              <a:rPr lang="en-US" sz="2000" dirty="0" smtClean="0"/>
              <a:t>Heartbeat, Linux High Availability project http://www.linux-ha.org/Heartbeat</a:t>
            </a:r>
          </a:p>
          <a:p>
            <a:pPr marL="457200" indent="-457200">
              <a:buFont typeface="+mj-lt"/>
              <a:buAutoNum type="arabicPeriod"/>
            </a:pPr>
            <a:r>
              <a:rPr lang="en-US" sz="2000" dirty="0" smtClean="0"/>
              <a:t>Common Addressable Routing Protocol CARP, http://www.ope nbsd.org/lyrics.html#35</a:t>
            </a:r>
          </a:p>
        </p:txBody>
      </p:sp>
      <p:sp>
        <p:nvSpPr>
          <p:cNvPr id="4" name="Slide Number Placeholder 3"/>
          <p:cNvSpPr>
            <a:spLocks noGrp="1"/>
          </p:cNvSpPr>
          <p:nvPr>
            <p:ph type="sldNum" sz="quarter" idx="12"/>
          </p:nvPr>
        </p:nvSpPr>
        <p:spPr/>
        <p:txBody>
          <a:bodyPr/>
          <a:lstStyle/>
          <a:p>
            <a:pPr>
              <a:defRPr/>
            </a:pPr>
            <a:fld id="{7C4D6742-EE56-4555-AB21-B804CAAB8296}"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Pf, pfsync, CARP</a:t>
            </a:r>
          </a:p>
        </p:txBody>
      </p:sp>
      <p:sp>
        <p:nvSpPr>
          <p:cNvPr id="16387" name="Content Placeholder 2"/>
          <p:cNvSpPr>
            <a:spLocks noGrp="1"/>
          </p:cNvSpPr>
          <p:nvPr>
            <p:ph idx="1"/>
          </p:nvPr>
        </p:nvSpPr>
        <p:spPr/>
        <p:txBody>
          <a:bodyPr/>
          <a:lstStyle/>
          <a:p>
            <a:pPr>
              <a:buFont typeface="Wingdings 2" pitchFamily="18" charset="2"/>
              <a:buNone/>
            </a:pPr>
            <a:r>
              <a:rPr lang="en-US" sz="2000" dirty="0" smtClean="0"/>
              <a:t>High availability load balancing package</a:t>
            </a:r>
          </a:p>
          <a:p>
            <a:pPr lvl="1"/>
            <a:r>
              <a:rPr lang="en-US" sz="2000" dirty="0" smtClean="0"/>
              <a:t>Multiple hosts on the same network segment to share an IP address</a:t>
            </a:r>
          </a:p>
          <a:p>
            <a:pPr lvl="1"/>
            <a:r>
              <a:rPr lang="en-US" sz="2000" dirty="0" smtClean="0"/>
              <a:t>Secure SHA-1 HMAC</a:t>
            </a:r>
          </a:p>
          <a:p>
            <a:pPr lvl="1"/>
            <a:r>
              <a:rPr lang="en-US" sz="2000" dirty="0" smtClean="0"/>
              <a:t>IPV4 &amp; IPV6</a:t>
            </a:r>
          </a:p>
          <a:p>
            <a:pPr lvl="1"/>
            <a:r>
              <a:rPr lang="en-US" sz="2000" dirty="0" smtClean="0"/>
              <a:t>Open source &amp; Free</a:t>
            </a:r>
          </a:p>
          <a:p>
            <a:pPr lvl="1"/>
            <a:r>
              <a:rPr lang="en-US" sz="2000" dirty="0" smtClean="0"/>
              <a:t>Uses BSD Package Filter firewall</a:t>
            </a:r>
          </a:p>
          <a:p>
            <a:pPr lvl="1"/>
            <a:r>
              <a:rPr lang="en-US" sz="2000" dirty="0" smtClean="0"/>
              <a:t>Uses Packet Filter state table synchronization interface</a:t>
            </a:r>
          </a:p>
          <a:p>
            <a:pPr lvl="1"/>
            <a:r>
              <a:rPr lang="en-US" sz="2000" dirty="0" smtClean="0"/>
              <a:t>Redundancy</a:t>
            </a:r>
          </a:p>
          <a:p>
            <a:pPr lvl="1"/>
            <a:r>
              <a:rPr lang="en-US" sz="2000" dirty="0" smtClean="0"/>
              <a:t>Load balancing</a:t>
            </a:r>
          </a:p>
          <a:p>
            <a:pPr lvl="1"/>
            <a:r>
              <a:rPr lang="en-US" sz="2000" dirty="0" smtClean="0"/>
              <a:t>Cryptography</a:t>
            </a:r>
          </a:p>
          <a:p>
            <a:pPr lvl="1"/>
            <a:r>
              <a:rPr lang="en-US" sz="2000" dirty="0" smtClean="0"/>
              <a:t>Multi-WAN support</a:t>
            </a:r>
          </a:p>
          <a:p>
            <a:endParaRPr lang="en-US" dirty="0" smtClean="0"/>
          </a:p>
        </p:txBody>
      </p:sp>
      <p:sp>
        <p:nvSpPr>
          <p:cNvPr id="4" name="Slide Number Placeholder 3"/>
          <p:cNvSpPr>
            <a:spLocks noGrp="1"/>
          </p:cNvSpPr>
          <p:nvPr>
            <p:ph type="sldNum" sz="quarter" idx="12"/>
          </p:nvPr>
        </p:nvSpPr>
        <p:spPr/>
        <p:txBody>
          <a:bodyPr/>
          <a:lstStyle/>
          <a:p>
            <a:pPr>
              <a:defRPr/>
            </a:pPr>
            <a:fld id="{EBBFD05C-65CD-4CD0-800C-EB060B813D94}" type="slidenum">
              <a:rPr lang="en-US"/>
              <a:pPr>
                <a:defRPr/>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1103</TotalTime>
  <Words>902</Words>
  <Application>Microsoft Office PowerPoint</Application>
  <PresentationFormat>On-screen Show (4:3)</PresentationFormat>
  <Paragraphs>216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Open Source Firewalls &amp; Routers</vt:lpstr>
      <vt:lpstr>The Open Source Projects</vt:lpstr>
      <vt:lpstr>Open Source</vt:lpstr>
      <vt:lpstr>Licenses</vt:lpstr>
      <vt:lpstr>Open Source Firewalls &amp; Routers</vt:lpstr>
      <vt:lpstr>Selection</vt:lpstr>
      <vt:lpstr>PFSense</vt:lpstr>
      <vt:lpstr>Open source and the fight for the redundant protocol</vt:lpstr>
      <vt:lpstr>Pf, pfsync, CARP</vt:lpstr>
      <vt:lpstr>Packet Filtering State Table Synchronization pfsync</vt:lpstr>
      <vt:lpstr>Simple  CARP</vt:lpstr>
      <vt:lpstr>A tool to control packet filter pfctl</vt:lpstr>
      <vt:lpstr>Multi WAN</vt:lpstr>
      <vt:lpstr>CARP with Dual Tree LAN (Discussion)</vt:lpstr>
      <vt:lpstr>Load Balancing</vt:lpstr>
      <vt:lpstr>Pfsense Load Balancing</vt:lpstr>
      <vt:lpstr>Pfsence Load Balancer Setup</vt:lpstr>
      <vt:lpstr>Sample setup</vt:lpstr>
      <vt:lpstr>Typical Sensor Network Topology</vt:lpstr>
      <vt:lpstr>ABB CARP bench test</vt:lpstr>
      <vt:lpstr>ABB CARP bench test</vt:lpstr>
      <vt:lpstr>Other pfsense Security Features</vt:lpstr>
      <vt:lpstr>Q &amp; A</vt:lpstr>
      <vt:lpstr>Thank you for your time</vt:lpstr>
      <vt:lpstr>References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Source Firewalls &amp; Routers</dc:title>
  <dc:creator> </dc:creator>
  <cp:lastModifiedBy> </cp:lastModifiedBy>
  <cp:revision>112</cp:revision>
  <dcterms:created xsi:type="dcterms:W3CDTF">2010-06-22T18:00:27Z</dcterms:created>
  <dcterms:modified xsi:type="dcterms:W3CDTF">2010-07-12T06:15:14Z</dcterms:modified>
</cp:coreProperties>
</file>