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png" ContentType="image/png"/>
  <Default Extension="rels" ContentType="application/vnd.openxmlformats-package.relationships+xml"/>
  <Override PartName="/ppt/slides/slide11.xml" ContentType="application/vnd.openxmlformats-officedocument.presentationml.slide+xml"/>
  <Default Extension="xml" ContentType="application/xml"/>
  <Override PartName="/ppt/slides/slide9.xml" ContentType="application/vnd.openxmlformats-officedocument.presentationml.slide+xml"/>
  <Override PartName="/ppt/notesSlides/notesSlide3.xml" ContentType="application/vnd.openxmlformats-officedocument.presentationml.notes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9"/>
  </p:notesMasterIdLst>
  <p:sldIdLst>
    <p:sldId id="256" r:id="rId2"/>
    <p:sldId id="270" r:id="rId3"/>
    <p:sldId id="259" r:id="rId4"/>
    <p:sldId id="272" r:id="rId5"/>
    <p:sldId id="271" r:id="rId6"/>
    <p:sldId id="261" r:id="rId7"/>
    <p:sldId id="260" r:id="rId8"/>
    <p:sldId id="280" r:id="rId9"/>
    <p:sldId id="262" r:id="rId10"/>
    <p:sldId id="273" r:id="rId11"/>
    <p:sldId id="274" r:id="rId12"/>
    <p:sldId id="275" r:id="rId13"/>
    <p:sldId id="276" r:id="rId14"/>
    <p:sldId id="277" r:id="rId15"/>
    <p:sldId id="278" r:id="rId16"/>
    <p:sldId id="279" r:id="rId17"/>
    <p:sldId id="258"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notes"/>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Objects="1">
      <p:cViewPr varScale="1">
        <p:scale>
          <a:sx n="148" d="100"/>
          <a:sy n="148" d="100"/>
        </p:scale>
        <p:origin x="-1312"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15F083-8EBD-0542-B849-B28E03038801}" type="datetimeFigureOut">
              <a:rPr lang="en-US" smtClean="0"/>
              <a:pPr/>
              <a:t>7/11/10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549BAE-7B8D-FF47-AA0F-01E4EF5280F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549BAE-7B8D-FF47-AA0F-01E4EF5280F8}"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Industrial – rotating machinery,</a:t>
            </a:r>
            <a:r>
              <a:rPr lang="en-US" baseline="0" dirty="0" smtClean="0"/>
              <a:t> inaccessible areas, hazardous areas</a:t>
            </a:r>
          </a:p>
          <a:p>
            <a:r>
              <a:rPr lang="en-US" baseline="0" dirty="0" smtClean="0"/>
              <a:t>Environmental- landfill water level monitoring</a:t>
            </a:r>
          </a:p>
          <a:p>
            <a:r>
              <a:rPr lang="en-US" baseline="0" dirty="0" smtClean="0"/>
              <a:t>Agricultural- crop water level monitoring</a:t>
            </a:r>
            <a:endParaRPr lang="en-US" dirty="0"/>
          </a:p>
        </p:txBody>
      </p:sp>
      <p:sp>
        <p:nvSpPr>
          <p:cNvPr id="4" name="Slide Number Placeholder 3"/>
          <p:cNvSpPr>
            <a:spLocks noGrp="1"/>
          </p:cNvSpPr>
          <p:nvPr>
            <p:ph type="sldNum" sz="quarter" idx="10"/>
          </p:nvPr>
        </p:nvSpPr>
        <p:spPr/>
        <p:txBody>
          <a:bodyPr/>
          <a:lstStyle/>
          <a:p>
            <a:fld id="{EA549BAE-7B8D-FF47-AA0F-01E4EF5280F8}"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Both of the disadvantages</a:t>
            </a:r>
            <a:r>
              <a:rPr lang="en-US" baseline="0" dirty="0" smtClean="0"/>
              <a:t> are unrealistic for wireless networks</a:t>
            </a:r>
            <a:endParaRPr lang="en-US" dirty="0"/>
          </a:p>
        </p:txBody>
      </p:sp>
      <p:sp>
        <p:nvSpPr>
          <p:cNvPr id="4" name="Slide Number Placeholder 3"/>
          <p:cNvSpPr>
            <a:spLocks noGrp="1"/>
          </p:cNvSpPr>
          <p:nvPr>
            <p:ph type="sldNum" sz="quarter" idx="10"/>
          </p:nvPr>
        </p:nvSpPr>
        <p:spPr/>
        <p:txBody>
          <a:bodyPr/>
          <a:lstStyle/>
          <a:p>
            <a:fld id="{EA549BAE-7B8D-FF47-AA0F-01E4EF5280F8}" type="slidenum">
              <a:rPr lang="en-US" smtClean="0"/>
              <a:pPr/>
              <a:t>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Node Capture</a:t>
            </a:r>
            <a:r>
              <a:rPr lang="en-US" baseline="0" dirty="0" smtClean="0"/>
              <a:t> -</a:t>
            </a:r>
            <a:r>
              <a:rPr lang="en-US" sz="1200" kern="1200" dirty="0" smtClean="0">
                <a:solidFill>
                  <a:schemeClr val="tx1"/>
                </a:solidFill>
                <a:latin typeface="+mn-lt"/>
                <a:ea typeface="+mn-ea"/>
                <a:cs typeface="+mn-cs"/>
              </a:rPr>
              <a:t>Capture of any number of nodes does not expose any additional communications in the network, since these nodes will have no knowledge of any secret link keys besides the ones that they are actively using.</a:t>
            </a:r>
          </a:p>
          <a:p>
            <a:r>
              <a:rPr lang="en-US" sz="1200" kern="1200" dirty="0" smtClean="0">
                <a:solidFill>
                  <a:schemeClr val="tx1"/>
                </a:solidFill>
                <a:latin typeface="+mn-lt"/>
                <a:ea typeface="+mn-ea"/>
                <a:cs typeface="+mn-cs"/>
              </a:rPr>
              <a:t>Revoke keypairs -Revocation can be per- formed by broadcasting a revocation message, signed by the master key. Nodes receiving the broadcast can authenticate it as coming from the central authority and ignore any future communications purporting to originate from the revoked keypair. If a large number of keypairs are to be revoked, the master keypair itself could be updated by broadcasting an updated new master key signed by the old master key, then unicast- ing the new master key’s signature on each of the legitimate public keys (the unicast is encrypted in the respective nodes’ public keys). The re- voked keypairs will not be signed by the new master key and will thus be rejected as invalid by all nodes in the network.</a:t>
            </a:r>
            <a:endParaRPr lang="en-US" dirty="0"/>
          </a:p>
        </p:txBody>
      </p:sp>
      <p:sp>
        <p:nvSpPr>
          <p:cNvPr id="4" name="Slide Number Placeholder 3"/>
          <p:cNvSpPr>
            <a:spLocks noGrp="1"/>
          </p:cNvSpPr>
          <p:nvPr>
            <p:ph type="sldNum" sz="quarter" idx="10"/>
          </p:nvPr>
        </p:nvSpPr>
        <p:spPr/>
        <p:txBody>
          <a:bodyPr/>
          <a:lstStyle/>
          <a:p>
            <a:fld id="{EA549BAE-7B8D-FF47-AA0F-01E4EF5280F8}" type="slidenum">
              <a:rPr lang="en-US" smtClean="0"/>
              <a:pPr/>
              <a:t>12</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main problem with the pairwise keys scheme is poor scalability. The number of keys that must be stored in each node is proportional to the total number of nodes in the network. With an 80 bit key, a network with 100 nodes will require almost 1kB of storage on each node for keys alone. Assuming memory-constrained sensor nodes, the pairwise keys scheme would not scale to large sensor networks. In addition, adding new nodes may also be a challenge in this setting.” [3]</a:t>
            </a:r>
          </a:p>
          <a:p>
            <a:r>
              <a:rPr lang="en-US" sz="1200" kern="1200" dirty="0" smtClean="0">
                <a:solidFill>
                  <a:schemeClr val="tx1"/>
                </a:solidFill>
                <a:latin typeface="+mn-lt"/>
                <a:ea typeface="+mn-ea"/>
                <a:cs typeface="+mn-cs"/>
              </a:rPr>
              <a:t>Node</a:t>
            </a:r>
            <a:r>
              <a:rPr lang="en-US" sz="1200" kern="1200" baseline="0" dirty="0" smtClean="0">
                <a:solidFill>
                  <a:schemeClr val="tx1"/>
                </a:solidFill>
                <a:latin typeface="+mn-lt"/>
                <a:ea typeface="+mn-ea"/>
                <a:cs typeface="+mn-cs"/>
              </a:rPr>
              <a:t> Capture - </a:t>
            </a:r>
            <a:r>
              <a:rPr lang="en-US" sz="1200" kern="1200" dirty="0" smtClean="0">
                <a:solidFill>
                  <a:schemeClr val="tx1"/>
                </a:solidFill>
                <a:latin typeface="+mn-lt"/>
                <a:ea typeface="+mn-ea"/>
                <a:cs typeface="+mn-cs"/>
              </a:rPr>
              <a:t>Any node that is captured reveals no information about links that it is not directly involved</a:t>
            </a:r>
            <a:r>
              <a:rPr lang="en-US" sz="1200" kern="1200" baseline="0" dirty="0" smtClean="0">
                <a:solidFill>
                  <a:schemeClr val="tx1"/>
                </a:solidFill>
                <a:latin typeface="+mn-lt"/>
                <a:ea typeface="+mn-ea"/>
                <a:cs typeface="+mn-cs"/>
              </a:rPr>
              <a:t> in similar to asymmetric cryptography</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Revoke- If a node is detected to be compromised, its entire set of n − 1 pairwise keys is simply broadcast to the network. No authentication is necessary. Any node that hears a key in its set of pairwise keys broadcast in the open immediately stops using it. This effectively cuts off the revoked node from the network.</a:t>
            </a:r>
          </a:p>
          <a:p>
            <a:r>
              <a:rPr lang="en-US" sz="1200" kern="1200" dirty="0" smtClean="0">
                <a:solidFill>
                  <a:schemeClr val="tx1"/>
                </a:solidFill>
                <a:latin typeface="+mn-lt"/>
                <a:ea typeface="+mn-ea"/>
                <a:cs typeface="+mn-cs"/>
              </a:rPr>
              <a:t>Symmetric cryptography -</a:t>
            </a:r>
            <a:r>
              <a:rPr lang="en-US" sz="1200" kern="1200" baseline="0" dirty="0" smtClean="0">
                <a:solidFill>
                  <a:schemeClr val="tx1"/>
                </a:solidFill>
                <a:latin typeface="+mn-lt"/>
                <a:ea typeface="+mn-ea"/>
                <a:cs typeface="+mn-cs"/>
              </a:rPr>
              <a:t> so less computing overhead</a:t>
            </a:r>
            <a:endParaRPr lang="en-US" dirty="0"/>
          </a:p>
        </p:txBody>
      </p:sp>
      <p:sp>
        <p:nvSpPr>
          <p:cNvPr id="4" name="Slide Number Placeholder 3"/>
          <p:cNvSpPr>
            <a:spLocks noGrp="1"/>
          </p:cNvSpPr>
          <p:nvPr>
            <p:ph type="sldNum" sz="quarter" idx="10"/>
          </p:nvPr>
        </p:nvSpPr>
        <p:spPr/>
        <p:txBody>
          <a:bodyPr/>
          <a:lstStyle/>
          <a:p>
            <a:fld id="{EA549BAE-7B8D-FF47-AA0F-01E4EF5280F8}" type="slidenum">
              <a:rPr lang="en-US" smtClean="0"/>
              <a:pPr/>
              <a:t>14</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Small memory requirement- For every node, a single secret symmetric key shared with the base station is needed, as well as one unique link key for each one of its neighbors. This is a small set of keys. Further-Key Distribution Techniques for Sensor Networks9 more, the key establishment is efficient, as it only requires symmetric cryptographic primitives.[3]</a:t>
            </a:r>
          </a:p>
          <a:p>
            <a:r>
              <a:rPr lang="en-US" sz="1200" i="1" kern="1200" dirty="0" smtClean="0">
                <a:solidFill>
                  <a:schemeClr val="tx1"/>
                </a:solidFill>
                <a:latin typeface="+mn-lt"/>
                <a:ea typeface="+mn-ea"/>
                <a:cs typeface="+mn-cs"/>
              </a:rPr>
              <a:t>Node capture- any captured</a:t>
            </a:r>
            <a:r>
              <a:rPr lang="en-US" sz="1200" i="1" kern="1200" baseline="0" dirty="0" smtClean="0">
                <a:solidFill>
                  <a:schemeClr val="tx1"/>
                </a:solidFill>
                <a:latin typeface="+mn-lt"/>
                <a:ea typeface="+mn-ea"/>
                <a:cs typeface="+mn-cs"/>
              </a:rPr>
              <a:t> nodes don’t give out secret info about rest of network.</a:t>
            </a:r>
          </a:p>
          <a:p>
            <a:r>
              <a:rPr lang="en-US" sz="1200" i="1" kern="1200" baseline="0" dirty="0" smtClean="0">
                <a:solidFill>
                  <a:schemeClr val="tx1"/>
                </a:solidFill>
                <a:latin typeface="+mn-lt"/>
                <a:ea typeface="+mn-ea"/>
                <a:cs typeface="+mn-cs"/>
              </a:rPr>
              <a:t>Node revocation- base station can revoke nodes</a:t>
            </a:r>
          </a:p>
          <a:p>
            <a:r>
              <a:rPr lang="en-US" sz="1200" i="1" kern="1200" baseline="0" dirty="0" smtClean="0">
                <a:solidFill>
                  <a:schemeClr val="tx1"/>
                </a:solidFill>
                <a:latin typeface="+mn-lt"/>
                <a:ea typeface="+mn-ea"/>
                <a:cs typeface="+mn-cs"/>
              </a:rPr>
              <a:t>Node replication – base station controls</a:t>
            </a:r>
          </a:p>
          <a:p>
            <a:r>
              <a:rPr lang="en-US" sz="1200" i="1" kern="1200" baseline="0" dirty="0" smtClean="0">
                <a:solidFill>
                  <a:schemeClr val="tx1"/>
                </a:solidFill>
                <a:latin typeface="+mn-lt"/>
                <a:ea typeface="+mn-ea"/>
                <a:cs typeface="+mn-cs"/>
              </a:rPr>
              <a:t>Not scalable – might need multiple base stations.</a:t>
            </a:r>
            <a:endParaRPr lang="en-US" dirty="0"/>
          </a:p>
        </p:txBody>
      </p:sp>
      <p:sp>
        <p:nvSpPr>
          <p:cNvPr id="4" name="Slide Number Placeholder 3"/>
          <p:cNvSpPr>
            <a:spLocks noGrp="1"/>
          </p:cNvSpPr>
          <p:nvPr>
            <p:ph type="sldNum" sz="quarter" idx="10"/>
          </p:nvPr>
        </p:nvSpPr>
        <p:spPr/>
        <p:txBody>
          <a:bodyPr/>
          <a:lstStyle/>
          <a:p>
            <a:fld id="{EA549BAE-7B8D-FF47-AA0F-01E4EF5280F8}" type="slidenum">
              <a:rPr lang="en-US" smtClean="0"/>
              <a:pPr/>
              <a:t>16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 1</a:t>
            </a:r>
          </a:p>
          <a:p>
            <a:endParaRPr lang="en-US" dirty="0"/>
          </a:p>
        </p:txBody>
      </p:sp>
      <p:sp>
        <p:nvSpPr>
          <p:cNvPr id="4" name="Slide Number Placeholder 3"/>
          <p:cNvSpPr>
            <a:spLocks noGrp="1"/>
          </p:cNvSpPr>
          <p:nvPr>
            <p:ph type="sldNum" sz="quarter" idx="10"/>
          </p:nvPr>
        </p:nvSpPr>
        <p:spPr/>
        <p:txBody>
          <a:bodyPr/>
          <a:lstStyle/>
          <a:p>
            <a:fld id="{EA549BAE-7B8D-FF47-AA0F-01E4EF5280F8}" type="slidenum">
              <a:rPr lang="en-US" smtClean="0"/>
              <a:pPr/>
              <a:t>17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338CBA5A-100C-F343-A833-E43A97564442}" type="datetimeFigureOut">
              <a:rPr lang="en-US" smtClean="0"/>
              <a:pPr/>
              <a:t>7/11/10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43CE1C2-12DC-9B48-928A-E3CFEEEEE083}"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8CBA5A-100C-F343-A833-E43A97564442}" type="datetimeFigureOut">
              <a:rPr lang="en-US" smtClean="0"/>
              <a:pPr/>
              <a:t>7/11/10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43CE1C2-12DC-9B48-928A-E3CFEEEEE08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8CBA5A-100C-F343-A833-E43A97564442}" type="datetimeFigureOut">
              <a:rPr lang="en-US" smtClean="0"/>
              <a:pPr/>
              <a:t>7/11/10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43CE1C2-12DC-9B48-928A-E3CFEEEEE08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2pPr>
              <a:defRPr>
                <a:latin typeface="Arial"/>
                <a:cs typeface="Arial"/>
              </a:defRPr>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338CBA5A-100C-F343-A833-E43A97564442}" type="datetimeFigureOut">
              <a:rPr lang="en-US" smtClean="0"/>
              <a:pPr/>
              <a:t>7/11/10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43CE1C2-12DC-9B48-928A-E3CFEEEEE08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8CBA5A-100C-F343-A833-E43A97564442}" type="datetimeFigureOut">
              <a:rPr lang="en-US" smtClean="0"/>
              <a:pPr/>
              <a:t>7/11/10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43CE1C2-12DC-9B48-928A-E3CFEEEEE083}"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38CBA5A-100C-F343-A833-E43A97564442}" type="datetimeFigureOut">
              <a:rPr lang="en-US" smtClean="0"/>
              <a:pPr/>
              <a:t>7/11/10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43CE1C2-12DC-9B48-928A-E3CFEEEEE08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38CBA5A-100C-F343-A833-E43A97564442}" type="datetimeFigureOut">
              <a:rPr lang="en-US" smtClean="0"/>
              <a:pPr/>
              <a:t>7/11/10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43CE1C2-12DC-9B48-928A-E3CFEEEEE08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8CBA5A-100C-F343-A833-E43A97564442}" type="datetimeFigureOut">
              <a:rPr lang="en-US" smtClean="0"/>
              <a:pPr/>
              <a:t>7/11/10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43CE1C2-12DC-9B48-928A-E3CFEEEEE08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8CBA5A-100C-F343-A833-E43A97564442}" type="datetimeFigureOut">
              <a:rPr lang="en-US" smtClean="0"/>
              <a:pPr/>
              <a:t>7/11/10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43CE1C2-12DC-9B48-928A-E3CFEEEEE08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atin typeface="Arial"/>
                <a:cs typeface="Arial"/>
              </a:defRPr>
            </a:lvl1pPr>
            <a:lvl2pPr>
              <a:defRPr sz="2800">
                <a:latin typeface="Arial"/>
                <a:cs typeface="Arial"/>
              </a:defRPr>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338CBA5A-100C-F343-A833-E43A97564442}" type="datetimeFigureOut">
              <a:rPr lang="en-US" smtClean="0"/>
              <a:pPr/>
              <a:t>7/11/10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43CE1C2-12DC-9B48-928A-E3CFEEEEE08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8CBA5A-100C-F343-A833-E43A97564442}" type="datetimeFigureOut">
              <a:rPr lang="en-US" smtClean="0"/>
              <a:pPr/>
              <a:t>7/11/10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43CE1C2-12DC-9B48-928A-E3CFEEEEE083}"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8CBA5A-100C-F343-A833-E43A97564442}" type="datetimeFigureOut">
              <a:rPr lang="en-US" smtClean="0"/>
              <a:pPr/>
              <a:t>7/11/10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3CE1C2-12DC-9B48-928A-E3CFEEEEE083}"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4000" dirty="0" smtClean="0">
                <a:latin typeface="Arial"/>
                <a:cs typeface="Arial"/>
              </a:rPr>
              <a:t>Message Integrity in Wireless </a:t>
            </a:r>
            <a:r>
              <a:rPr lang="en-US" sz="4000" dirty="0" smtClean="0"/>
              <a:t>Senor Networks</a:t>
            </a:r>
            <a:br>
              <a:rPr lang="en-US" sz="4000" dirty="0" smtClean="0"/>
            </a:br>
            <a:endParaRPr lang="en-US" sz="4000" dirty="0">
              <a:latin typeface="Arial"/>
              <a:cs typeface="Arial"/>
            </a:endParaRPr>
          </a:p>
        </p:txBody>
      </p:sp>
      <p:sp>
        <p:nvSpPr>
          <p:cNvPr id="3" name="Subtitle 2"/>
          <p:cNvSpPr>
            <a:spLocks noGrp="1"/>
          </p:cNvSpPr>
          <p:nvPr>
            <p:ph type="subTitle" idx="1"/>
          </p:nvPr>
        </p:nvSpPr>
        <p:spPr/>
        <p:txBody>
          <a:bodyPr/>
          <a:lstStyle/>
          <a:p>
            <a:pPr>
              <a:lnSpc>
                <a:spcPct val="90000"/>
              </a:lnSpc>
            </a:pPr>
            <a:r>
              <a:rPr lang="en-US" dirty="0" smtClean="0">
                <a:solidFill>
                  <a:schemeClr val="tx1"/>
                </a:solidFill>
                <a:effectLst>
                  <a:outerShdw blurRad="38100" dist="38100" dir="2700000" algn="tl">
                    <a:srgbClr val="DDDDDD"/>
                  </a:outerShdw>
                </a:effectLst>
                <a:latin typeface="Arial"/>
                <a:cs typeface="Arial"/>
              </a:rPr>
              <a:t>CSCI 5235</a:t>
            </a:r>
          </a:p>
          <a:p>
            <a:pPr>
              <a:lnSpc>
                <a:spcPct val="90000"/>
              </a:lnSpc>
            </a:pPr>
            <a:r>
              <a:rPr lang="en-US" sz="2800" dirty="0" smtClean="0">
                <a:solidFill>
                  <a:schemeClr val="tx1"/>
                </a:solidFill>
                <a:effectLst>
                  <a:outerShdw blurRad="38100" dist="38100" dir="2700000" algn="tl">
                    <a:srgbClr val="DDDDDD"/>
                  </a:outerShdw>
                </a:effectLst>
                <a:latin typeface="Arial"/>
                <a:cs typeface="Arial"/>
              </a:rPr>
              <a:t>Instructor: Dr. </a:t>
            </a:r>
            <a:r>
              <a:rPr lang="en-US" sz="2800" dirty="0" smtClean="0">
                <a:solidFill>
                  <a:schemeClr val="tx1"/>
                </a:solidFill>
                <a:effectLst>
                  <a:outerShdw blurRad="38100" dist="38100" dir="2700000" algn="tl">
                    <a:srgbClr val="DDDDDD"/>
                  </a:outerShdw>
                </a:effectLst>
              </a:rPr>
              <a:t>T. Andrew Yang</a:t>
            </a:r>
            <a:endParaRPr lang="en-US" sz="2800" dirty="0" smtClean="0">
              <a:solidFill>
                <a:schemeClr val="tx1"/>
              </a:solidFill>
              <a:effectLst>
                <a:outerShdw blurRad="38100" dist="38100" dir="2700000" algn="tl">
                  <a:srgbClr val="DDDDDD"/>
                </a:outerShdw>
              </a:effectLst>
              <a:latin typeface="Arial"/>
              <a:cs typeface="Arial"/>
            </a:endParaRPr>
          </a:p>
          <a:p>
            <a:pPr>
              <a:lnSpc>
                <a:spcPct val="90000"/>
              </a:lnSpc>
            </a:pPr>
            <a:r>
              <a:rPr lang="en-US" sz="2800" dirty="0" smtClean="0">
                <a:solidFill>
                  <a:schemeClr val="tx1"/>
                </a:solidFill>
                <a:effectLst>
                  <a:outerShdw blurRad="38100" dist="38100" dir="2700000" algn="tl">
                    <a:srgbClr val="DDDDDD"/>
                  </a:outerShdw>
                </a:effectLst>
                <a:latin typeface="Arial"/>
                <a:cs typeface="Arial"/>
              </a:rPr>
              <a:t>Presented by: Steven Turner</a:t>
            </a:r>
          </a:p>
          <a:p>
            <a:endParaRPr lang="en-US" dirty="0"/>
          </a:p>
        </p:txBody>
      </p:sp>
      <p:sp>
        <p:nvSpPr>
          <p:cNvPr id="5" name="TextBox 4"/>
          <p:cNvSpPr txBox="1"/>
          <p:nvPr/>
        </p:nvSpPr>
        <p:spPr>
          <a:xfrm>
            <a:off x="3810000" y="835967"/>
            <a:ext cx="1224614" cy="461665"/>
          </a:xfrm>
          <a:prstGeom prst="rect">
            <a:avLst/>
          </a:prstGeom>
          <a:noFill/>
        </p:spPr>
        <p:txBody>
          <a:bodyPr wrap="none" rtlCol="0">
            <a:spAutoFit/>
          </a:bodyPr>
          <a:lstStyle/>
          <a:p>
            <a:r>
              <a:rPr lang="en-US" sz="2400" dirty="0" smtClean="0"/>
              <a:t>Abstract</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Asymmetric Cryptography</a:t>
            </a:r>
            <a:endParaRPr lang="en-US" dirty="0"/>
          </a:p>
        </p:txBody>
      </p:sp>
      <p:sp>
        <p:nvSpPr>
          <p:cNvPr id="3" name="Content Placeholder 2"/>
          <p:cNvSpPr>
            <a:spLocks noGrp="1"/>
          </p:cNvSpPr>
          <p:nvPr>
            <p:ph idx="1"/>
          </p:nvPr>
        </p:nvSpPr>
        <p:spPr/>
        <p:txBody>
          <a:bodyPr/>
          <a:lstStyle/>
          <a:p>
            <a:r>
              <a:rPr lang="en-US" dirty="0" smtClean="0"/>
              <a:t>Based on public key cryptography</a:t>
            </a:r>
          </a:p>
          <a:p>
            <a:r>
              <a:rPr lang="en-US" dirty="0" smtClean="0"/>
              <a:t>Initialization</a:t>
            </a:r>
          </a:p>
          <a:p>
            <a:pPr lvl="1"/>
            <a:r>
              <a:rPr lang="en-US" dirty="0" smtClean="0"/>
              <a:t>Prior to node deployment, a master public/private keypair, (K</a:t>
            </a:r>
            <a:r>
              <a:rPr lang="en-US" baseline="-25000" dirty="0" smtClean="0"/>
              <a:t>M</a:t>
            </a:r>
            <a:r>
              <a:rPr lang="en-US" dirty="0" smtClean="0"/>
              <a:t> , K</a:t>
            </a:r>
            <a:r>
              <a:rPr lang="en-US" baseline="-25000" dirty="0" smtClean="0"/>
              <a:t>M</a:t>
            </a:r>
            <a:r>
              <a:rPr lang="en-US" dirty="0" smtClean="0"/>
              <a:t>−1)  generated</a:t>
            </a:r>
          </a:p>
          <a:p>
            <a:pPr lvl="1"/>
            <a:r>
              <a:rPr lang="en-US" dirty="0" smtClean="0"/>
              <a:t>Then, for every node A, its public/private keypair (K</a:t>
            </a:r>
            <a:r>
              <a:rPr lang="en-US" baseline="-25000" dirty="0" smtClean="0"/>
              <a:t>A</a:t>
            </a:r>
            <a:r>
              <a:rPr lang="en-US" dirty="0" smtClean="0"/>
              <a:t>, K</a:t>
            </a:r>
            <a:r>
              <a:rPr lang="en-US" baseline="-25000" dirty="0" smtClean="0"/>
              <a:t>A</a:t>
            </a:r>
            <a:r>
              <a:rPr lang="en-US" dirty="0" smtClean="0"/>
              <a:t>−1) is generated </a:t>
            </a:r>
          </a:p>
          <a:p>
            <a:pPr lvl="1"/>
            <a:r>
              <a:rPr lang="en-US" dirty="0" smtClean="0"/>
              <a:t>Node A stores (K</a:t>
            </a:r>
            <a:r>
              <a:rPr lang="en-US" baseline="-25000" dirty="0" smtClean="0"/>
              <a:t>A</a:t>
            </a:r>
            <a:r>
              <a:rPr lang="en-US" dirty="0" smtClean="0"/>
              <a:t>, K</a:t>
            </a:r>
            <a:r>
              <a:rPr lang="en-US" baseline="-25000" dirty="0" smtClean="0"/>
              <a:t>A</a:t>
            </a:r>
            <a:r>
              <a:rPr lang="en-US" dirty="0" smtClean="0"/>
              <a:t>−1), K</a:t>
            </a:r>
            <a:r>
              <a:rPr lang="en-US" baseline="-25000" dirty="0" smtClean="0"/>
              <a:t>M </a:t>
            </a:r>
            <a:r>
              <a:rPr lang="en-US" dirty="0" smtClean="0"/>
              <a:t>, and the master key’s signature on A’s public key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Asymmetric Cryptography cont</a:t>
            </a:r>
            <a:endParaRPr lang="en-US" dirty="0"/>
          </a:p>
        </p:txBody>
      </p:sp>
      <p:sp>
        <p:nvSpPr>
          <p:cNvPr id="3" name="Content Placeholder 2"/>
          <p:cNvSpPr>
            <a:spLocks noGrp="1"/>
          </p:cNvSpPr>
          <p:nvPr>
            <p:ph idx="1"/>
          </p:nvPr>
        </p:nvSpPr>
        <p:spPr/>
        <p:txBody>
          <a:bodyPr/>
          <a:lstStyle/>
          <a:p>
            <a:r>
              <a:rPr lang="en-US" dirty="0" smtClean="0"/>
              <a:t>Deployment</a:t>
            </a:r>
          </a:p>
          <a:p>
            <a:pPr lvl="1"/>
            <a:r>
              <a:rPr lang="en-US" dirty="0" smtClean="0"/>
              <a:t>Nodes are now deployed in network</a:t>
            </a:r>
          </a:p>
          <a:p>
            <a:r>
              <a:rPr lang="en-US" dirty="0" smtClean="0"/>
              <a:t>Nodes then do a key exchange of public keys and master key signatures </a:t>
            </a:r>
          </a:p>
          <a:p>
            <a:r>
              <a:rPr lang="en-US" dirty="0" smtClean="0"/>
              <a:t>Symmetric links between the nodes are achieved</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Asymmetric Cryptography cont</a:t>
            </a:r>
            <a:endParaRPr lang="en-US" dirty="0"/>
          </a:p>
        </p:txBody>
      </p:sp>
      <p:sp>
        <p:nvSpPr>
          <p:cNvPr id="3" name="Content Placeholder 2"/>
          <p:cNvSpPr>
            <a:spLocks noGrp="1"/>
          </p:cNvSpPr>
          <p:nvPr>
            <p:ph idx="1"/>
          </p:nvPr>
        </p:nvSpPr>
        <p:spPr/>
        <p:txBody>
          <a:bodyPr>
            <a:normAutofit lnSpcReduction="10000"/>
          </a:bodyPr>
          <a:lstStyle/>
          <a:p>
            <a:r>
              <a:rPr lang="en-US" dirty="0" smtClean="0"/>
              <a:t>Advantages</a:t>
            </a:r>
          </a:p>
          <a:p>
            <a:pPr lvl="1"/>
            <a:r>
              <a:rPr lang="en-US" dirty="0" smtClean="0"/>
              <a:t>Resiliency against node capture.</a:t>
            </a:r>
          </a:p>
          <a:p>
            <a:pPr lvl="1"/>
            <a:r>
              <a:rPr lang="en-US" dirty="0" smtClean="0"/>
              <a:t>Revoke comprised keypairs. </a:t>
            </a:r>
          </a:p>
          <a:p>
            <a:pPr lvl="1"/>
            <a:r>
              <a:rPr lang="en-US" dirty="0" smtClean="0"/>
              <a:t>Scalable.</a:t>
            </a:r>
          </a:p>
          <a:p>
            <a:pPr lvl="0"/>
            <a:r>
              <a:rPr lang="en-US" dirty="0" smtClean="0"/>
              <a:t>Disadvantages</a:t>
            </a:r>
          </a:p>
          <a:p>
            <a:pPr lvl="1"/>
            <a:r>
              <a:rPr lang="en-US" dirty="0" smtClean="0"/>
              <a:t>Asymmetric key software and or hardware needed.</a:t>
            </a:r>
          </a:p>
          <a:p>
            <a:pPr lvl="1"/>
            <a:r>
              <a:rPr lang="en-US" dirty="0" smtClean="0"/>
              <a:t>Vulnerable to denial of service.</a:t>
            </a:r>
          </a:p>
          <a:p>
            <a:pPr lvl="1"/>
            <a:r>
              <a:rPr lang="en-US" dirty="0" smtClean="0"/>
              <a:t>No resistance to node replication.</a:t>
            </a:r>
          </a:p>
          <a:p>
            <a:pPr lvl="1"/>
            <a:endParaRPr lang="en-US" dirty="0" smtClean="0"/>
          </a:p>
          <a:p>
            <a:endParaRPr lang="en-US" dirty="0" smtClean="0"/>
          </a:p>
          <a:p>
            <a:pPr lvl="1"/>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Pairwise-Shared Keys</a:t>
            </a:r>
            <a:endParaRPr lang="en-US" dirty="0"/>
          </a:p>
        </p:txBody>
      </p:sp>
      <p:sp>
        <p:nvSpPr>
          <p:cNvPr id="3" name="Content Placeholder 2"/>
          <p:cNvSpPr>
            <a:spLocks noGrp="1"/>
          </p:cNvSpPr>
          <p:nvPr>
            <p:ph idx="1"/>
          </p:nvPr>
        </p:nvSpPr>
        <p:spPr/>
        <p:txBody>
          <a:bodyPr/>
          <a:lstStyle/>
          <a:p>
            <a:r>
              <a:rPr lang="en-US" dirty="0" smtClean="0"/>
              <a:t>Every node shares a unique symmetric key with every other node </a:t>
            </a:r>
          </a:p>
          <a:p>
            <a:r>
              <a:rPr lang="en-US" dirty="0" smtClean="0"/>
              <a:t>For a network of n nodes, there are n/2 unique keys</a:t>
            </a:r>
          </a:p>
          <a:p>
            <a:r>
              <a:rPr lang="en-US" dirty="0" smtClean="0"/>
              <a:t>Every node stores n-1 keys, one of each of the other nodes in the network [3]</a:t>
            </a:r>
          </a:p>
          <a:p>
            <a:r>
              <a:rPr lang="en-US" dirty="0" smtClean="0"/>
              <a:t>Nodes perform key discovery after deployment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Pairwise-Shared </a:t>
            </a:r>
            <a:r>
              <a:rPr lang="en-US" dirty="0" smtClean="0"/>
              <a:t>Keys cont</a:t>
            </a:r>
            <a:endParaRPr lang="en-US" dirty="0"/>
          </a:p>
        </p:txBody>
      </p:sp>
      <p:sp>
        <p:nvSpPr>
          <p:cNvPr id="3" name="Content Placeholder 2"/>
          <p:cNvSpPr>
            <a:spLocks noGrp="1"/>
          </p:cNvSpPr>
          <p:nvPr>
            <p:ph idx="1"/>
          </p:nvPr>
        </p:nvSpPr>
        <p:spPr/>
        <p:txBody>
          <a:bodyPr/>
          <a:lstStyle/>
          <a:p>
            <a:r>
              <a:rPr lang="en-US" dirty="0" smtClean="0"/>
              <a:t>Advantages</a:t>
            </a:r>
          </a:p>
          <a:p>
            <a:pPr lvl="1"/>
            <a:r>
              <a:rPr lang="en-US" dirty="0" smtClean="0"/>
              <a:t>Resiliency against node capture.</a:t>
            </a:r>
            <a:endParaRPr lang="en-US" dirty="0" smtClean="0"/>
          </a:p>
          <a:p>
            <a:pPr lvl="1"/>
            <a:r>
              <a:rPr lang="en-US" dirty="0" smtClean="0"/>
              <a:t>Revoke comprised keypairs. </a:t>
            </a:r>
            <a:endParaRPr lang="en-US" dirty="0" smtClean="0"/>
          </a:p>
          <a:p>
            <a:pPr lvl="1"/>
            <a:r>
              <a:rPr lang="en-US" dirty="0" smtClean="0"/>
              <a:t>Symmetric cryptography.</a:t>
            </a:r>
            <a:endParaRPr lang="en-US" dirty="0" smtClean="0"/>
          </a:p>
          <a:p>
            <a:r>
              <a:rPr lang="en-US" dirty="0" smtClean="0"/>
              <a:t>Disadvantages</a:t>
            </a:r>
          </a:p>
          <a:p>
            <a:pPr lvl="1"/>
            <a:r>
              <a:rPr lang="en-US" dirty="0" smtClean="0"/>
              <a:t>Poor scalability</a:t>
            </a:r>
          </a:p>
          <a:p>
            <a:pPr lvl="1"/>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Bootstrapping Security off Base Station</a:t>
            </a:r>
            <a:endParaRPr lang="en-US" sz="3600" dirty="0"/>
          </a:p>
        </p:txBody>
      </p:sp>
      <p:sp>
        <p:nvSpPr>
          <p:cNvPr id="3" name="Content Placeholder 2"/>
          <p:cNvSpPr>
            <a:spLocks noGrp="1"/>
          </p:cNvSpPr>
          <p:nvPr>
            <p:ph idx="1"/>
          </p:nvPr>
        </p:nvSpPr>
        <p:spPr/>
        <p:txBody>
          <a:bodyPr/>
          <a:lstStyle/>
          <a:p>
            <a:r>
              <a:rPr lang="en-US" dirty="0" smtClean="0"/>
              <a:t>Use secure base station link provide link keys to sensor nodes. [3]</a:t>
            </a:r>
          </a:p>
          <a:p>
            <a:r>
              <a:rPr lang="en-US" dirty="0" smtClean="0"/>
              <a:t>Similar to Kerberos.</a:t>
            </a:r>
          </a:p>
          <a:p>
            <a:r>
              <a:rPr lang="en-US" dirty="0" smtClean="0"/>
              <a:t>Prior to deployment unique symmetric key generated for all nodes.</a:t>
            </a:r>
          </a:p>
          <a:p>
            <a:r>
              <a:rPr lang="en-US" dirty="0" smtClean="0"/>
              <a:t>Nodes communicate with each other through trusted third party “base station”</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Bootstrapping Security off Base Station</a:t>
            </a:r>
            <a:endParaRPr lang="en-US" sz="3600" dirty="0"/>
          </a:p>
        </p:txBody>
      </p:sp>
      <p:sp>
        <p:nvSpPr>
          <p:cNvPr id="3" name="Content Placeholder 2"/>
          <p:cNvSpPr>
            <a:spLocks noGrp="1"/>
          </p:cNvSpPr>
          <p:nvPr>
            <p:ph idx="1"/>
          </p:nvPr>
        </p:nvSpPr>
        <p:spPr/>
        <p:txBody>
          <a:bodyPr/>
          <a:lstStyle/>
          <a:p>
            <a:r>
              <a:rPr lang="en-US" dirty="0" smtClean="0"/>
              <a:t>Advantages</a:t>
            </a:r>
          </a:p>
          <a:p>
            <a:pPr lvl="1"/>
            <a:r>
              <a:rPr lang="en-US" dirty="0" smtClean="0"/>
              <a:t>Small memory requirement</a:t>
            </a:r>
          </a:p>
          <a:p>
            <a:pPr lvl="1"/>
            <a:r>
              <a:rPr lang="en-US" dirty="0" smtClean="0"/>
              <a:t>Resiliency </a:t>
            </a:r>
            <a:r>
              <a:rPr lang="en-US" dirty="0" smtClean="0"/>
              <a:t>against node capture</a:t>
            </a:r>
            <a:r>
              <a:rPr lang="en-US" dirty="0" smtClean="0"/>
              <a:t>.</a:t>
            </a:r>
          </a:p>
          <a:p>
            <a:pPr lvl="1"/>
            <a:r>
              <a:rPr lang="en-US" dirty="0" smtClean="0"/>
              <a:t>Revocation of nodes simple</a:t>
            </a:r>
          </a:p>
          <a:p>
            <a:pPr lvl="1"/>
            <a:r>
              <a:rPr lang="en-US" dirty="0" smtClean="0"/>
              <a:t>Node replication is controllable</a:t>
            </a:r>
          </a:p>
          <a:p>
            <a:r>
              <a:rPr lang="en-US" dirty="0" smtClean="0"/>
              <a:t>Disadvantages</a:t>
            </a:r>
          </a:p>
          <a:p>
            <a:pPr lvl="1"/>
            <a:r>
              <a:rPr lang="en-US" dirty="0" smtClean="0"/>
              <a:t>Base station a target for compromise</a:t>
            </a:r>
          </a:p>
          <a:p>
            <a:pPr lvl="1"/>
            <a:r>
              <a:rPr lang="en-US" dirty="0" smtClean="0"/>
              <a:t>Not scalable</a:t>
            </a:r>
          </a:p>
          <a:p>
            <a:pPr lvl="1"/>
            <a:endParaRPr lang="en-US" dirty="0" smtClean="0"/>
          </a:p>
          <a:p>
            <a:pPr lvl="1"/>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92500" lnSpcReduction="20000"/>
          </a:bodyPr>
          <a:lstStyle/>
          <a:p>
            <a:r>
              <a:rPr lang="en-US" sz="2800" dirty="0" smtClean="0"/>
              <a:t>[1] Fei Hu, Jim Ziobro, Jason Tillett, and Neeraj K. Sharma. </a:t>
            </a:r>
            <a:r>
              <a:rPr lang="en-US" sz="2800" b="1" i="1" dirty="0" smtClean="0"/>
              <a:t>Secure Wireless Sensor Networks: Problems and Solutions</a:t>
            </a:r>
            <a:r>
              <a:rPr lang="en-US" sz="2800" dirty="0" smtClean="0"/>
              <a:t> Journal of Systemics, Cybernetics and Informatics, Volume 1 - Number 4 </a:t>
            </a:r>
          </a:p>
          <a:p>
            <a:r>
              <a:rPr lang="en-US" sz="2800" dirty="0" smtClean="0"/>
              <a:t>[2] John Paul Walters, Zhengqiang Liang, Weisong Shi, and Vipin Chaudhary. </a:t>
            </a:r>
            <a:r>
              <a:rPr lang="en-US" sz="2800" b="1" dirty="0" smtClean="0"/>
              <a:t>Wireless Sensor Network Security: A Survey</a:t>
            </a:r>
            <a:r>
              <a:rPr lang="en-US" sz="2800" dirty="0" smtClean="0"/>
              <a:t> Department of Computer Science Wayne State University, 2006. Security in Distributed, Grid, and Pervasive Computing, Chapter 17</a:t>
            </a:r>
          </a:p>
          <a:p>
            <a:r>
              <a:rPr lang="en-US" sz="2800" dirty="0" smtClean="0"/>
              <a:t>[3] Haowen Chan, Adrian Perrig, Dawn Song. </a:t>
            </a:r>
            <a:r>
              <a:rPr lang="en-US" sz="2800" b="1" dirty="0" smtClean="0"/>
              <a:t>Random Key Predistribution Schemes for Sensor Networks</a:t>
            </a:r>
            <a:r>
              <a:rPr lang="en-US" sz="2800" dirty="0" smtClean="0"/>
              <a:t>, Carnegie Mellon University, In 2003 IEEE Symposium on Research in Security and Privacy. pp197-213.</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lnSpcReduction="10000"/>
          </a:bodyPr>
          <a:lstStyle/>
          <a:p>
            <a:r>
              <a:rPr lang="en-US" dirty="0" smtClean="0"/>
              <a:t>Introduction</a:t>
            </a:r>
          </a:p>
          <a:p>
            <a:r>
              <a:rPr lang="en-US" dirty="0" smtClean="0"/>
              <a:t>Wireless Sensor Network Definition</a:t>
            </a:r>
          </a:p>
          <a:p>
            <a:r>
              <a:rPr lang="en-US" dirty="0" smtClean="0"/>
              <a:t>Security Challenges</a:t>
            </a:r>
          </a:p>
          <a:p>
            <a:r>
              <a:rPr lang="en-US" dirty="0" smtClean="0"/>
              <a:t>Importance to Network Security</a:t>
            </a:r>
            <a:endParaRPr lang="en-US" dirty="0" smtClean="0"/>
          </a:p>
          <a:p>
            <a:r>
              <a:rPr lang="en-US" dirty="0" smtClean="0"/>
              <a:t>Symmetric </a:t>
            </a:r>
            <a:r>
              <a:rPr lang="en-US" dirty="0" smtClean="0"/>
              <a:t>Key Cryptography</a:t>
            </a:r>
            <a:endParaRPr lang="en-US" dirty="0" smtClean="0"/>
          </a:p>
          <a:p>
            <a:r>
              <a:rPr lang="en-US" dirty="0" smtClean="0"/>
              <a:t>Asymmetric Cryptography</a:t>
            </a:r>
          </a:p>
          <a:p>
            <a:r>
              <a:rPr lang="en-US" dirty="0" smtClean="0"/>
              <a:t>Pair-wise shared keys</a:t>
            </a:r>
          </a:p>
          <a:p>
            <a:r>
              <a:rPr lang="en-US" dirty="0" smtClean="0"/>
              <a:t>Bootstrapping</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lnSpcReduction="10000"/>
          </a:bodyPr>
          <a:lstStyle/>
          <a:p>
            <a:r>
              <a:rPr lang="en-US" dirty="0" smtClean="0">
                <a:latin typeface="Arial"/>
                <a:cs typeface="Arial"/>
              </a:rPr>
              <a:t>Wireless sensor networks continue to gain popularity</a:t>
            </a:r>
            <a:endParaRPr lang="en-US" dirty="0" smtClean="0"/>
          </a:p>
          <a:p>
            <a:r>
              <a:rPr lang="en-US" dirty="0" smtClean="0">
                <a:latin typeface="Arial"/>
                <a:cs typeface="Arial"/>
              </a:rPr>
              <a:t>Consist of many sensor distributed over a large area</a:t>
            </a:r>
          </a:p>
          <a:p>
            <a:r>
              <a:rPr lang="en-US" dirty="0" smtClean="0">
                <a:latin typeface="Arial"/>
                <a:cs typeface="Arial"/>
              </a:rPr>
              <a:t>Military and civilian applications</a:t>
            </a:r>
          </a:p>
          <a:p>
            <a:pPr lvl="1"/>
            <a:r>
              <a:rPr lang="en-US" dirty="0" smtClean="0"/>
              <a:t>Vehicle detection</a:t>
            </a:r>
          </a:p>
          <a:p>
            <a:pPr lvl="1"/>
            <a:r>
              <a:rPr lang="en-US" dirty="0" smtClean="0"/>
              <a:t>Agricultural applications</a:t>
            </a:r>
          </a:p>
          <a:p>
            <a:pPr lvl="1"/>
            <a:r>
              <a:rPr lang="en-US" dirty="0" smtClean="0"/>
              <a:t>Environmental applications</a:t>
            </a:r>
          </a:p>
          <a:p>
            <a:pPr lvl="1"/>
            <a:r>
              <a:rPr lang="en-US" dirty="0" smtClean="0"/>
              <a:t>Industrial applications</a:t>
            </a:r>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Wireless Sensor Network</a:t>
            </a:r>
            <a:endParaRPr lang="en-US" dirty="0"/>
          </a:p>
        </p:txBody>
      </p:sp>
      <p:sp>
        <p:nvSpPr>
          <p:cNvPr id="3" name="Content Placeholder 2"/>
          <p:cNvSpPr>
            <a:spLocks noGrp="1"/>
          </p:cNvSpPr>
          <p:nvPr>
            <p:ph idx="1"/>
          </p:nvPr>
        </p:nvSpPr>
        <p:spPr/>
        <p:txBody>
          <a:bodyPr>
            <a:normAutofit/>
          </a:bodyPr>
          <a:lstStyle/>
          <a:p>
            <a:r>
              <a:rPr lang="en-US" dirty="0" smtClean="0">
                <a:latin typeface="Arial"/>
                <a:cs typeface="Arial"/>
              </a:rPr>
              <a:t>“Spatially distributed autonomous sensors to cooperatively monitor physical or environmental conditions”</a:t>
            </a:r>
            <a:r>
              <a:rPr lang="en-US" dirty="0" smtClean="0">
                <a:latin typeface="Arial"/>
                <a:cs typeface="Arial"/>
              </a:rPr>
              <a:t> </a:t>
            </a:r>
            <a:r>
              <a:rPr lang="en-US" sz="1600" i="1" dirty="0" smtClean="0">
                <a:latin typeface="Arial"/>
                <a:cs typeface="Arial"/>
              </a:rPr>
              <a:t>Wikipedia</a:t>
            </a:r>
          </a:p>
          <a:p>
            <a:r>
              <a:rPr lang="en-US" dirty="0" smtClean="0">
                <a:latin typeface="Arial"/>
                <a:cs typeface="Arial"/>
              </a:rPr>
              <a:t>Sensor nodes</a:t>
            </a:r>
          </a:p>
          <a:p>
            <a:pPr lvl="1"/>
            <a:r>
              <a:rPr lang="en-US" dirty="0" smtClean="0"/>
              <a:t>Wireless communications device</a:t>
            </a:r>
          </a:p>
          <a:p>
            <a:pPr lvl="1"/>
            <a:r>
              <a:rPr lang="en-US" dirty="0" smtClean="0">
                <a:latin typeface="Arial"/>
                <a:cs typeface="Arial"/>
              </a:rPr>
              <a:t>Microcontroller</a:t>
            </a:r>
          </a:p>
          <a:p>
            <a:pPr lvl="1"/>
            <a:r>
              <a:rPr lang="en-US" dirty="0" smtClean="0"/>
              <a:t>Energy source</a:t>
            </a:r>
          </a:p>
          <a:p>
            <a:pPr lvl="1"/>
            <a:r>
              <a:rPr lang="en-US" dirty="0" smtClean="0">
                <a:latin typeface="Arial"/>
                <a:cs typeface="Arial"/>
              </a:rPr>
              <a:t>Sizes can vary (shoebox to spec of </a:t>
            </a:r>
            <a:r>
              <a:rPr lang="en-US" dirty="0" smtClean="0"/>
              <a:t>dust)</a:t>
            </a:r>
            <a:endParaRPr lang="en-US" dirty="0" smtClean="0">
              <a:latin typeface="Arial"/>
              <a:cs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Example Wireless Sensor Network</a:t>
            </a:r>
            <a:endParaRPr lang="en-US" dirty="0"/>
          </a:p>
        </p:txBody>
      </p:sp>
      <p:pic>
        <p:nvPicPr>
          <p:cNvPr id="5" name="P 1"/>
          <p:cNvPicPr/>
          <p:nvPr/>
        </p:nvPicPr>
        <p:blipFill>
          <a:blip r:embed="rId2"/>
          <a:stretch>
            <a:fillRect/>
          </a:stretch>
        </p:blipFill>
        <p:spPr>
          <a:xfrm>
            <a:off x="1828800" y="2141537"/>
            <a:ext cx="5486400" cy="2574925"/>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Challenges</a:t>
            </a:r>
            <a:endParaRPr lang="en-US" dirty="0"/>
          </a:p>
        </p:txBody>
      </p:sp>
      <p:sp>
        <p:nvSpPr>
          <p:cNvPr id="3" name="Content Placeholder 2"/>
          <p:cNvSpPr>
            <a:spLocks noGrp="1"/>
          </p:cNvSpPr>
          <p:nvPr>
            <p:ph idx="1"/>
          </p:nvPr>
        </p:nvSpPr>
        <p:spPr/>
        <p:txBody>
          <a:bodyPr>
            <a:normAutofit/>
          </a:bodyPr>
          <a:lstStyle/>
          <a:p>
            <a:r>
              <a:rPr lang="en-US" sz="3600" dirty="0" smtClean="0"/>
              <a:t>Nodes lack storage and power</a:t>
            </a:r>
          </a:p>
          <a:p>
            <a:r>
              <a:rPr lang="en-US" sz="3600" dirty="0" smtClean="0"/>
              <a:t>Older era processing power</a:t>
            </a:r>
          </a:p>
          <a:p>
            <a:r>
              <a:rPr lang="en-US" sz="3600" dirty="0" smtClean="0"/>
              <a:t>Industries want to reduce cost but maintain processing power [2]</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to Network Security</a:t>
            </a:r>
            <a:endParaRPr lang="en-US" dirty="0"/>
          </a:p>
        </p:txBody>
      </p:sp>
      <p:sp>
        <p:nvSpPr>
          <p:cNvPr id="3" name="Content Placeholder 2"/>
          <p:cNvSpPr>
            <a:spLocks noGrp="1"/>
          </p:cNvSpPr>
          <p:nvPr>
            <p:ph idx="1"/>
          </p:nvPr>
        </p:nvSpPr>
        <p:spPr/>
        <p:txBody>
          <a:bodyPr>
            <a:normAutofit/>
          </a:bodyPr>
          <a:lstStyle/>
          <a:p>
            <a:r>
              <a:rPr lang="en-US" sz="3459" dirty="0" smtClean="0">
                <a:latin typeface="Arial"/>
                <a:cs typeface="Arial"/>
              </a:rPr>
              <a:t>Key security service data integrity</a:t>
            </a:r>
          </a:p>
          <a:p>
            <a:r>
              <a:rPr lang="en-US" sz="3459" dirty="0" smtClean="0">
                <a:latin typeface="Arial"/>
                <a:cs typeface="Arial"/>
              </a:rPr>
              <a:t>More than just data confidentiality needed</a:t>
            </a:r>
          </a:p>
          <a:p>
            <a:r>
              <a:rPr lang="en-US" sz="3459" dirty="0" smtClean="0">
                <a:latin typeface="Arial"/>
                <a:cs typeface="Arial"/>
              </a:rPr>
              <a:t>Intercepted and altered data could cause a wireless sensor network to go into unintended operation</a:t>
            </a:r>
            <a:endParaRPr lang="en-US" sz="2400" dirty="0" smtClean="0">
              <a:latin typeface="Arial"/>
              <a:cs typeface="Aria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Symmetric Key Cryptography</a:t>
            </a:r>
            <a:endParaRPr lang="en-US" dirty="0"/>
          </a:p>
        </p:txBody>
      </p:sp>
      <p:sp>
        <p:nvSpPr>
          <p:cNvPr id="3" name="Content Placeholder 2"/>
          <p:cNvSpPr>
            <a:spLocks noGrp="1"/>
          </p:cNvSpPr>
          <p:nvPr>
            <p:ph idx="1"/>
          </p:nvPr>
        </p:nvSpPr>
        <p:spPr/>
        <p:txBody>
          <a:bodyPr/>
          <a:lstStyle/>
          <a:p>
            <a:r>
              <a:rPr lang="en-US" dirty="0" smtClean="0"/>
              <a:t>Single network wide key prior to deployment</a:t>
            </a:r>
          </a:p>
          <a:p>
            <a:r>
              <a:rPr lang="en-US" dirty="0" smtClean="0"/>
              <a:t>One deployed nodes establish communication with all other nodes with the key</a:t>
            </a:r>
          </a:p>
          <a:p>
            <a:r>
              <a:rPr lang="en-US" dirty="0" smtClean="0"/>
              <a:t>Using a MAC they can have both data integrity and origin integrity</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Symmetric Key Cryptography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Advantages</a:t>
            </a:r>
          </a:p>
          <a:p>
            <a:pPr lvl="1"/>
            <a:r>
              <a:rPr lang="en-US" dirty="0" smtClean="0"/>
              <a:t>Only one key needing to be stored in memory.  </a:t>
            </a:r>
          </a:p>
          <a:p>
            <a:pPr lvl="1"/>
            <a:r>
              <a:rPr lang="en-US" dirty="0" smtClean="0"/>
              <a:t>No additional protocol steps such as key discovery or key exchange are required.</a:t>
            </a:r>
          </a:p>
          <a:p>
            <a:pPr lvl="1"/>
            <a:r>
              <a:rPr lang="en-US" dirty="0" smtClean="0"/>
              <a:t>Resistant against DoS.  Attacker doesn’t know the secret key.</a:t>
            </a:r>
          </a:p>
          <a:p>
            <a:r>
              <a:rPr lang="en-US" dirty="0" smtClean="0"/>
              <a:t>Disadvantages</a:t>
            </a:r>
          </a:p>
          <a:p>
            <a:pPr lvl="1"/>
            <a:r>
              <a:rPr lang="en-US" dirty="0" smtClean="0"/>
              <a:t>One node compromised, entire network down</a:t>
            </a:r>
          </a:p>
          <a:p>
            <a:pPr lvl="1"/>
            <a:r>
              <a:rPr lang="en-US" dirty="0" smtClean="0"/>
              <a:t>Nodes have to be guaranteed to be tamper resistant</a:t>
            </a:r>
          </a:p>
          <a:p>
            <a:pPr lvl="1"/>
            <a:r>
              <a:rPr lang="en-US" dirty="0" smtClean="0"/>
              <a:t>No new nodes can be added to network</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711</TotalTime>
  <Words>1202</Words>
  <Application>Microsoft Macintosh PowerPoint</Application>
  <PresentationFormat>On-screen Show (4:3)</PresentationFormat>
  <Paragraphs>125</Paragraphs>
  <Slides>17</Slides>
  <Notes>7</Notes>
  <HiddenSlides>0</HiddenSlides>
  <MMClips>0</MMClips>
  <ScaleCrop>false</ScaleCrop>
  <HeadingPairs>
    <vt:vector size="4" baseType="variant">
      <vt:variant>
        <vt:lpstr>Design Template</vt:lpstr>
      </vt:variant>
      <vt:variant>
        <vt:i4>1</vt:i4>
      </vt:variant>
      <vt:variant>
        <vt:lpstr>Slide Titles</vt:lpstr>
      </vt:variant>
      <vt:variant>
        <vt:i4>17</vt:i4>
      </vt:variant>
    </vt:vector>
  </HeadingPairs>
  <TitlesOfParts>
    <vt:vector size="18" baseType="lpstr">
      <vt:lpstr>Office Theme</vt:lpstr>
      <vt:lpstr>Message Integrity in Wireless Senor Networks </vt:lpstr>
      <vt:lpstr>Agenda</vt:lpstr>
      <vt:lpstr>Introduction</vt:lpstr>
      <vt:lpstr>Wireless Sensor Network</vt:lpstr>
      <vt:lpstr>Example Wireless Sensor Network</vt:lpstr>
      <vt:lpstr>Security Challenges</vt:lpstr>
      <vt:lpstr>Importance to Network Security</vt:lpstr>
      <vt:lpstr>Symmetric Key Cryptography</vt:lpstr>
      <vt:lpstr>Symmetric Key Cryptography</vt:lpstr>
      <vt:lpstr>Asymmetric Cryptography</vt:lpstr>
      <vt:lpstr>Asymmetric Cryptography cont</vt:lpstr>
      <vt:lpstr>Asymmetric Cryptography cont</vt:lpstr>
      <vt:lpstr>Pairwise-Shared Keys</vt:lpstr>
      <vt:lpstr>Pairwise-Shared Keys cont</vt:lpstr>
      <vt:lpstr>Bootstrapping Security off Base Station</vt:lpstr>
      <vt:lpstr>Bootstrapping Security off Base Station</vt:lpstr>
      <vt:lpstr>References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5 (cont.)</dc:title>
  <dc:creator>Office 2004 Test Drive Steven Turner</dc:creator>
  <cp:lastModifiedBy>Office 2004 Test Drive Steven Turner</cp:lastModifiedBy>
  <cp:revision>47</cp:revision>
  <dcterms:created xsi:type="dcterms:W3CDTF">2010-07-11T15:56:50Z</dcterms:created>
  <dcterms:modified xsi:type="dcterms:W3CDTF">2010-07-11T21:36:24Z</dcterms:modified>
</cp:coreProperties>
</file>