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78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79" r:id="rId18"/>
    <p:sldId id="280" r:id="rId19"/>
    <p:sldId id="281" r:id="rId20"/>
    <p:sldId id="282" r:id="rId21"/>
    <p:sldId id="283" r:id="rId22"/>
    <p:sldId id="275" r:id="rId23"/>
    <p:sldId id="284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>
      <p:cViewPr varScale="1">
        <p:scale>
          <a:sx n="72" d="100"/>
          <a:sy n="72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duotone>
              <a:schemeClr val="bg1">
                <a:shade val="75000"/>
                <a:satMod val="105000"/>
              </a:schemeClr>
              <a:schemeClr val="bg1">
                <a:tint val="95000"/>
                <a:satMod val="105000"/>
              </a:schemeClr>
            </a:duotone>
            <a:lum/>
          </a:blip>
          <a:srcRect/>
          <a:tile tx="0" ty="0" sx="38000" sy="38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9D4DE4-092B-47ED-BB5F-233B940904AC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BA1C9C4-657C-40DE-824A-508E43EFB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2438400" y="990600"/>
            <a:ext cx="4343400" cy="3352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>
              <a:ln w="12700">
                <a:solidFill>
                  <a:srgbClr val="000099"/>
                </a:solidFill>
                <a:miter lim="800000"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228600" y="4800600"/>
            <a:ext cx="8658225" cy="9525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en-US" sz="4000" kern="10">
              <a:ln w="9525">
                <a:solidFill>
                  <a:srgbClr val="333399"/>
                </a:solidFill>
                <a:miter lim="800000"/>
                <a:headEnd/>
                <a:tailEnd/>
              </a:ln>
              <a:solidFill>
                <a:srgbClr val="333399"/>
              </a:solidFill>
              <a:latin typeface="Impact"/>
            </a:endParaRPr>
          </a:p>
        </p:txBody>
      </p:sp>
      <p:sp>
        <p:nvSpPr>
          <p:cNvPr id="2052" name="Title 7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3352800"/>
          </a:xfrm>
        </p:spPr>
        <p:txBody>
          <a:bodyPr>
            <a:normAutofit/>
          </a:bodyPr>
          <a:lstStyle/>
          <a:p>
            <a:pPr algn="ctr"/>
            <a:r>
              <a:rPr lang="en-US" sz="1800" dirty="0" smtClean="0"/>
              <a:t> </a:t>
            </a:r>
            <a:br>
              <a:rPr lang="en-US" sz="1800" dirty="0" smtClean="0"/>
            </a:br>
            <a:r>
              <a:rPr lang="en-US" sz="4000" dirty="0" smtClean="0"/>
              <a:t>Defense </a:t>
            </a:r>
            <a:r>
              <a:rPr lang="en-US" sz="4000" dirty="0" smtClean="0"/>
              <a:t>against </a:t>
            </a:r>
            <a:r>
              <a:rPr lang="en-US" sz="4000" dirty="0" smtClean="0"/>
              <a:t>Web Spoofing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400" dirty="0" smtClean="0">
                <a:latin typeface="+mn-lt"/>
              </a:rPr>
              <a:t/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/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Network Security – CSCI 5235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/>
              <a:t> Dr. Andrew Yang</a:t>
            </a:r>
            <a:endParaRPr lang="en-US" sz="2400" dirty="0" smtClean="0">
              <a:latin typeface="+mn-lt"/>
            </a:endParaRPr>
          </a:p>
        </p:txBody>
      </p:sp>
      <p:sp>
        <p:nvSpPr>
          <p:cNvPr id="2053" name="Subtitle 6"/>
          <p:cNvSpPr>
            <a:spLocks noGrp="1"/>
          </p:cNvSpPr>
          <p:nvPr>
            <p:ph type="subTitle" idx="1"/>
          </p:nvPr>
        </p:nvSpPr>
        <p:spPr>
          <a:xfrm>
            <a:off x="609600" y="4038600"/>
            <a:ext cx="7772400" cy="9906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algn="ctr"/>
            <a:r>
              <a:rPr lang="en-US" sz="2400" dirty="0" smtClean="0"/>
              <a:t>Presented By</a:t>
            </a:r>
          </a:p>
          <a:p>
            <a:pPr algn="ctr"/>
            <a:r>
              <a:rPr lang="en-US" sz="2400" dirty="0" smtClean="0"/>
              <a:t>Jay Dani</a:t>
            </a:r>
            <a:endParaRPr lang="en-US" sz="24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Spoof Guard Architecture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Warn bar: All the site information and post data check is carried out here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Reflection </a:t>
            </a:r>
            <a:r>
              <a:rPr lang="en-US" sz="2400" dirty="0" err="1" smtClean="0"/>
              <a:t>Wnd</a:t>
            </a:r>
            <a:r>
              <a:rPr lang="en-US" sz="2400" dirty="0" smtClean="0"/>
              <a:t>: Transparent window that sits on top of the toolbar. Warn bar requests the Reflection </a:t>
            </a:r>
            <a:r>
              <a:rPr lang="en-US" sz="2400" dirty="0" err="1" smtClean="0"/>
              <a:t>Wnd</a:t>
            </a:r>
            <a:r>
              <a:rPr lang="en-US" sz="2400" dirty="0" smtClean="0"/>
              <a:t> to pop up a warning message when user tries to send a sensitive information to a suspicious server.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UW </a:t>
            </a:r>
            <a:r>
              <a:rPr lang="en-US" sz="2400" dirty="0" smtClean="0"/>
              <a:t>toolbar: it stores the user settings during runtime. Warn Bar requests UW </a:t>
            </a:r>
            <a:r>
              <a:rPr lang="en-US" sz="2400" dirty="0" err="1" smtClean="0"/>
              <a:t>ToolBar</a:t>
            </a:r>
            <a:r>
              <a:rPr lang="en-US" sz="2400" dirty="0" smtClean="0"/>
              <a:t> for these settings to determine the traffic lights color and the warning messages that appear in the Current Page Status dialog.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Spoof Guard Architecture(cont..)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err="1" smtClean="0"/>
              <a:t>Config</a:t>
            </a:r>
            <a:r>
              <a:rPr lang="en-US" sz="2400" dirty="0" smtClean="0"/>
              <a:t> </a:t>
            </a:r>
            <a:r>
              <a:rPr lang="en-US" sz="2400" dirty="0" err="1" smtClean="0"/>
              <a:t>dlg</a:t>
            </a:r>
            <a:r>
              <a:rPr lang="en-US" sz="2400" dirty="0" smtClean="0"/>
              <a:t>: opens an option window when user clicks the option button. UW </a:t>
            </a:r>
            <a:r>
              <a:rPr lang="en-US" sz="2400" dirty="0" err="1" smtClean="0"/>
              <a:t>ToolBar</a:t>
            </a:r>
            <a:r>
              <a:rPr lang="en-US" sz="2400" dirty="0" smtClean="0"/>
              <a:t> updates the user settings based on the result that </a:t>
            </a:r>
            <a:r>
              <a:rPr lang="en-US" sz="2400" dirty="0" err="1" smtClean="0"/>
              <a:t>Config</a:t>
            </a:r>
            <a:r>
              <a:rPr lang="en-US" sz="2400" dirty="0" smtClean="0"/>
              <a:t> </a:t>
            </a:r>
            <a:r>
              <a:rPr lang="en-US" sz="2400" dirty="0" err="1" smtClean="0"/>
              <a:t>Dlg</a:t>
            </a:r>
            <a:r>
              <a:rPr lang="en-US" sz="2400" dirty="0" smtClean="0"/>
              <a:t> returns when the window terminates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DomainDlg</a:t>
            </a:r>
            <a:r>
              <a:rPr lang="en-US" sz="2400" dirty="0" smtClean="0"/>
              <a:t>: opens the Current Page Status window when the user clicks on the traffic light icon. It contains the warning messages specific to the current page.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Spoof Guard Architecture</a:t>
            </a:r>
          </a:p>
        </p:txBody>
      </p:sp>
      <p:pic>
        <p:nvPicPr>
          <p:cNvPr id="5" name="Content Placeholder 4" descr="Spoofguar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676400"/>
            <a:ext cx="6713616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Spoof Guard toolbar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z="2400" dirty="0" smtClean="0"/>
              <a:t>Spoof guard toolbar has three buttons:</a:t>
            </a:r>
          </a:p>
          <a:p>
            <a:pPr marL="571500" indent="-571500">
              <a:buFont typeface="+mj-lt"/>
              <a:buAutoNum type="arabicPeriod"/>
              <a:defRPr/>
            </a:pPr>
            <a:r>
              <a:rPr lang="en-US" sz="2400" dirty="0" smtClean="0"/>
              <a:t>Status button: displays the current domain and a brief representation of the status(red, green or yellow)</a:t>
            </a:r>
          </a:p>
          <a:p>
            <a:pPr marL="571500" indent="-571500">
              <a:buFont typeface="+mj-lt"/>
              <a:buAutoNum type="arabicPeriod"/>
              <a:defRPr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  <a:defRPr/>
            </a:pPr>
            <a:r>
              <a:rPr lang="en-US" sz="2400" dirty="0" smtClean="0"/>
              <a:t>Settings button: this brings up the settings dialogue</a:t>
            </a:r>
          </a:p>
          <a:p>
            <a:pPr marL="571500" indent="-571500">
              <a:buFont typeface="+mj-lt"/>
              <a:buAutoNum type="arabicPeriod"/>
              <a:defRPr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  <a:defRPr/>
            </a:pPr>
            <a:r>
              <a:rPr lang="en-US" sz="2400" dirty="0" smtClean="0"/>
              <a:t>Reset </a:t>
            </a:r>
            <a:r>
              <a:rPr lang="en-US" sz="2400" dirty="0" smtClean="0"/>
              <a:t>button: removes all data collected by the spoof guard(but won’t remove the user’s internet explorer’s history)</a:t>
            </a:r>
          </a:p>
          <a:p>
            <a:pPr marL="571500" indent="-571500">
              <a:buFont typeface="+mj-lt"/>
              <a:buAutoNum type="arabicPeriod"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Spoof </a:t>
            </a:r>
            <a:r>
              <a:rPr lang="en-US" sz="3200" dirty="0" smtClean="0"/>
              <a:t>Guard </a:t>
            </a:r>
            <a:r>
              <a:rPr lang="en-US" sz="3200" dirty="0" smtClean="0"/>
              <a:t>toolbar(cont..)</a:t>
            </a:r>
          </a:p>
        </p:txBody>
      </p:sp>
      <p:pic>
        <p:nvPicPr>
          <p:cNvPr id="1638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662" y="2797175"/>
            <a:ext cx="7686675" cy="2581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Setting the parameters</a:t>
            </a: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1600200"/>
            <a:ext cx="4343400" cy="5010426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Domain name and URL check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Spoof Guard compares the domain name of the attempted </a:t>
            </a:r>
            <a:r>
              <a:rPr lang="en-US" sz="2400" dirty="0" smtClean="0"/>
              <a:t>URL</a:t>
            </a:r>
            <a:r>
              <a:rPr lang="en-US" sz="2400" dirty="0" smtClean="0"/>
              <a:t> </a:t>
            </a:r>
            <a:r>
              <a:rPr lang="en-US" sz="2400" dirty="0" smtClean="0"/>
              <a:t>to the domains in the most recent browser history </a:t>
            </a:r>
            <a:r>
              <a:rPr lang="en-US" sz="2400" dirty="0" smtClean="0"/>
              <a:t>entries.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 A careless user attempting to visit </a:t>
            </a:r>
            <a:r>
              <a:rPr lang="en-US" sz="2400" u="sng" dirty="0" smtClean="0"/>
              <a:t> http://www.paypai.com/123/123/123/123</a:t>
            </a:r>
            <a:r>
              <a:rPr lang="en-US" sz="2400" i="1" dirty="0" smtClean="0"/>
              <a:t> </a:t>
            </a:r>
            <a:r>
              <a:rPr lang="en-US" sz="2400" dirty="0" smtClean="0"/>
              <a:t>may think that he is visiting </a:t>
            </a:r>
            <a:r>
              <a:rPr lang="en-US" sz="2400" u="sng" dirty="0" smtClean="0"/>
              <a:t>http://www.paypal.com</a:t>
            </a:r>
            <a:r>
              <a:rPr lang="en-US" sz="2400" u="sng" dirty="0" smtClean="0"/>
              <a:t>/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algn="just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CANTINA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9"/>
            <a:ext cx="8229600" cy="4876801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CANTINA uses a simple content-based approach</a:t>
            </a:r>
          </a:p>
          <a:p>
            <a:pPr lvl="1"/>
            <a:r>
              <a:rPr lang="en-US" dirty="0" smtClean="0"/>
              <a:t>Examines content of a web page and creates a “fingerprint”</a:t>
            </a:r>
          </a:p>
          <a:p>
            <a:pPr lvl="1"/>
            <a:r>
              <a:rPr lang="en-US" dirty="0" smtClean="0"/>
              <a:t>Sends that fingerprint as a query to a search engine</a:t>
            </a:r>
          </a:p>
          <a:p>
            <a:pPr lvl="1"/>
            <a:r>
              <a:rPr lang="en-US" dirty="0" smtClean="0"/>
              <a:t>Sees if the web page in question is in the top search results</a:t>
            </a:r>
          </a:p>
          <a:p>
            <a:pPr lvl="2"/>
            <a:r>
              <a:rPr lang="en-US" sz="2800" dirty="0" smtClean="0"/>
              <a:t>If so, then </a:t>
            </a:r>
            <a:r>
              <a:rPr lang="en-US" sz="2800" dirty="0" smtClean="0"/>
              <a:t>it is a legitimate web page</a:t>
            </a:r>
            <a:endParaRPr lang="en-US" sz="2800" dirty="0" smtClean="0"/>
          </a:p>
          <a:p>
            <a:pPr lvl="2"/>
            <a:r>
              <a:rPr lang="en-US" sz="2800" dirty="0" smtClean="0"/>
              <a:t>Otherwise, </a:t>
            </a:r>
            <a:r>
              <a:rPr lang="en-US" sz="2800" dirty="0" smtClean="0"/>
              <a:t>it is a phishing web page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r>
              <a:rPr lang="en-US" sz="2800" dirty="0" smtClean="0"/>
              <a:t>Properties</a:t>
            </a:r>
            <a:r>
              <a:rPr lang="en-US" sz="2800" dirty="0" smtClean="0"/>
              <a:t>:</a:t>
            </a:r>
          </a:p>
          <a:p>
            <a:pPr lvl="1"/>
            <a:r>
              <a:rPr lang="en-US" dirty="0" smtClean="0"/>
              <a:t>Fast</a:t>
            </a:r>
          </a:p>
          <a:p>
            <a:pPr lvl="1"/>
            <a:r>
              <a:rPr lang="en-US" dirty="0" smtClean="0"/>
              <a:t>Scales well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maintenance (done </a:t>
            </a:r>
            <a:r>
              <a:rPr lang="en-US" dirty="0" smtClean="0"/>
              <a:t>by search engines)</a:t>
            </a:r>
          </a:p>
          <a:p>
            <a:pPr lvl="1"/>
            <a:r>
              <a:rPr lang="en-US" dirty="0" smtClean="0"/>
              <a:t>Highly accurate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Working of CANTINA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Given a web page, calculate TF-IDF </a:t>
            </a:r>
            <a:r>
              <a:rPr lang="en-US" sz="2400" dirty="0" smtClean="0"/>
              <a:t>(</a:t>
            </a:r>
            <a:r>
              <a:rPr lang="en-US" sz="2400" dirty="0" smtClean="0"/>
              <a:t>Term Frequency / Inverse Document </a:t>
            </a:r>
            <a:r>
              <a:rPr lang="en-US" sz="2400" dirty="0" smtClean="0"/>
              <a:t>Frequency) score </a:t>
            </a:r>
            <a:r>
              <a:rPr lang="en-US" sz="2400" dirty="0" smtClean="0"/>
              <a:t>for </a:t>
            </a:r>
            <a:br>
              <a:rPr lang="en-US" sz="2400" dirty="0" smtClean="0"/>
            </a:br>
            <a:r>
              <a:rPr lang="en-US" sz="2400" dirty="0" smtClean="0"/>
              <a:t>each word in that </a:t>
            </a:r>
            <a:r>
              <a:rPr lang="en-US" sz="2400" dirty="0" smtClean="0"/>
              <a:t>page</a:t>
            </a:r>
          </a:p>
          <a:p>
            <a:endParaRPr lang="en-US" sz="2400" dirty="0" smtClean="0"/>
          </a:p>
          <a:p>
            <a:r>
              <a:rPr lang="en-US" sz="2400" dirty="0" smtClean="0"/>
              <a:t>Take five words with highest TF-IDF </a:t>
            </a:r>
            <a:r>
              <a:rPr lang="en-US" sz="2400" dirty="0" smtClean="0"/>
              <a:t>weights</a:t>
            </a:r>
          </a:p>
          <a:p>
            <a:endParaRPr lang="en-US" sz="2400" dirty="0" smtClean="0"/>
          </a:p>
          <a:p>
            <a:r>
              <a:rPr lang="en-US" sz="2400" dirty="0" smtClean="0"/>
              <a:t>Feed these five words into a search engine (Google)</a:t>
            </a:r>
          </a:p>
          <a:p>
            <a:endParaRPr lang="en-US" sz="2400" dirty="0" smtClean="0"/>
          </a:p>
          <a:p>
            <a:r>
              <a:rPr lang="en-US" sz="2400" dirty="0" smtClean="0"/>
              <a:t>If </a:t>
            </a:r>
            <a:r>
              <a:rPr lang="en-US" sz="2400" dirty="0" smtClean="0"/>
              <a:t>domain name of current web page is in top N search results, we consider it legitimate </a:t>
            </a:r>
          </a:p>
          <a:p>
            <a:pPr lvl="1"/>
            <a:r>
              <a:rPr lang="en-US" sz="2400" dirty="0" smtClean="0"/>
              <a:t>N=30 worked well </a:t>
            </a:r>
          </a:p>
          <a:p>
            <a:pPr lvl="1"/>
            <a:r>
              <a:rPr lang="en-US" sz="2400" dirty="0" smtClean="0"/>
              <a:t>No improvement by increasing 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Jay\Desktop\Capture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8236324" cy="58674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762000" y="1371600"/>
            <a:ext cx="3429000" cy="685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01000" cy="1143000"/>
          </a:xfrm>
        </p:spPr>
        <p:txBody>
          <a:bodyPr/>
          <a:lstStyle/>
          <a:p>
            <a:r>
              <a:rPr lang="en-US" sz="3200" dirty="0" smtClean="0"/>
              <a:t>Web Spoofing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Web Spoofing is a security attack that allows an adversary to observe and modify all web pages sent to the victim's machine, and observe all information entered into forms by the victim.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Web Spoofing works on the major browsers.</a:t>
            </a:r>
          </a:p>
          <a:p>
            <a:pPr algn="just">
              <a:buFontTx/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The attack is implemented using JavaScript and Web server plug-ins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Jay\Desktop\Picture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685800"/>
            <a:ext cx="8434317" cy="579120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676400" y="762000"/>
            <a:ext cx="3429000" cy="685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Jay\Desktop\Picture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8468436" cy="5791200"/>
          </a:xfrm>
          <a:prstGeom prst="rect">
            <a:avLst/>
          </a:prstGeom>
          <a:noFill/>
        </p:spPr>
      </p:pic>
      <p:pic>
        <p:nvPicPr>
          <p:cNvPr id="5122" name="Picture 2" descr="C:\Users\Jay\Desktop\Picture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533400"/>
            <a:ext cx="7166914" cy="144780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0" y="5181600"/>
            <a:ext cx="6172200" cy="11430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Conclusion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Like virus detection </a:t>
            </a:r>
            <a:r>
              <a:rPr lang="en-US" sz="2800" dirty="0" smtClean="0"/>
              <a:t>and spam </a:t>
            </a:r>
            <a:r>
              <a:rPr lang="en-US" sz="2800" dirty="0" smtClean="0"/>
              <a:t>filtering, we expect that any serious effort to </a:t>
            </a:r>
            <a:r>
              <a:rPr lang="en-US" sz="2800" dirty="0" smtClean="0"/>
              <a:t>combat web </a:t>
            </a:r>
            <a:r>
              <a:rPr lang="en-US" sz="2800" dirty="0" smtClean="0"/>
              <a:t>spoofing will lead to more sophisticated </a:t>
            </a:r>
            <a:r>
              <a:rPr lang="en-US" sz="2800" dirty="0" smtClean="0"/>
              <a:t>spoofs and </a:t>
            </a:r>
            <a:r>
              <a:rPr lang="en-US" sz="2800" dirty="0" smtClean="0"/>
              <a:t>the need for more sophisticated </a:t>
            </a:r>
            <a:r>
              <a:rPr lang="en-US" sz="2800" dirty="0" smtClean="0"/>
              <a:t>defenses.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From </a:t>
            </a:r>
            <a:r>
              <a:rPr lang="en-US" sz="2800" dirty="0" smtClean="0"/>
              <a:t>a broader perspective, web spoofing takes </a:t>
            </a:r>
            <a:r>
              <a:rPr lang="en-US" sz="2800" dirty="0" smtClean="0"/>
              <a:t>advantage of </a:t>
            </a:r>
            <a:r>
              <a:rPr lang="en-US" sz="2800" dirty="0" smtClean="0"/>
              <a:t>the unauthenticated email and weak </a:t>
            </a:r>
            <a:r>
              <a:rPr lang="en-US" sz="2800" dirty="0" smtClean="0"/>
              <a:t>web-site authentication.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If </a:t>
            </a:r>
            <a:r>
              <a:rPr lang="en-US" sz="2800" dirty="0" smtClean="0"/>
              <a:t>challenge-response methods, </a:t>
            </a:r>
            <a:r>
              <a:rPr lang="en-US" sz="2800" dirty="0" smtClean="0"/>
              <a:t>for </a:t>
            </a:r>
            <a:r>
              <a:rPr lang="en-US" sz="2800" dirty="0" smtClean="0"/>
              <a:t>example, were widely deployed, then a spoof </a:t>
            </a:r>
            <a:r>
              <a:rPr lang="en-US" sz="2800" dirty="0" smtClean="0"/>
              <a:t>site authenticating </a:t>
            </a:r>
            <a:r>
              <a:rPr lang="en-US" sz="2800" dirty="0" smtClean="0"/>
              <a:t>a user would not have any way to </a:t>
            </a:r>
            <a:r>
              <a:rPr lang="en-US" sz="2800" dirty="0" smtClean="0"/>
              <a:t>impersonate the </a:t>
            </a:r>
            <a:r>
              <a:rPr lang="en-US" sz="2800" dirty="0" smtClean="0"/>
              <a:t>user on the honest site.</a:t>
            </a: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“Client-side </a:t>
            </a:r>
            <a:r>
              <a:rPr lang="en-US" dirty="0" smtClean="0"/>
              <a:t>defense against web-based identity theft” by Neil Chou, Robert </a:t>
            </a:r>
            <a:r>
              <a:rPr lang="en-US" dirty="0" err="1" smtClean="0"/>
              <a:t>Ledesma</a:t>
            </a:r>
            <a:r>
              <a:rPr lang="en-US" dirty="0" smtClean="0"/>
              <a:t>, Yuka </a:t>
            </a:r>
            <a:r>
              <a:rPr lang="en-US" dirty="0" err="1" smtClean="0"/>
              <a:t>Teraguchi</a:t>
            </a:r>
            <a:r>
              <a:rPr lang="en-US" dirty="0" smtClean="0"/>
              <a:t>, Dan </a:t>
            </a:r>
            <a:r>
              <a:rPr lang="en-US" dirty="0" err="1" smtClean="0"/>
              <a:t>Boneh</a:t>
            </a:r>
            <a:r>
              <a:rPr lang="en-US" dirty="0" smtClean="0"/>
              <a:t> and John C. Mitchell, 11th Annual Network and Distributed System Security Symposium (NDSS '04), San Diego, February 2004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“</a:t>
            </a:r>
            <a:r>
              <a:rPr lang="en-US" dirty="0" smtClean="0"/>
              <a:t>CANTINA: A Content-Based Approach </a:t>
            </a:r>
            <a:r>
              <a:rPr lang="en-US" dirty="0" smtClean="0"/>
              <a:t>to Detecting Phishing </a:t>
            </a:r>
            <a:r>
              <a:rPr lang="en-US" dirty="0" smtClean="0"/>
              <a:t>Web </a:t>
            </a:r>
            <a:r>
              <a:rPr lang="en-US" dirty="0" smtClean="0"/>
              <a:t>Sites” by </a:t>
            </a:r>
            <a:r>
              <a:rPr lang="en-US" dirty="0" err="1" smtClean="0"/>
              <a:t>Yue</a:t>
            </a:r>
            <a:r>
              <a:rPr lang="en-US" dirty="0" smtClean="0"/>
              <a:t> </a:t>
            </a:r>
            <a:r>
              <a:rPr lang="en-US" dirty="0" smtClean="0"/>
              <a:t>Zhang, </a:t>
            </a:r>
            <a:r>
              <a:rPr lang="en-US" dirty="0" smtClean="0"/>
              <a:t>Jason </a:t>
            </a:r>
            <a:r>
              <a:rPr lang="en-US" dirty="0" smtClean="0"/>
              <a:t>Hong, </a:t>
            </a:r>
            <a:r>
              <a:rPr lang="en-US" dirty="0" smtClean="0"/>
              <a:t>Lorrie </a:t>
            </a:r>
            <a:r>
              <a:rPr lang="en-US" dirty="0" err="1" smtClean="0"/>
              <a:t>Cranor</a:t>
            </a:r>
            <a:r>
              <a:rPr lang="en-US" dirty="0" smtClean="0"/>
              <a:t>, 2007.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“Web Spoofing” by </a:t>
            </a:r>
            <a:r>
              <a:rPr lang="en-US" dirty="0" err="1" smtClean="0"/>
              <a:t>Yougu</a:t>
            </a:r>
            <a:r>
              <a:rPr lang="en-US" dirty="0" smtClean="0"/>
              <a:t> Yuan, Eileen </a:t>
            </a:r>
            <a:r>
              <a:rPr lang="en-US" dirty="0" err="1" smtClean="0"/>
              <a:t>Zishuang</a:t>
            </a:r>
            <a:r>
              <a:rPr lang="en-US" dirty="0" smtClean="0"/>
              <a:t> Ye, Sean Smith, Department of Computer Science/Institute for Security Technology Studies, Dartmouth College, July 2001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“</a:t>
            </a:r>
            <a:r>
              <a:rPr lang="en-US" dirty="0" smtClean="0"/>
              <a:t>Do Security Toolbars Actually Prevent Phishing Attacks?” by Min Wu, Robert Miller, </a:t>
            </a:r>
            <a:r>
              <a:rPr lang="en-US" dirty="0" err="1" smtClean="0"/>
              <a:t>Simson</a:t>
            </a:r>
            <a:r>
              <a:rPr lang="en-US" dirty="0" smtClean="0"/>
              <a:t> </a:t>
            </a:r>
            <a:r>
              <a:rPr lang="en-US" dirty="0" err="1" smtClean="0"/>
              <a:t>Garfinkel</a:t>
            </a:r>
            <a:r>
              <a:rPr lang="en-US" dirty="0" smtClean="0"/>
              <a:t>, MIT CSAIL, MA </a:t>
            </a:r>
            <a:r>
              <a:rPr lang="en-US" dirty="0" smtClean="0"/>
              <a:t>02139.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>
          <a:xfrm>
            <a:off x="2667000" y="3200400"/>
            <a:ext cx="3810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667000" y="3200400"/>
            <a:ext cx="37338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z="3200" dirty="0" smtClean="0"/>
              <a:t>How the attack works?</a:t>
            </a:r>
            <a:endParaRPr lang="en-US" sz="3200" dirty="0" smtClean="0"/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Spoof site: the site or page that is a malicious copy of some legitimate web site</a:t>
            </a:r>
          </a:p>
          <a:p>
            <a:pPr algn="just">
              <a:buFontTx/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 Attacker: the person or organization who set up the spoof site</a:t>
            </a:r>
          </a:p>
          <a:p>
            <a:pPr algn="just">
              <a:buFontTx/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Honest site: the legitimate site that is been spoofed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The key to this attack is for the attacker's Web server to sit between the victim and the rest of the Web. This kind of arrangement is called a "man in the middle attack" in the security literature.</a:t>
            </a:r>
            <a:endParaRPr lang="en-US" sz="2400" dirty="0" smtClean="0"/>
          </a:p>
          <a:p>
            <a:pPr algn="just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Sample attack with URL rewriting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400" dirty="0" smtClean="0"/>
              <a:t>Attackers server is on </a:t>
            </a:r>
            <a:r>
              <a:rPr lang="en-US" sz="2400" u="sng" dirty="0" smtClean="0"/>
              <a:t>http://www.webmastersforum.com</a:t>
            </a:r>
          </a:p>
          <a:p>
            <a:endParaRPr lang="en-US" sz="2400" dirty="0" smtClean="0"/>
          </a:p>
          <a:p>
            <a:r>
              <a:rPr lang="en-US" sz="2400" dirty="0" smtClean="0"/>
              <a:t>The user wants to visit </a:t>
            </a:r>
            <a:r>
              <a:rPr lang="en-US" sz="2400" u="sng" dirty="0" smtClean="0"/>
              <a:t>http://home.netscape.com</a:t>
            </a:r>
          </a:p>
          <a:p>
            <a:endParaRPr lang="en-US" sz="2400" dirty="0" smtClean="0"/>
          </a:p>
          <a:p>
            <a:r>
              <a:rPr lang="en-US" sz="2400" dirty="0" smtClean="0"/>
              <a:t>The attacker will rewrite the URL by adding </a:t>
            </a:r>
            <a:r>
              <a:rPr lang="en-US" sz="2400" u="sng" dirty="0" smtClean="0"/>
              <a:t>http//:webmastersforum.com </a:t>
            </a:r>
            <a:r>
              <a:rPr lang="en-US" sz="2400" dirty="0" smtClean="0"/>
              <a:t>to the front of the URL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    For example </a:t>
            </a:r>
            <a:r>
              <a:rPr lang="en-US" sz="2400" u="sng" dirty="0" smtClean="0"/>
              <a:t>http://home.netscape.com</a:t>
            </a:r>
            <a:r>
              <a:rPr lang="en-US" sz="2400" dirty="0" smtClean="0"/>
              <a:t> will become </a:t>
            </a:r>
            <a:r>
              <a:rPr lang="en-US" sz="2400" u="sng" dirty="0" smtClean="0"/>
              <a:t>http://www.webmastersforum.com/http://home.netscape.com.?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200" dirty="0" smtClean="0"/>
              <a:t>Document source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algn="just"/>
            <a:r>
              <a:rPr lang="en-US" sz="2400" smtClean="0"/>
              <a:t>By using the browser's "view source" feature, the victim can look at the HTML source for the currently displayed page.</a:t>
            </a:r>
          </a:p>
          <a:p>
            <a:pPr algn="just">
              <a:buFontTx/>
              <a:buNone/>
            </a:pPr>
            <a:endParaRPr lang="en-US" sz="2400" smtClean="0"/>
          </a:p>
          <a:p>
            <a:pPr algn="just"/>
            <a:r>
              <a:rPr lang="en-US" sz="2400" smtClean="0"/>
              <a:t>By looking for rewritten URLs in the HTML source, the victim can spot the attack.</a:t>
            </a:r>
          </a:p>
          <a:p>
            <a:pPr algn="just">
              <a:buFontTx/>
              <a:buNone/>
            </a:pPr>
            <a:endParaRPr lang="en-US" sz="2400" smtClean="0"/>
          </a:p>
          <a:p>
            <a:pPr algn="just"/>
            <a:r>
              <a:rPr lang="en-US" sz="2400" smtClean="0"/>
              <a:t>Unfortunately  HTML source is hard for novice users to read, and very few Web surfers bother to look at the HTML source for documents they are visiting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2527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Properties of recent attacks</a:t>
            </a:r>
          </a:p>
        </p:txBody>
      </p:sp>
      <p:sp>
        <p:nvSpPr>
          <p:cNvPr id="8195" name="Content Placeholder 4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953000"/>
          </a:xfrm>
        </p:spPr>
        <p:txBody>
          <a:bodyPr/>
          <a:lstStyle/>
          <a:p>
            <a:pPr algn="just"/>
            <a:r>
              <a:rPr lang="en-US" sz="2400" dirty="0" smtClean="0"/>
              <a:t>Logos: spoof site uses the logos found in the honest website to imitate its </a:t>
            </a:r>
            <a:r>
              <a:rPr lang="en-US" sz="2400" dirty="0" smtClean="0"/>
              <a:t>appearance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Suspicious URL’S: spoof sites are located in server that has no relationship with the honest site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User </a:t>
            </a:r>
            <a:r>
              <a:rPr lang="en-US" sz="2400" dirty="0" smtClean="0"/>
              <a:t>input: Spoof sites contain messages to fool the user into entering sensitive information like password , SSN etc.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Short </a:t>
            </a:r>
            <a:r>
              <a:rPr lang="en-US" sz="2400" dirty="0" smtClean="0"/>
              <a:t>lived: most of the spoof sites are short lived </a:t>
            </a:r>
            <a:r>
              <a:rPr lang="en-US" sz="2400" dirty="0" err="1" smtClean="0"/>
              <a:t>i.e</a:t>
            </a:r>
            <a:r>
              <a:rPr lang="en-US" sz="2400" dirty="0" smtClean="0"/>
              <a:t> available for a few hours a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Strategies to Counter Phishing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2999"/>
          </a:xfrm>
        </p:spPr>
        <p:txBody>
          <a:bodyPr>
            <a:normAutofit/>
          </a:bodyPr>
          <a:lstStyle/>
          <a:p>
            <a:r>
              <a:rPr lang="en-US" dirty="0" smtClean="0"/>
              <a:t>Make it invisible</a:t>
            </a:r>
          </a:p>
          <a:p>
            <a:pPr lvl="1"/>
            <a:r>
              <a:rPr lang="en-US" dirty="0" smtClean="0"/>
              <a:t>Taking down phishing web pages</a:t>
            </a:r>
          </a:p>
          <a:p>
            <a:pPr lvl="1"/>
            <a:r>
              <a:rPr lang="en-US" dirty="0" smtClean="0"/>
              <a:t>Filtering out phishing email</a:t>
            </a:r>
          </a:p>
          <a:p>
            <a:pPr lvl="1"/>
            <a:r>
              <a:rPr lang="en-US" dirty="0" smtClean="0"/>
              <a:t>Detecting phishing web pages (</a:t>
            </a:r>
            <a:r>
              <a:rPr lang="en-US" dirty="0" err="1" smtClean="0"/>
              <a:t>SpoofGuard</a:t>
            </a:r>
            <a:r>
              <a:rPr lang="en-US" dirty="0" smtClean="0"/>
              <a:t>, etc)</a:t>
            </a:r>
          </a:p>
          <a:p>
            <a:pPr lvl="1"/>
            <a:endParaRPr lang="en-US" sz="1000" dirty="0" smtClean="0"/>
          </a:p>
          <a:p>
            <a:pPr lvl="1"/>
            <a:endParaRPr lang="en-US" sz="1000" dirty="0" smtClean="0"/>
          </a:p>
          <a:p>
            <a:r>
              <a:rPr lang="en-US" dirty="0" smtClean="0"/>
              <a:t>Provide better user interfaces</a:t>
            </a:r>
          </a:p>
          <a:p>
            <a:pPr lvl="1"/>
            <a:r>
              <a:rPr lang="en-US" dirty="0" smtClean="0"/>
              <a:t>Extended certificate verification</a:t>
            </a:r>
          </a:p>
          <a:p>
            <a:pPr lvl="1"/>
            <a:r>
              <a:rPr lang="en-US" dirty="0" smtClean="0"/>
              <a:t>Anti-phishing toolbars (</a:t>
            </a:r>
            <a:r>
              <a:rPr lang="en-US" dirty="0" err="1" smtClean="0"/>
              <a:t>SpoofGuard</a:t>
            </a:r>
            <a:r>
              <a:rPr lang="en-US" dirty="0" smtClean="0"/>
              <a:t>, eBay, </a:t>
            </a:r>
            <a:r>
              <a:rPr lang="en-US" dirty="0" err="1" smtClean="0"/>
              <a:t>Netcraft</a:t>
            </a:r>
            <a:r>
              <a:rPr lang="en-US" dirty="0" smtClean="0"/>
              <a:t>, etc)</a:t>
            </a:r>
          </a:p>
          <a:p>
            <a:pPr lvl="1"/>
            <a:endParaRPr lang="en-US" sz="1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Spoof Guard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Spoof </a:t>
            </a:r>
            <a:r>
              <a:rPr lang="en-US" sz="2400" dirty="0" smtClean="0"/>
              <a:t>Guard is a tool to help prevent a form of   malicious attack called "web spoofing" or "phishing." </a:t>
            </a:r>
          </a:p>
          <a:p>
            <a:pPr algn="just">
              <a:buFontTx/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Spoof Guard is a browser plug in that is compatible with Microsoft Internet Explorer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Spoof Guard places a traffic light in the browser toolbar that turns from green to yellow to red as the user navigate to a spoof site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If the user try to enter sensitive information into a form from a spoof site, Spoof Guard will save the data and warn the user.</a:t>
            </a:r>
          </a:p>
          <a:p>
            <a:pPr algn="just"/>
            <a:endParaRPr lang="en-US" sz="2400" dirty="0" smtClean="0"/>
          </a:p>
          <a:p>
            <a:pPr algn="just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028" name="Picture 4" descr="C:\Users\Jay\Desktop\Capture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827577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435</TotalTime>
  <Words>887</Words>
  <Application>Microsoft Office PowerPoint</Application>
  <PresentationFormat>On-screen Show (4:3)</PresentationFormat>
  <Paragraphs>122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  Defense against Web Spoofing    Network Security – CSCI 5235  Dr. Andrew Yang</vt:lpstr>
      <vt:lpstr>Web Spoofing</vt:lpstr>
      <vt:lpstr>How the attack works?</vt:lpstr>
      <vt:lpstr>Sample attack with URL rewriting</vt:lpstr>
      <vt:lpstr>Document source</vt:lpstr>
      <vt:lpstr>Properties of recent attacks</vt:lpstr>
      <vt:lpstr>Strategies to Counter Phishing</vt:lpstr>
      <vt:lpstr>Spoof Guard</vt:lpstr>
      <vt:lpstr>Slide 9</vt:lpstr>
      <vt:lpstr>Spoof Guard Architecture</vt:lpstr>
      <vt:lpstr>Spoof Guard Architecture(cont..)</vt:lpstr>
      <vt:lpstr>Spoof Guard Architecture</vt:lpstr>
      <vt:lpstr>Spoof Guard toolbar</vt:lpstr>
      <vt:lpstr>Spoof Guard toolbar(cont..)</vt:lpstr>
      <vt:lpstr>Setting the parameters</vt:lpstr>
      <vt:lpstr>Domain name and URL check</vt:lpstr>
      <vt:lpstr>CANTINA</vt:lpstr>
      <vt:lpstr>Working of CANTINA</vt:lpstr>
      <vt:lpstr>Slide 19</vt:lpstr>
      <vt:lpstr>Slide 20</vt:lpstr>
      <vt:lpstr>Slide 21</vt:lpstr>
      <vt:lpstr>Conclusion</vt:lpstr>
      <vt:lpstr>References</vt:lpstr>
      <vt:lpstr>Questions?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defense against web based identity theft</dc:title>
  <dc:creator>Jay</dc:creator>
  <cp:lastModifiedBy>Jay</cp:lastModifiedBy>
  <cp:revision>36</cp:revision>
  <dcterms:created xsi:type="dcterms:W3CDTF">2010-07-11T06:17:18Z</dcterms:created>
  <dcterms:modified xsi:type="dcterms:W3CDTF">2010-07-12T06:54:21Z</dcterms:modified>
</cp:coreProperties>
</file>