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7" r:id="rId3"/>
    <p:sldId id="266" r:id="rId4"/>
    <p:sldId id="272" r:id="rId5"/>
    <p:sldId id="273" r:id="rId6"/>
    <p:sldId id="274" r:id="rId7"/>
    <p:sldId id="275" r:id="rId8"/>
    <p:sldId id="276" r:id="rId9"/>
    <p:sldId id="265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4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C8C49E-94F9-4F8A-B562-92D08EC7C015}" type="datetimeFigureOut">
              <a:rPr lang="en-US"/>
              <a:pPr>
                <a:defRPr/>
              </a:pPr>
              <a:t>4/20/2009</a:t>
            </a:fld>
            <a:endParaRPr lang="en-US"/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C8EE9E-4EB4-4CCB-BDB0-9A53BC1B76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10852-CC32-4558-A8DB-7833CF7477CF}" type="datetimeFigureOut">
              <a:rPr lang="en-US"/>
              <a:pPr>
                <a:defRPr/>
              </a:pPr>
              <a:t>4/20/2009</a:t>
            </a:fld>
            <a:endParaRPr lang="en-US"/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440A97-4B83-45DF-9354-4FBB45EC57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EC2236-C5ED-4991-8273-F49AAD133BD3}" type="datetimeFigureOut">
              <a:rPr lang="en-US"/>
              <a:pPr>
                <a:defRPr/>
              </a:pPr>
              <a:t>4/20/2009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FB906C-2D8F-474C-A840-3CBC184451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C8B88-28E0-44A1-A2A5-762C9DBED181}" type="datetimeFigureOut">
              <a:rPr lang="en-US"/>
              <a:pPr>
                <a:defRPr/>
              </a:pPr>
              <a:t>4/20/2009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BF7C06-4BBF-4FCD-8F50-7CE2C48932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405C74-006B-4463-BD23-03E92BFA41D5}" type="datetimeFigureOut">
              <a:rPr lang="en-US"/>
              <a:pPr>
                <a:defRPr/>
              </a:pPr>
              <a:t>4/20/2009</a:t>
            </a:fld>
            <a:endParaRPr lang="en-US"/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8EF31-D17D-4747-A614-3223DAF53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1EBBD-975E-4E45-A4AF-F2BB88FDB65F}" type="datetimeFigureOut">
              <a:rPr lang="en-US"/>
              <a:pPr>
                <a:defRPr/>
              </a:pPr>
              <a:t>4/20/2009</a:t>
            </a:fld>
            <a:endParaRPr lang="en-US"/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ACFE71-653F-401B-B61D-EC4B58F41A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E95B0D-6942-45F5-B95E-0988F2930611}" type="datetimeFigureOut">
              <a:rPr lang="en-US"/>
              <a:pPr>
                <a:defRPr/>
              </a:pPr>
              <a:t>4/20/2009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A52E87-4D49-4DB5-8C62-A489171C62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990615-F47F-4A59-8CA9-FA96FB207C2E}" type="datetimeFigureOut">
              <a:rPr lang="en-US"/>
              <a:pPr>
                <a:defRPr/>
              </a:pPr>
              <a:t>4/20/2009</a:t>
            </a:fld>
            <a:endParaRPr lang="en-US"/>
          </a:p>
        </p:txBody>
      </p:sp>
      <p:sp>
        <p:nvSpPr>
          <p:cNvPr id="4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9871AE-C4F1-4846-A747-C808B10B73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74D9B-8412-47A9-A362-DA7E23468F45}" type="datetimeFigureOut">
              <a:rPr lang="en-US"/>
              <a:pPr>
                <a:defRPr/>
              </a:pPr>
              <a:t>4/20/2009</a:t>
            </a:fld>
            <a:endParaRPr lang="en-US"/>
          </a:p>
        </p:txBody>
      </p:sp>
      <p:sp>
        <p:nvSpPr>
          <p:cNvPr id="3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579CC-BE07-4759-B5D2-3DEDE931AA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813884-C73C-47EE-ADB2-C5BA941FEDD8}" type="datetimeFigureOut">
              <a:rPr lang="en-US"/>
              <a:pPr>
                <a:defRPr/>
              </a:pPr>
              <a:t>4/20/2009</a:t>
            </a:fld>
            <a:endParaRPr lang="en-US"/>
          </a:p>
        </p:txBody>
      </p:sp>
      <p:sp>
        <p:nvSpPr>
          <p:cNvPr id="7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343C3A-2095-4EC0-A235-BEBC7ACEBA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39F8A6-D600-4D05-913F-CC673A529F7D}" type="datetimeFigureOut">
              <a:rPr lang="en-US"/>
              <a:pPr>
                <a:defRPr/>
              </a:pPr>
              <a:t>4/20/2009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B0A8BC-CA2A-410F-852B-58DB85E21A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16389" name="Text Placeholder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D5862BE-91C2-4CA1-86B6-A1F2E36657E4}" type="datetimeFigureOut">
              <a:rPr lang="en-US"/>
              <a:pPr>
                <a:defRPr/>
              </a:pPr>
              <a:t>4/20/2009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069DCB7-32C2-46E4-AE12-DFB51F2A73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5" r:id="rId4"/>
    <p:sldLayoutId id="2147483759" r:id="rId5"/>
    <p:sldLayoutId id="2147483754" r:id="rId6"/>
    <p:sldLayoutId id="2147483760" r:id="rId7"/>
    <p:sldLayoutId id="2147483761" r:id="rId8"/>
    <p:sldLayoutId id="2147483762" r:id="rId9"/>
    <p:sldLayoutId id="2147483753" r:id="rId10"/>
    <p:sldLayoutId id="2147483763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762000"/>
            <a:ext cx="8458200" cy="12223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Knowledge Portal on </a:t>
            </a:r>
            <a:r>
              <a:rPr smtClean="0"/>
              <a:t>E-commerce Security Mechanism</a:t>
            </a:r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733800"/>
            <a:ext cx="7407275" cy="1392238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Team - CA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CSCI 5234 Web Security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Purpose:	</a:t>
            </a:r>
            <a:endParaRPr lang="en-US" dirty="0"/>
          </a:p>
        </p:txBody>
      </p:sp>
      <p:sp>
        <p:nvSpPr>
          <p:cNvPr id="14338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525963"/>
          </a:xfrm>
        </p:spPr>
        <p:txBody>
          <a:bodyPr/>
          <a:lstStyle/>
          <a:p>
            <a:r>
              <a:rPr lang="en-US" smtClean="0"/>
              <a:t>Collect and document information of ecommerce security mechanisms.</a:t>
            </a:r>
          </a:p>
          <a:p>
            <a:r>
              <a:rPr lang="en-US" smtClean="0"/>
              <a:t>Using: wiki engine for collaboration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Tier Diagrams</a:t>
            </a:r>
            <a:endParaRPr lang="en-US" dirty="0"/>
          </a:p>
        </p:txBody>
      </p:sp>
      <p:sp>
        <p:nvSpPr>
          <p:cNvPr id="102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1800">
              <a:latin typeface="Franklin Gothic Book" pitchFamily="34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8048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2514600" y="1143000"/>
          <a:ext cx="4038600" cy="5410200"/>
        </p:xfrm>
        <a:graphic>
          <a:graphicData uri="http://schemas.openxmlformats.org/presentationml/2006/ole">
            <p:oleObj spid="_x0000_s1029" name="SmartDraw" r:id="rId3" imgW="5965591" imgH="9139936" progId="SmartDraw.2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1800">
              <a:latin typeface="Franklin Gothic Book" pitchFamily="34" charset="0"/>
            </a:endParaRPr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1219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1981200" y="1447800"/>
          <a:ext cx="5181600" cy="4953000"/>
        </p:xfrm>
        <a:graphic>
          <a:graphicData uri="http://schemas.openxmlformats.org/presentationml/2006/ole">
            <p:oleObj spid="_x0000_s25605" name="SmartDraw" r:id="rId3" imgW="7022520" imgH="8357400" progId="SmartDraw.2">
              <p:embed/>
            </p:oleObj>
          </a:graphicData>
        </a:graphic>
      </p:graphicFrame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898525" y="620713"/>
            <a:ext cx="23320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/>
              <a:t>Conceptual Design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GB" cap="none" smtClean="0">
                <a:effectLst/>
              </a:rPr>
              <a:t>Detailed Design</a:t>
            </a:r>
            <a:endParaRPr lang="en-US" cap="none" smtClean="0">
              <a:effectLst/>
            </a:endParaRPr>
          </a:p>
        </p:txBody>
      </p:sp>
      <p:pic>
        <p:nvPicPr>
          <p:cNvPr id="4301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1219200"/>
            <a:ext cx="5181600" cy="522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GB" cap="none" smtClean="0">
                <a:effectLst/>
              </a:rPr>
              <a:t>Security Measures Included</a:t>
            </a:r>
            <a:endParaRPr lang="en-US" cap="none" smtClean="0">
              <a:effectLst/>
            </a:endParaRPr>
          </a:p>
        </p:txBody>
      </p:sp>
      <p:sp>
        <p:nvSpPr>
          <p:cNvPr id="44035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sz="2800" smtClean="0"/>
              <a:t>HTTPS – Authenticate server to the client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GB" sz="2800" smtClean="0"/>
              <a:t>	Demo - SSL certificate invocation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en-GB" sz="2800" smtClean="0"/>
          </a:p>
          <a:p>
            <a:pPr>
              <a:lnSpc>
                <a:spcPct val="80000"/>
              </a:lnSpc>
            </a:pPr>
            <a:r>
              <a:rPr lang="en-GB" sz="2800" smtClean="0"/>
              <a:t>Database Firewall – Port management rules limit vulnerability of direct attack on database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GB" sz="2800" smtClean="0"/>
              <a:t>	Illustrate – rules and ports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en-GB" sz="2800" smtClean="0"/>
          </a:p>
          <a:p>
            <a:pPr>
              <a:lnSpc>
                <a:spcPct val="80000"/>
              </a:lnSpc>
            </a:pPr>
            <a:r>
              <a:rPr lang="en-GB" sz="2800" smtClean="0"/>
              <a:t>Database SSH – Secure tunnel between the application and the database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GB" sz="2800" smtClean="0"/>
              <a:t>	Demo – SSH tunnel creation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en-GB" sz="280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GB" cap="none" smtClean="0">
                <a:effectLst/>
              </a:rPr>
              <a:t>Security Measures</a:t>
            </a:r>
            <a:endParaRPr lang="en-US" cap="none" smtClean="0">
              <a:effectLst/>
            </a:endParaRPr>
          </a:p>
        </p:txBody>
      </p:sp>
      <p:sp>
        <p:nvSpPr>
          <p:cNvPr id="4505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sz="2800" smtClean="0"/>
              <a:t>Application Security – user access, database information hiding, cookie and session timeouts</a:t>
            </a:r>
          </a:p>
          <a:p>
            <a:pPr>
              <a:lnSpc>
                <a:spcPct val="80000"/>
              </a:lnSpc>
            </a:pPr>
            <a:endParaRPr lang="en-GB" sz="2800" smtClean="0"/>
          </a:p>
          <a:p>
            <a:pPr>
              <a:lnSpc>
                <a:spcPct val="80000"/>
              </a:lnSpc>
            </a:pPr>
            <a:r>
              <a:rPr lang="en-GB" sz="2800" smtClean="0"/>
              <a:t>Cross Side Scripting – Disable unused features on the wiki. Limit access to the scripting variables. E.g $wguseFilesCss</a:t>
            </a:r>
          </a:p>
          <a:p>
            <a:pPr>
              <a:lnSpc>
                <a:spcPct val="80000"/>
              </a:lnSpc>
            </a:pPr>
            <a:endParaRPr lang="en-GB" sz="2800" smtClean="0"/>
          </a:p>
          <a:p>
            <a:pPr>
              <a:lnSpc>
                <a:spcPct val="80000"/>
              </a:lnSpc>
            </a:pPr>
            <a:r>
              <a:rPr lang="en-GB" sz="2800" smtClean="0"/>
              <a:t>Hide database information – put the database information on a separate file, then include it during runtime. </a:t>
            </a:r>
            <a:r>
              <a:rPr lang="en-US" sz="2800" smtClean="0"/>
              <a:t>require_once (“c:\mysql_info.php”);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GB" sz="2800" smtClean="0"/>
              <a:t>	</a:t>
            </a:r>
            <a:r>
              <a:rPr lang="en-US" sz="2800" smtClean="0"/>
              <a:t>$db_name=”wikidb”;</a:t>
            </a:r>
            <a:endParaRPr lang="en-GB" sz="2800" smtClean="0"/>
          </a:p>
          <a:p>
            <a:pPr>
              <a:lnSpc>
                <a:spcPct val="80000"/>
              </a:lnSpc>
            </a:pPr>
            <a:endParaRPr lang="en-US" sz="280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GB" cap="none" smtClean="0">
                <a:effectLst/>
              </a:rPr>
              <a:t>Statistics and Ranking</a:t>
            </a:r>
            <a:endParaRPr lang="en-US" cap="none" smtClean="0">
              <a:effectLst/>
            </a:endParaRPr>
          </a:p>
        </p:txBody>
      </p:sp>
      <p:sp>
        <p:nvSpPr>
          <p:cNvPr id="4608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sz="2800" smtClean="0"/>
              <a:t>Implement ranking using extensions</a:t>
            </a:r>
          </a:p>
          <a:p>
            <a:pPr>
              <a:lnSpc>
                <a:spcPct val="80000"/>
              </a:lnSpc>
            </a:pPr>
            <a:r>
              <a:rPr lang="en-GB" sz="2800" smtClean="0"/>
              <a:t>Add the extensions to the ./extensions folder.</a:t>
            </a:r>
          </a:p>
          <a:p>
            <a:pPr>
              <a:lnSpc>
                <a:spcPct val="80000"/>
              </a:lnSpc>
            </a:pPr>
            <a:r>
              <a:rPr lang="en-GB" sz="2800" smtClean="0"/>
              <a:t>Call the extension at runtime using require_once() function</a:t>
            </a:r>
          </a:p>
          <a:p>
            <a:pPr>
              <a:lnSpc>
                <a:spcPct val="80000"/>
              </a:lnSpc>
            </a:pPr>
            <a:endParaRPr lang="en-GB" sz="2800" smtClean="0"/>
          </a:p>
          <a:p>
            <a:pPr>
              <a:lnSpc>
                <a:spcPct val="80000"/>
              </a:lnSpc>
            </a:pPr>
            <a:r>
              <a:rPr lang="en-GB" sz="2800" smtClean="0"/>
              <a:t>Contributions.php</a:t>
            </a:r>
          </a:p>
          <a:p>
            <a:pPr>
              <a:lnSpc>
                <a:spcPct val="80000"/>
              </a:lnSpc>
            </a:pPr>
            <a:r>
              <a:rPr lang="en-GB" sz="2800" smtClean="0"/>
              <a:t>ContributionsScore.php</a:t>
            </a:r>
          </a:p>
          <a:p>
            <a:pPr>
              <a:lnSpc>
                <a:spcPct val="80000"/>
              </a:lnSpc>
            </a:pPr>
            <a:endParaRPr lang="en-GB" sz="2800" smtClean="0"/>
          </a:p>
          <a:p>
            <a:pPr>
              <a:lnSpc>
                <a:spcPct val="80000"/>
              </a:lnSpc>
            </a:pPr>
            <a:r>
              <a:rPr lang="en-GB" sz="2800" smtClean="0"/>
              <a:t>Ranking can be based on the number of edits or the volume contained in each edit a user posts to the wiki.</a:t>
            </a:r>
            <a:endParaRPr lang="en-US" sz="280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12" y="463550"/>
            <a:ext cx="8686801" cy="8382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Thanks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rek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144</TotalTime>
  <Words>163</Words>
  <Application>Microsoft Office PowerPoint</Application>
  <PresentationFormat>On-screen Show (4:3)</PresentationFormat>
  <Paragraphs>31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9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24" baseType="lpstr">
      <vt:lpstr>Franklin Gothic Book</vt:lpstr>
      <vt:lpstr>Arial</vt:lpstr>
      <vt:lpstr>Franklin Gothic Medium</vt:lpstr>
      <vt:lpstr>Wingdings 2</vt:lpstr>
      <vt:lpstr>Calibri</vt:lpstr>
      <vt:lpstr>Trek</vt:lpstr>
      <vt:lpstr>Trek</vt:lpstr>
      <vt:lpstr>Trek</vt:lpstr>
      <vt:lpstr>Trek</vt:lpstr>
      <vt:lpstr>Trek</vt:lpstr>
      <vt:lpstr>Trek</vt:lpstr>
      <vt:lpstr>Trek</vt:lpstr>
      <vt:lpstr>Trek</vt:lpstr>
      <vt:lpstr>Trek</vt:lpstr>
      <vt:lpstr>SmartDraw Drawing</vt:lpstr>
      <vt:lpstr>Slide 1</vt:lpstr>
      <vt:lpstr>Slide 2</vt:lpstr>
      <vt:lpstr>Slide 3</vt:lpstr>
      <vt:lpstr>Slide 4</vt:lpstr>
      <vt:lpstr>Detailed Design</vt:lpstr>
      <vt:lpstr>Security Measures Included</vt:lpstr>
      <vt:lpstr>Security Measures</vt:lpstr>
      <vt:lpstr>Statistics and Ranking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E-commerce Security Mechanism (Wiki)</dc:title>
  <dc:creator>profiletemplate</dc:creator>
  <cp:lastModifiedBy>Chinweike</cp:lastModifiedBy>
  <cp:revision>37</cp:revision>
  <dcterms:created xsi:type="dcterms:W3CDTF">2009-03-12T20:08:12Z</dcterms:created>
  <dcterms:modified xsi:type="dcterms:W3CDTF">2009-04-20T15:33:33Z</dcterms:modified>
</cp:coreProperties>
</file>