
<file path=[Content_Types].xml><?xml version="1.0" encoding="utf-8"?>
<Types xmlns="http://schemas.openxmlformats.org/package/2006/content-types">
  <Override PartName="/ppt/diagrams/layout2.xml" ContentType="application/vnd.openxmlformats-officedocument.drawingml.diagramLayout+xml"/>
  <Override PartName="/ppt/diagrams/data5.xml" ContentType="application/vnd.openxmlformats-officedocument.drawingml.diagramData+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rels" ContentType="application/vnd.openxmlformats-package.relationships+xml"/>
  <Override PartName="/ppt/diagrams/quickStyle5.xml" ContentType="application/vnd.openxmlformats-officedocument.drawingml.diagramStyl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4.xml" ContentType="application/vnd.openxmlformats-officedocument.drawingml.diagramStyle+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Layouts/slideLayout14.xml" ContentType="application/vnd.openxmlformats-officedocument.presentationml.slideLayout+xml"/>
  <Override PartName="/ppt/diagrams/drawing5.xml" ContentType="application/vnd.ms-office.drawingml.diagramDrawing+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diagrams/colors5.xml" ContentType="application/vnd.openxmlformats-officedocument.drawingml.diagramColors+xml"/>
  <Override PartName="/ppt/notesSlides/notesSlide5.xml" ContentType="application/vnd.openxmlformats-officedocument.presentationml.notesSlide+xml"/>
  <Override PartName="/ppt/diagrams/quickStyle2.xml" ContentType="application/vnd.openxmlformats-officedocument.drawingml.diagramStyle+xml"/>
  <Override PartName="/ppt/slideLayouts/slideLayout13.xml" ContentType="application/vnd.openxmlformats-officedocument.presentationml.slideLayout+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diagrams/layout5.xml" ContentType="application/vnd.openxmlformats-officedocument.drawingml.diagramLayout+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ppt/diagrams/colors4.xml" ContentType="application/vnd.openxmlformats-officedocument.drawingml.diagramColors+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diagrams/drawing3.xml" ContentType="application/vnd.ms-office.drawingml.diagramDrawing+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Default Extension="bin" ContentType="application/vnd.openxmlformats-officedocument.presentationml.printerSettings"/>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 id="2147483697" r:id="rId2"/>
  </p:sldMasterIdLst>
  <p:notesMasterIdLst>
    <p:notesMasterId r:id="rId26"/>
  </p:notesMasterIdLst>
  <p:sldIdLst>
    <p:sldId id="311" r:id="rId3"/>
    <p:sldId id="312" r:id="rId4"/>
    <p:sldId id="313" r:id="rId5"/>
    <p:sldId id="275" r:id="rId6"/>
    <p:sldId id="276" r:id="rId7"/>
    <p:sldId id="314" r:id="rId8"/>
    <p:sldId id="315" r:id="rId9"/>
    <p:sldId id="303" r:id="rId10"/>
    <p:sldId id="316" r:id="rId11"/>
    <p:sldId id="279" r:id="rId12"/>
    <p:sldId id="317" r:id="rId13"/>
    <p:sldId id="280" r:id="rId14"/>
    <p:sldId id="283" r:id="rId15"/>
    <p:sldId id="286" r:id="rId16"/>
    <p:sldId id="287" r:id="rId17"/>
    <p:sldId id="304" r:id="rId18"/>
    <p:sldId id="305" r:id="rId19"/>
    <p:sldId id="306" r:id="rId20"/>
    <p:sldId id="307" r:id="rId21"/>
    <p:sldId id="308" r:id="rId22"/>
    <p:sldId id="309" r:id="rId23"/>
    <p:sldId id="310" r:id="rId24"/>
    <p:sldId id="274" r:id="rId2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008" autoAdjust="0"/>
    <p:restoredTop sz="85678" autoAdjust="0"/>
  </p:normalViewPr>
  <p:slideViewPr>
    <p:cSldViewPr>
      <p:cViewPr>
        <p:scale>
          <a:sx n="110" d="100"/>
          <a:sy n="110" d="100"/>
        </p:scale>
        <p:origin x="-278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744"/>
    </p:cViewPr>
  </p:notesTextViewPr>
  <p:sorterViewPr>
    <p:cViewPr>
      <p:scale>
        <a:sx n="66" d="100"/>
        <a:sy n="66" d="100"/>
      </p:scale>
      <p:origin x="0" y="0"/>
    </p:cViewPr>
  </p:sorterViewPr>
  <p:notesViewPr>
    <p:cSldViewPr>
      <p:cViewPr varScale="1">
        <p:scale>
          <a:sx n="131" d="100"/>
          <a:sy n="131" d="100"/>
        </p:scale>
        <p:origin x="-1216"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175B2-63DC-8042-B2FF-27404EB2229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804B0D9-FD2E-6242-B3B6-247810730327}">
      <dgm:prSet phldrT="[Text]" custT="1"/>
      <dgm:spPr>
        <a:effectLst/>
      </dgm:spPr>
      <dgm:t>
        <a:bodyPr/>
        <a:lstStyle/>
        <a:p>
          <a:pPr algn="ctr"/>
          <a:r>
            <a:rPr lang="en-AU" sz="1500" dirty="0" smtClean="0">
              <a:solidFill>
                <a:schemeClr val="tx1"/>
              </a:solidFill>
            </a:rPr>
            <a:t>Service control</a:t>
          </a:r>
          <a:endParaRPr lang="en-US" sz="1500" dirty="0">
            <a:solidFill>
              <a:schemeClr val="tx1"/>
            </a:solidFill>
          </a:endParaRPr>
        </a:p>
      </dgm:t>
    </dgm:pt>
    <dgm:pt modelId="{932E05C8-B255-AA4F-96AF-F2DE7FB40F13}" type="parTrans" cxnId="{EF36E002-2E61-0D40-A47D-B7AD27F0AAD0}">
      <dgm:prSet/>
      <dgm:spPr/>
      <dgm:t>
        <a:bodyPr/>
        <a:lstStyle/>
        <a:p>
          <a:endParaRPr lang="en-US"/>
        </a:p>
      </dgm:t>
    </dgm:pt>
    <dgm:pt modelId="{FD321654-EBB4-BD4D-B644-F47E4A5EB7FC}" type="sibTrans" cxnId="{EF36E002-2E61-0D40-A47D-B7AD27F0AAD0}">
      <dgm:prSet/>
      <dgm:spPr/>
      <dgm:t>
        <a:bodyPr/>
        <a:lstStyle/>
        <a:p>
          <a:endParaRPr lang="en-US"/>
        </a:p>
      </dgm:t>
    </dgm:pt>
    <dgm:pt modelId="{BBD5D0E9-FB4B-1D4B-8F9A-BEEC3129979A}">
      <dgm:prSet custT="1"/>
      <dgm:spPr/>
      <dgm:t>
        <a:bodyPr/>
        <a:lstStyle/>
        <a:p>
          <a:r>
            <a:rPr lang="en-AU" sz="1500" dirty="0" smtClean="0">
              <a:solidFill>
                <a:schemeClr val="tx2">
                  <a:lumMod val="10000"/>
                </a:schemeClr>
              </a:solidFill>
            </a:rPr>
            <a:t>Determines the types of Internet services that can be accessed, inbound or outbound	</a:t>
          </a:r>
        </a:p>
      </dgm:t>
    </dgm:pt>
    <dgm:pt modelId="{1471C6D3-DF4C-4241-A9B0-E3EF24EC7E2D}" type="parTrans" cxnId="{AFFB1247-07BC-D948-9F16-5602039C4684}">
      <dgm:prSet/>
      <dgm:spPr/>
      <dgm:t>
        <a:bodyPr/>
        <a:lstStyle/>
        <a:p>
          <a:endParaRPr lang="en-US"/>
        </a:p>
      </dgm:t>
    </dgm:pt>
    <dgm:pt modelId="{EF5AF608-E8ED-5B48-8571-3B857289E883}" type="sibTrans" cxnId="{AFFB1247-07BC-D948-9F16-5602039C4684}">
      <dgm:prSet/>
      <dgm:spPr/>
      <dgm:t>
        <a:bodyPr/>
        <a:lstStyle/>
        <a:p>
          <a:endParaRPr lang="en-US"/>
        </a:p>
      </dgm:t>
    </dgm:pt>
    <dgm:pt modelId="{EDB9D8D7-D975-4A49-AA2B-2D369D4A83E5}">
      <dgm:prSet custT="1"/>
      <dgm:spPr>
        <a:effectLst/>
      </dgm:spPr>
      <dgm:t>
        <a:bodyPr/>
        <a:lstStyle/>
        <a:p>
          <a:pPr algn="ctr"/>
          <a:r>
            <a:rPr lang="en-AU" sz="1500" dirty="0" smtClean="0">
              <a:solidFill>
                <a:schemeClr val="tx1"/>
              </a:solidFill>
            </a:rPr>
            <a:t>Direction control</a:t>
          </a:r>
        </a:p>
      </dgm:t>
    </dgm:pt>
    <dgm:pt modelId="{766C1669-F50F-6448-B998-D270D505452B}" type="parTrans" cxnId="{3B272F23-7141-BC48-8BBB-3DAD730A93FA}">
      <dgm:prSet/>
      <dgm:spPr/>
      <dgm:t>
        <a:bodyPr/>
        <a:lstStyle/>
        <a:p>
          <a:endParaRPr lang="en-US"/>
        </a:p>
      </dgm:t>
    </dgm:pt>
    <dgm:pt modelId="{BF49B435-079A-7C4F-A9F0-4E4336C62976}" type="sibTrans" cxnId="{3B272F23-7141-BC48-8BBB-3DAD730A93FA}">
      <dgm:prSet/>
      <dgm:spPr/>
      <dgm:t>
        <a:bodyPr/>
        <a:lstStyle/>
        <a:p>
          <a:endParaRPr lang="en-US"/>
        </a:p>
      </dgm:t>
    </dgm:pt>
    <dgm:pt modelId="{009722D7-506B-F444-B4DE-2A827F1363B5}">
      <dgm:prSet custT="1"/>
      <dgm:spPr/>
      <dgm:t>
        <a:bodyPr/>
        <a:lstStyle/>
        <a:p>
          <a:r>
            <a:rPr lang="en-AU" sz="1500" dirty="0" smtClean="0">
              <a:solidFill>
                <a:schemeClr val="tx2">
                  <a:lumMod val="10000"/>
                </a:schemeClr>
              </a:solidFill>
            </a:rPr>
            <a:t>Determines the direction in which particular service requests may be initiated and allowed to flow through the firewall</a:t>
          </a:r>
        </a:p>
      </dgm:t>
    </dgm:pt>
    <dgm:pt modelId="{613E9497-3638-144D-876C-54793880A2A5}" type="parTrans" cxnId="{D9D82A67-1C72-054C-885E-DD2D4A483755}">
      <dgm:prSet/>
      <dgm:spPr/>
      <dgm:t>
        <a:bodyPr/>
        <a:lstStyle/>
        <a:p>
          <a:endParaRPr lang="en-US"/>
        </a:p>
      </dgm:t>
    </dgm:pt>
    <dgm:pt modelId="{93BE146B-06FB-5E4B-B510-823D030DCC23}" type="sibTrans" cxnId="{D9D82A67-1C72-054C-885E-DD2D4A483755}">
      <dgm:prSet/>
      <dgm:spPr/>
      <dgm:t>
        <a:bodyPr/>
        <a:lstStyle/>
        <a:p>
          <a:endParaRPr lang="en-US"/>
        </a:p>
      </dgm:t>
    </dgm:pt>
    <dgm:pt modelId="{47F00A83-5BC9-AD4E-8341-EECABF11D031}">
      <dgm:prSet custT="1"/>
      <dgm:spPr>
        <a:effectLst/>
      </dgm:spPr>
      <dgm:t>
        <a:bodyPr/>
        <a:lstStyle/>
        <a:p>
          <a:pPr algn="ctr"/>
          <a:r>
            <a:rPr lang="en-AU" sz="1500" dirty="0" smtClean="0">
              <a:solidFill>
                <a:schemeClr val="tx1"/>
              </a:solidFill>
            </a:rPr>
            <a:t>User control</a:t>
          </a:r>
        </a:p>
      </dgm:t>
    </dgm:pt>
    <dgm:pt modelId="{86813A54-0EE2-1D4F-BB07-7C268D78377D}" type="parTrans" cxnId="{96F2AA81-B778-8E41-81D2-A011D351D275}">
      <dgm:prSet/>
      <dgm:spPr/>
      <dgm:t>
        <a:bodyPr/>
        <a:lstStyle/>
        <a:p>
          <a:endParaRPr lang="en-US"/>
        </a:p>
      </dgm:t>
    </dgm:pt>
    <dgm:pt modelId="{C822825D-F00C-2345-9317-0608653D0943}" type="sibTrans" cxnId="{96F2AA81-B778-8E41-81D2-A011D351D275}">
      <dgm:prSet/>
      <dgm:spPr/>
      <dgm:t>
        <a:bodyPr/>
        <a:lstStyle/>
        <a:p>
          <a:endParaRPr lang="en-US"/>
        </a:p>
      </dgm:t>
    </dgm:pt>
    <dgm:pt modelId="{F0B3EF52-C390-A44C-9006-8F1D9A95810B}">
      <dgm:prSet custT="1"/>
      <dgm:spPr/>
      <dgm:t>
        <a:bodyPr/>
        <a:lstStyle/>
        <a:p>
          <a:r>
            <a:rPr lang="en-AU" sz="1500" dirty="0" smtClean="0">
              <a:solidFill>
                <a:schemeClr val="tx2">
                  <a:lumMod val="10000"/>
                </a:schemeClr>
              </a:solidFill>
            </a:rPr>
            <a:t>Controls access to a service according to which user is attempting to access it</a:t>
          </a:r>
        </a:p>
      </dgm:t>
    </dgm:pt>
    <dgm:pt modelId="{0F241E6A-07E5-3248-8DFF-C13965A89012}" type="parTrans" cxnId="{D7FC6A2A-C6DF-094A-87FE-952DD0D446D7}">
      <dgm:prSet/>
      <dgm:spPr/>
      <dgm:t>
        <a:bodyPr/>
        <a:lstStyle/>
        <a:p>
          <a:endParaRPr lang="en-US"/>
        </a:p>
      </dgm:t>
    </dgm:pt>
    <dgm:pt modelId="{5A9C6871-9F1B-114F-BDF9-E8EA2D4DDE34}" type="sibTrans" cxnId="{D7FC6A2A-C6DF-094A-87FE-952DD0D446D7}">
      <dgm:prSet/>
      <dgm:spPr/>
      <dgm:t>
        <a:bodyPr/>
        <a:lstStyle/>
        <a:p>
          <a:endParaRPr lang="en-US"/>
        </a:p>
      </dgm:t>
    </dgm:pt>
    <dgm:pt modelId="{AEE86410-C143-7E4C-BBD9-652ED3C3EC92}">
      <dgm:prSet custT="1"/>
      <dgm:spPr>
        <a:effectLst/>
      </dgm:spPr>
      <dgm:t>
        <a:bodyPr/>
        <a:lstStyle/>
        <a:p>
          <a:pPr algn="ctr"/>
          <a:r>
            <a:rPr lang="en-AU" sz="1500" dirty="0" err="1" smtClean="0">
              <a:solidFill>
                <a:schemeClr val="tx1"/>
              </a:solidFill>
            </a:rPr>
            <a:t>Behavior</a:t>
          </a:r>
          <a:r>
            <a:rPr lang="en-AU" sz="1500" dirty="0" smtClean="0">
              <a:solidFill>
                <a:schemeClr val="tx1"/>
              </a:solidFill>
            </a:rPr>
            <a:t> control</a:t>
          </a:r>
        </a:p>
      </dgm:t>
    </dgm:pt>
    <dgm:pt modelId="{D67D5CAC-B83B-094B-8110-8E274129876C}" type="parTrans" cxnId="{E1B84016-BF10-F54D-9679-7CB96293DF56}">
      <dgm:prSet/>
      <dgm:spPr/>
      <dgm:t>
        <a:bodyPr/>
        <a:lstStyle/>
        <a:p>
          <a:endParaRPr lang="en-US"/>
        </a:p>
      </dgm:t>
    </dgm:pt>
    <dgm:pt modelId="{FCB5772E-9190-AB40-8E74-8ACFC45D7E9B}" type="sibTrans" cxnId="{E1B84016-BF10-F54D-9679-7CB96293DF56}">
      <dgm:prSet/>
      <dgm:spPr/>
      <dgm:t>
        <a:bodyPr/>
        <a:lstStyle/>
        <a:p>
          <a:endParaRPr lang="en-US"/>
        </a:p>
      </dgm:t>
    </dgm:pt>
    <dgm:pt modelId="{4FB2E699-7A71-4040-99CE-81180A55FE4B}">
      <dgm:prSet custT="1"/>
      <dgm:spPr/>
      <dgm:t>
        <a:bodyPr/>
        <a:lstStyle/>
        <a:p>
          <a:r>
            <a:rPr lang="en-AU" sz="1500" dirty="0" smtClean="0">
              <a:solidFill>
                <a:schemeClr val="tx2">
                  <a:lumMod val="10000"/>
                </a:schemeClr>
              </a:solidFill>
            </a:rPr>
            <a:t>Controls how particular services are used</a:t>
          </a:r>
          <a:endParaRPr lang="en-AU" sz="1500" dirty="0">
            <a:solidFill>
              <a:schemeClr val="tx2">
                <a:lumMod val="10000"/>
              </a:schemeClr>
            </a:solidFill>
          </a:endParaRPr>
        </a:p>
      </dgm:t>
    </dgm:pt>
    <dgm:pt modelId="{DAFF2DC1-2DDF-CF42-9ECE-473E7293676F}" type="parTrans" cxnId="{077E6C49-D713-E34C-A156-2FC5CF65522B}">
      <dgm:prSet/>
      <dgm:spPr/>
      <dgm:t>
        <a:bodyPr/>
        <a:lstStyle/>
        <a:p>
          <a:endParaRPr lang="en-US"/>
        </a:p>
      </dgm:t>
    </dgm:pt>
    <dgm:pt modelId="{195F8B32-78C9-224D-91D8-E46058777751}" type="sibTrans" cxnId="{077E6C49-D713-E34C-A156-2FC5CF65522B}">
      <dgm:prSet/>
      <dgm:spPr/>
      <dgm:t>
        <a:bodyPr/>
        <a:lstStyle/>
        <a:p>
          <a:endParaRPr lang="en-US"/>
        </a:p>
      </dgm:t>
    </dgm:pt>
    <dgm:pt modelId="{41C86E60-CB65-914A-A469-CA9B61E35921}" type="pres">
      <dgm:prSet presAssocID="{8A4175B2-63DC-8042-B2FF-27404EB22296}" presName="linear" presStyleCnt="0">
        <dgm:presLayoutVars>
          <dgm:animLvl val="lvl"/>
          <dgm:resizeHandles val="exact"/>
        </dgm:presLayoutVars>
      </dgm:prSet>
      <dgm:spPr/>
      <dgm:t>
        <a:bodyPr/>
        <a:lstStyle/>
        <a:p>
          <a:endParaRPr lang="en-US"/>
        </a:p>
      </dgm:t>
    </dgm:pt>
    <dgm:pt modelId="{EDB5CBE8-280A-4446-86F1-AAFED50F94A9}" type="pres">
      <dgm:prSet presAssocID="{1804B0D9-FD2E-6242-B3B6-247810730327}" presName="parentText" presStyleLbl="node1" presStyleIdx="0" presStyleCnt="4" custScaleX="28155" custLinFactNeighborX="-7767" custLinFactNeighborY="2091">
        <dgm:presLayoutVars>
          <dgm:chMax val="0"/>
          <dgm:bulletEnabled val="1"/>
        </dgm:presLayoutVars>
      </dgm:prSet>
      <dgm:spPr/>
      <dgm:t>
        <a:bodyPr/>
        <a:lstStyle/>
        <a:p>
          <a:endParaRPr lang="en-US"/>
        </a:p>
      </dgm:t>
    </dgm:pt>
    <dgm:pt modelId="{9FBAF802-69E1-974B-A1A6-4C7BE1B65733}" type="pres">
      <dgm:prSet presAssocID="{1804B0D9-FD2E-6242-B3B6-247810730327}" presName="childText" presStyleLbl="revTx" presStyleIdx="0" presStyleCnt="4">
        <dgm:presLayoutVars>
          <dgm:bulletEnabled val="1"/>
        </dgm:presLayoutVars>
      </dgm:prSet>
      <dgm:spPr/>
      <dgm:t>
        <a:bodyPr/>
        <a:lstStyle/>
        <a:p>
          <a:endParaRPr lang="en-US"/>
        </a:p>
      </dgm:t>
    </dgm:pt>
    <dgm:pt modelId="{63E6B281-CE25-6040-9C5A-E30167381050}" type="pres">
      <dgm:prSet presAssocID="{EDB9D8D7-D975-4A49-AA2B-2D369D4A83E5}" presName="parentText" presStyleLbl="node1" presStyleIdx="1" presStyleCnt="4" custScaleX="28155" custLinFactNeighborX="-7767" custLinFactNeighborY="1455">
        <dgm:presLayoutVars>
          <dgm:chMax val="0"/>
          <dgm:bulletEnabled val="1"/>
        </dgm:presLayoutVars>
      </dgm:prSet>
      <dgm:spPr/>
      <dgm:t>
        <a:bodyPr/>
        <a:lstStyle/>
        <a:p>
          <a:endParaRPr lang="en-US"/>
        </a:p>
      </dgm:t>
    </dgm:pt>
    <dgm:pt modelId="{7D1786A2-49B2-DF41-8E50-8200179F522C}" type="pres">
      <dgm:prSet presAssocID="{EDB9D8D7-D975-4A49-AA2B-2D369D4A83E5}" presName="childText" presStyleLbl="revTx" presStyleIdx="1" presStyleCnt="4">
        <dgm:presLayoutVars>
          <dgm:bulletEnabled val="1"/>
        </dgm:presLayoutVars>
      </dgm:prSet>
      <dgm:spPr/>
      <dgm:t>
        <a:bodyPr/>
        <a:lstStyle/>
        <a:p>
          <a:endParaRPr lang="en-US"/>
        </a:p>
      </dgm:t>
    </dgm:pt>
    <dgm:pt modelId="{1E544F26-C67E-9B47-8C41-3619C719B540}" type="pres">
      <dgm:prSet presAssocID="{47F00A83-5BC9-AD4E-8341-EECABF11D031}" presName="parentText" presStyleLbl="node1" presStyleIdx="2" presStyleCnt="4" custScaleX="28155" custLinFactNeighborX="-7767" custLinFactNeighborY="2091">
        <dgm:presLayoutVars>
          <dgm:chMax val="0"/>
          <dgm:bulletEnabled val="1"/>
        </dgm:presLayoutVars>
      </dgm:prSet>
      <dgm:spPr/>
      <dgm:t>
        <a:bodyPr/>
        <a:lstStyle/>
        <a:p>
          <a:endParaRPr lang="en-US"/>
        </a:p>
      </dgm:t>
    </dgm:pt>
    <dgm:pt modelId="{B8527160-59EA-0C4D-8589-99D29E12ACEB}" type="pres">
      <dgm:prSet presAssocID="{47F00A83-5BC9-AD4E-8341-EECABF11D031}" presName="childText" presStyleLbl="revTx" presStyleIdx="2" presStyleCnt="4">
        <dgm:presLayoutVars>
          <dgm:bulletEnabled val="1"/>
        </dgm:presLayoutVars>
      </dgm:prSet>
      <dgm:spPr/>
      <dgm:t>
        <a:bodyPr/>
        <a:lstStyle/>
        <a:p>
          <a:endParaRPr lang="en-US"/>
        </a:p>
      </dgm:t>
    </dgm:pt>
    <dgm:pt modelId="{58A08919-70EB-F644-835B-650AC94F165B}" type="pres">
      <dgm:prSet presAssocID="{AEE86410-C143-7E4C-BBD9-652ED3C3EC92}" presName="parentText" presStyleLbl="node1" presStyleIdx="3" presStyleCnt="4" custScaleX="28155" custLinFactNeighborX="-7767" custLinFactNeighborY="2091">
        <dgm:presLayoutVars>
          <dgm:chMax val="0"/>
          <dgm:bulletEnabled val="1"/>
        </dgm:presLayoutVars>
      </dgm:prSet>
      <dgm:spPr/>
      <dgm:t>
        <a:bodyPr/>
        <a:lstStyle/>
        <a:p>
          <a:endParaRPr lang="en-US"/>
        </a:p>
      </dgm:t>
    </dgm:pt>
    <dgm:pt modelId="{530D7B30-43AA-674D-8BBB-B6C912C833E1}" type="pres">
      <dgm:prSet presAssocID="{AEE86410-C143-7E4C-BBD9-652ED3C3EC92}" presName="childText" presStyleLbl="revTx" presStyleIdx="3" presStyleCnt="4">
        <dgm:presLayoutVars>
          <dgm:bulletEnabled val="1"/>
        </dgm:presLayoutVars>
      </dgm:prSet>
      <dgm:spPr/>
      <dgm:t>
        <a:bodyPr/>
        <a:lstStyle/>
        <a:p>
          <a:endParaRPr lang="en-US"/>
        </a:p>
      </dgm:t>
    </dgm:pt>
  </dgm:ptLst>
  <dgm:cxnLst>
    <dgm:cxn modelId="{D2055157-24FB-4F40-98D4-D3B2F2AB7282}" type="presOf" srcId="{4FB2E699-7A71-4040-99CE-81180A55FE4B}" destId="{530D7B30-43AA-674D-8BBB-B6C912C833E1}" srcOrd="0" destOrd="0" presId="urn:microsoft.com/office/officeart/2005/8/layout/vList2"/>
    <dgm:cxn modelId="{9A1A9466-3694-FA43-84EC-5A5EB4EB6983}" type="presOf" srcId="{AEE86410-C143-7E4C-BBD9-652ED3C3EC92}" destId="{58A08919-70EB-F644-835B-650AC94F165B}" srcOrd="0" destOrd="0" presId="urn:microsoft.com/office/officeart/2005/8/layout/vList2"/>
    <dgm:cxn modelId="{077E6C49-D713-E34C-A156-2FC5CF65522B}" srcId="{AEE86410-C143-7E4C-BBD9-652ED3C3EC92}" destId="{4FB2E699-7A71-4040-99CE-81180A55FE4B}" srcOrd="0" destOrd="0" parTransId="{DAFF2DC1-2DDF-CF42-9ECE-473E7293676F}" sibTransId="{195F8B32-78C9-224D-91D8-E46058777751}"/>
    <dgm:cxn modelId="{964FBF11-14EA-E54A-8A7F-9A2D0D4A9C03}" type="presOf" srcId="{009722D7-506B-F444-B4DE-2A827F1363B5}" destId="{7D1786A2-49B2-DF41-8E50-8200179F522C}" srcOrd="0" destOrd="0" presId="urn:microsoft.com/office/officeart/2005/8/layout/vList2"/>
    <dgm:cxn modelId="{8C6E3376-B322-4C49-BBDF-6ECB45EA46FC}" type="presOf" srcId="{8A4175B2-63DC-8042-B2FF-27404EB22296}" destId="{41C86E60-CB65-914A-A469-CA9B61E35921}" srcOrd="0" destOrd="0" presId="urn:microsoft.com/office/officeart/2005/8/layout/vList2"/>
    <dgm:cxn modelId="{D9D82A67-1C72-054C-885E-DD2D4A483755}" srcId="{EDB9D8D7-D975-4A49-AA2B-2D369D4A83E5}" destId="{009722D7-506B-F444-B4DE-2A827F1363B5}" srcOrd="0" destOrd="0" parTransId="{613E9497-3638-144D-876C-54793880A2A5}" sibTransId="{93BE146B-06FB-5E4B-B510-823D030DCC23}"/>
    <dgm:cxn modelId="{4511B07E-0F85-154F-8110-EE27A37072CE}" type="presOf" srcId="{1804B0D9-FD2E-6242-B3B6-247810730327}" destId="{EDB5CBE8-280A-4446-86F1-AAFED50F94A9}" srcOrd="0" destOrd="0" presId="urn:microsoft.com/office/officeart/2005/8/layout/vList2"/>
    <dgm:cxn modelId="{96F2AA81-B778-8E41-81D2-A011D351D275}" srcId="{8A4175B2-63DC-8042-B2FF-27404EB22296}" destId="{47F00A83-5BC9-AD4E-8341-EECABF11D031}" srcOrd="2" destOrd="0" parTransId="{86813A54-0EE2-1D4F-BB07-7C268D78377D}" sibTransId="{C822825D-F00C-2345-9317-0608653D0943}"/>
    <dgm:cxn modelId="{D7FC6A2A-C6DF-094A-87FE-952DD0D446D7}" srcId="{47F00A83-5BC9-AD4E-8341-EECABF11D031}" destId="{F0B3EF52-C390-A44C-9006-8F1D9A95810B}" srcOrd="0" destOrd="0" parTransId="{0F241E6A-07E5-3248-8DFF-C13965A89012}" sibTransId="{5A9C6871-9F1B-114F-BDF9-E8EA2D4DDE34}"/>
    <dgm:cxn modelId="{84911B96-C27D-944F-AA86-CE8E98F23731}" type="presOf" srcId="{F0B3EF52-C390-A44C-9006-8F1D9A95810B}" destId="{B8527160-59EA-0C4D-8589-99D29E12ACEB}" srcOrd="0" destOrd="0" presId="urn:microsoft.com/office/officeart/2005/8/layout/vList2"/>
    <dgm:cxn modelId="{3B272F23-7141-BC48-8BBB-3DAD730A93FA}" srcId="{8A4175B2-63DC-8042-B2FF-27404EB22296}" destId="{EDB9D8D7-D975-4A49-AA2B-2D369D4A83E5}" srcOrd="1" destOrd="0" parTransId="{766C1669-F50F-6448-B998-D270D505452B}" sibTransId="{BF49B435-079A-7C4F-A9F0-4E4336C62976}"/>
    <dgm:cxn modelId="{AA233056-6750-0F4D-B139-04AAD1BEA3E3}" type="presOf" srcId="{BBD5D0E9-FB4B-1D4B-8F9A-BEEC3129979A}" destId="{9FBAF802-69E1-974B-A1A6-4C7BE1B65733}" srcOrd="0" destOrd="0" presId="urn:microsoft.com/office/officeart/2005/8/layout/vList2"/>
    <dgm:cxn modelId="{AFFB1247-07BC-D948-9F16-5602039C4684}" srcId="{1804B0D9-FD2E-6242-B3B6-247810730327}" destId="{BBD5D0E9-FB4B-1D4B-8F9A-BEEC3129979A}" srcOrd="0" destOrd="0" parTransId="{1471C6D3-DF4C-4241-A9B0-E3EF24EC7E2D}" sibTransId="{EF5AF608-E8ED-5B48-8571-3B857289E883}"/>
    <dgm:cxn modelId="{147D4504-BD2C-A24B-909D-D1474F381CB8}" type="presOf" srcId="{EDB9D8D7-D975-4A49-AA2B-2D369D4A83E5}" destId="{63E6B281-CE25-6040-9C5A-E30167381050}" srcOrd="0" destOrd="0" presId="urn:microsoft.com/office/officeart/2005/8/layout/vList2"/>
    <dgm:cxn modelId="{EF36E002-2E61-0D40-A47D-B7AD27F0AAD0}" srcId="{8A4175B2-63DC-8042-B2FF-27404EB22296}" destId="{1804B0D9-FD2E-6242-B3B6-247810730327}" srcOrd="0" destOrd="0" parTransId="{932E05C8-B255-AA4F-96AF-F2DE7FB40F13}" sibTransId="{FD321654-EBB4-BD4D-B644-F47E4A5EB7FC}"/>
    <dgm:cxn modelId="{E1B84016-BF10-F54D-9679-7CB96293DF56}" srcId="{8A4175B2-63DC-8042-B2FF-27404EB22296}" destId="{AEE86410-C143-7E4C-BBD9-652ED3C3EC92}" srcOrd="3" destOrd="0" parTransId="{D67D5CAC-B83B-094B-8110-8E274129876C}" sibTransId="{FCB5772E-9190-AB40-8E74-8ACFC45D7E9B}"/>
    <dgm:cxn modelId="{11F836D1-7AD6-D541-9195-D1F97BFB6C40}" type="presOf" srcId="{47F00A83-5BC9-AD4E-8341-EECABF11D031}" destId="{1E544F26-C67E-9B47-8C41-3619C719B540}" srcOrd="0" destOrd="0" presId="urn:microsoft.com/office/officeart/2005/8/layout/vList2"/>
    <dgm:cxn modelId="{7F43FEDC-EF01-2247-91E7-D246576EEEFC}" type="presParOf" srcId="{41C86E60-CB65-914A-A469-CA9B61E35921}" destId="{EDB5CBE8-280A-4446-86F1-AAFED50F94A9}" srcOrd="0" destOrd="0" presId="urn:microsoft.com/office/officeart/2005/8/layout/vList2"/>
    <dgm:cxn modelId="{4C7D062B-13A9-724C-AF64-C6239E7EFC05}" type="presParOf" srcId="{41C86E60-CB65-914A-A469-CA9B61E35921}" destId="{9FBAF802-69E1-974B-A1A6-4C7BE1B65733}" srcOrd="1" destOrd="0" presId="urn:microsoft.com/office/officeart/2005/8/layout/vList2"/>
    <dgm:cxn modelId="{9E753CFF-2712-6244-AD90-702558E4B853}" type="presParOf" srcId="{41C86E60-CB65-914A-A469-CA9B61E35921}" destId="{63E6B281-CE25-6040-9C5A-E30167381050}" srcOrd="2" destOrd="0" presId="urn:microsoft.com/office/officeart/2005/8/layout/vList2"/>
    <dgm:cxn modelId="{866DDC48-2E24-1E4C-9483-B82994FC7D6E}" type="presParOf" srcId="{41C86E60-CB65-914A-A469-CA9B61E35921}" destId="{7D1786A2-49B2-DF41-8E50-8200179F522C}" srcOrd="3" destOrd="0" presId="urn:microsoft.com/office/officeart/2005/8/layout/vList2"/>
    <dgm:cxn modelId="{633C9C20-0764-1944-9322-B47639DD1A8A}" type="presParOf" srcId="{41C86E60-CB65-914A-A469-CA9B61E35921}" destId="{1E544F26-C67E-9B47-8C41-3619C719B540}" srcOrd="4" destOrd="0" presId="urn:microsoft.com/office/officeart/2005/8/layout/vList2"/>
    <dgm:cxn modelId="{74158C4D-DF7F-D04A-AE71-A3AEE35B0F03}" type="presParOf" srcId="{41C86E60-CB65-914A-A469-CA9B61E35921}" destId="{B8527160-59EA-0C4D-8589-99D29E12ACEB}" srcOrd="5" destOrd="0" presId="urn:microsoft.com/office/officeart/2005/8/layout/vList2"/>
    <dgm:cxn modelId="{3DDE4772-3516-4542-9763-E4B8D3DCF79F}" type="presParOf" srcId="{41C86E60-CB65-914A-A469-CA9B61E35921}" destId="{58A08919-70EB-F644-835B-650AC94F165B}" srcOrd="6" destOrd="0" presId="urn:microsoft.com/office/officeart/2005/8/layout/vList2"/>
    <dgm:cxn modelId="{D376D099-4618-DB44-AD76-F6B9483AE401}" type="presParOf" srcId="{41C86E60-CB65-914A-A469-CA9B61E35921}" destId="{530D7B30-43AA-674D-8BBB-B6C912C833E1}"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6B9AA8-3F79-B945-86A9-5FB9A198EE2F}"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EEB4C698-B8F4-5E4F-BD12-10EDF328883E}">
      <dgm:prSet custT="1"/>
      <dgm:spPr>
        <a:blipFill rotWithShape="1">
          <a:blip xmlns:r="http://schemas.openxmlformats.org/officeDocument/2006/relationships" r:embed="rId1"/>
          <a:tile tx="0" ty="0" sx="100000" sy="100000" flip="none" algn="tl"/>
        </a:blipFill>
        <a:ln>
          <a:solidFill>
            <a:schemeClr val="bg2"/>
          </a:solidFill>
        </a:ln>
      </dgm:spPr>
      <dgm:t>
        <a:bodyPr/>
        <a:lstStyle/>
        <a:p>
          <a:pPr rtl="0"/>
          <a:r>
            <a:rPr lang="en-US" sz="2800" dirty="0" smtClean="0">
              <a:solidFill>
                <a:schemeClr val="tx2">
                  <a:lumMod val="10000"/>
                </a:schemeClr>
              </a:solidFill>
            </a:rPr>
            <a:t>A firewall </a:t>
          </a:r>
          <a:endParaRPr lang="en-US" sz="2800" dirty="0">
            <a:solidFill>
              <a:schemeClr val="tx2">
                <a:lumMod val="10000"/>
              </a:schemeClr>
            </a:solidFill>
          </a:endParaRPr>
        </a:p>
      </dgm:t>
    </dgm:pt>
    <dgm:pt modelId="{3F5171DD-3706-B346-97F1-BBCA2543B5B6}" type="parTrans" cxnId="{47B28CC6-F74E-DA48-A21D-05DA10FB8545}">
      <dgm:prSet/>
      <dgm:spPr/>
      <dgm:t>
        <a:bodyPr/>
        <a:lstStyle/>
        <a:p>
          <a:endParaRPr lang="en-US"/>
        </a:p>
      </dgm:t>
    </dgm:pt>
    <dgm:pt modelId="{347AA156-68F0-2947-ABFB-822D9912FB8A}" type="sibTrans" cxnId="{47B28CC6-F74E-DA48-A21D-05DA10FB8545}">
      <dgm:prSet/>
      <dgm:spPr/>
      <dgm:t>
        <a:bodyPr/>
        <a:lstStyle/>
        <a:p>
          <a:endParaRPr lang="en-US"/>
        </a:p>
      </dgm:t>
    </dgm:pt>
    <dgm:pt modelId="{64282084-EE7C-3D4B-BC9E-F0C2719CBE6D}">
      <dgm:prSet/>
      <dgm:spPr>
        <a:solidFill>
          <a:schemeClr val="tx2"/>
        </a:solidFill>
        <a:ln>
          <a:solidFill>
            <a:schemeClr val="bg2"/>
          </a:solidFill>
        </a:ln>
      </dgm:spPr>
      <dgm:t>
        <a:bodyPr/>
        <a:lstStyle/>
        <a:p>
          <a:pPr rtl="0"/>
          <a:r>
            <a:rPr lang="en-US" dirty="0" smtClean="0">
              <a:solidFill>
                <a:schemeClr val="tx2">
                  <a:lumMod val="10000"/>
                </a:schemeClr>
              </a:solidFill>
            </a:rPr>
            <a:t>Defines </a:t>
          </a:r>
          <a:r>
            <a:rPr lang="en-US" dirty="0" smtClean="0">
              <a:solidFill>
                <a:schemeClr val="tx2">
                  <a:lumMod val="10000"/>
                </a:schemeClr>
              </a:solidFill>
            </a:rPr>
            <a:t>a single choke point that keeps unauthorized users out of the protected network, prohibits potentially vulnerable services from entering or leaving the network, and provides protection from various kinds of IP spoofing </a:t>
          </a:r>
          <a:r>
            <a:rPr lang="en-US" dirty="0" smtClean="0">
              <a:solidFill>
                <a:schemeClr val="tx2">
                  <a:lumMod val="10000"/>
                </a:schemeClr>
              </a:solidFill>
            </a:rPr>
            <a:t>and </a:t>
          </a:r>
          <a:r>
            <a:rPr lang="en-US" dirty="0" smtClean="0">
              <a:solidFill>
                <a:schemeClr val="tx2">
                  <a:lumMod val="10000"/>
                </a:schemeClr>
              </a:solidFill>
            </a:rPr>
            <a:t>routing attacks</a:t>
          </a:r>
          <a:endParaRPr lang="en-US" dirty="0">
            <a:solidFill>
              <a:schemeClr val="tx2">
                <a:lumMod val="10000"/>
              </a:schemeClr>
            </a:solidFill>
          </a:endParaRPr>
        </a:p>
      </dgm:t>
    </dgm:pt>
    <dgm:pt modelId="{0F9F6FDF-81ED-DF4C-85A0-0DE0AF3E0B7D}" type="parTrans" cxnId="{CF575EA5-74E9-AD41-9227-312FB16B5522}">
      <dgm:prSet/>
      <dgm:spPr/>
      <dgm:t>
        <a:bodyPr/>
        <a:lstStyle/>
        <a:p>
          <a:endParaRPr lang="en-US"/>
        </a:p>
      </dgm:t>
    </dgm:pt>
    <dgm:pt modelId="{6C15FC8C-0DF9-9443-A3A8-28638F34DE50}" type="sibTrans" cxnId="{CF575EA5-74E9-AD41-9227-312FB16B5522}">
      <dgm:prSet/>
      <dgm:spPr/>
      <dgm:t>
        <a:bodyPr/>
        <a:lstStyle/>
        <a:p>
          <a:endParaRPr lang="en-US"/>
        </a:p>
      </dgm:t>
    </dgm:pt>
    <dgm:pt modelId="{722BBBEB-A4AA-BA43-AC25-2529E1D2F574}">
      <dgm:prSet/>
      <dgm:spPr>
        <a:solidFill>
          <a:schemeClr val="tx2"/>
        </a:solidFill>
        <a:ln>
          <a:solidFill>
            <a:schemeClr val="bg2"/>
          </a:solidFill>
        </a:ln>
      </dgm:spPr>
      <dgm:t>
        <a:bodyPr/>
        <a:lstStyle/>
        <a:p>
          <a:pPr rtl="0"/>
          <a:r>
            <a:rPr lang="en-US" dirty="0" smtClean="0">
              <a:solidFill>
                <a:schemeClr val="tx2">
                  <a:lumMod val="10000"/>
                </a:schemeClr>
              </a:solidFill>
            </a:rPr>
            <a:t>Provides </a:t>
          </a:r>
          <a:r>
            <a:rPr lang="en-US" dirty="0" smtClean="0">
              <a:solidFill>
                <a:schemeClr val="tx2">
                  <a:lumMod val="10000"/>
                </a:schemeClr>
              </a:solidFill>
            </a:rPr>
            <a:t>a location for monitoring </a:t>
          </a:r>
        </a:p>
        <a:p>
          <a:pPr rtl="0"/>
          <a:r>
            <a:rPr lang="en-US" dirty="0" smtClean="0">
              <a:solidFill>
                <a:schemeClr val="tx2">
                  <a:lumMod val="10000"/>
                </a:schemeClr>
              </a:solidFill>
            </a:rPr>
            <a:t>security-related events</a:t>
          </a:r>
          <a:endParaRPr lang="en-US" dirty="0">
            <a:solidFill>
              <a:schemeClr val="tx2">
                <a:lumMod val="10000"/>
              </a:schemeClr>
            </a:solidFill>
          </a:endParaRPr>
        </a:p>
      </dgm:t>
    </dgm:pt>
    <dgm:pt modelId="{C37DE13A-E121-1647-A3A2-40F20F408DD1}" type="parTrans" cxnId="{B51D574B-4631-E742-9710-6D1CE91B74B3}">
      <dgm:prSet/>
      <dgm:spPr/>
      <dgm:t>
        <a:bodyPr/>
        <a:lstStyle/>
        <a:p>
          <a:endParaRPr lang="en-US"/>
        </a:p>
      </dgm:t>
    </dgm:pt>
    <dgm:pt modelId="{8F2A7300-31E8-494A-9C48-185799313D51}" type="sibTrans" cxnId="{B51D574B-4631-E742-9710-6D1CE91B74B3}">
      <dgm:prSet/>
      <dgm:spPr/>
      <dgm:t>
        <a:bodyPr/>
        <a:lstStyle/>
        <a:p>
          <a:endParaRPr lang="en-US"/>
        </a:p>
      </dgm:t>
    </dgm:pt>
    <dgm:pt modelId="{2B069059-321E-744E-BB2A-7F40DBCCC512}">
      <dgm:prSet/>
      <dgm:spPr>
        <a:solidFill>
          <a:schemeClr val="tx2"/>
        </a:solidFill>
        <a:ln>
          <a:solidFill>
            <a:schemeClr val="bg2"/>
          </a:solidFill>
        </a:ln>
      </dgm:spPr>
      <dgm:t>
        <a:bodyPr/>
        <a:lstStyle/>
        <a:p>
          <a:pPr rtl="0"/>
          <a:r>
            <a:rPr lang="en-US" dirty="0" smtClean="0">
              <a:solidFill>
                <a:schemeClr val="tx2">
                  <a:lumMod val="10000"/>
                </a:schemeClr>
              </a:solidFill>
            </a:rPr>
            <a:t>Is </a:t>
          </a:r>
          <a:r>
            <a:rPr lang="en-US" dirty="0" smtClean="0">
              <a:solidFill>
                <a:schemeClr val="tx2">
                  <a:lumMod val="10000"/>
                </a:schemeClr>
              </a:solidFill>
            </a:rPr>
            <a:t>a convenient platform for several Internet functions that are not security related</a:t>
          </a:r>
          <a:endParaRPr lang="en-US" dirty="0">
            <a:solidFill>
              <a:schemeClr val="tx2">
                <a:lumMod val="10000"/>
              </a:schemeClr>
            </a:solidFill>
          </a:endParaRPr>
        </a:p>
      </dgm:t>
    </dgm:pt>
    <dgm:pt modelId="{45F30DF5-4E3E-0248-B857-B105F3E190E1}" type="parTrans" cxnId="{A02CA956-4009-AA45-89AD-C262B64C03C3}">
      <dgm:prSet/>
      <dgm:spPr/>
      <dgm:t>
        <a:bodyPr/>
        <a:lstStyle/>
        <a:p>
          <a:endParaRPr lang="en-US"/>
        </a:p>
      </dgm:t>
    </dgm:pt>
    <dgm:pt modelId="{08D8CFD1-641A-0745-BF4C-4C03BD31E872}" type="sibTrans" cxnId="{A02CA956-4009-AA45-89AD-C262B64C03C3}">
      <dgm:prSet/>
      <dgm:spPr/>
      <dgm:t>
        <a:bodyPr/>
        <a:lstStyle/>
        <a:p>
          <a:endParaRPr lang="en-US"/>
        </a:p>
      </dgm:t>
    </dgm:pt>
    <dgm:pt modelId="{E064EEAD-8F45-C64C-A512-CC513BBAF105}">
      <dgm:prSet/>
      <dgm:spPr>
        <a:solidFill>
          <a:schemeClr val="tx2"/>
        </a:solidFill>
        <a:ln>
          <a:solidFill>
            <a:schemeClr val="bg2"/>
          </a:solidFill>
        </a:ln>
      </dgm:spPr>
      <dgm:t>
        <a:bodyPr/>
        <a:lstStyle/>
        <a:p>
          <a:pPr rtl="0"/>
          <a:r>
            <a:rPr lang="en-US" dirty="0" smtClean="0">
              <a:solidFill>
                <a:schemeClr val="tx2">
                  <a:lumMod val="10000"/>
                </a:schemeClr>
              </a:solidFill>
            </a:rPr>
            <a:t>Can </a:t>
          </a:r>
          <a:r>
            <a:rPr lang="en-US" dirty="0" smtClean="0">
              <a:solidFill>
                <a:schemeClr val="tx2">
                  <a:lumMod val="10000"/>
                </a:schemeClr>
              </a:solidFill>
            </a:rPr>
            <a:t>serve as the platform for IPsec</a:t>
          </a:r>
          <a:endParaRPr lang="en-US" dirty="0">
            <a:solidFill>
              <a:schemeClr val="tx2">
                <a:lumMod val="10000"/>
              </a:schemeClr>
            </a:solidFill>
          </a:endParaRPr>
        </a:p>
      </dgm:t>
    </dgm:pt>
    <dgm:pt modelId="{DA2C8360-5AB6-4147-B3E0-2E833A1F9FA1}" type="parTrans" cxnId="{AD2F3ED2-90BA-4840-B6F4-8F43BD251EB1}">
      <dgm:prSet/>
      <dgm:spPr/>
      <dgm:t>
        <a:bodyPr/>
        <a:lstStyle/>
        <a:p>
          <a:endParaRPr lang="en-US"/>
        </a:p>
      </dgm:t>
    </dgm:pt>
    <dgm:pt modelId="{CD8A36B1-0420-6C4D-9534-6408972D99B9}" type="sibTrans" cxnId="{AD2F3ED2-90BA-4840-B6F4-8F43BD251EB1}">
      <dgm:prSet/>
      <dgm:spPr/>
      <dgm:t>
        <a:bodyPr/>
        <a:lstStyle/>
        <a:p>
          <a:endParaRPr lang="en-US"/>
        </a:p>
      </dgm:t>
    </dgm:pt>
    <dgm:pt modelId="{2124D935-CD94-9048-901D-8D173EDAB4D3}" type="pres">
      <dgm:prSet presAssocID="{DE6B9AA8-3F79-B945-86A9-5FB9A198EE2F}" presName="diagram" presStyleCnt="0">
        <dgm:presLayoutVars>
          <dgm:chMax val="1"/>
          <dgm:dir/>
          <dgm:animLvl val="ctr"/>
          <dgm:resizeHandles val="exact"/>
        </dgm:presLayoutVars>
      </dgm:prSet>
      <dgm:spPr/>
      <dgm:t>
        <a:bodyPr/>
        <a:lstStyle/>
        <a:p>
          <a:endParaRPr lang="en-US"/>
        </a:p>
      </dgm:t>
    </dgm:pt>
    <dgm:pt modelId="{E4EF7A32-538A-C54D-9CF8-82EFBBC13631}" type="pres">
      <dgm:prSet presAssocID="{DE6B9AA8-3F79-B945-86A9-5FB9A198EE2F}" presName="matrix" presStyleCnt="0"/>
      <dgm:spPr/>
    </dgm:pt>
    <dgm:pt modelId="{B448C416-B116-7C42-AADA-03120A4F1EA3}" type="pres">
      <dgm:prSet presAssocID="{DE6B9AA8-3F79-B945-86A9-5FB9A198EE2F}" presName="tile1" presStyleLbl="node1" presStyleIdx="0" presStyleCnt="4"/>
      <dgm:spPr/>
      <dgm:t>
        <a:bodyPr/>
        <a:lstStyle/>
        <a:p>
          <a:endParaRPr lang="en-US"/>
        </a:p>
      </dgm:t>
    </dgm:pt>
    <dgm:pt modelId="{DBD65166-724F-A640-900C-BA50D846BCAA}" type="pres">
      <dgm:prSet presAssocID="{DE6B9AA8-3F79-B945-86A9-5FB9A198EE2F}" presName="tile1text" presStyleLbl="node1" presStyleIdx="0" presStyleCnt="4">
        <dgm:presLayoutVars>
          <dgm:chMax val="0"/>
          <dgm:chPref val="0"/>
          <dgm:bulletEnabled val="1"/>
        </dgm:presLayoutVars>
      </dgm:prSet>
      <dgm:spPr/>
      <dgm:t>
        <a:bodyPr/>
        <a:lstStyle/>
        <a:p>
          <a:endParaRPr lang="en-US"/>
        </a:p>
      </dgm:t>
    </dgm:pt>
    <dgm:pt modelId="{AAA5B0B1-EAB2-9F49-B824-3E910453DFEB}" type="pres">
      <dgm:prSet presAssocID="{DE6B9AA8-3F79-B945-86A9-5FB9A198EE2F}" presName="tile2" presStyleLbl="node1" presStyleIdx="1" presStyleCnt="4"/>
      <dgm:spPr/>
      <dgm:t>
        <a:bodyPr/>
        <a:lstStyle/>
        <a:p>
          <a:endParaRPr lang="en-US"/>
        </a:p>
      </dgm:t>
    </dgm:pt>
    <dgm:pt modelId="{1AF445B1-68FC-DC45-94CC-7453CCEBF4DB}" type="pres">
      <dgm:prSet presAssocID="{DE6B9AA8-3F79-B945-86A9-5FB9A198EE2F}" presName="tile2text" presStyleLbl="node1" presStyleIdx="1" presStyleCnt="4">
        <dgm:presLayoutVars>
          <dgm:chMax val="0"/>
          <dgm:chPref val="0"/>
          <dgm:bulletEnabled val="1"/>
        </dgm:presLayoutVars>
      </dgm:prSet>
      <dgm:spPr/>
      <dgm:t>
        <a:bodyPr/>
        <a:lstStyle/>
        <a:p>
          <a:endParaRPr lang="en-US"/>
        </a:p>
      </dgm:t>
    </dgm:pt>
    <dgm:pt modelId="{1CA52935-4683-C849-A25C-A148B97DA7A3}" type="pres">
      <dgm:prSet presAssocID="{DE6B9AA8-3F79-B945-86A9-5FB9A198EE2F}" presName="tile3" presStyleLbl="node1" presStyleIdx="2" presStyleCnt="4"/>
      <dgm:spPr/>
      <dgm:t>
        <a:bodyPr/>
        <a:lstStyle/>
        <a:p>
          <a:endParaRPr lang="en-US"/>
        </a:p>
      </dgm:t>
    </dgm:pt>
    <dgm:pt modelId="{64A519B8-BACE-164A-9700-E90B0E32E5A9}" type="pres">
      <dgm:prSet presAssocID="{DE6B9AA8-3F79-B945-86A9-5FB9A198EE2F}" presName="tile3text" presStyleLbl="node1" presStyleIdx="2" presStyleCnt="4">
        <dgm:presLayoutVars>
          <dgm:chMax val="0"/>
          <dgm:chPref val="0"/>
          <dgm:bulletEnabled val="1"/>
        </dgm:presLayoutVars>
      </dgm:prSet>
      <dgm:spPr/>
      <dgm:t>
        <a:bodyPr/>
        <a:lstStyle/>
        <a:p>
          <a:endParaRPr lang="en-US"/>
        </a:p>
      </dgm:t>
    </dgm:pt>
    <dgm:pt modelId="{EF78F3DD-942A-F146-AD56-26A2D81EC111}" type="pres">
      <dgm:prSet presAssocID="{DE6B9AA8-3F79-B945-86A9-5FB9A198EE2F}" presName="tile4" presStyleLbl="node1" presStyleIdx="3" presStyleCnt="4"/>
      <dgm:spPr/>
      <dgm:t>
        <a:bodyPr/>
        <a:lstStyle/>
        <a:p>
          <a:endParaRPr lang="en-US"/>
        </a:p>
      </dgm:t>
    </dgm:pt>
    <dgm:pt modelId="{9D9B1968-3941-3B4E-8DE5-459F45F9DD6A}" type="pres">
      <dgm:prSet presAssocID="{DE6B9AA8-3F79-B945-86A9-5FB9A198EE2F}" presName="tile4text" presStyleLbl="node1" presStyleIdx="3" presStyleCnt="4">
        <dgm:presLayoutVars>
          <dgm:chMax val="0"/>
          <dgm:chPref val="0"/>
          <dgm:bulletEnabled val="1"/>
        </dgm:presLayoutVars>
      </dgm:prSet>
      <dgm:spPr/>
      <dgm:t>
        <a:bodyPr/>
        <a:lstStyle/>
        <a:p>
          <a:endParaRPr lang="en-US"/>
        </a:p>
      </dgm:t>
    </dgm:pt>
    <dgm:pt modelId="{3F7F931C-2594-F045-8724-088BD5C650F7}" type="pres">
      <dgm:prSet presAssocID="{DE6B9AA8-3F79-B945-86A9-5FB9A198EE2F}" presName="centerTile" presStyleLbl="fgShp" presStyleIdx="0" presStyleCnt="1">
        <dgm:presLayoutVars>
          <dgm:chMax val="0"/>
          <dgm:chPref val="0"/>
        </dgm:presLayoutVars>
      </dgm:prSet>
      <dgm:spPr/>
      <dgm:t>
        <a:bodyPr/>
        <a:lstStyle/>
        <a:p>
          <a:endParaRPr lang="en-US"/>
        </a:p>
      </dgm:t>
    </dgm:pt>
  </dgm:ptLst>
  <dgm:cxnLst>
    <dgm:cxn modelId="{DDEFA411-10FC-C148-9712-757B32585189}" type="presOf" srcId="{E064EEAD-8F45-C64C-A512-CC513BBAF105}" destId="{EF78F3DD-942A-F146-AD56-26A2D81EC111}" srcOrd="0" destOrd="0" presId="urn:microsoft.com/office/officeart/2005/8/layout/matrix1"/>
    <dgm:cxn modelId="{4B56FCAE-C690-6D44-93A4-901368BCFFF1}" type="presOf" srcId="{EEB4C698-B8F4-5E4F-BD12-10EDF328883E}" destId="{3F7F931C-2594-F045-8724-088BD5C650F7}" srcOrd="0" destOrd="0" presId="urn:microsoft.com/office/officeart/2005/8/layout/matrix1"/>
    <dgm:cxn modelId="{DC7B98B8-BDA3-4247-A9EC-61583256CAD2}" type="presOf" srcId="{DE6B9AA8-3F79-B945-86A9-5FB9A198EE2F}" destId="{2124D935-CD94-9048-901D-8D173EDAB4D3}" srcOrd="0" destOrd="0" presId="urn:microsoft.com/office/officeart/2005/8/layout/matrix1"/>
    <dgm:cxn modelId="{3D615C9B-39E4-2F43-B82C-E84093B58815}" type="presOf" srcId="{64282084-EE7C-3D4B-BC9E-F0C2719CBE6D}" destId="{DBD65166-724F-A640-900C-BA50D846BCAA}" srcOrd="1" destOrd="0" presId="urn:microsoft.com/office/officeart/2005/8/layout/matrix1"/>
    <dgm:cxn modelId="{B51D574B-4631-E742-9710-6D1CE91B74B3}" srcId="{EEB4C698-B8F4-5E4F-BD12-10EDF328883E}" destId="{722BBBEB-A4AA-BA43-AC25-2529E1D2F574}" srcOrd="1" destOrd="0" parTransId="{C37DE13A-E121-1647-A3A2-40F20F408DD1}" sibTransId="{8F2A7300-31E8-494A-9C48-185799313D51}"/>
    <dgm:cxn modelId="{6557881A-5A9C-444E-8606-F8AA85BF9DC6}" type="presOf" srcId="{722BBBEB-A4AA-BA43-AC25-2529E1D2F574}" destId="{1AF445B1-68FC-DC45-94CC-7453CCEBF4DB}" srcOrd="1" destOrd="0" presId="urn:microsoft.com/office/officeart/2005/8/layout/matrix1"/>
    <dgm:cxn modelId="{CF575EA5-74E9-AD41-9227-312FB16B5522}" srcId="{EEB4C698-B8F4-5E4F-BD12-10EDF328883E}" destId="{64282084-EE7C-3D4B-BC9E-F0C2719CBE6D}" srcOrd="0" destOrd="0" parTransId="{0F9F6FDF-81ED-DF4C-85A0-0DE0AF3E0B7D}" sibTransId="{6C15FC8C-0DF9-9443-A3A8-28638F34DE50}"/>
    <dgm:cxn modelId="{BEE8F04E-E697-7042-AF9C-833FB4AF7A1D}" type="presOf" srcId="{E064EEAD-8F45-C64C-A512-CC513BBAF105}" destId="{9D9B1968-3941-3B4E-8DE5-459F45F9DD6A}" srcOrd="1" destOrd="0" presId="urn:microsoft.com/office/officeart/2005/8/layout/matrix1"/>
    <dgm:cxn modelId="{BA89AEB8-EDDF-564D-8AE0-42E37BD94E0C}" type="presOf" srcId="{722BBBEB-A4AA-BA43-AC25-2529E1D2F574}" destId="{AAA5B0B1-EAB2-9F49-B824-3E910453DFEB}" srcOrd="0" destOrd="0" presId="urn:microsoft.com/office/officeart/2005/8/layout/matrix1"/>
    <dgm:cxn modelId="{AD2F3ED2-90BA-4840-B6F4-8F43BD251EB1}" srcId="{EEB4C698-B8F4-5E4F-BD12-10EDF328883E}" destId="{E064EEAD-8F45-C64C-A512-CC513BBAF105}" srcOrd="3" destOrd="0" parTransId="{DA2C8360-5AB6-4147-B3E0-2E833A1F9FA1}" sibTransId="{CD8A36B1-0420-6C4D-9534-6408972D99B9}"/>
    <dgm:cxn modelId="{9BE8D577-FD7C-8A4F-A62D-936C0A2935C7}" type="presOf" srcId="{2B069059-321E-744E-BB2A-7F40DBCCC512}" destId="{1CA52935-4683-C849-A25C-A148B97DA7A3}" srcOrd="0" destOrd="0" presId="urn:microsoft.com/office/officeart/2005/8/layout/matrix1"/>
    <dgm:cxn modelId="{753770D6-C322-FE44-85EA-FE9F5E396791}" type="presOf" srcId="{2B069059-321E-744E-BB2A-7F40DBCCC512}" destId="{64A519B8-BACE-164A-9700-E90B0E32E5A9}" srcOrd="1" destOrd="0" presId="urn:microsoft.com/office/officeart/2005/8/layout/matrix1"/>
    <dgm:cxn modelId="{A02CA956-4009-AA45-89AD-C262B64C03C3}" srcId="{EEB4C698-B8F4-5E4F-BD12-10EDF328883E}" destId="{2B069059-321E-744E-BB2A-7F40DBCCC512}" srcOrd="2" destOrd="0" parTransId="{45F30DF5-4E3E-0248-B857-B105F3E190E1}" sibTransId="{08D8CFD1-641A-0745-BF4C-4C03BD31E872}"/>
    <dgm:cxn modelId="{078DB7C5-7FA2-BD4E-9CA2-09C0FDB3595E}" type="presOf" srcId="{64282084-EE7C-3D4B-BC9E-F0C2719CBE6D}" destId="{B448C416-B116-7C42-AADA-03120A4F1EA3}" srcOrd="0" destOrd="0" presId="urn:microsoft.com/office/officeart/2005/8/layout/matrix1"/>
    <dgm:cxn modelId="{47B28CC6-F74E-DA48-A21D-05DA10FB8545}" srcId="{DE6B9AA8-3F79-B945-86A9-5FB9A198EE2F}" destId="{EEB4C698-B8F4-5E4F-BD12-10EDF328883E}" srcOrd="0" destOrd="0" parTransId="{3F5171DD-3706-B346-97F1-BBCA2543B5B6}" sibTransId="{347AA156-68F0-2947-ABFB-822D9912FB8A}"/>
    <dgm:cxn modelId="{E9CB2D9C-27CE-844C-BAC1-1C341B4E4E74}" type="presParOf" srcId="{2124D935-CD94-9048-901D-8D173EDAB4D3}" destId="{E4EF7A32-538A-C54D-9CF8-82EFBBC13631}" srcOrd="0" destOrd="0" presId="urn:microsoft.com/office/officeart/2005/8/layout/matrix1"/>
    <dgm:cxn modelId="{EF6CFAE4-963F-6841-B3E3-707C6D6B0C45}" type="presParOf" srcId="{E4EF7A32-538A-C54D-9CF8-82EFBBC13631}" destId="{B448C416-B116-7C42-AADA-03120A4F1EA3}" srcOrd="0" destOrd="0" presId="urn:microsoft.com/office/officeart/2005/8/layout/matrix1"/>
    <dgm:cxn modelId="{1B64AFDE-5064-C74E-AA21-E9B25425D469}" type="presParOf" srcId="{E4EF7A32-538A-C54D-9CF8-82EFBBC13631}" destId="{DBD65166-724F-A640-900C-BA50D846BCAA}" srcOrd="1" destOrd="0" presId="urn:microsoft.com/office/officeart/2005/8/layout/matrix1"/>
    <dgm:cxn modelId="{167083DE-5AC2-364F-AFEB-62E91C0ED4E9}" type="presParOf" srcId="{E4EF7A32-538A-C54D-9CF8-82EFBBC13631}" destId="{AAA5B0B1-EAB2-9F49-B824-3E910453DFEB}" srcOrd="2" destOrd="0" presId="urn:microsoft.com/office/officeart/2005/8/layout/matrix1"/>
    <dgm:cxn modelId="{3464F65C-DA6C-704A-A74D-F5A084B71E3D}" type="presParOf" srcId="{E4EF7A32-538A-C54D-9CF8-82EFBBC13631}" destId="{1AF445B1-68FC-DC45-94CC-7453CCEBF4DB}" srcOrd="3" destOrd="0" presId="urn:microsoft.com/office/officeart/2005/8/layout/matrix1"/>
    <dgm:cxn modelId="{CD88F3E9-0EE9-A74D-8844-C976D09B5E47}" type="presParOf" srcId="{E4EF7A32-538A-C54D-9CF8-82EFBBC13631}" destId="{1CA52935-4683-C849-A25C-A148B97DA7A3}" srcOrd="4" destOrd="0" presId="urn:microsoft.com/office/officeart/2005/8/layout/matrix1"/>
    <dgm:cxn modelId="{28C7562F-C1FA-9647-B875-F45BE694FD9B}" type="presParOf" srcId="{E4EF7A32-538A-C54D-9CF8-82EFBBC13631}" destId="{64A519B8-BACE-164A-9700-E90B0E32E5A9}" srcOrd="5" destOrd="0" presId="urn:microsoft.com/office/officeart/2005/8/layout/matrix1"/>
    <dgm:cxn modelId="{7059A14F-4420-5B48-B451-69E22E5E88F7}" type="presParOf" srcId="{E4EF7A32-538A-C54D-9CF8-82EFBBC13631}" destId="{EF78F3DD-942A-F146-AD56-26A2D81EC111}" srcOrd="6" destOrd="0" presId="urn:microsoft.com/office/officeart/2005/8/layout/matrix1"/>
    <dgm:cxn modelId="{B69F1110-4115-CC4B-BF22-867CD82F5742}" type="presParOf" srcId="{E4EF7A32-538A-C54D-9CF8-82EFBBC13631}" destId="{9D9B1968-3941-3B4E-8DE5-459F45F9DD6A}" srcOrd="7" destOrd="0" presId="urn:microsoft.com/office/officeart/2005/8/layout/matrix1"/>
    <dgm:cxn modelId="{76FC5B54-C613-CD4B-95F2-920E2935C84E}" type="presParOf" srcId="{2124D935-CD94-9048-901D-8D173EDAB4D3}" destId="{3F7F931C-2594-F045-8724-088BD5C650F7}"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8B358-3FC0-6840-9047-E7E05B5C1036}"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2DFA4725-3680-4B48-97C8-69AC7E3EE163}">
      <dgm:prSet phldrT="[Text]"/>
      <dgm:spPr/>
      <dgm:t>
        <a:bodyPr/>
        <a:lstStyle/>
        <a:p>
          <a:r>
            <a:rPr lang="en-US" dirty="0" smtClean="0">
              <a:solidFill>
                <a:schemeClr val="tx1"/>
              </a:solidFill>
            </a:rPr>
            <a:t>Cannot protect against attacks that bypass the firewall</a:t>
          </a:r>
          <a:endParaRPr lang="en-US" dirty="0">
            <a:solidFill>
              <a:schemeClr val="tx1"/>
            </a:solidFill>
          </a:endParaRPr>
        </a:p>
      </dgm:t>
    </dgm:pt>
    <dgm:pt modelId="{E8D66615-B501-0E47-9A54-F778A1EF63F0}" type="parTrans" cxnId="{21138243-F009-2349-B7DF-FB7B5826495D}">
      <dgm:prSet/>
      <dgm:spPr/>
      <dgm:t>
        <a:bodyPr/>
        <a:lstStyle/>
        <a:p>
          <a:endParaRPr lang="en-US"/>
        </a:p>
      </dgm:t>
    </dgm:pt>
    <dgm:pt modelId="{EA251B64-DE2D-9142-B240-10DB709A4A42}" type="sibTrans" cxnId="{21138243-F009-2349-B7DF-FB7B5826495D}">
      <dgm:prSet/>
      <dgm:spPr/>
      <dgm:t>
        <a:bodyPr/>
        <a:lstStyle/>
        <a:p>
          <a:endParaRPr lang="en-US"/>
        </a:p>
      </dgm:t>
    </dgm:pt>
    <dgm:pt modelId="{DB739C9E-DD35-C247-849A-485F60FF432B}">
      <dgm:prSet/>
      <dgm:spPr/>
      <dgm:t>
        <a:bodyPr/>
        <a:lstStyle/>
        <a:p>
          <a:r>
            <a:rPr lang="en-US" dirty="0" smtClean="0">
              <a:solidFill>
                <a:schemeClr val="tx1"/>
              </a:solidFill>
            </a:rPr>
            <a:t>May not protect fully against internal threats, such as a disgruntled employee or an employee who unwittingly cooperates with an external attacker</a:t>
          </a:r>
        </a:p>
      </dgm:t>
    </dgm:pt>
    <dgm:pt modelId="{D0387D71-CD4D-2E4B-BE8E-2F5AC7C3B92B}" type="parTrans" cxnId="{E807369C-3BC3-A44A-92AF-F7396DE6B129}">
      <dgm:prSet/>
      <dgm:spPr/>
      <dgm:t>
        <a:bodyPr/>
        <a:lstStyle/>
        <a:p>
          <a:endParaRPr lang="en-US"/>
        </a:p>
      </dgm:t>
    </dgm:pt>
    <dgm:pt modelId="{38E1FB96-3EAD-C141-A43D-A4B352D86289}" type="sibTrans" cxnId="{E807369C-3BC3-A44A-92AF-F7396DE6B129}">
      <dgm:prSet/>
      <dgm:spPr/>
      <dgm:t>
        <a:bodyPr/>
        <a:lstStyle/>
        <a:p>
          <a:endParaRPr lang="en-US"/>
        </a:p>
      </dgm:t>
    </dgm:pt>
    <dgm:pt modelId="{97B69845-2E89-4C4C-B284-3ABDD0DE0D1A}">
      <dgm:prSet/>
      <dgm:spPr/>
      <dgm:t>
        <a:bodyPr/>
        <a:lstStyle/>
        <a:p>
          <a:r>
            <a:rPr lang="en-US" dirty="0" smtClean="0">
              <a:solidFill>
                <a:schemeClr val="tx1"/>
              </a:solidFill>
            </a:rPr>
            <a:t>Cannot guard against wireless communications between local systems on different sides of the internal firewall</a:t>
          </a:r>
        </a:p>
      </dgm:t>
    </dgm:pt>
    <dgm:pt modelId="{0C7D971A-864B-6A44-8597-C45E185CEDD0}" type="parTrans" cxnId="{D7632952-91E1-364D-93B1-5A4ABE836804}">
      <dgm:prSet/>
      <dgm:spPr/>
      <dgm:t>
        <a:bodyPr/>
        <a:lstStyle/>
        <a:p>
          <a:endParaRPr lang="en-US"/>
        </a:p>
      </dgm:t>
    </dgm:pt>
    <dgm:pt modelId="{84A1856D-8872-E246-867F-B0F25D354F33}" type="sibTrans" cxnId="{D7632952-91E1-364D-93B1-5A4ABE836804}">
      <dgm:prSet/>
      <dgm:spPr/>
      <dgm:t>
        <a:bodyPr/>
        <a:lstStyle/>
        <a:p>
          <a:endParaRPr lang="en-US"/>
        </a:p>
      </dgm:t>
    </dgm:pt>
    <dgm:pt modelId="{97656DD1-D141-BF46-9B1F-1156CFEB8017}">
      <dgm:prSet/>
      <dgm:spPr/>
      <dgm:t>
        <a:bodyPr/>
        <a:lstStyle/>
        <a:p>
          <a:r>
            <a:rPr lang="en-US" dirty="0" smtClean="0">
              <a:solidFill>
                <a:schemeClr val="tx1"/>
              </a:solidFill>
            </a:rPr>
            <a:t>A laptop, PDA, or portable storage device may be used and infected outside the corporate network, and then attached and used internally</a:t>
          </a:r>
          <a:endParaRPr lang="en-US" dirty="0">
            <a:solidFill>
              <a:schemeClr val="tx1"/>
            </a:solidFill>
          </a:endParaRPr>
        </a:p>
      </dgm:t>
    </dgm:pt>
    <dgm:pt modelId="{726A1F22-DF84-6542-852D-2F5ADB8A4BDA}" type="parTrans" cxnId="{0B176B4B-DAF2-3141-BC8D-263F5AD05C78}">
      <dgm:prSet/>
      <dgm:spPr/>
      <dgm:t>
        <a:bodyPr/>
        <a:lstStyle/>
        <a:p>
          <a:endParaRPr lang="en-US"/>
        </a:p>
      </dgm:t>
    </dgm:pt>
    <dgm:pt modelId="{04F098FB-D257-ED4D-AB10-0B2B48FE7EDF}" type="sibTrans" cxnId="{0B176B4B-DAF2-3141-BC8D-263F5AD05C78}">
      <dgm:prSet/>
      <dgm:spPr/>
      <dgm:t>
        <a:bodyPr/>
        <a:lstStyle/>
        <a:p>
          <a:endParaRPr lang="en-US"/>
        </a:p>
      </dgm:t>
    </dgm:pt>
    <dgm:pt modelId="{33BD97D1-9162-694D-9882-B737CD4153EE}" type="pres">
      <dgm:prSet presAssocID="{0E98B358-3FC0-6840-9047-E7E05B5C1036}" presName="cycle" presStyleCnt="0">
        <dgm:presLayoutVars>
          <dgm:dir/>
          <dgm:resizeHandles val="exact"/>
        </dgm:presLayoutVars>
      </dgm:prSet>
      <dgm:spPr/>
      <dgm:t>
        <a:bodyPr/>
        <a:lstStyle/>
        <a:p>
          <a:endParaRPr lang="en-US"/>
        </a:p>
      </dgm:t>
    </dgm:pt>
    <dgm:pt modelId="{CE302BE7-C826-6E49-893E-CBB6B2FBA3EE}" type="pres">
      <dgm:prSet presAssocID="{2DFA4725-3680-4B48-97C8-69AC7E3EE163}" presName="node" presStyleLbl="node1" presStyleIdx="0" presStyleCnt="4" custScaleX="141885" custScaleY="143477">
        <dgm:presLayoutVars>
          <dgm:bulletEnabled val="1"/>
        </dgm:presLayoutVars>
      </dgm:prSet>
      <dgm:spPr/>
      <dgm:t>
        <a:bodyPr/>
        <a:lstStyle/>
        <a:p>
          <a:endParaRPr lang="en-US"/>
        </a:p>
      </dgm:t>
    </dgm:pt>
    <dgm:pt modelId="{411323B0-C7B0-CF4D-9116-4F172E6AD0F8}" type="pres">
      <dgm:prSet presAssocID="{2DFA4725-3680-4B48-97C8-69AC7E3EE163}" presName="spNode" presStyleCnt="0"/>
      <dgm:spPr/>
    </dgm:pt>
    <dgm:pt modelId="{DA926544-7514-8444-AA05-228AF671AEF1}" type="pres">
      <dgm:prSet presAssocID="{EA251B64-DE2D-9142-B240-10DB709A4A42}" presName="sibTrans" presStyleLbl="sibTrans1D1" presStyleIdx="0" presStyleCnt="4"/>
      <dgm:spPr/>
      <dgm:t>
        <a:bodyPr/>
        <a:lstStyle/>
        <a:p>
          <a:endParaRPr lang="en-US"/>
        </a:p>
      </dgm:t>
    </dgm:pt>
    <dgm:pt modelId="{D6EE9D01-D26F-174A-9B14-BC36A050102D}" type="pres">
      <dgm:prSet presAssocID="{DB739C9E-DD35-C247-849A-485F60FF432B}" presName="node" presStyleLbl="node1" presStyleIdx="1" presStyleCnt="4" custScaleX="141885" custScaleY="143477" custRadScaleRad="129380" custRadScaleInc="2290">
        <dgm:presLayoutVars>
          <dgm:bulletEnabled val="1"/>
        </dgm:presLayoutVars>
      </dgm:prSet>
      <dgm:spPr/>
      <dgm:t>
        <a:bodyPr/>
        <a:lstStyle/>
        <a:p>
          <a:endParaRPr lang="en-US"/>
        </a:p>
      </dgm:t>
    </dgm:pt>
    <dgm:pt modelId="{B3EBCA3F-8625-DC44-8CF2-E52FBF0C5DF0}" type="pres">
      <dgm:prSet presAssocID="{DB739C9E-DD35-C247-849A-485F60FF432B}" presName="spNode" presStyleCnt="0"/>
      <dgm:spPr/>
    </dgm:pt>
    <dgm:pt modelId="{0160AC0F-10B8-7343-9652-9CB14C486DA7}" type="pres">
      <dgm:prSet presAssocID="{38E1FB96-3EAD-C141-A43D-A4B352D86289}" presName="sibTrans" presStyleLbl="sibTrans1D1" presStyleIdx="1" presStyleCnt="4"/>
      <dgm:spPr/>
      <dgm:t>
        <a:bodyPr/>
        <a:lstStyle/>
        <a:p>
          <a:endParaRPr lang="en-US"/>
        </a:p>
      </dgm:t>
    </dgm:pt>
    <dgm:pt modelId="{3ABA0B66-88C5-4D4E-AA95-D50408EC29F9}" type="pres">
      <dgm:prSet presAssocID="{97B69845-2E89-4C4C-B284-3ABDD0DE0D1A}" presName="node" presStyleLbl="node1" presStyleIdx="2" presStyleCnt="4" custScaleX="141885" custScaleY="143477">
        <dgm:presLayoutVars>
          <dgm:bulletEnabled val="1"/>
        </dgm:presLayoutVars>
      </dgm:prSet>
      <dgm:spPr/>
      <dgm:t>
        <a:bodyPr/>
        <a:lstStyle/>
        <a:p>
          <a:endParaRPr lang="en-US"/>
        </a:p>
      </dgm:t>
    </dgm:pt>
    <dgm:pt modelId="{CF9754EC-A111-0944-885F-FF5A76BF37B7}" type="pres">
      <dgm:prSet presAssocID="{97B69845-2E89-4C4C-B284-3ABDD0DE0D1A}" presName="spNode" presStyleCnt="0"/>
      <dgm:spPr/>
    </dgm:pt>
    <dgm:pt modelId="{215487BB-AF70-EF47-BE59-7C43987A6041}" type="pres">
      <dgm:prSet presAssocID="{84A1856D-8872-E246-867F-B0F25D354F33}" presName="sibTrans" presStyleLbl="sibTrans1D1" presStyleIdx="2" presStyleCnt="4"/>
      <dgm:spPr/>
      <dgm:t>
        <a:bodyPr/>
        <a:lstStyle/>
        <a:p>
          <a:endParaRPr lang="en-US"/>
        </a:p>
      </dgm:t>
    </dgm:pt>
    <dgm:pt modelId="{210ABE91-6EA1-274C-95E4-EA0BB85F02E6}" type="pres">
      <dgm:prSet presAssocID="{97656DD1-D141-BF46-9B1F-1156CFEB8017}" presName="node" presStyleLbl="node1" presStyleIdx="3" presStyleCnt="4" custScaleX="141885" custScaleY="143477" custRadScaleRad="126584" custRadScaleInc="-2340">
        <dgm:presLayoutVars>
          <dgm:bulletEnabled val="1"/>
        </dgm:presLayoutVars>
      </dgm:prSet>
      <dgm:spPr/>
      <dgm:t>
        <a:bodyPr/>
        <a:lstStyle/>
        <a:p>
          <a:endParaRPr lang="en-US"/>
        </a:p>
      </dgm:t>
    </dgm:pt>
    <dgm:pt modelId="{D785A89C-34AB-324E-B5EF-DD41F211D9B0}" type="pres">
      <dgm:prSet presAssocID="{97656DD1-D141-BF46-9B1F-1156CFEB8017}" presName="spNode" presStyleCnt="0"/>
      <dgm:spPr/>
    </dgm:pt>
    <dgm:pt modelId="{418103E9-A740-B740-85DA-E8DA0E4F50F2}" type="pres">
      <dgm:prSet presAssocID="{04F098FB-D257-ED4D-AB10-0B2B48FE7EDF}" presName="sibTrans" presStyleLbl="sibTrans1D1" presStyleIdx="3" presStyleCnt="4"/>
      <dgm:spPr/>
      <dgm:t>
        <a:bodyPr/>
        <a:lstStyle/>
        <a:p>
          <a:endParaRPr lang="en-US"/>
        </a:p>
      </dgm:t>
    </dgm:pt>
  </dgm:ptLst>
  <dgm:cxnLst>
    <dgm:cxn modelId="{D9C5DC95-D918-5141-B584-F5FE6C1D74C8}" type="presOf" srcId="{2DFA4725-3680-4B48-97C8-69AC7E3EE163}" destId="{CE302BE7-C826-6E49-893E-CBB6B2FBA3EE}" srcOrd="0" destOrd="0" presId="urn:microsoft.com/office/officeart/2005/8/layout/cycle6"/>
    <dgm:cxn modelId="{D7632952-91E1-364D-93B1-5A4ABE836804}" srcId="{0E98B358-3FC0-6840-9047-E7E05B5C1036}" destId="{97B69845-2E89-4C4C-B284-3ABDD0DE0D1A}" srcOrd="2" destOrd="0" parTransId="{0C7D971A-864B-6A44-8597-C45E185CEDD0}" sibTransId="{84A1856D-8872-E246-867F-B0F25D354F33}"/>
    <dgm:cxn modelId="{21138243-F009-2349-B7DF-FB7B5826495D}" srcId="{0E98B358-3FC0-6840-9047-E7E05B5C1036}" destId="{2DFA4725-3680-4B48-97C8-69AC7E3EE163}" srcOrd="0" destOrd="0" parTransId="{E8D66615-B501-0E47-9A54-F778A1EF63F0}" sibTransId="{EA251B64-DE2D-9142-B240-10DB709A4A42}"/>
    <dgm:cxn modelId="{0B176B4B-DAF2-3141-BC8D-263F5AD05C78}" srcId="{0E98B358-3FC0-6840-9047-E7E05B5C1036}" destId="{97656DD1-D141-BF46-9B1F-1156CFEB8017}" srcOrd="3" destOrd="0" parTransId="{726A1F22-DF84-6542-852D-2F5ADB8A4BDA}" sibTransId="{04F098FB-D257-ED4D-AB10-0B2B48FE7EDF}"/>
    <dgm:cxn modelId="{0888DFDF-1E96-5049-BFA2-54A21964EE7E}" type="presOf" srcId="{04F098FB-D257-ED4D-AB10-0B2B48FE7EDF}" destId="{418103E9-A740-B740-85DA-E8DA0E4F50F2}" srcOrd="0" destOrd="0" presId="urn:microsoft.com/office/officeart/2005/8/layout/cycle6"/>
    <dgm:cxn modelId="{266ED010-417F-9C4F-A8B1-9C535645808A}" type="presOf" srcId="{0E98B358-3FC0-6840-9047-E7E05B5C1036}" destId="{33BD97D1-9162-694D-9882-B737CD4153EE}" srcOrd="0" destOrd="0" presId="urn:microsoft.com/office/officeart/2005/8/layout/cycle6"/>
    <dgm:cxn modelId="{971FCF48-837C-C143-9A3B-4F6DE6D35EA7}" type="presOf" srcId="{84A1856D-8872-E246-867F-B0F25D354F33}" destId="{215487BB-AF70-EF47-BE59-7C43987A6041}" srcOrd="0" destOrd="0" presId="urn:microsoft.com/office/officeart/2005/8/layout/cycle6"/>
    <dgm:cxn modelId="{455102F6-9F0A-304A-B284-33657BB33FD1}" type="presOf" srcId="{38E1FB96-3EAD-C141-A43D-A4B352D86289}" destId="{0160AC0F-10B8-7343-9652-9CB14C486DA7}" srcOrd="0" destOrd="0" presId="urn:microsoft.com/office/officeart/2005/8/layout/cycle6"/>
    <dgm:cxn modelId="{C6BCE5E2-E997-B748-9FC5-633053C5432A}" type="presOf" srcId="{97656DD1-D141-BF46-9B1F-1156CFEB8017}" destId="{210ABE91-6EA1-274C-95E4-EA0BB85F02E6}" srcOrd="0" destOrd="0" presId="urn:microsoft.com/office/officeart/2005/8/layout/cycle6"/>
    <dgm:cxn modelId="{AC5BEB54-DA45-864E-80EA-82AB8E74989D}" type="presOf" srcId="{EA251B64-DE2D-9142-B240-10DB709A4A42}" destId="{DA926544-7514-8444-AA05-228AF671AEF1}" srcOrd="0" destOrd="0" presId="urn:microsoft.com/office/officeart/2005/8/layout/cycle6"/>
    <dgm:cxn modelId="{E807369C-3BC3-A44A-92AF-F7396DE6B129}" srcId="{0E98B358-3FC0-6840-9047-E7E05B5C1036}" destId="{DB739C9E-DD35-C247-849A-485F60FF432B}" srcOrd="1" destOrd="0" parTransId="{D0387D71-CD4D-2E4B-BE8E-2F5AC7C3B92B}" sibTransId="{38E1FB96-3EAD-C141-A43D-A4B352D86289}"/>
    <dgm:cxn modelId="{83BBF34B-25E6-4248-A19F-D12CCA4C1306}" type="presOf" srcId="{97B69845-2E89-4C4C-B284-3ABDD0DE0D1A}" destId="{3ABA0B66-88C5-4D4E-AA95-D50408EC29F9}" srcOrd="0" destOrd="0" presId="urn:microsoft.com/office/officeart/2005/8/layout/cycle6"/>
    <dgm:cxn modelId="{63938CCE-BCBF-224B-A240-1B953843D4AD}" type="presOf" srcId="{DB739C9E-DD35-C247-849A-485F60FF432B}" destId="{D6EE9D01-D26F-174A-9B14-BC36A050102D}" srcOrd="0" destOrd="0" presId="urn:microsoft.com/office/officeart/2005/8/layout/cycle6"/>
    <dgm:cxn modelId="{D320205C-2F40-C14F-9BBE-C972C5599CEE}" type="presParOf" srcId="{33BD97D1-9162-694D-9882-B737CD4153EE}" destId="{CE302BE7-C826-6E49-893E-CBB6B2FBA3EE}" srcOrd="0" destOrd="0" presId="urn:microsoft.com/office/officeart/2005/8/layout/cycle6"/>
    <dgm:cxn modelId="{A36B095C-1086-7D49-A1AD-6E7F56133850}" type="presParOf" srcId="{33BD97D1-9162-694D-9882-B737CD4153EE}" destId="{411323B0-C7B0-CF4D-9116-4F172E6AD0F8}" srcOrd="1" destOrd="0" presId="urn:microsoft.com/office/officeart/2005/8/layout/cycle6"/>
    <dgm:cxn modelId="{3525666E-3B0E-4440-973C-73900D38400C}" type="presParOf" srcId="{33BD97D1-9162-694D-9882-B737CD4153EE}" destId="{DA926544-7514-8444-AA05-228AF671AEF1}" srcOrd="2" destOrd="0" presId="urn:microsoft.com/office/officeart/2005/8/layout/cycle6"/>
    <dgm:cxn modelId="{018D3A90-B231-6E44-BB88-5B166C4E7987}" type="presParOf" srcId="{33BD97D1-9162-694D-9882-B737CD4153EE}" destId="{D6EE9D01-D26F-174A-9B14-BC36A050102D}" srcOrd="3" destOrd="0" presId="urn:microsoft.com/office/officeart/2005/8/layout/cycle6"/>
    <dgm:cxn modelId="{B4DB4590-36D2-6E44-9771-341ED523D063}" type="presParOf" srcId="{33BD97D1-9162-694D-9882-B737CD4153EE}" destId="{B3EBCA3F-8625-DC44-8CF2-E52FBF0C5DF0}" srcOrd="4" destOrd="0" presId="urn:microsoft.com/office/officeart/2005/8/layout/cycle6"/>
    <dgm:cxn modelId="{90CDC861-7BBE-1A49-A842-8372BF8695E8}" type="presParOf" srcId="{33BD97D1-9162-694D-9882-B737CD4153EE}" destId="{0160AC0F-10B8-7343-9652-9CB14C486DA7}" srcOrd="5" destOrd="0" presId="urn:microsoft.com/office/officeart/2005/8/layout/cycle6"/>
    <dgm:cxn modelId="{26F029BB-EE2D-A64F-ACB8-D6F02C5F3BF0}" type="presParOf" srcId="{33BD97D1-9162-694D-9882-B737CD4153EE}" destId="{3ABA0B66-88C5-4D4E-AA95-D50408EC29F9}" srcOrd="6" destOrd="0" presId="urn:microsoft.com/office/officeart/2005/8/layout/cycle6"/>
    <dgm:cxn modelId="{39E351B8-824C-A24A-BCC3-D6CCAB03C5EA}" type="presParOf" srcId="{33BD97D1-9162-694D-9882-B737CD4153EE}" destId="{CF9754EC-A111-0944-885F-FF5A76BF37B7}" srcOrd="7" destOrd="0" presId="urn:microsoft.com/office/officeart/2005/8/layout/cycle6"/>
    <dgm:cxn modelId="{F11276C7-515D-E846-B8C3-AF00CBB84023}" type="presParOf" srcId="{33BD97D1-9162-694D-9882-B737CD4153EE}" destId="{215487BB-AF70-EF47-BE59-7C43987A6041}" srcOrd="8" destOrd="0" presId="urn:microsoft.com/office/officeart/2005/8/layout/cycle6"/>
    <dgm:cxn modelId="{B100A5A4-FCE2-B443-8A6C-C954DE346EC8}" type="presParOf" srcId="{33BD97D1-9162-694D-9882-B737CD4153EE}" destId="{210ABE91-6EA1-274C-95E4-EA0BB85F02E6}" srcOrd="9" destOrd="0" presId="urn:microsoft.com/office/officeart/2005/8/layout/cycle6"/>
    <dgm:cxn modelId="{0793383A-01A4-5E4C-98C7-532AE24A154F}" type="presParOf" srcId="{33BD97D1-9162-694D-9882-B737CD4153EE}" destId="{D785A89C-34AB-324E-B5EF-DD41F211D9B0}" srcOrd="10" destOrd="0" presId="urn:microsoft.com/office/officeart/2005/8/layout/cycle6"/>
    <dgm:cxn modelId="{F626A044-850D-FA46-83FB-ED21C50CB395}" type="presParOf" srcId="{33BD97D1-9162-694D-9882-B737CD4153EE}" destId="{418103E9-A740-B740-85DA-E8DA0E4F50F2}"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47D7BC-E01B-7E44-A162-BC05E0EFF7BC}"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9FD4C829-3CA5-6B40-8867-72BD3DFE724F}">
      <dgm:prSet custT="1"/>
      <dgm:spPr/>
      <dgm:t>
        <a:bodyPr/>
        <a:lstStyle/>
        <a:p>
          <a:pPr rtl="0"/>
          <a:r>
            <a:rPr lang="en-US" sz="1500" dirty="0" smtClean="0">
              <a:solidFill>
                <a:schemeClr val="tx2">
                  <a:lumMod val="10000"/>
                </a:schemeClr>
              </a:solidFill>
            </a:rPr>
            <a:t>Weaknesses</a:t>
          </a:r>
          <a:endParaRPr lang="en-US" sz="1500" dirty="0">
            <a:solidFill>
              <a:schemeClr val="tx2">
                <a:lumMod val="10000"/>
              </a:schemeClr>
            </a:solidFill>
          </a:endParaRPr>
        </a:p>
      </dgm:t>
    </dgm:pt>
    <dgm:pt modelId="{06F31272-1699-7A41-BEEB-A7083AA3811B}" type="parTrans" cxnId="{8FC0A241-E65B-C441-B51A-CB75449B7A6E}">
      <dgm:prSet/>
      <dgm:spPr/>
      <dgm:t>
        <a:bodyPr/>
        <a:lstStyle/>
        <a:p>
          <a:endParaRPr lang="en-US"/>
        </a:p>
      </dgm:t>
    </dgm:pt>
    <dgm:pt modelId="{3E0B5372-B76F-9944-A6AC-38C23AB91ECD}" type="sibTrans" cxnId="{8FC0A241-E65B-C441-B51A-CB75449B7A6E}">
      <dgm:prSet/>
      <dgm:spPr/>
      <dgm:t>
        <a:bodyPr/>
        <a:lstStyle/>
        <a:p>
          <a:endParaRPr lang="en-US"/>
        </a:p>
      </dgm:t>
    </dgm:pt>
    <dgm:pt modelId="{B1C42752-B3B4-294A-9648-CA688D826DFA}">
      <dgm:prSet custT="1"/>
      <dgm:spPr/>
      <dgm:t>
        <a:bodyPr/>
        <a:lstStyle/>
        <a:p>
          <a:pPr rtl="0"/>
          <a:r>
            <a:rPr lang="en-US" sz="1500" dirty="0" smtClean="0">
              <a:solidFill>
                <a:schemeClr val="tx2">
                  <a:lumMod val="10000"/>
                </a:schemeClr>
              </a:solidFill>
            </a:rPr>
            <a:t>Its simplicity</a:t>
          </a:r>
          <a:endParaRPr lang="en-US" sz="1500" dirty="0">
            <a:solidFill>
              <a:schemeClr val="tx2">
                <a:lumMod val="10000"/>
              </a:schemeClr>
            </a:solidFill>
          </a:endParaRPr>
        </a:p>
      </dgm:t>
    </dgm:pt>
    <dgm:pt modelId="{962EC84E-3882-CD4F-9B4C-E7F39F325174}" type="parTrans" cxnId="{CD0F8F36-0F44-2343-B409-1DA1F16096C9}">
      <dgm:prSet/>
      <dgm:spPr/>
      <dgm:t>
        <a:bodyPr/>
        <a:lstStyle/>
        <a:p>
          <a:endParaRPr lang="en-US"/>
        </a:p>
      </dgm:t>
    </dgm:pt>
    <dgm:pt modelId="{FF2C568B-FE61-A74C-ABE9-E420482536A2}" type="sibTrans" cxnId="{CD0F8F36-0F44-2343-B409-1DA1F16096C9}">
      <dgm:prSet/>
      <dgm:spPr/>
      <dgm:t>
        <a:bodyPr/>
        <a:lstStyle/>
        <a:p>
          <a:endParaRPr lang="en-US"/>
        </a:p>
      </dgm:t>
    </dgm:pt>
    <dgm:pt modelId="{5280C613-D89D-8245-AC56-D63FF53BC3CE}">
      <dgm:prSet custT="1"/>
      <dgm:spPr/>
      <dgm:t>
        <a:bodyPr/>
        <a:lstStyle/>
        <a:p>
          <a:pPr rtl="0"/>
          <a:r>
            <a:rPr lang="en-US" sz="1500" dirty="0" smtClean="0">
              <a:solidFill>
                <a:schemeClr val="tx2">
                  <a:lumMod val="10000"/>
                </a:schemeClr>
              </a:solidFill>
            </a:rPr>
            <a:t>Transparent to users and are very fast</a:t>
          </a:r>
          <a:endParaRPr lang="en-US" sz="1500" dirty="0">
            <a:solidFill>
              <a:schemeClr val="tx2">
                <a:lumMod val="10000"/>
              </a:schemeClr>
            </a:solidFill>
          </a:endParaRPr>
        </a:p>
      </dgm:t>
    </dgm:pt>
    <dgm:pt modelId="{FAA69E59-3A41-1D42-AEB3-CF78893A62F1}" type="parTrans" cxnId="{82F38F03-D8D3-864E-A46D-28AF9A74F90E}">
      <dgm:prSet/>
      <dgm:spPr/>
      <dgm:t>
        <a:bodyPr/>
        <a:lstStyle/>
        <a:p>
          <a:endParaRPr lang="en-US"/>
        </a:p>
      </dgm:t>
    </dgm:pt>
    <dgm:pt modelId="{3D59758E-B738-9C44-852F-A95A2E3B8A02}" type="sibTrans" cxnId="{82F38F03-D8D3-864E-A46D-28AF9A74F90E}">
      <dgm:prSet/>
      <dgm:spPr/>
      <dgm:t>
        <a:bodyPr/>
        <a:lstStyle/>
        <a:p>
          <a:endParaRPr lang="en-US"/>
        </a:p>
      </dgm:t>
    </dgm:pt>
    <dgm:pt modelId="{05C4FD07-DE64-4545-88A7-625E1444BF20}">
      <dgm:prSet custT="1"/>
      <dgm:spPr/>
      <dgm:t>
        <a:bodyPr/>
        <a:lstStyle/>
        <a:p>
          <a:pPr rtl="0"/>
          <a:r>
            <a:rPr lang="en-US" sz="1500" dirty="0" smtClean="0">
              <a:solidFill>
                <a:schemeClr val="tx2">
                  <a:lumMod val="10000"/>
                </a:schemeClr>
              </a:solidFill>
            </a:rPr>
            <a:t>Because packet filter firewalls do not examine upper-layer data, they cannot prevent attacks that employ application-specific vulnerabilities or functions</a:t>
          </a:r>
          <a:endParaRPr lang="en-US" sz="1500" dirty="0">
            <a:solidFill>
              <a:schemeClr val="tx2">
                <a:lumMod val="10000"/>
              </a:schemeClr>
            </a:solidFill>
          </a:endParaRPr>
        </a:p>
      </dgm:t>
    </dgm:pt>
    <dgm:pt modelId="{6B62622A-FD3E-1347-AF40-72DE5C6DC1A0}" type="parTrans" cxnId="{34A58F9E-3EC5-8B49-BCF4-7C1F7F6FF067}">
      <dgm:prSet/>
      <dgm:spPr/>
      <dgm:t>
        <a:bodyPr/>
        <a:lstStyle/>
        <a:p>
          <a:endParaRPr lang="en-US"/>
        </a:p>
      </dgm:t>
    </dgm:pt>
    <dgm:pt modelId="{4C7F40E2-4DAD-1B42-B91F-4D85627BC6DD}" type="sibTrans" cxnId="{34A58F9E-3EC5-8B49-BCF4-7C1F7F6FF067}">
      <dgm:prSet/>
      <dgm:spPr/>
      <dgm:t>
        <a:bodyPr/>
        <a:lstStyle/>
        <a:p>
          <a:endParaRPr lang="en-US"/>
        </a:p>
      </dgm:t>
    </dgm:pt>
    <dgm:pt modelId="{A80D454B-1BB7-2549-9C46-261B152E0893}">
      <dgm:prSet custT="1"/>
      <dgm:spPr/>
      <dgm:t>
        <a:bodyPr/>
        <a:lstStyle/>
        <a:p>
          <a:pPr rtl="0"/>
          <a:r>
            <a:rPr lang="en-US" sz="1500" dirty="0" smtClean="0">
              <a:solidFill>
                <a:schemeClr val="tx2">
                  <a:lumMod val="10000"/>
                </a:schemeClr>
              </a:solidFill>
            </a:rPr>
            <a:t>Because of the limited information available to the firewall, the logging functionality present in packet filter firewalls is limited</a:t>
          </a:r>
          <a:endParaRPr lang="en-US" sz="1500" dirty="0">
            <a:solidFill>
              <a:schemeClr val="tx2">
                <a:lumMod val="10000"/>
              </a:schemeClr>
            </a:solidFill>
          </a:endParaRPr>
        </a:p>
      </dgm:t>
    </dgm:pt>
    <dgm:pt modelId="{A0353BF3-BB3B-064D-B582-D94D71CDBDCD}" type="parTrans" cxnId="{C36CF4E3-E01C-844B-89A9-FB8399BB86DD}">
      <dgm:prSet/>
      <dgm:spPr/>
      <dgm:t>
        <a:bodyPr/>
        <a:lstStyle/>
        <a:p>
          <a:endParaRPr lang="en-US"/>
        </a:p>
      </dgm:t>
    </dgm:pt>
    <dgm:pt modelId="{AA2C8FBC-ADC4-3C46-AB8F-A11558C0E072}" type="sibTrans" cxnId="{C36CF4E3-E01C-844B-89A9-FB8399BB86DD}">
      <dgm:prSet/>
      <dgm:spPr/>
      <dgm:t>
        <a:bodyPr/>
        <a:lstStyle/>
        <a:p>
          <a:endParaRPr lang="en-US"/>
        </a:p>
      </dgm:t>
    </dgm:pt>
    <dgm:pt modelId="{79A16F27-E3BD-7645-AB90-C6B913AADE94}">
      <dgm:prSet custT="1"/>
      <dgm:spPr/>
      <dgm:t>
        <a:bodyPr/>
        <a:lstStyle/>
        <a:p>
          <a:pPr rtl="0"/>
          <a:r>
            <a:rPr lang="en-US" sz="1500" dirty="0" smtClean="0">
              <a:solidFill>
                <a:schemeClr val="tx2">
                  <a:lumMod val="10000"/>
                </a:schemeClr>
              </a:solidFill>
            </a:rPr>
            <a:t>Most packet filter firewalls do not support advanced user authentication schemes</a:t>
          </a:r>
          <a:endParaRPr lang="en-US" sz="1500" dirty="0">
            <a:solidFill>
              <a:schemeClr val="tx2">
                <a:lumMod val="10000"/>
              </a:schemeClr>
            </a:solidFill>
          </a:endParaRPr>
        </a:p>
      </dgm:t>
    </dgm:pt>
    <dgm:pt modelId="{364E1F13-D68E-F04F-B018-627DD988C39F}" type="parTrans" cxnId="{61C2D8F1-4BB2-664A-BF8A-3152702F1B19}">
      <dgm:prSet/>
      <dgm:spPr/>
      <dgm:t>
        <a:bodyPr/>
        <a:lstStyle/>
        <a:p>
          <a:endParaRPr lang="en-US"/>
        </a:p>
      </dgm:t>
    </dgm:pt>
    <dgm:pt modelId="{540F6DF4-61AB-B446-93E4-B8F086C11544}" type="sibTrans" cxnId="{61C2D8F1-4BB2-664A-BF8A-3152702F1B19}">
      <dgm:prSet/>
      <dgm:spPr/>
      <dgm:t>
        <a:bodyPr/>
        <a:lstStyle/>
        <a:p>
          <a:endParaRPr lang="en-US"/>
        </a:p>
      </dgm:t>
    </dgm:pt>
    <dgm:pt modelId="{20191EB3-58A2-1B45-B8C6-39DDDC1C0C7C}">
      <dgm:prSet custT="1"/>
      <dgm:spPr/>
      <dgm:t>
        <a:bodyPr/>
        <a:lstStyle/>
        <a:p>
          <a:pPr rtl="0"/>
          <a:r>
            <a:rPr lang="en-US" sz="1500" dirty="0" smtClean="0">
              <a:solidFill>
                <a:schemeClr val="tx2">
                  <a:lumMod val="10000"/>
                </a:schemeClr>
              </a:solidFill>
            </a:rPr>
            <a:t>Packet filter firewalls are generally vulnerable to attacks and exploits that take advantage of problems within the TCP/IP specification and protocol stack</a:t>
          </a:r>
          <a:endParaRPr lang="en-US" sz="1500" dirty="0">
            <a:solidFill>
              <a:schemeClr val="tx2">
                <a:lumMod val="10000"/>
              </a:schemeClr>
            </a:solidFill>
          </a:endParaRPr>
        </a:p>
      </dgm:t>
    </dgm:pt>
    <dgm:pt modelId="{760007B8-B0AD-2A47-B7B0-2C835FC7C715}" type="parTrans" cxnId="{394FB3C3-3F69-274D-B839-21F8470FAAA2}">
      <dgm:prSet/>
      <dgm:spPr/>
      <dgm:t>
        <a:bodyPr/>
        <a:lstStyle/>
        <a:p>
          <a:endParaRPr lang="en-US"/>
        </a:p>
      </dgm:t>
    </dgm:pt>
    <dgm:pt modelId="{E8EC49D0-8469-A347-BE73-EAC862DDDB38}" type="sibTrans" cxnId="{394FB3C3-3F69-274D-B839-21F8470FAAA2}">
      <dgm:prSet/>
      <dgm:spPr/>
      <dgm:t>
        <a:bodyPr/>
        <a:lstStyle/>
        <a:p>
          <a:endParaRPr lang="en-US"/>
        </a:p>
      </dgm:t>
    </dgm:pt>
    <dgm:pt modelId="{65C258A1-EB3E-5542-9890-A540DCAF2C84}">
      <dgm:prSet custT="1"/>
      <dgm:spPr/>
      <dgm:t>
        <a:bodyPr/>
        <a:lstStyle/>
        <a:p>
          <a:pPr rtl="0"/>
          <a:r>
            <a:rPr lang="en-US" sz="1500" dirty="0" smtClean="0">
              <a:solidFill>
                <a:schemeClr val="tx2">
                  <a:lumMod val="10000"/>
                </a:schemeClr>
              </a:solidFill>
            </a:rPr>
            <a:t>Due to the small number of variables used in access control decisions, packet filter firewalls are susceptible to security breaches caused by improper configurations</a:t>
          </a:r>
          <a:endParaRPr lang="en-US" sz="1500" dirty="0">
            <a:solidFill>
              <a:schemeClr val="tx2">
                <a:lumMod val="10000"/>
              </a:schemeClr>
            </a:solidFill>
          </a:endParaRPr>
        </a:p>
      </dgm:t>
    </dgm:pt>
    <dgm:pt modelId="{77FEBA8C-04B0-004A-9C73-A5B5E6EE6DE7}" type="parTrans" cxnId="{262BF696-72B9-F646-B2A4-6E6A484DA4C0}">
      <dgm:prSet/>
      <dgm:spPr/>
      <dgm:t>
        <a:bodyPr/>
        <a:lstStyle/>
        <a:p>
          <a:endParaRPr lang="en-US"/>
        </a:p>
      </dgm:t>
    </dgm:pt>
    <dgm:pt modelId="{AD1250DE-6B3C-134E-9C28-210214BDF362}" type="sibTrans" cxnId="{262BF696-72B9-F646-B2A4-6E6A484DA4C0}">
      <dgm:prSet/>
      <dgm:spPr/>
      <dgm:t>
        <a:bodyPr/>
        <a:lstStyle/>
        <a:p>
          <a:endParaRPr lang="en-US"/>
        </a:p>
      </dgm:t>
    </dgm:pt>
    <dgm:pt modelId="{C14BF102-EBEF-9D4C-87DA-3B502C2467E4}">
      <dgm:prSet custT="1"/>
      <dgm:spPr/>
      <dgm:t>
        <a:bodyPr/>
        <a:lstStyle/>
        <a:p>
          <a:pPr rtl="0"/>
          <a:r>
            <a:rPr lang="en-US" sz="1500" dirty="0" smtClean="0">
              <a:solidFill>
                <a:schemeClr val="tx2">
                  <a:lumMod val="10000"/>
                </a:schemeClr>
              </a:solidFill>
            </a:rPr>
            <a:t>Strengths</a:t>
          </a:r>
          <a:endParaRPr lang="en-US" sz="1500" dirty="0">
            <a:solidFill>
              <a:schemeClr val="tx2">
                <a:lumMod val="10000"/>
              </a:schemeClr>
            </a:solidFill>
          </a:endParaRPr>
        </a:p>
      </dgm:t>
    </dgm:pt>
    <dgm:pt modelId="{1231BA67-73EA-2D48-A138-88EB6828DBC3}" type="parTrans" cxnId="{26DFDDCC-9F87-FC44-849B-0C9BC3361E94}">
      <dgm:prSet/>
      <dgm:spPr/>
      <dgm:t>
        <a:bodyPr/>
        <a:lstStyle/>
        <a:p>
          <a:endParaRPr lang="en-US"/>
        </a:p>
      </dgm:t>
    </dgm:pt>
    <dgm:pt modelId="{1B0C639C-B3F6-D243-8F24-03B3CBD21DAC}" type="sibTrans" cxnId="{26DFDDCC-9F87-FC44-849B-0C9BC3361E94}">
      <dgm:prSet/>
      <dgm:spPr/>
      <dgm:t>
        <a:bodyPr/>
        <a:lstStyle/>
        <a:p>
          <a:endParaRPr lang="en-US"/>
        </a:p>
      </dgm:t>
    </dgm:pt>
    <dgm:pt modelId="{D9E74385-3340-AE4A-BCAC-8CFB751B919B}" type="pres">
      <dgm:prSet presAssocID="{5247D7BC-E01B-7E44-A162-BC05E0EFF7BC}" presName="compositeShape" presStyleCnt="0">
        <dgm:presLayoutVars>
          <dgm:chMax val="2"/>
          <dgm:dir/>
          <dgm:resizeHandles val="exact"/>
        </dgm:presLayoutVars>
      </dgm:prSet>
      <dgm:spPr/>
      <dgm:t>
        <a:bodyPr/>
        <a:lstStyle/>
        <a:p>
          <a:endParaRPr lang="en-US"/>
        </a:p>
      </dgm:t>
    </dgm:pt>
    <dgm:pt modelId="{2E6761CC-6ADB-E047-9A1A-61C0F7B8A739}" type="pres">
      <dgm:prSet presAssocID="{5247D7BC-E01B-7E44-A162-BC05E0EFF7BC}" presName="divider" presStyleLbl="fgShp" presStyleIdx="0" presStyleCnt="1" custLinFactNeighborX="0" custLinFactNeighborY="26087"/>
      <dgm:spPr>
        <a:solidFill>
          <a:schemeClr val="tx2"/>
        </a:solidFill>
        <a:ln>
          <a:solidFill>
            <a:schemeClr val="bg2"/>
          </a:solidFill>
        </a:ln>
      </dgm:spPr>
    </dgm:pt>
    <dgm:pt modelId="{EACC10F2-2911-4147-8359-D4408290FF63}" type="pres">
      <dgm:prSet presAssocID="{9FD4C829-3CA5-6B40-8867-72BD3DFE724F}" presName="downArrow" presStyleLbl="node1" presStyleIdx="0" presStyleCnt="2" custScaleX="85507" custLinFactNeighborX="-47246" custLinFactNeighborY="32276"/>
      <dgm:spPr/>
    </dgm:pt>
    <dgm:pt modelId="{AF89EAEB-F300-9547-A78A-074CAE1362AD}" type="pres">
      <dgm:prSet presAssocID="{9FD4C829-3CA5-6B40-8867-72BD3DFE724F}" presName="downArrowText" presStyleLbl="revTx" presStyleIdx="0" presStyleCnt="2" custScaleX="237228" custLinFactNeighborX="-16304" custLinFactNeighborY="14215">
        <dgm:presLayoutVars>
          <dgm:bulletEnabled val="1"/>
        </dgm:presLayoutVars>
      </dgm:prSet>
      <dgm:spPr/>
      <dgm:t>
        <a:bodyPr/>
        <a:lstStyle/>
        <a:p>
          <a:endParaRPr lang="en-US"/>
        </a:p>
      </dgm:t>
    </dgm:pt>
    <dgm:pt modelId="{DE3B2E80-53D3-654B-99F1-B448FF46F7A0}" type="pres">
      <dgm:prSet presAssocID="{C14BF102-EBEF-9D4C-87DA-3B502C2467E4}" presName="upArrow" presStyleLbl="node1" presStyleIdx="1" presStyleCnt="2" custLinFactNeighborX="29855" custLinFactNeighborY="8022"/>
      <dgm:spPr/>
    </dgm:pt>
    <dgm:pt modelId="{38B1B56D-C0F2-5D47-A896-8FAD079111F6}" type="pres">
      <dgm:prSet presAssocID="{C14BF102-EBEF-9D4C-87DA-3B502C2467E4}" presName="upArrowText" presStyleLbl="revTx" presStyleIdx="1" presStyleCnt="2" custScaleX="155707" custLinFactNeighborX="70652" custLinFactNeighborY="7107">
        <dgm:presLayoutVars>
          <dgm:bulletEnabled val="1"/>
        </dgm:presLayoutVars>
      </dgm:prSet>
      <dgm:spPr/>
      <dgm:t>
        <a:bodyPr/>
        <a:lstStyle/>
        <a:p>
          <a:endParaRPr lang="en-US"/>
        </a:p>
      </dgm:t>
    </dgm:pt>
  </dgm:ptLst>
  <dgm:cxnLst>
    <dgm:cxn modelId="{C74591AC-61F2-F740-933D-F70E8CDED7AF}" type="presOf" srcId="{20191EB3-58A2-1B45-B8C6-39DDDC1C0C7C}" destId="{AF89EAEB-F300-9547-A78A-074CAE1362AD}" srcOrd="0" destOrd="4" presId="urn:microsoft.com/office/officeart/2005/8/layout/arrow3"/>
    <dgm:cxn modelId="{262BF696-72B9-F646-B2A4-6E6A484DA4C0}" srcId="{9FD4C829-3CA5-6B40-8867-72BD3DFE724F}" destId="{65C258A1-EB3E-5542-9890-A540DCAF2C84}" srcOrd="4" destOrd="0" parTransId="{77FEBA8C-04B0-004A-9C73-A5B5E6EE6DE7}" sibTransId="{AD1250DE-6B3C-134E-9C28-210214BDF362}"/>
    <dgm:cxn modelId="{389D2D8B-BADF-6345-859E-9434700502B4}" type="presOf" srcId="{B1C42752-B3B4-294A-9648-CA688D826DFA}" destId="{38B1B56D-C0F2-5D47-A896-8FAD079111F6}" srcOrd="0" destOrd="1" presId="urn:microsoft.com/office/officeart/2005/8/layout/arrow3"/>
    <dgm:cxn modelId="{34A58F9E-3EC5-8B49-BCF4-7C1F7F6FF067}" srcId="{9FD4C829-3CA5-6B40-8867-72BD3DFE724F}" destId="{05C4FD07-DE64-4545-88A7-625E1444BF20}" srcOrd="0" destOrd="0" parTransId="{6B62622A-FD3E-1347-AF40-72DE5C6DC1A0}" sibTransId="{4C7F40E2-4DAD-1B42-B91F-4D85627BC6DD}"/>
    <dgm:cxn modelId="{16DFDB6B-25F5-6249-95D9-2B431CAB1C74}" type="presOf" srcId="{9FD4C829-3CA5-6B40-8867-72BD3DFE724F}" destId="{AF89EAEB-F300-9547-A78A-074CAE1362AD}" srcOrd="0" destOrd="0" presId="urn:microsoft.com/office/officeart/2005/8/layout/arrow3"/>
    <dgm:cxn modelId="{A4EE97B8-5344-0341-AC60-07262BB8749B}" type="presOf" srcId="{05C4FD07-DE64-4545-88A7-625E1444BF20}" destId="{AF89EAEB-F300-9547-A78A-074CAE1362AD}" srcOrd="0" destOrd="1" presId="urn:microsoft.com/office/officeart/2005/8/layout/arrow3"/>
    <dgm:cxn modelId="{61C2D8F1-4BB2-664A-BF8A-3152702F1B19}" srcId="{9FD4C829-3CA5-6B40-8867-72BD3DFE724F}" destId="{79A16F27-E3BD-7645-AB90-C6B913AADE94}" srcOrd="2" destOrd="0" parTransId="{364E1F13-D68E-F04F-B018-627DD988C39F}" sibTransId="{540F6DF4-61AB-B446-93E4-B8F086C11544}"/>
    <dgm:cxn modelId="{82F38F03-D8D3-864E-A46D-28AF9A74F90E}" srcId="{C14BF102-EBEF-9D4C-87DA-3B502C2467E4}" destId="{5280C613-D89D-8245-AC56-D63FF53BC3CE}" srcOrd="1" destOrd="0" parTransId="{FAA69E59-3A41-1D42-AEB3-CF78893A62F1}" sibTransId="{3D59758E-B738-9C44-852F-A95A2E3B8A02}"/>
    <dgm:cxn modelId="{CD0F8F36-0F44-2343-B409-1DA1F16096C9}" srcId="{C14BF102-EBEF-9D4C-87DA-3B502C2467E4}" destId="{B1C42752-B3B4-294A-9648-CA688D826DFA}" srcOrd="0" destOrd="0" parTransId="{962EC84E-3882-CD4F-9B4C-E7F39F325174}" sibTransId="{FF2C568B-FE61-A74C-ABE9-E420482536A2}"/>
    <dgm:cxn modelId="{26DFDDCC-9F87-FC44-849B-0C9BC3361E94}" srcId="{5247D7BC-E01B-7E44-A162-BC05E0EFF7BC}" destId="{C14BF102-EBEF-9D4C-87DA-3B502C2467E4}" srcOrd="1" destOrd="0" parTransId="{1231BA67-73EA-2D48-A138-88EB6828DBC3}" sibTransId="{1B0C639C-B3F6-D243-8F24-03B3CBD21DAC}"/>
    <dgm:cxn modelId="{17600B97-CE3B-0348-8B99-4D4A1F8BFD46}" type="presOf" srcId="{5247D7BC-E01B-7E44-A162-BC05E0EFF7BC}" destId="{D9E74385-3340-AE4A-BCAC-8CFB751B919B}" srcOrd="0" destOrd="0" presId="urn:microsoft.com/office/officeart/2005/8/layout/arrow3"/>
    <dgm:cxn modelId="{A42BF7CF-A15A-2B44-8670-3FA2A0707783}" type="presOf" srcId="{C14BF102-EBEF-9D4C-87DA-3B502C2467E4}" destId="{38B1B56D-C0F2-5D47-A896-8FAD079111F6}" srcOrd="0" destOrd="0" presId="urn:microsoft.com/office/officeart/2005/8/layout/arrow3"/>
    <dgm:cxn modelId="{D96E18DE-0887-2D4E-9031-DD2B92B56B06}" type="presOf" srcId="{A80D454B-1BB7-2549-9C46-261B152E0893}" destId="{AF89EAEB-F300-9547-A78A-074CAE1362AD}" srcOrd="0" destOrd="2" presId="urn:microsoft.com/office/officeart/2005/8/layout/arrow3"/>
    <dgm:cxn modelId="{394FB3C3-3F69-274D-B839-21F8470FAAA2}" srcId="{9FD4C829-3CA5-6B40-8867-72BD3DFE724F}" destId="{20191EB3-58A2-1B45-B8C6-39DDDC1C0C7C}" srcOrd="3" destOrd="0" parTransId="{760007B8-B0AD-2A47-B7B0-2C835FC7C715}" sibTransId="{E8EC49D0-8469-A347-BE73-EAC862DDDB38}"/>
    <dgm:cxn modelId="{6C155860-96D4-A645-A1A6-A55947929697}" type="presOf" srcId="{5280C613-D89D-8245-AC56-D63FF53BC3CE}" destId="{38B1B56D-C0F2-5D47-A896-8FAD079111F6}" srcOrd="0" destOrd="2" presId="urn:microsoft.com/office/officeart/2005/8/layout/arrow3"/>
    <dgm:cxn modelId="{D6E362FD-9334-A045-A3D6-1A6971D2AB21}" type="presOf" srcId="{79A16F27-E3BD-7645-AB90-C6B913AADE94}" destId="{AF89EAEB-F300-9547-A78A-074CAE1362AD}" srcOrd="0" destOrd="3" presId="urn:microsoft.com/office/officeart/2005/8/layout/arrow3"/>
    <dgm:cxn modelId="{C36CF4E3-E01C-844B-89A9-FB8399BB86DD}" srcId="{9FD4C829-3CA5-6B40-8867-72BD3DFE724F}" destId="{A80D454B-1BB7-2549-9C46-261B152E0893}" srcOrd="1" destOrd="0" parTransId="{A0353BF3-BB3B-064D-B582-D94D71CDBDCD}" sibTransId="{AA2C8FBC-ADC4-3C46-AB8F-A11558C0E072}"/>
    <dgm:cxn modelId="{9B10D21D-2581-044C-9A76-6B5B9763E1FA}" type="presOf" srcId="{65C258A1-EB3E-5542-9890-A540DCAF2C84}" destId="{AF89EAEB-F300-9547-A78A-074CAE1362AD}" srcOrd="0" destOrd="5" presId="urn:microsoft.com/office/officeart/2005/8/layout/arrow3"/>
    <dgm:cxn modelId="{8FC0A241-E65B-C441-B51A-CB75449B7A6E}" srcId="{5247D7BC-E01B-7E44-A162-BC05E0EFF7BC}" destId="{9FD4C829-3CA5-6B40-8867-72BD3DFE724F}" srcOrd="0" destOrd="0" parTransId="{06F31272-1699-7A41-BEEB-A7083AA3811B}" sibTransId="{3E0B5372-B76F-9944-A6AC-38C23AB91ECD}"/>
    <dgm:cxn modelId="{B06D3D31-9C60-0F49-95A2-A3182362B856}" type="presParOf" srcId="{D9E74385-3340-AE4A-BCAC-8CFB751B919B}" destId="{2E6761CC-6ADB-E047-9A1A-61C0F7B8A739}" srcOrd="0" destOrd="0" presId="urn:microsoft.com/office/officeart/2005/8/layout/arrow3"/>
    <dgm:cxn modelId="{A3952A16-319C-AE4B-9793-C964F4D3BFDC}" type="presParOf" srcId="{D9E74385-3340-AE4A-BCAC-8CFB751B919B}" destId="{EACC10F2-2911-4147-8359-D4408290FF63}" srcOrd="1" destOrd="0" presId="urn:microsoft.com/office/officeart/2005/8/layout/arrow3"/>
    <dgm:cxn modelId="{1C9D2842-BBD9-694B-ACF2-ACFA4D224E47}" type="presParOf" srcId="{D9E74385-3340-AE4A-BCAC-8CFB751B919B}" destId="{AF89EAEB-F300-9547-A78A-074CAE1362AD}" srcOrd="2" destOrd="0" presId="urn:microsoft.com/office/officeart/2005/8/layout/arrow3"/>
    <dgm:cxn modelId="{3C48F3F1-64AD-9F44-A81E-E0E23FE45EF3}" type="presParOf" srcId="{D9E74385-3340-AE4A-BCAC-8CFB751B919B}" destId="{DE3B2E80-53D3-654B-99F1-B448FF46F7A0}" srcOrd="3" destOrd="0" presId="urn:microsoft.com/office/officeart/2005/8/layout/arrow3"/>
    <dgm:cxn modelId="{E24D6A0E-D0D7-8D46-989C-D71B509FEE3E}" type="presParOf" srcId="{D9E74385-3340-AE4A-BCAC-8CFB751B919B}" destId="{38B1B56D-C0F2-5D47-A896-8FAD079111F6}"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207B6-6865-3E48-A1CF-6506610904F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B90DF526-155E-8E44-A750-8D8A0C8DF131}">
      <dgm:prSet/>
      <dgm:spPr>
        <a:solidFill>
          <a:schemeClr val="tx2"/>
        </a:solidFill>
        <a:ln>
          <a:solidFill>
            <a:schemeClr val="bg2"/>
          </a:solidFill>
        </a:ln>
      </dgm:spPr>
      <dgm:t>
        <a:bodyPr/>
        <a:lstStyle/>
        <a:p>
          <a:pPr rtl="0"/>
          <a:r>
            <a:rPr lang="en-US" dirty="0" smtClean="0">
              <a:solidFill>
                <a:schemeClr val="tx2">
                  <a:lumMod val="10000"/>
                </a:schemeClr>
              </a:solidFill>
            </a:rPr>
            <a:t>IP address spoofing</a:t>
          </a:r>
          <a:endParaRPr lang="en-US" dirty="0">
            <a:solidFill>
              <a:schemeClr val="tx2">
                <a:lumMod val="10000"/>
              </a:schemeClr>
            </a:solidFill>
          </a:endParaRPr>
        </a:p>
      </dgm:t>
    </dgm:pt>
    <dgm:pt modelId="{ECFA6DE2-DC80-C54B-AB1C-3214F9E8A3E4}" type="parTrans" cxnId="{2D1F1703-F150-FF4E-8B63-254EB4FC023E}">
      <dgm:prSet/>
      <dgm:spPr/>
      <dgm:t>
        <a:bodyPr/>
        <a:lstStyle/>
        <a:p>
          <a:endParaRPr lang="en-US"/>
        </a:p>
      </dgm:t>
    </dgm:pt>
    <dgm:pt modelId="{0A1E5EF9-62CD-8540-9C19-1F0D7EC8CDF9}" type="sibTrans" cxnId="{2D1F1703-F150-FF4E-8B63-254EB4FC023E}">
      <dgm:prSet/>
      <dgm:spPr/>
      <dgm:t>
        <a:bodyPr/>
        <a:lstStyle/>
        <a:p>
          <a:endParaRPr lang="en-US"/>
        </a:p>
      </dgm:t>
    </dgm:pt>
    <dgm:pt modelId="{D04218B9-0965-1940-92CB-0ACC4AAF5B40}">
      <dgm:prSet/>
      <dgm:spPr>
        <a:ln>
          <a:solidFill>
            <a:schemeClr val="bg2"/>
          </a:solidFill>
        </a:ln>
      </dgm:spPr>
      <dgm:t>
        <a:bodyPr/>
        <a:lstStyle/>
        <a:p>
          <a:pPr rtl="0"/>
          <a:r>
            <a:rPr lang="en-US" dirty="0" smtClean="0"/>
            <a:t>The intruder transmits packets from the outside with a source IP address field containing an address of an internal host</a:t>
          </a:r>
          <a:endParaRPr lang="en-US" dirty="0"/>
        </a:p>
      </dgm:t>
    </dgm:pt>
    <dgm:pt modelId="{01D80D1D-44E7-5F48-8896-FBB76153C9D6}" type="parTrans" cxnId="{15B02E57-6B0F-8A43-B51F-F9F7C5FDF7D0}">
      <dgm:prSet/>
      <dgm:spPr/>
      <dgm:t>
        <a:bodyPr/>
        <a:lstStyle/>
        <a:p>
          <a:endParaRPr lang="en-US"/>
        </a:p>
      </dgm:t>
    </dgm:pt>
    <dgm:pt modelId="{C8CD89F7-57C1-874F-BE30-CCF95C1D1960}" type="sibTrans" cxnId="{15B02E57-6B0F-8A43-B51F-F9F7C5FDF7D0}">
      <dgm:prSet/>
      <dgm:spPr/>
      <dgm:t>
        <a:bodyPr/>
        <a:lstStyle/>
        <a:p>
          <a:endParaRPr lang="en-US"/>
        </a:p>
      </dgm:t>
    </dgm:pt>
    <dgm:pt modelId="{2D9A9FB4-98EA-994F-9F86-B6C3FD8997D1}">
      <dgm:prSet/>
      <dgm:spPr>
        <a:ln>
          <a:solidFill>
            <a:schemeClr val="bg2"/>
          </a:solidFill>
        </a:ln>
      </dgm:spPr>
      <dgm:t>
        <a:bodyPr/>
        <a:lstStyle/>
        <a:p>
          <a:pPr rtl="0"/>
          <a:r>
            <a:rPr lang="en-US" dirty="0" smtClean="0"/>
            <a:t>Countermeasure is to discard packets with an inside source address if the packet arrives on an external interface</a:t>
          </a:r>
          <a:endParaRPr lang="en-US" dirty="0"/>
        </a:p>
      </dgm:t>
    </dgm:pt>
    <dgm:pt modelId="{6345612A-CF73-8943-B3D2-6C382B7C0935}" type="parTrans" cxnId="{7E93C337-B87B-F24E-AE2D-8776D5B55736}">
      <dgm:prSet/>
      <dgm:spPr/>
      <dgm:t>
        <a:bodyPr/>
        <a:lstStyle/>
        <a:p>
          <a:endParaRPr lang="en-US"/>
        </a:p>
      </dgm:t>
    </dgm:pt>
    <dgm:pt modelId="{99911330-C653-0448-BB6C-D3F2CA2CC847}" type="sibTrans" cxnId="{7E93C337-B87B-F24E-AE2D-8776D5B55736}">
      <dgm:prSet/>
      <dgm:spPr/>
      <dgm:t>
        <a:bodyPr/>
        <a:lstStyle/>
        <a:p>
          <a:endParaRPr lang="en-US"/>
        </a:p>
      </dgm:t>
    </dgm:pt>
    <dgm:pt modelId="{523FB63D-7CFF-B14C-A239-1CB0DB3FFD80}">
      <dgm:prSet/>
      <dgm:spPr>
        <a:solidFill>
          <a:schemeClr val="tx2"/>
        </a:solidFill>
        <a:ln>
          <a:solidFill>
            <a:schemeClr val="bg2"/>
          </a:solidFill>
        </a:ln>
      </dgm:spPr>
      <dgm:t>
        <a:bodyPr/>
        <a:lstStyle/>
        <a:p>
          <a:pPr rtl="0"/>
          <a:r>
            <a:rPr lang="en-US" dirty="0" smtClean="0">
              <a:solidFill>
                <a:schemeClr val="tx2">
                  <a:lumMod val="10000"/>
                </a:schemeClr>
              </a:solidFill>
            </a:rPr>
            <a:t>Source routing attacks</a:t>
          </a:r>
          <a:endParaRPr lang="en-US" dirty="0">
            <a:solidFill>
              <a:schemeClr val="tx2">
                <a:lumMod val="10000"/>
              </a:schemeClr>
            </a:solidFill>
          </a:endParaRPr>
        </a:p>
      </dgm:t>
    </dgm:pt>
    <dgm:pt modelId="{E1429270-D3DC-6A4B-98B0-521D68830A79}" type="parTrans" cxnId="{E3B6A475-FCCF-8A40-AD60-DEBBB2594F53}">
      <dgm:prSet/>
      <dgm:spPr/>
      <dgm:t>
        <a:bodyPr/>
        <a:lstStyle/>
        <a:p>
          <a:endParaRPr lang="en-US"/>
        </a:p>
      </dgm:t>
    </dgm:pt>
    <dgm:pt modelId="{EEF180FA-AAE4-424F-8AF0-986EF1B2EC08}" type="sibTrans" cxnId="{E3B6A475-FCCF-8A40-AD60-DEBBB2594F53}">
      <dgm:prSet/>
      <dgm:spPr/>
      <dgm:t>
        <a:bodyPr/>
        <a:lstStyle/>
        <a:p>
          <a:endParaRPr lang="en-US"/>
        </a:p>
      </dgm:t>
    </dgm:pt>
    <dgm:pt modelId="{3A999B95-FA77-0C44-AF96-45F91C794A1A}">
      <dgm:prSet/>
      <dgm:spPr>
        <a:ln>
          <a:solidFill>
            <a:schemeClr val="bg2"/>
          </a:solidFill>
        </a:ln>
      </dgm:spPr>
      <dgm:t>
        <a:bodyPr/>
        <a:lstStyle/>
        <a:p>
          <a:pPr rtl="0"/>
          <a:r>
            <a:rPr lang="en-US" dirty="0" smtClean="0"/>
            <a:t>The source station specifies the route that a packet should take as it crosses the internet, in the hopes that this will bypass security measures that do not analyze the source routing information</a:t>
          </a:r>
          <a:endParaRPr lang="en-US" dirty="0"/>
        </a:p>
      </dgm:t>
    </dgm:pt>
    <dgm:pt modelId="{C88F824C-45BC-814D-A9AC-A0BBB5A3E440}" type="parTrans" cxnId="{80ACC061-1FB8-2D42-AFD7-E0B8D848E615}">
      <dgm:prSet/>
      <dgm:spPr/>
      <dgm:t>
        <a:bodyPr/>
        <a:lstStyle/>
        <a:p>
          <a:endParaRPr lang="en-US"/>
        </a:p>
      </dgm:t>
    </dgm:pt>
    <dgm:pt modelId="{F8BC0A08-1563-5742-AC2C-8F87E77312DB}" type="sibTrans" cxnId="{80ACC061-1FB8-2D42-AFD7-E0B8D848E615}">
      <dgm:prSet/>
      <dgm:spPr/>
      <dgm:t>
        <a:bodyPr/>
        <a:lstStyle/>
        <a:p>
          <a:endParaRPr lang="en-US"/>
        </a:p>
      </dgm:t>
    </dgm:pt>
    <dgm:pt modelId="{14E6060D-019F-6346-9633-D96C4924CD36}">
      <dgm:prSet/>
      <dgm:spPr>
        <a:ln>
          <a:solidFill>
            <a:schemeClr val="bg2"/>
          </a:solidFill>
        </a:ln>
      </dgm:spPr>
      <dgm:t>
        <a:bodyPr/>
        <a:lstStyle/>
        <a:p>
          <a:pPr rtl="0"/>
          <a:r>
            <a:rPr lang="en-US" dirty="0" smtClean="0"/>
            <a:t>Countermeasure is to discard all packets that use this option</a:t>
          </a:r>
          <a:endParaRPr lang="en-US" dirty="0"/>
        </a:p>
      </dgm:t>
    </dgm:pt>
    <dgm:pt modelId="{14802142-98A0-A944-85B3-D8BBBCE6AD60}" type="parTrans" cxnId="{20EBF447-DD5C-684C-86D3-6299C5814803}">
      <dgm:prSet/>
      <dgm:spPr/>
      <dgm:t>
        <a:bodyPr/>
        <a:lstStyle/>
        <a:p>
          <a:endParaRPr lang="en-US"/>
        </a:p>
      </dgm:t>
    </dgm:pt>
    <dgm:pt modelId="{5129F061-4872-104E-863E-674BAA4FBD33}" type="sibTrans" cxnId="{20EBF447-DD5C-684C-86D3-6299C5814803}">
      <dgm:prSet/>
      <dgm:spPr/>
      <dgm:t>
        <a:bodyPr/>
        <a:lstStyle/>
        <a:p>
          <a:endParaRPr lang="en-US"/>
        </a:p>
      </dgm:t>
    </dgm:pt>
    <dgm:pt modelId="{64359C30-30BE-7940-8E30-0F804B3624B2}">
      <dgm:prSet/>
      <dgm:spPr>
        <a:solidFill>
          <a:schemeClr val="tx2"/>
        </a:solidFill>
        <a:ln>
          <a:solidFill>
            <a:schemeClr val="bg2"/>
          </a:solidFill>
        </a:ln>
      </dgm:spPr>
      <dgm:t>
        <a:bodyPr/>
        <a:lstStyle/>
        <a:p>
          <a:pPr rtl="0"/>
          <a:r>
            <a:rPr lang="en-US" dirty="0" smtClean="0">
              <a:solidFill>
                <a:schemeClr val="tx2">
                  <a:lumMod val="10000"/>
                </a:schemeClr>
              </a:solidFill>
            </a:rPr>
            <a:t>Tiny fragment attacks</a:t>
          </a:r>
          <a:endParaRPr lang="en-US" dirty="0">
            <a:solidFill>
              <a:schemeClr val="tx2">
                <a:lumMod val="10000"/>
              </a:schemeClr>
            </a:solidFill>
          </a:endParaRPr>
        </a:p>
      </dgm:t>
    </dgm:pt>
    <dgm:pt modelId="{CC820EBB-6DF1-2C4A-A843-AA370FD41960}" type="parTrans" cxnId="{4721EB85-33C0-A24D-8DA2-6796C464A375}">
      <dgm:prSet/>
      <dgm:spPr/>
      <dgm:t>
        <a:bodyPr/>
        <a:lstStyle/>
        <a:p>
          <a:endParaRPr lang="en-US"/>
        </a:p>
      </dgm:t>
    </dgm:pt>
    <dgm:pt modelId="{EDFB75A5-F43C-3B44-B663-65AA237C12CF}" type="sibTrans" cxnId="{4721EB85-33C0-A24D-8DA2-6796C464A375}">
      <dgm:prSet/>
      <dgm:spPr/>
      <dgm:t>
        <a:bodyPr/>
        <a:lstStyle/>
        <a:p>
          <a:endParaRPr lang="en-US"/>
        </a:p>
      </dgm:t>
    </dgm:pt>
    <dgm:pt modelId="{57D9C728-9A19-0347-AAB6-4A2E29206F23}">
      <dgm:prSet/>
      <dgm:spPr>
        <a:ln>
          <a:solidFill>
            <a:schemeClr val="bg2"/>
          </a:solidFill>
        </a:ln>
      </dgm:spPr>
      <dgm:t>
        <a:bodyPr/>
        <a:lstStyle/>
        <a:p>
          <a:pPr rtl="0"/>
          <a:r>
            <a:rPr lang="en-US" dirty="0" smtClean="0"/>
            <a:t>The intruder uses the IP fragmentation option to create extremely small fragments and force the TCP header information into a separate packet fragment</a:t>
          </a:r>
          <a:endParaRPr lang="en-US" dirty="0"/>
        </a:p>
      </dgm:t>
    </dgm:pt>
    <dgm:pt modelId="{D19754C5-8745-D144-A40B-3F1DB2CA1A2D}" type="parTrans" cxnId="{57E21027-FE92-704C-A78D-AA0501E04701}">
      <dgm:prSet/>
      <dgm:spPr/>
      <dgm:t>
        <a:bodyPr/>
        <a:lstStyle/>
        <a:p>
          <a:endParaRPr lang="en-US"/>
        </a:p>
      </dgm:t>
    </dgm:pt>
    <dgm:pt modelId="{DF1E2244-B22D-5841-B627-5978816F2350}" type="sibTrans" cxnId="{57E21027-FE92-704C-A78D-AA0501E04701}">
      <dgm:prSet/>
      <dgm:spPr/>
      <dgm:t>
        <a:bodyPr/>
        <a:lstStyle/>
        <a:p>
          <a:endParaRPr lang="en-US"/>
        </a:p>
      </dgm:t>
    </dgm:pt>
    <dgm:pt modelId="{5C275C8E-E149-334E-9E30-A6E564C589A0}">
      <dgm:prSet/>
      <dgm:spPr>
        <a:ln>
          <a:solidFill>
            <a:schemeClr val="bg2"/>
          </a:solidFill>
        </a:ln>
      </dgm:spPr>
      <dgm:t>
        <a:bodyPr/>
        <a:lstStyle/>
        <a:p>
          <a:pPr rtl="0"/>
          <a:r>
            <a:rPr lang="en-US" dirty="0" smtClean="0"/>
            <a:t>Countermeasure is to enforce a rule that the first fragment of a packet must contain a predefined minimum amount of the transport header</a:t>
          </a:r>
          <a:endParaRPr lang="en-US" dirty="0"/>
        </a:p>
      </dgm:t>
    </dgm:pt>
    <dgm:pt modelId="{D1592A6C-DF82-4140-8C6F-9EAAF013F786}" type="parTrans" cxnId="{7AFD6803-FF01-1449-9F15-232AB01A058E}">
      <dgm:prSet/>
      <dgm:spPr/>
      <dgm:t>
        <a:bodyPr/>
        <a:lstStyle/>
        <a:p>
          <a:endParaRPr lang="en-US"/>
        </a:p>
      </dgm:t>
    </dgm:pt>
    <dgm:pt modelId="{7DBB6EBD-55C9-DA43-8104-79A2063F4D80}" type="sibTrans" cxnId="{7AFD6803-FF01-1449-9F15-232AB01A058E}">
      <dgm:prSet/>
      <dgm:spPr/>
      <dgm:t>
        <a:bodyPr/>
        <a:lstStyle/>
        <a:p>
          <a:endParaRPr lang="en-US"/>
        </a:p>
      </dgm:t>
    </dgm:pt>
    <dgm:pt modelId="{596A7B9D-3D8E-B841-99CC-D488FC4F75FB}" type="pres">
      <dgm:prSet presAssocID="{BE9207B6-6865-3E48-A1CF-6506610904F4}" presName="theList" presStyleCnt="0">
        <dgm:presLayoutVars>
          <dgm:dir/>
          <dgm:animLvl val="lvl"/>
          <dgm:resizeHandles val="exact"/>
        </dgm:presLayoutVars>
      </dgm:prSet>
      <dgm:spPr/>
      <dgm:t>
        <a:bodyPr/>
        <a:lstStyle/>
        <a:p>
          <a:endParaRPr lang="en-US"/>
        </a:p>
      </dgm:t>
    </dgm:pt>
    <dgm:pt modelId="{2DB19D4B-BCD5-E043-8E4E-ED69CE886828}" type="pres">
      <dgm:prSet presAssocID="{B90DF526-155E-8E44-A750-8D8A0C8DF131}" presName="compNode" presStyleCnt="0"/>
      <dgm:spPr/>
    </dgm:pt>
    <dgm:pt modelId="{F4C52651-FF1A-3E4E-AE70-26E603EC9117}" type="pres">
      <dgm:prSet presAssocID="{B90DF526-155E-8E44-A750-8D8A0C8DF131}" presName="aNode" presStyleLbl="bgShp" presStyleIdx="0" presStyleCnt="3"/>
      <dgm:spPr/>
      <dgm:t>
        <a:bodyPr/>
        <a:lstStyle/>
        <a:p>
          <a:endParaRPr lang="en-US"/>
        </a:p>
      </dgm:t>
    </dgm:pt>
    <dgm:pt modelId="{369BC735-3732-2449-B071-A5E241855A8C}" type="pres">
      <dgm:prSet presAssocID="{B90DF526-155E-8E44-A750-8D8A0C8DF131}" presName="textNode" presStyleLbl="bgShp" presStyleIdx="0" presStyleCnt="3"/>
      <dgm:spPr/>
      <dgm:t>
        <a:bodyPr/>
        <a:lstStyle/>
        <a:p>
          <a:endParaRPr lang="en-US"/>
        </a:p>
      </dgm:t>
    </dgm:pt>
    <dgm:pt modelId="{0318D070-ED2C-C548-8E1D-F1283E751A64}" type="pres">
      <dgm:prSet presAssocID="{B90DF526-155E-8E44-A750-8D8A0C8DF131}" presName="compChildNode" presStyleCnt="0"/>
      <dgm:spPr/>
    </dgm:pt>
    <dgm:pt modelId="{D943D56C-B3F4-854B-B326-1957FE77BCF9}" type="pres">
      <dgm:prSet presAssocID="{B90DF526-155E-8E44-A750-8D8A0C8DF131}" presName="theInnerList" presStyleCnt="0"/>
      <dgm:spPr/>
    </dgm:pt>
    <dgm:pt modelId="{780EAD94-620D-564C-999C-E5464C33E6EE}" type="pres">
      <dgm:prSet presAssocID="{D04218B9-0965-1940-92CB-0ACC4AAF5B40}" presName="childNode" presStyleLbl="node1" presStyleIdx="0" presStyleCnt="6">
        <dgm:presLayoutVars>
          <dgm:bulletEnabled val="1"/>
        </dgm:presLayoutVars>
      </dgm:prSet>
      <dgm:spPr/>
      <dgm:t>
        <a:bodyPr/>
        <a:lstStyle/>
        <a:p>
          <a:endParaRPr lang="en-US"/>
        </a:p>
      </dgm:t>
    </dgm:pt>
    <dgm:pt modelId="{B394779F-350F-3B4F-A12D-46484F96E8A7}" type="pres">
      <dgm:prSet presAssocID="{D04218B9-0965-1940-92CB-0ACC4AAF5B40}" presName="aSpace2" presStyleCnt="0"/>
      <dgm:spPr/>
    </dgm:pt>
    <dgm:pt modelId="{51E77B2B-D636-C24E-87CA-6404D7D5482A}" type="pres">
      <dgm:prSet presAssocID="{2D9A9FB4-98EA-994F-9F86-B6C3FD8997D1}" presName="childNode" presStyleLbl="node1" presStyleIdx="1" presStyleCnt="6">
        <dgm:presLayoutVars>
          <dgm:bulletEnabled val="1"/>
        </dgm:presLayoutVars>
      </dgm:prSet>
      <dgm:spPr/>
      <dgm:t>
        <a:bodyPr/>
        <a:lstStyle/>
        <a:p>
          <a:endParaRPr lang="en-US"/>
        </a:p>
      </dgm:t>
    </dgm:pt>
    <dgm:pt modelId="{91713215-F51A-9D4C-9043-A2A69267CF47}" type="pres">
      <dgm:prSet presAssocID="{B90DF526-155E-8E44-A750-8D8A0C8DF131}" presName="aSpace" presStyleCnt="0"/>
      <dgm:spPr/>
    </dgm:pt>
    <dgm:pt modelId="{1644CAAB-1E9F-1141-A82D-FE86DCF0B001}" type="pres">
      <dgm:prSet presAssocID="{523FB63D-7CFF-B14C-A239-1CB0DB3FFD80}" presName="compNode" presStyleCnt="0"/>
      <dgm:spPr/>
    </dgm:pt>
    <dgm:pt modelId="{CED01CB7-15CC-734D-95C7-35A6719CAE01}" type="pres">
      <dgm:prSet presAssocID="{523FB63D-7CFF-B14C-A239-1CB0DB3FFD80}" presName="aNode" presStyleLbl="bgShp" presStyleIdx="1" presStyleCnt="3"/>
      <dgm:spPr/>
      <dgm:t>
        <a:bodyPr/>
        <a:lstStyle/>
        <a:p>
          <a:endParaRPr lang="en-US"/>
        </a:p>
      </dgm:t>
    </dgm:pt>
    <dgm:pt modelId="{4C51FD29-7361-2241-8516-9E4BF0012010}" type="pres">
      <dgm:prSet presAssocID="{523FB63D-7CFF-B14C-A239-1CB0DB3FFD80}" presName="textNode" presStyleLbl="bgShp" presStyleIdx="1" presStyleCnt="3"/>
      <dgm:spPr/>
      <dgm:t>
        <a:bodyPr/>
        <a:lstStyle/>
        <a:p>
          <a:endParaRPr lang="en-US"/>
        </a:p>
      </dgm:t>
    </dgm:pt>
    <dgm:pt modelId="{F6BB9EE9-E616-E249-9B45-E5B04687D87F}" type="pres">
      <dgm:prSet presAssocID="{523FB63D-7CFF-B14C-A239-1CB0DB3FFD80}" presName="compChildNode" presStyleCnt="0"/>
      <dgm:spPr/>
    </dgm:pt>
    <dgm:pt modelId="{098CCADE-783A-2544-AD1C-A0DBD79E7184}" type="pres">
      <dgm:prSet presAssocID="{523FB63D-7CFF-B14C-A239-1CB0DB3FFD80}" presName="theInnerList" presStyleCnt="0"/>
      <dgm:spPr/>
    </dgm:pt>
    <dgm:pt modelId="{B84F0F43-46F5-1E41-95D9-8B0ADC647842}" type="pres">
      <dgm:prSet presAssocID="{3A999B95-FA77-0C44-AF96-45F91C794A1A}" presName="childNode" presStyleLbl="node1" presStyleIdx="2" presStyleCnt="6">
        <dgm:presLayoutVars>
          <dgm:bulletEnabled val="1"/>
        </dgm:presLayoutVars>
      </dgm:prSet>
      <dgm:spPr/>
      <dgm:t>
        <a:bodyPr/>
        <a:lstStyle/>
        <a:p>
          <a:endParaRPr lang="en-US"/>
        </a:p>
      </dgm:t>
    </dgm:pt>
    <dgm:pt modelId="{5A2AB793-56D3-0646-88C6-E4F7573A28AD}" type="pres">
      <dgm:prSet presAssocID="{3A999B95-FA77-0C44-AF96-45F91C794A1A}" presName="aSpace2" presStyleCnt="0"/>
      <dgm:spPr/>
    </dgm:pt>
    <dgm:pt modelId="{34BDCDB6-FC14-6B43-94BD-A25D64238380}" type="pres">
      <dgm:prSet presAssocID="{14E6060D-019F-6346-9633-D96C4924CD36}" presName="childNode" presStyleLbl="node1" presStyleIdx="3" presStyleCnt="6">
        <dgm:presLayoutVars>
          <dgm:bulletEnabled val="1"/>
        </dgm:presLayoutVars>
      </dgm:prSet>
      <dgm:spPr/>
      <dgm:t>
        <a:bodyPr/>
        <a:lstStyle/>
        <a:p>
          <a:endParaRPr lang="en-US"/>
        </a:p>
      </dgm:t>
    </dgm:pt>
    <dgm:pt modelId="{1C49FB96-0FA2-8749-9B45-998C6B37C124}" type="pres">
      <dgm:prSet presAssocID="{523FB63D-7CFF-B14C-A239-1CB0DB3FFD80}" presName="aSpace" presStyleCnt="0"/>
      <dgm:spPr/>
    </dgm:pt>
    <dgm:pt modelId="{76A0D2CB-370D-534B-8A4B-1B5C2329D923}" type="pres">
      <dgm:prSet presAssocID="{64359C30-30BE-7940-8E30-0F804B3624B2}" presName="compNode" presStyleCnt="0"/>
      <dgm:spPr/>
    </dgm:pt>
    <dgm:pt modelId="{8E7644A4-0242-6A4E-9B85-EC260CBD4E4A}" type="pres">
      <dgm:prSet presAssocID="{64359C30-30BE-7940-8E30-0F804B3624B2}" presName="aNode" presStyleLbl="bgShp" presStyleIdx="2" presStyleCnt="3"/>
      <dgm:spPr/>
      <dgm:t>
        <a:bodyPr/>
        <a:lstStyle/>
        <a:p>
          <a:endParaRPr lang="en-US"/>
        </a:p>
      </dgm:t>
    </dgm:pt>
    <dgm:pt modelId="{9CE82EBA-684D-4946-8013-1857B71A1431}" type="pres">
      <dgm:prSet presAssocID="{64359C30-30BE-7940-8E30-0F804B3624B2}" presName="textNode" presStyleLbl="bgShp" presStyleIdx="2" presStyleCnt="3"/>
      <dgm:spPr/>
      <dgm:t>
        <a:bodyPr/>
        <a:lstStyle/>
        <a:p>
          <a:endParaRPr lang="en-US"/>
        </a:p>
      </dgm:t>
    </dgm:pt>
    <dgm:pt modelId="{B31BBEEF-3F8C-F448-9EEE-BEAC7877A846}" type="pres">
      <dgm:prSet presAssocID="{64359C30-30BE-7940-8E30-0F804B3624B2}" presName="compChildNode" presStyleCnt="0"/>
      <dgm:spPr/>
    </dgm:pt>
    <dgm:pt modelId="{FA382A07-A9A6-324C-9AD4-A79192A8CAF0}" type="pres">
      <dgm:prSet presAssocID="{64359C30-30BE-7940-8E30-0F804B3624B2}" presName="theInnerList" presStyleCnt="0"/>
      <dgm:spPr/>
    </dgm:pt>
    <dgm:pt modelId="{825405CE-D01B-6244-8C44-1F60756A8DC8}" type="pres">
      <dgm:prSet presAssocID="{57D9C728-9A19-0347-AAB6-4A2E29206F23}" presName="childNode" presStyleLbl="node1" presStyleIdx="4" presStyleCnt="6">
        <dgm:presLayoutVars>
          <dgm:bulletEnabled val="1"/>
        </dgm:presLayoutVars>
      </dgm:prSet>
      <dgm:spPr/>
      <dgm:t>
        <a:bodyPr/>
        <a:lstStyle/>
        <a:p>
          <a:endParaRPr lang="en-US"/>
        </a:p>
      </dgm:t>
    </dgm:pt>
    <dgm:pt modelId="{2B03F307-3090-4F4E-83C3-067959D4D004}" type="pres">
      <dgm:prSet presAssocID="{57D9C728-9A19-0347-AAB6-4A2E29206F23}" presName="aSpace2" presStyleCnt="0"/>
      <dgm:spPr/>
    </dgm:pt>
    <dgm:pt modelId="{9016FAB3-531C-F944-898D-8C7404909A5D}" type="pres">
      <dgm:prSet presAssocID="{5C275C8E-E149-334E-9E30-A6E564C589A0}" presName="childNode" presStyleLbl="node1" presStyleIdx="5" presStyleCnt="6">
        <dgm:presLayoutVars>
          <dgm:bulletEnabled val="1"/>
        </dgm:presLayoutVars>
      </dgm:prSet>
      <dgm:spPr/>
      <dgm:t>
        <a:bodyPr/>
        <a:lstStyle/>
        <a:p>
          <a:endParaRPr lang="en-US"/>
        </a:p>
      </dgm:t>
    </dgm:pt>
  </dgm:ptLst>
  <dgm:cxnLst>
    <dgm:cxn modelId="{86E417B1-0F20-A547-AE94-46C663248DB7}" type="presOf" srcId="{B90DF526-155E-8E44-A750-8D8A0C8DF131}" destId="{369BC735-3732-2449-B071-A5E241855A8C}" srcOrd="1" destOrd="0" presId="urn:microsoft.com/office/officeart/2005/8/layout/lProcess2"/>
    <dgm:cxn modelId="{20EBF447-DD5C-684C-86D3-6299C5814803}" srcId="{523FB63D-7CFF-B14C-A239-1CB0DB3FFD80}" destId="{14E6060D-019F-6346-9633-D96C4924CD36}" srcOrd="1" destOrd="0" parTransId="{14802142-98A0-A944-85B3-D8BBBCE6AD60}" sibTransId="{5129F061-4872-104E-863E-674BAA4FBD33}"/>
    <dgm:cxn modelId="{0E009EFB-6DCE-374F-B174-6F633941C03A}" type="presOf" srcId="{2D9A9FB4-98EA-994F-9F86-B6C3FD8997D1}" destId="{51E77B2B-D636-C24E-87CA-6404D7D5482A}" srcOrd="0" destOrd="0" presId="urn:microsoft.com/office/officeart/2005/8/layout/lProcess2"/>
    <dgm:cxn modelId="{E3B6A475-FCCF-8A40-AD60-DEBBB2594F53}" srcId="{BE9207B6-6865-3E48-A1CF-6506610904F4}" destId="{523FB63D-7CFF-B14C-A239-1CB0DB3FFD80}" srcOrd="1" destOrd="0" parTransId="{E1429270-D3DC-6A4B-98B0-521D68830A79}" sibTransId="{EEF180FA-AAE4-424F-8AF0-986EF1B2EC08}"/>
    <dgm:cxn modelId="{E434E89F-3176-DE4A-9C06-FFF4709A004F}" type="presOf" srcId="{3A999B95-FA77-0C44-AF96-45F91C794A1A}" destId="{B84F0F43-46F5-1E41-95D9-8B0ADC647842}" srcOrd="0" destOrd="0" presId="urn:microsoft.com/office/officeart/2005/8/layout/lProcess2"/>
    <dgm:cxn modelId="{BBAF066F-98E0-2E45-91BA-C0E7D68D433B}" type="presOf" srcId="{523FB63D-7CFF-B14C-A239-1CB0DB3FFD80}" destId="{CED01CB7-15CC-734D-95C7-35A6719CAE01}" srcOrd="0" destOrd="0" presId="urn:microsoft.com/office/officeart/2005/8/layout/lProcess2"/>
    <dgm:cxn modelId="{2ECA2F26-D8FA-BA4E-AE1E-7E526B311F98}" type="presOf" srcId="{14E6060D-019F-6346-9633-D96C4924CD36}" destId="{34BDCDB6-FC14-6B43-94BD-A25D64238380}" srcOrd="0" destOrd="0" presId="urn:microsoft.com/office/officeart/2005/8/layout/lProcess2"/>
    <dgm:cxn modelId="{E61720BB-7AD8-064D-A809-4F83E5BC1B4D}" type="presOf" srcId="{BE9207B6-6865-3E48-A1CF-6506610904F4}" destId="{596A7B9D-3D8E-B841-99CC-D488FC4F75FB}" srcOrd="0" destOrd="0" presId="urn:microsoft.com/office/officeart/2005/8/layout/lProcess2"/>
    <dgm:cxn modelId="{A9BE459A-FCE4-964A-93D6-D8DD483C31C9}" type="presOf" srcId="{64359C30-30BE-7940-8E30-0F804B3624B2}" destId="{8E7644A4-0242-6A4E-9B85-EC260CBD4E4A}" srcOrd="0" destOrd="0" presId="urn:microsoft.com/office/officeart/2005/8/layout/lProcess2"/>
    <dgm:cxn modelId="{7E93C337-B87B-F24E-AE2D-8776D5B55736}" srcId="{B90DF526-155E-8E44-A750-8D8A0C8DF131}" destId="{2D9A9FB4-98EA-994F-9F86-B6C3FD8997D1}" srcOrd="1" destOrd="0" parTransId="{6345612A-CF73-8943-B3D2-6C382B7C0935}" sibTransId="{99911330-C653-0448-BB6C-D3F2CA2CC847}"/>
    <dgm:cxn modelId="{46E4C4DD-AC17-E945-AB79-F29269784D8C}" type="presOf" srcId="{B90DF526-155E-8E44-A750-8D8A0C8DF131}" destId="{F4C52651-FF1A-3E4E-AE70-26E603EC9117}" srcOrd="0" destOrd="0" presId="urn:microsoft.com/office/officeart/2005/8/layout/lProcess2"/>
    <dgm:cxn modelId="{13096965-AC66-D141-B320-5775DFD1AA97}" type="presOf" srcId="{5C275C8E-E149-334E-9E30-A6E564C589A0}" destId="{9016FAB3-531C-F944-898D-8C7404909A5D}" srcOrd="0" destOrd="0" presId="urn:microsoft.com/office/officeart/2005/8/layout/lProcess2"/>
    <dgm:cxn modelId="{2D1F1703-F150-FF4E-8B63-254EB4FC023E}" srcId="{BE9207B6-6865-3E48-A1CF-6506610904F4}" destId="{B90DF526-155E-8E44-A750-8D8A0C8DF131}" srcOrd="0" destOrd="0" parTransId="{ECFA6DE2-DC80-C54B-AB1C-3214F9E8A3E4}" sibTransId="{0A1E5EF9-62CD-8540-9C19-1F0D7EC8CDF9}"/>
    <dgm:cxn modelId="{CFE088BC-D974-984C-ABE9-672FB830025C}" type="presOf" srcId="{64359C30-30BE-7940-8E30-0F804B3624B2}" destId="{9CE82EBA-684D-4946-8013-1857B71A1431}" srcOrd="1" destOrd="0" presId="urn:microsoft.com/office/officeart/2005/8/layout/lProcess2"/>
    <dgm:cxn modelId="{15B02E57-6B0F-8A43-B51F-F9F7C5FDF7D0}" srcId="{B90DF526-155E-8E44-A750-8D8A0C8DF131}" destId="{D04218B9-0965-1940-92CB-0ACC4AAF5B40}" srcOrd="0" destOrd="0" parTransId="{01D80D1D-44E7-5F48-8896-FBB76153C9D6}" sibTransId="{C8CD89F7-57C1-874F-BE30-CCF95C1D1960}"/>
    <dgm:cxn modelId="{4721EB85-33C0-A24D-8DA2-6796C464A375}" srcId="{BE9207B6-6865-3E48-A1CF-6506610904F4}" destId="{64359C30-30BE-7940-8E30-0F804B3624B2}" srcOrd="2" destOrd="0" parTransId="{CC820EBB-6DF1-2C4A-A843-AA370FD41960}" sibTransId="{EDFB75A5-F43C-3B44-B663-65AA237C12CF}"/>
    <dgm:cxn modelId="{80ACC061-1FB8-2D42-AFD7-E0B8D848E615}" srcId="{523FB63D-7CFF-B14C-A239-1CB0DB3FFD80}" destId="{3A999B95-FA77-0C44-AF96-45F91C794A1A}" srcOrd="0" destOrd="0" parTransId="{C88F824C-45BC-814D-A9AC-A0BBB5A3E440}" sibTransId="{F8BC0A08-1563-5742-AC2C-8F87E77312DB}"/>
    <dgm:cxn modelId="{867E575C-7E27-8944-B73A-30C8742B69EB}" type="presOf" srcId="{57D9C728-9A19-0347-AAB6-4A2E29206F23}" destId="{825405CE-D01B-6244-8C44-1F60756A8DC8}" srcOrd="0" destOrd="0" presId="urn:microsoft.com/office/officeart/2005/8/layout/lProcess2"/>
    <dgm:cxn modelId="{6E6BF9DE-4D8A-0E4A-8051-BD01F582F9FF}" type="presOf" srcId="{D04218B9-0965-1940-92CB-0ACC4AAF5B40}" destId="{780EAD94-620D-564C-999C-E5464C33E6EE}" srcOrd="0" destOrd="0" presId="urn:microsoft.com/office/officeart/2005/8/layout/lProcess2"/>
    <dgm:cxn modelId="{57E21027-FE92-704C-A78D-AA0501E04701}" srcId="{64359C30-30BE-7940-8E30-0F804B3624B2}" destId="{57D9C728-9A19-0347-AAB6-4A2E29206F23}" srcOrd="0" destOrd="0" parTransId="{D19754C5-8745-D144-A40B-3F1DB2CA1A2D}" sibTransId="{DF1E2244-B22D-5841-B627-5978816F2350}"/>
    <dgm:cxn modelId="{6A6B14E1-7B88-7E4A-BFE3-994A9E477D45}" type="presOf" srcId="{523FB63D-7CFF-B14C-A239-1CB0DB3FFD80}" destId="{4C51FD29-7361-2241-8516-9E4BF0012010}" srcOrd="1" destOrd="0" presId="urn:microsoft.com/office/officeart/2005/8/layout/lProcess2"/>
    <dgm:cxn modelId="{7AFD6803-FF01-1449-9F15-232AB01A058E}" srcId="{64359C30-30BE-7940-8E30-0F804B3624B2}" destId="{5C275C8E-E149-334E-9E30-A6E564C589A0}" srcOrd="1" destOrd="0" parTransId="{D1592A6C-DF82-4140-8C6F-9EAAF013F786}" sibTransId="{7DBB6EBD-55C9-DA43-8104-79A2063F4D80}"/>
    <dgm:cxn modelId="{DCA2776A-DEAE-0140-8942-F9DC89101960}" type="presParOf" srcId="{596A7B9D-3D8E-B841-99CC-D488FC4F75FB}" destId="{2DB19D4B-BCD5-E043-8E4E-ED69CE886828}" srcOrd="0" destOrd="0" presId="urn:microsoft.com/office/officeart/2005/8/layout/lProcess2"/>
    <dgm:cxn modelId="{0BE98964-910A-8442-AA99-11F2B15A6599}" type="presParOf" srcId="{2DB19D4B-BCD5-E043-8E4E-ED69CE886828}" destId="{F4C52651-FF1A-3E4E-AE70-26E603EC9117}" srcOrd="0" destOrd="0" presId="urn:microsoft.com/office/officeart/2005/8/layout/lProcess2"/>
    <dgm:cxn modelId="{A047B0BC-D10C-3D43-ADED-D13619F02C4B}" type="presParOf" srcId="{2DB19D4B-BCD5-E043-8E4E-ED69CE886828}" destId="{369BC735-3732-2449-B071-A5E241855A8C}" srcOrd="1" destOrd="0" presId="urn:microsoft.com/office/officeart/2005/8/layout/lProcess2"/>
    <dgm:cxn modelId="{1C221866-A048-754D-B819-ED6F30525678}" type="presParOf" srcId="{2DB19D4B-BCD5-E043-8E4E-ED69CE886828}" destId="{0318D070-ED2C-C548-8E1D-F1283E751A64}" srcOrd="2" destOrd="0" presId="urn:microsoft.com/office/officeart/2005/8/layout/lProcess2"/>
    <dgm:cxn modelId="{8B706F60-B2BA-5F42-880F-4377DC93E5BB}" type="presParOf" srcId="{0318D070-ED2C-C548-8E1D-F1283E751A64}" destId="{D943D56C-B3F4-854B-B326-1957FE77BCF9}" srcOrd="0" destOrd="0" presId="urn:microsoft.com/office/officeart/2005/8/layout/lProcess2"/>
    <dgm:cxn modelId="{02DB3F50-6625-2E4E-AE01-05C0C48E6A45}" type="presParOf" srcId="{D943D56C-B3F4-854B-B326-1957FE77BCF9}" destId="{780EAD94-620D-564C-999C-E5464C33E6EE}" srcOrd="0" destOrd="0" presId="urn:microsoft.com/office/officeart/2005/8/layout/lProcess2"/>
    <dgm:cxn modelId="{CC2F6F9B-B001-E145-8984-F37226F6E52A}" type="presParOf" srcId="{D943D56C-B3F4-854B-B326-1957FE77BCF9}" destId="{B394779F-350F-3B4F-A12D-46484F96E8A7}" srcOrd="1" destOrd="0" presId="urn:microsoft.com/office/officeart/2005/8/layout/lProcess2"/>
    <dgm:cxn modelId="{52D881B6-802F-4844-930B-9B8E1CBB3486}" type="presParOf" srcId="{D943D56C-B3F4-854B-B326-1957FE77BCF9}" destId="{51E77B2B-D636-C24E-87CA-6404D7D5482A}" srcOrd="2" destOrd="0" presId="urn:microsoft.com/office/officeart/2005/8/layout/lProcess2"/>
    <dgm:cxn modelId="{D8979ADC-6586-994B-A0A0-180A3BBCEBB5}" type="presParOf" srcId="{596A7B9D-3D8E-B841-99CC-D488FC4F75FB}" destId="{91713215-F51A-9D4C-9043-A2A69267CF47}" srcOrd="1" destOrd="0" presId="urn:microsoft.com/office/officeart/2005/8/layout/lProcess2"/>
    <dgm:cxn modelId="{A9ED1005-C4C9-D243-8A55-5B995EF6EB29}" type="presParOf" srcId="{596A7B9D-3D8E-B841-99CC-D488FC4F75FB}" destId="{1644CAAB-1E9F-1141-A82D-FE86DCF0B001}" srcOrd="2" destOrd="0" presId="urn:microsoft.com/office/officeart/2005/8/layout/lProcess2"/>
    <dgm:cxn modelId="{DA26291A-9976-F84E-A343-E29F641681EC}" type="presParOf" srcId="{1644CAAB-1E9F-1141-A82D-FE86DCF0B001}" destId="{CED01CB7-15CC-734D-95C7-35A6719CAE01}" srcOrd="0" destOrd="0" presId="urn:microsoft.com/office/officeart/2005/8/layout/lProcess2"/>
    <dgm:cxn modelId="{5E946669-5223-CA44-BD44-1AFEF7473482}" type="presParOf" srcId="{1644CAAB-1E9F-1141-A82D-FE86DCF0B001}" destId="{4C51FD29-7361-2241-8516-9E4BF0012010}" srcOrd="1" destOrd="0" presId="urn:microsoft.com/office/officeart/2005/8/layout/lProcess2"/>
    <dgm:cxn modelId="{252AB770-6C1A-3749-8368-86F4B1A1688B}" type="presParOf" srcId="{1644CAAB-1E9F-1141-A82D-FE86DCF0B001}" destId="{F6BB9EE9-E616-E249-9B45-E5B04687D87F}" srcOrd="2" destOrd="0" presId="urn:microsoft.com/office/officeart/2005/8/layout/lProcess2"/>
    <dgm:cxn modelId="{CB32D3D2-F349-234B-B1BF-D54A8626D804}" type="presParOf" srcId="{F6BB9EE9-E616-E249-9B45-E5B04687D87F}" destId="{098CCADE-783A-2544-AD1C-A0DBD79E7184}" srcOrd="0" destOrd="0" presId="urn:microsoft.com/office/officeart/2005/8/layout/lProcess2"/>
    <dgm:cxn modelId="{8FE86FD5-0DED-694E-B2FC-25955299FAC4}" type="presParOf" srcId="{098CCADE-783A-2544-AD1C-A0DBD79E7184}" destId="{B84F0F43-46F5-1E41-95D9-8B0ADC647842}" srcOrd="0" destOrd="0" presId="urn:microsoft.com/office/officeart/2005/8/layout/lProcess2"/>
    <dgm:cxn modelId="{6C1A5664-BDED-7047-94DE-8343C92F9FBA}" type="presParOf" srcId="{098CCADE-783A-2544-AD1C-A0DBD79E7184}" destId="{5A2AB793-56D3-0646-88C6-E4F7573A28AD}" srcOrd="1" destOrd="0" presId="urn:microsoft.com/office/officeart/2005/8/layout/lProcess2"/>
    <dgm:cxn modelId="{8A7E4AC8-33B9-BF4A-9767-46016C426649}" type="presParOf" srcId="{098CCADE-783A-2544-AD1C-A0DBD79E7184}" destId="{34BDCDB6-FC14-6B43-94BD-A25D64238380}" srcOrd="2" destOrd="0" presId="urn:microsoft.com/office/officeart/2005/8/layout/lProcess2"/>
    <dgm:cxn modelId="{E9BD28AD-44FE-6D47-8CBC-0ABF6D23E42E}" type="presParOf" srcId="{596A7B9D-3D8E-B841-99CC-D488FC4F75FB}" destId="{1C49FB96-0FA2-8749-9B45-998C6B37C124}" srcOrd="3" destOrd="0" presId="urn:microsoft.com/office/officeart/2005/8/layout/lProcess2"/>
    <dgm:cxn modelId="{874C1A18-941A-B145-810C-6F0B744B4094}" type="presParOf" srcId="{596A7B9D-3D8E-B841-99CC-D488FC4F75FB}" destId="{76A0D2CB-370D-534B-8A4B-1B5C2329D923}" srcOrd="4" destOrd="0" presId="urn:microsoft.com/office/officeart/2005/8/layout/lProcess2"/>
    <dgm:cxn modelId="{0428A60B-7D1B-4349-8629-E18356A897CE}" type="presParOf" srcId="{76A0D2CB-370D-534B-8A4B-1B5C2329D923}" destId="{8E7644A4-0242-6A4E-9B85-EC260CBD4E4A}" srcOrd="0" destOrd="0" presId="urn:microsoft.com/office/officeart/2005/8/layout/lProcess2"/>
    <dgm:cxn modelId="{E4A15E0B-EC08-4447-BA41-CAC97D0BA38F}" type="presParOf" srcId="{76A0D2CB-370D-534B-8A4B-1B5C2329D923}" destId="{9CE82EBA-684D-4946-8013-1857B71A1431}" srcOrd="1" destOrd="0" presId="urn:microsoft.com/office/officeart/2005/8/layout/lProcess2"/>
    <dgm:cxn modelId="{E9B65001-2EF9-264C-B27B-5923DA2DBAD8}" type="presParOf" srcId="{76A0D2CB-370D-534B-8A4B-1B5C2329D923}" destId="{B31BBEEF-3F8C-F448-9EEE-BEAC7877A846}" srcOrd="2" destOrd="0" presId="urn:microsoft.com/office/officeart/2005/8/layout/lProcess2"/>
    <dgm:cxn modelId="{A86F71D6-52B1-EC47-B4DD-70EBBA9FB122}" type="presParOf" srcId="{B31BBEEF-3F8C-F448-9EEE-BEAC7877A846}" destId="{FA382A07-A9A6-324C-9AD4-A79192A8CAF0}" srcOrd="0" destOrd="0" presId="urn:microsoft.com/office/officeart/2005/8/layout/lProcess2"/>
    <dgm:cxn modelId="{56E308EF-DA25-3448-9F10-F4C5BBB59332}" type="presParOf" srcId="{FA382A07-A9A6-324C-9AD4-A79192A8CAF0}" destId="{825405CE-D01B-6244-8C44-1F60756A8DC8}" srcOrd="0" destOrd="0" presId="urn:microsoft.com/office/officeart/2005/8/layout/lProcess2"/>
    <dgm:cxn modelId="{8CF3B7F9-D78E-AA41-A6D5-88EE73BA44EC}" type="presParOf" srcId="{FA382A07-A9A6-324C-9AD4-A79192A8CAF0}" destId="{2B03F307-3090-4F4E-83C3-067959D4D004}" srcOrd="1" destOrd="0" presId="urn:microsoft.com/office/officeart/2005/8/layout/lProcess2"/>
    <dgm:cxn modelId="{76ECD402-6F81-8E49-AA6F-4669974EA516}" type="presParOf" srcId="{FA382A07-A9A6-324C-9AD4-A79192A8CAF0}" destId="{9016FAB3-531C-F944-898D-8C7404909A5D}"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B5CBE8-280A-4446-86F1-AAFED50F94A9}">
      <dsp:nvSpPr>
        <dsp:cNvPr id="0" name=""/>
        <dsp:cNvSpPr/>
      </dsp:nvSpPr>
      <dsp:spPr>
        <a:xfrm>
          <a:off x="2209812" y="34620"/>
          <a:ext cx="2209773" cy="365039"/>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solidFill>
                <a:schemeClr val="tx1"/>
              </a:solidFill>
            </a:rPr>
            <a:t>Service control</a:t>
          </a:r>
          <a:endParaRPr lang="en-US" sz="1500" kern="1200" dirty="0">
            <a:solidFill>
              <a:schemeClr val="tx1"/>
            </a:solidFill>
          </a:endParaRPr>
        </a:p>
      </dsp:txBody>
      <dsp:txXfrm>
        <a:off x="2209812" y="34620"/>
        <a:ext cx="2209773" cy="365039"/>
      </dsp:txXfrm>
    </dsp:sp>
    <dsp:sp modelId="{9FBAF802-69E1-974B-A1A6-4C7BE1B65733}">
      <dsp:nvSpPr>
        <dsp:cNvPr id="0" name=""/>
        <dsp:cNvSpPr/>
      </dsp:nvSpPr>
      <dsp:spPr>
        <a:xfrm>
          <a:off x="0" y="394119"/>
          <a:ext cx="7848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smtClean="0">
              <a:solidFill>
                <a:schemeClr val="tx2">
                  <a:lumMod val="10000"/>
                </a:schemeClr>
              </a:solidFill>
            </a:rPr>
            <a:t>Determines the types of Internet services that can be accessed, inbound or outbound	</a:t>
          </a:r>
        </a:p>
      </dsp:txBody>
      <dsp:txXfrm>
        <a:off x="0" y="394119"/>
        <a:ext cx="7848600" cy="264960"/>
      </dsp:txXfrm>
    </dsp:sp>
    <dsp:sp modelId="{63E6B281-CE25-6040-9C5A-E30167381050}">
      <dsp:nvSpPr>
        <dsp:cNvPr id="0" name=""/>
        <dsp:cNvSpPr/>
      </dsp:nvSpPr>
      <dsp:spPr>
        <a:xfrm>
          <a:off x="2209812" y="665706"/>
          <a:ext cx="2209773" cy="365039"/>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solidFill>
                <a:schemeClr val="tx1"/>
              </a:solidFill>
            </a:rPr>
            <a:t>Direction control</a:t>
          </a:r>
        </a:p>
      </dsp:txBody>
      <dsp:txXfrm>
        <a:off x="2209812" y="665706"/>
        <a:ext cx="2209773" cy="365039"/>
      </dsp:txXfrm>
    </dsp:sp>
    <dsp:sp modelId="{7D1786A2-49B2-DF41-8E50-8200179F522C}">
      <dsp:nvSpPr>
        <dsp:cNvPr id="0" name=""/>
        <dsp:cNvSpPr/>
      </dsp:nvSpPr>
      <dsp:spPr>
        <a:xfrm>
          <a:off x="0" y="1024119"/>
          <a:ext cx="7848600" cy="45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smtClean="0">
              <a:solidFill>
                <a:schemeClr val="tx2">
                  <a:lumMod val="10000"/>
                </a:schemeClr>
              </a:solidFill>
            </a:rPr>
            <a:t>Determines the direction in which particular service requests may be initiated and allowed to flow through the firewall</a:t>
          </a:r>
        </a:p>
      </dsp:txBody>
      <dsp:txXfrm>
        <a:off x="0" y="1024119"/>
        <a:ext cx="7848600" cy="455400"/>
      </dsp:txXfrm>
    </dsp:sp>
    <dsp:sp modelId="{1E544F26-C67E-9B47-8C41-3619C719B540}">
      <dsp:nvSpPr>
        <dsp:cNvPr id="0" name=""/>
        <dsp:cNvSpPr/>
      </dsp:nvSpPr>
      <dsp:spPr>
        <a:xfrm>
          <a:off x="2209812" y="1485060"/>
          <a:ext cx="2209773" cy="365039"/>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solidFill>
                <a:schemeClr val="tx1"/>
              </a:solidFill>
            </a:rPr>
            <a:t>User control</a:t>
          </a:r>
        </a:p>
      </dsp:txBody>
      <dsp:txXfrm>
        <a:off x="2209812" y="1485060"/>
        <a:ext cx="2209773" cy="365039"/>
      </dsp:txXfrm>
    </dsp:sp>
    <dsp:sp modelId="{B8527160-59EA-0C4D-8589-99D29E12ACEB}">
      <dsp:nvSpPr>
        <dsp:cNvPr id="0" name=""/>
        <dsp:cNvSpPr/>
      </dsp:nvSpPr>
      <dsp:spPr>
        <a:xfrm>
          <a:off x="0" y="1844560"/>
          <a:ext cx="7848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smtClean="0">
              <a:solidFill>
                <a:schemeClr val="tx2">
                  <a:lumMod val="10000"/>
                </a:schemeClr>
              </a:solidFill>
            </a:rPr>
            <a:t>Controls access to a service according to which user is attempting to access it</a:t>
          </a:r>
        </a:p>
      </dsp:txBody>
      <dsp:txXfrm>
        <a:off x="0" y="1844560"/>
        <a:ext cx="7848600" cy="264960"/>
      </dsp:txXfrm>
    </dsp:sp>
    <dsp:sp modelId="{58A08919-70EB-F644-835B-650AC94F165B}">
      <dsp:nvSpPr>
        <dsp:cNvPr id="0" name=""/>
        <dsp:cNvSpPr/>
      </dsp:nvSpPr>
      <dsp:spPr>
        <a:xfrm>
          <a:off x="2209812" y="2115060"/>
          <a:ext cx="2209773" cy="365039"/>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err="1" smtClean="0">
              <a:solidFill>
                <a:schemeClr val="tx1"/>
              </a:solidFill>
            </a:rPr>
            <a:t>Behavior</a:t>
          </a:r>
          <a:r>
            <a:rPr lang="en-AU" sz="1500" kern="1200" dirty="0" smtClean="0">
              <a:solidFill>
                <a:schemeClr val="tx1"/>
              </a:solidFill>
            </a:rPr>
            <a:t> control</a:t>
          </a:r>
        </a:p>
      </dsp:txBody>
      <dsp:txXfrm>
        <a:off x="2209812" y="2115060"/>
        <a:ext cx="2209773" cy="365039"/>
      </dsp:txXfrm>
    </dsp:sp>
    <dsp:sp modelId="{530D7B30-43AA-674D-8BBB-B6C912C833E1}">
      <dsp:nvSpPr>
        <dsp:cNvPr id="0" name=""/>
        <dsp:cNvSpPr/>
      </dsp:nvSpPr>
      <dsp:spPr>
        <a:xfrm>
          <a:off x="0" y="2474560"/>
          <a:ext cx="7848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smtClean="0">
              <a:solidFill>
                <a:schemeClr val="tx2">
                  <a:lumMod val="10000"/>
                </a:schemeClr>
              </a:solidFill>
            </a:rPr>
            <a:t>Controls how particular services are used</a:t>
          </a:r>
          <a:endParaRPr lang="en-AU" sz="1500" kern="1200" dirty="0">
            <a:solidFill>
              <a:schemeClr val="tx2">
                <a:lumMod val="10000"/>
              </a:schemeClr>
            </a:solidFill>
          </a:endParaRPr>
        </a:p>
      </dsp:txBody>
      <dsp:txXfrm>
        <a:off x="0" y="2474560"/>
        <a:ext cx="7848600" cy="264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48C416-B116-7C42-AADA-03120A4F1EA3}">
      <dsp:nvSpPr>
        <dsp:cNvPr id="0" name=""/>
        <dsp:cNvSpPr/>
      </dsp:nvSpPr>
      <dsp:spPr>
        <a:xfrm rot="16200000">
          <a:off x="733822" y="-733822"/>
          <a:ext cx="2324100" cy="3791744"/>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2">
                  <a:lumMod val="10000"/>
                </a:schemeClr>
              </a:solidFill>
            </a:rPr>
            <a:t>Defines </a:t>
          </a:r>
          <a:r>
            <a:rPr lang="en-US" sz="1500" kern="1200" dirty="0" smtClean="0">
              <a:solidFill>
                <a:schemeClr val="tx2">
                  <a:lumMod val="10000"/>
                </a:schemeClr>
              </a:solidFill>
            </a:rPr>
            <a:t>a single choke point that keeps unauthorized users out of the protected network, prohibits potentially vulnerable services from entering or leaving the network, and provides protection from various kinds of IP spoofing </a:t>
          </a:r>
          <a:r>
            <a:rPr lang="en-US" sz="1500" kern="1200" dirty="0" smtClean="0">
              <a:solidFill>
                <a:schemeClr val="tx2">
                  <a:lumMod val="10000"/>
                </a:schemeClr>
              </a:solidFill>
            </a:rPr>
            <a:t>and </a:t>
          </a:r>
          <a:r>
            <a:rPr lang="en-US" sz="1500" kern="1200" dirty="0" smtClean="0">
              <a:solidFill>
                <a:schemeClr val="tx2">
                  <a:lumMod val="10000"/>
                </a:schemeClr>
              </a:solidFill>
            </a:rPr>
            <a:t>routing attacks</a:t>
          </a:r>
          <a:endParaRPr lang="en-US" sz="1500" kern="1200" dirty="0">
            <a:solidFill>
              <a:schemeClr val="tx2">
                <a:lumMod val="10000"/>
              </a:schemeClr>
            </a:solidFill>
          </a:endParaRPr>
        </a:p>
      </dsp:txBody>
      <dsp:txXfrm rot="16200000">
        <a:off x="1024334" y="-1024334"/>
        <a:ext cx="1743075" cy="3791744"/>
      </dsp:txXfrm>
    </dsp:sp>
    <dsp:sp modelId="{AAA5B0B1-EAB2-9F49-B824-3E910453DFEB}">
      <dsp:nvSpPr>
        <dsp:cNvPr id="0" name=""/>
        <dsp:cNvSpPr/>
      </dsp:nvSpPr>
      <dsp:spPr>
        <a:xfrm>
          <a:off x="3791744" y="0"/>
          <a:ext cx="3791744" cy="2324100"/>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2">
                  <a:lumMod val="10000"/>
                </a:schemeClr>
              </a:solidFill>
            </a:rPr>
            <a:t>Provides </a:t>
          </a:r>
          <a:r>
            <a:rPr lang="en-US" sz="1500" kern="1200" dirty="0" smtClean="0">
              <a:solidFill>
                <a:schemeClr val="tx2">
                  <a:lumMod val="10000"/>
                </a:schemeClr>
              </a:solidFill>
            </a:rPr>
            <a:t>a location for monitoring </a:t>
          </a:r>
        </a:p>
        <a:p>
          <a:pPr lvl="0" algn="ctr" defTabSz="666750" rtl="0">
            <a:lnSpc>
              <a:spcPct val="90000"/>
            </a:lnSpc>
            <a:spcBef>
              <a:spcPct val="0"/>
            </a:spcBef>
            <a:spcAft>
              <a:spcPct val="35000"/>
            </a:spcAft>
          </a:pPr>
          <a:r>
            <a:rPr lang="en-US" sz="1500" kern="1200" dirty="0" smtClean="0">
              <a:solidFill>
                <a:schemeClr val="tx2">
                  <a:lumMod val="10000"/>
                </a:schemeClr>
              </a:solidFill>
            </a:rPr>
            <a:t>security-related events</a:t>
          </a:r>
          <a:endParaRPr lang="en-US" sz="1500" kern="1200" dirty="0">
            <a:solidFill>
              <a:schemeClr val="tx2">
                <a:lumMod val="10000"/>
              </a:schemeClr>
            </a:solidFill>
          </a:endParaRPr>
        </a:p>
      </dsp:txBody>
      <dsp:txXfrm>
        <a:off x="3791744" y="0"/>
        <a:ext cx="3791744" cy="1743075"/>
      </dsp:txXfrm>
    </dsp:sp>
    <dsp:sp modelId="{1CA52935-4683-C849-A25C-A148B97DA7A3}">
      <dsp:nvSpPr>
        <dsp:cNvPr id="0" name=""/>
        <dsp:cNvSpPr/>
      </dsp:nvSpPr>
      <dsp:spPr>
        <a:xfrm rot="10800000">
          <a:off x="0" y="2324100"/>
          <a:ext cx="3791744" cy="2324100"/>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2">
                  <a:lumMod val="10000"/>
                </a:schemeClr>
              </a:solidFill>
            </a:rPr>
            <a:t>Is </a:t>
          </a:r>
          <a:r>
            <a:rPr lang="en-US" sz="1500" kern="1200" dirty="0" smtClean="0">
              <a:solidFill>
                <a:schemeClr val="tx2">
                  <a:lumMod val="10000"/>
                </a:schemeClr>
              </a:solidFill>
            </a:rPr>
            <a:t>a convenient platform for several Internet functions that are not security related</a:t>
          </a:r>
          <a:endParaRPr lang="en-US" sz="1500" kern="1200" dirty="0">
            <a:solidFill>
              <a:schemeClr val="tx2">
                <a:lumMod val="10000"/>
              </a:schemeClr>
            </a:solidFill>
          </a:endParaRPr>
        </a:p>
      </dsp:txBody>
      <dsp:txXfrm rot="10800000">
        <a:off x="0" y="2905124"/>
        <a:ext cx="3791744" cy="1743075"/>
      </dsp:txXfrm>
    </dsp:sp>
    <dsp:sp modelId="{EF78F3DD-942A-F146-AD56-26A2D81EC111}">
      <dsp:nvSpPr>
        <dsp:cNvPr id="0" name=""/>
        <dsp:cNvSpPr/>
      </dsp:nvSpPr>
      <dsp:spPr>
        <a:xfrm rot="5400000">
          <a:off x="4525566" y="1590278"/>
          <a:ext cx="2324100" cy="3791744"/>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2">
                  <a:lumMod val="10000"/>
                </a:schemeClr>
              </a:solidFill>
            </a:rPr>
            <a:t>Can </a:t>
          </a:r>
          <a:r>
            <a:rPr lang="en-US" sz="1500" kern="1200" dirty="0" smtClean="0">
              <a:solidFill>
                <a:schemeClr val="tx2">
                  <a:lumMod val="10000"/>
                </a:schemeClr>
              </a:solidFill>
            </a:rPr>
            <a:t>serve as the platform for IPsec</a:t>
          </a:r>
          <a:endParaRPr lang="en-US" sz="1500" kern="1200" dirty="0">
            <a:solidFill>
              <a:schemeClr val="tx2">
                <a:lumMod val="10000"/>
              </a:schemeClr>
            </a:solidFill>
          </a:endParaRPr>
        </a:p>
      </dsp:txBody>
      <dsp:txXfrm rot="5400000">
        <a:off x="4816078" y="1880790"/>
        <a:ext cx="1743075" cy="3791744"/>
      </dsp:txXfrm>
    </dsp:sp>
    <dsp:sp modelId="{3F7F931C-2594-F045-8724-088BD5C650F7}">
      <dsp:nvSpPr>
        <dsp:cNvPr id="0" name=""/>
        <dsp:cNvSpPr/>
      </dsp:nvSpPr>
      <dsp:spPr>
        <a:xfrm>
          <a:off x="2654220" y="1743075"/>
          <a:ext cx="2275046" cy="1162050"/>
        </a:xfrm>
        <a:prstGeom prst="roundRect">
          <a:avLst/>
        </a:prstGeom>
        <a:blipFill rotWithShape="1">
          <a:blip xmlns:r="http://schemas.openxmlformats.org/officeDocument/2006/relationships" r:embed="rId1"/>
          <a:tile tx="0" ty="0" sx="100000" sy="100000" flip="none" algn="tl"/>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lumMod val="10000"/>
                </a:schemeClr>
              </a:solidFill>
            </a:rPr>
            <a:t>A firewall </a:t>
          </a:r>
          <a:endParaRPr lang="en-US" sz="2800" kern="1200" dirty="0">
            <a:solidFill>
              <a:schemeClr val="tx2">
                <a:lumMod val="10000"/>
              </a:schemeClr>
            </a:solidFill>
          </a:endParaRPr>
        </a:p>
      </dsp:txBody>
      <dsp:txXfrm>
        <a:off x="2654220" y="1743075"/>
        <a:ext cx="2275046" cy="11620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302BE7-C826-6E49-893E-CBB6B2FBA3EE}">
      <dsp:nvSpPr>
        <dsp:cNvPr id="0" name=""/>
        <dsp:cNvSpPr/>
      </dsp:nvSpPr>
      <dsp:spPr>
        <a:xfrm>
          <a:off x="3566191" y="-215055"/>
          <a:ext cx="2164016" cy="1422393"/>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Cannot protect against attacks that bypass the firewall</a:t>
          </a:r>
          <a:endParaRPr lang="en-US" sz="1300" kern="1200" dirty="0">
            <a:solidFill>
              <a:schemeClr val="tx1"/>
            </a:solidFill>
          </a:endParaRPr>
        </a:p>
      </dsp:txBody>
      <dsp:txXfrm>
        <a:off x="3566191" y="-215055"/>
        <a:ext cx="2164016" cy="1422393"/>
      </dsp:txXfrm>
    </dsp:sp>
    <dsp:sp modelId="{DA926544-7514-8444-AA05-228AF671AEF1}">
      <dsp:nvSpPr>
        <dsp:cNvPr id="0" name=""/>
        <dsp:cNvSpPr/>
      </dsp:nvSpPr>
      <dsp:spPr>
        <a:xfrm>
          <a:off x="3768708" y="872181"/>
          <a:ext cx="3274917" cy="3274917"/>
        </a:xfrm>
        <a:custGeom>
          <a:avLst/>
          <a:gdLst/>
          <a:ahLst/>
          <a:cxnLst/>
          <a:rect l="0" t="0" r="0" b="0"/>
          <a:pathLst>
            <a:path>
              <a:moveTo>
                <a:pt x="1971986" y="34535"/>
              </a:moveTo>
              <a:arcTo wR="1637458" hR="1637458" stAng="16907300" swAng="22446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EE9D01-D26F-174A-9B14-BC36A050102D}">
      <dsp:nvSpPr>
        <dsp:cNvPr id="0" name=""/>
        <dsp:cNvSpPr/>
      </dsp:nvSpPr>
      <dsp:spPr>
        <a:xfrm>
          <a:off x="5684583" y="1447804"/>
          <a:ext cx="2164016" cy="1422393"/>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May not protect fully against internal threats, such as a disgruntled employee or an employee who unwittingly cooperates with an external attacker</a:t>
          </a:r>
        </a:p>
      </dsp:txBody>
      <dsp:txXfrm>
        <a:off x="5684583" y="1447804"/>
        <a:ext cx="2164016" cy="1422393"/>
      </dsp:txXfrm>
    </dsp:sp>
    <dsp:sp modelId="{0160AC0F-10B8-7343-9652-9CB14C486DA7}">
      <dsp:nvSpPr>
        <dsp:cNvPr id="0" name=""/>
        <dsp:cNvSpPr/>
      </dsp:nvSpPr>
      <dsp:spPr>
        <a:xfrm>
          <a:off x="3801585" y="113812"/>
          <a:ext cx="3274917" cy="3274917"/>
        </a:xfrm>
        <a:custGeom>
          <a:avLst/>
          <a:gdLst/>
          <a:ahLst/>
          <a:cxnLst/>
          <a:rect l="0" t="0" r="0" b="0"/>
          <a:pathLst>
            <a:path>
              <a:moveTo>
                <a:pt x="2825921" y="2763881"/>
              </a:moveTo>
              <a:arcTo wR="1637458" hR="1637458" stAng="2607889" swAng="215594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BA0B66-88C5-4D4E-AA95-D50408EC29F9}">
      <dsp:nvSpPr>
        <dsp:cNvPr id="0" name=""/>
        <dsp:cNvSpPr/>
      </dsp:nvSpPr>
      <dsp:spPr>
        <a:xfrm>
          <a:off x="3566191" y="3059862"/>
          <a:ext cx="2164016" cy="1422393"/>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Cannot guard against wireless communications between local systems on different sides of the internal firewall</a:t>
          </a:r>
        </a:p>
      </dsp:txBody>
      <dsp:txXfrm>
        <a:off x="3566191" y="3059862"/>
        <a:ext cx="2164016" cy="1422393"/>
      </dsp:txXfrm>
    </dsp:sp>
    <dsp:sp modelId="{215487BB-AF70-EF47-BE59-7C43987A6041}">
      <dsp:nvSpPr>
        <dsp:cNvPr id="0" name=""/>
        <dsp:cNvSpPr/>
      </dsp:nvSpPr>
      <dsp:spPr>
        <a:xfrm>
          <a:off x="2279934" y="125824"/>
          <a:ext cx="3274917" cy="3274917"/>
        </a:xfrm>
        <a:custGeom>
          <a:avLst/>
          <a:gdLst/>
          <a:ahLst/>
          <a:cxnLst/>
          <a:rect l="0" t="0" r="0" b="0"/>
          <a:pathLst>
            <a:path>
              <a:moveTo>
                <a:pt x="1276622" y="3234665"/>
              </a:moveTo>
              <a:arcTo wR="1637458" hR="1637458" stAng="6163824" swAng="206358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0ABE91-6EA1-274C-95E4-EA0BB85F02E6}">
      <dsp:nvSpPr>
        <dsp:cNvPr id="0" name=""/>
        <dsp:cNvSpPr/>
      </dsp:nvSpPr>
      <dsp:spPr>
        <a:xfrm>
          <a:off x="1493586" y="1447798"/>
          <a:ext cx="2164016" cy="1422393"/>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A laptop, PDA, or portable storage device may be used and infected outside the corporate network, and then attached and used internally</a:t>
          </a:r>
          <a:endParaRPr lang="en-US" sz="1300" kern="1200" dirty="0">
            <a:solidFill>
              <a:schemeClr val="tx1"/>
            </a:solidFill>
          </a:endParaRPr>
        </a:p>
      </dsp:txBody>
      <dsp:txXfrm>
        <a:off x="1493586" y="1447798"/>
        <a:ext cx="2164016" cy="1422393"/>
      </dsp:txXfrm>
    </dsp:sp>
    <dsp:sp modelId="{418103E9-A740-B740-85DA-E8DA0E4F50F2}">
      <dsp:nvSpPr>
        <dsp:cNvPr id="0" name=""/>
        <dsp:cNvSpPr/>
      </dsp:nvSpPr>
      <dsp:spPr>
        <a:xfrm>
          <a:off x="2312333" y="858997"/>
          <a:ext cx="3274917" cy="3274917"/>
        </a:xfrm>
        <a:custGeom>
          <a:avLst/>
          <a:gdLst/>
          <a:ahLst/>
          <a:cxnLst/>
          <a:rect l="0" t="0" r="0" b="0"/>
          <a:pathLst>
            <a:path>
              <a:moveTo>
                <a:pt x="386462" y="580917"/>
              </a:moveTo>
              <a:arcTo wR="1637458" hR="1637458" stAng="13210985" swAng="215451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6761CC-6ADB-E047-9A1A-61C0F7B8A739}">
      <dsp:nvSpPr>
        <dsp:cNvPr id="0" name=""/>
        <dsp:cNvSpPr/>
      </dsp:nvSpPr>
      <dsp:spPr>
        <a:xfrm rot="21300000">
          <a:off x="26891" y="2511232"/>
          <a:ext cx="8709217" cy="997336"/>
        </a:xfrm>
        <a:prstGeom prst="mathMinus">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dsp:style>
    </dsp:sp>
    <dsp:sp modelId="{EACC10F2-2911-4147-8359-D4408290FF63}">
      <dsp:nvSpPr>
        <dsp:cNvPr id="0" name=""/>
        <dsp:cNvSpPr/>
      </dsp:nvSpPr>
      <dsp:spPr>
        <a:xfrm>
          <a:off x="13" y="914397"/>
          <a:ext cx="2247893" cy="2042160"/>
        </a:xfrm>
        <a:prstGeom prst="downArrow">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F89EAEB-F300-9547-A78A-074CAE1362AD}">
      <dsp:nvSpPr>
        <dsp:cNvPr id="0" name=""/>
        <dsp:cNvSpPr/>
      </dsp:nvSpPr>
      <dsp:spPr>
        <a:xfrm>
          <a:off x="2263153" y="304807"/>
          <a:ext cx="6652252" cy="214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sz="1500" kern="1200" dirty="0" smtClean="0">
              <a:solidFill>
                <a:schemeClr val="tx2">
                  <a:lumMod val="10000"/>
                </a:schemeClr>
              </a:solidFill>
            </a:rPr>
            <a:t>Weaknesses</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Because packet filter firewalls do not examine upper-layer data, they cannot prevent attacks that employ application-specific vulnerabilities or functions</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Because of the limited information available to the firewall, the logging functionality present in packet filter firewalls is limited</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Most packet filter firewalls do not support advanced user authentication schemes</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Packet filter firewalls are generally vulnerable to attacks and exploits that take advantage of problems within the TCP/IP specification and protocol stack</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Due to the small number of variables used in access control decisions, packet filter firewalls are susceptible to security breaches caused by improper configurations</a:t>
          </a:r>
          <a:endParaRPr lang="en-US" sz="1500" kern="1200" dirty="0">
            <a:solidFill>
              <a:schemeClr val="tx2">
                <a:lumMod val="10000"/>
              </a:schemeClr>
            </a:solidFill>
          </a:endParaRPr>
        </a:p>
      </dsp:txBody>
      <dsp:txXfrm>
        <a:off x="2263153" y="304807"/>
        <a:ext cx="6652252" cy="2144268"/>
      </dsp:txXfrm>
    </dsp:sp>
    <dsp:sp modelId="{DE3B2E80-53D3-654B-99F1-B448FF46F7A0}">
      <dsp:nvSpPr>
        <dsp:cNvPr id="0" name=""/>
        <dsp:cNvSpPr/>
      </dsp:nvSpPr>
      <dsp:spPr>
        <a:xfrm>
          <a:off x="5867398" y="2971792"/>
          <a:ext cx="2628900" cy="2042160"/>
        </a:xfrm>
        <a:prstGeom prst="upArrow">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38B1B56D-C0F2-5D47-A896-8FAD079111F6}">
      <dsp:nvSpPr>
        <dsp:cNvPr id="0" name=""/>
        <dsp:cNvSpPr/>
      </dsp:nvSpPr>
      <dsp:spPr>
        <a:xfrm>
          <a:off x="2514588" y="2961131"/>
          <a:ext cx="4366273" cy="214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666750" rtl="0">
            <a:lnSpc>
              <a:spcPct val="90000"/>
            </a:lnSpc>
            <a:spcBef>
              <a:spcPct val="0"/>
            </a:spcBef>
            <a:spcAft>
              <a:spcPct val="35000"/>
            </a:spcAft>
          </a:pPr>
          <a:r>
            <a:rPr lang="en-US" sz="1500" kern="1200" dirty="0" smtClean="0">
              <a:solidFill>
                <a:schemeClr val="tx2">
                  <a:lumMod val="10000"/>
                </a:schemeClr>
              </a:solidFill>
            </a:rPr>
            <a:t>Strengths</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Its simplicity</a:t>
          </a:r>
          <a:endParaRPr lang="en-US" sz="1500" kern="1200" dirty="0">
            <a:solidFill>
              <a:schemeClr val="tx2">
                <a:lumMod val="10000"/>
              </a:schemeClr>
            </a:solidFill>
          </a:endParaRPr>
        </a:p>
        <a:p>
          <a:pPr marL="114300" lvl="1" indent="-114300" algn="l" defTabSz="666750" rtl="0">
            <a:lnSpc>
              <a:spcPct val="90000"/>
            </a:lnSpc>
            <a:spcBef>
              <a:spcPct val="0"/>
            </a:spcBef>
            <a:spcAft>
              <a:spcPct val="15000"/>
            </a:spcAft>
            <a:buChar char="••"/>
          </a:pPr>
          <a:r>
            <a:rPr lang="en-US" sz="1500" kern="1200" dirty="0" smtClean="0">
              <a:solidFill>
                <a:schemeClr val="tx2">
                  <a:lumMod val="10000"/>
                </a:schemeClr>
              </a:solidFill>
            </a:rPr>
            <a:t>Transparent to users and are very fast</a:t>
          </a:r>
          <a:endParaRPr lang="en-US" sz="1500" kern="1200" dirty="0">
            <a:solidFill>
              <a:schemeClr val="tx2">
                <a:lumMod val="10000"/>
              </a:schemeClr>
            </a:solidFill>
          </a:endParaRPr>
        </a:p>
      </dsp:txBody>
      <dsp:txXfrm>
        <a:off x="2514588" y="2961131"/>
        <a:ext cx="4366273" cy="214426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C52651-FF1A-3E4E-AE70-26E603EC9117}">
      <dsp:nvSpPr>
        <dsp:cNvPr id="0" name=""/>
        <dsp:cNvSpPr/>
      </dsp:nvSpPr>
      <dsp:spPr>
        <a:xfrm>
          <a:off x="1032" y="0"/>
          <a:ext cx="2684487" cy="4724399"/>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solidFill>
                <a:schemeClr val="tx2">
                  <a:lumMod val="10000"/>
                </a:schemeClr>
              </a:solidFill>
            </a:rPr>
            <a:t>IP address spoofing</a:t>
          </a:r>
          <a:endParaRPr lang="en-US" sz="3100" kern="1200" dirty="0">
            <a:solidFill>
              <a:schemeClr val="tx2">
                <a:lumMod val="10000"/>
              </a:schemeClr>
            </a:solidFill>
          </a:endParaRPr>
        </a:p>
      </dsp:txBody>
      <dsp:txXfrm>
        <a:off x="1032" y="0"/>
        <a:ext cx="2684487" cy="1417320"/>
      </dsp:txXfrm>
    </dsp:sp>
    <dsp:sp modelId="{780EAD94-620D-564C-999C-E5464C33E6EE}">
      <dsp:nvSpPr>
        <dsp:cNvPr id="0" name=""/>
        <dsp:cNvSpPr/>
      </dsp:nvSpPr>
      <dsp:spPr>
        <a:xfrm>
          <a:off x="269481" y="1418704"/>
          <a:ext cx="2147589" cy="14244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The intruder transmits packets from the outside with a source IP address field containing an address of an internal host</a:t>
          </a:r>
          <a:endParaRPr lang="en-US" sz="1200" kern="1200" dirty="0"/>
        </a:p>
      </dsp:txBody>
      <dsp:txXfrm>
        <a:off x="269481" y="1418704"/>
        <a:ext cx="2147589" cy="1424471"/>
      </dsp:txXfrm>
    </dsp:sp>
    <dsp:sp modelId="{51E77B2B-D636-C24E-87CA-6404D7D5482A}">
      <dsp:nvSpPr>
        <dsp:cNvPr id="0" name=""/>
        <dsp:cNvSpPr/>
      </dsp:nvSpPr>
      <dsp:spPr>
        <a:xfrm>
          <a:off x="269481" y="3062324"/>
          <a:ext cx="2147589" cy="14244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Countermeasure is to discard packets with an inside source address if the packet arrives on an external interface</a:t>
          </a:r>
          <a:endParaRPr lang="en-US" sz="1200" kern="1200" dirty="0"/>
        </a:p>
      </dsp:txBody>
      <dsp:txXfrm>
        <a:off x="269481" y="3062324"/>
        <a:ext cx="2147589" cy="1424471"/>
      </dsp:txXfrm>
    </dsp:sp>
    <dsp:sp modelId="{CED01CB7-15CC-734D-95C7-35A6719CAE01}">
      <dsp:nvSpPr>
        <dsp:cNvPr id="0" name=""/>
        <dsp:cNvSpPr/>
      </dsp:nvSpPr>
      <dsp:spPr>
        <a:xfrm>
          <a:off x="2886856" y="0"/>
          <a:ext cx="2684487" cy="4724399"/>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solidFill>
                <a:schemeClr val="tx2">
                  <a:lumMod val="10000"/>
                </a:schemeClr>
              </a:solidFill>
            </a:rPr>
            <a:t>Source routing attacks</a:t>
          </a:r>
          <a:endParaRPr lang="en-US" sz="3100" kern="1200" dirty="0">
            <a:solidFill>
              <a:schemeClr val="tx2">
                <a:lumMod val="10000"/>
              </a:schemeClr>
            </a:solidFill>
          </a:endParaRPr>
        </a:p>
      </dsp:txBody>
      <dsp:txXfrm>
        <a:off x="2886856" y="0"/>
        <a:ext cx="2684487" cy="1417320"/>
      </dsp:txXfrm>
    </dsp:sp>
    <dsp:sp modelId="{B84F0F43-46F5-1E41-95D9-8B0ADC647842}">
      <dsp:nvSpPr>
        <dsp:cNvPr id="0" name=""/>
        <dsp:cNvSpPr/>
      </dsp:nvSpPr>
      <dsp:spPr>
        <a:xfrm>
          <a:off x="3155305" y="1418704"/>
          <a:ext cx="2147589" cy="14244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The source station specifies the route that a packet should take as it crosses the internet, in the hopes that this will bypass security measures that do not analyze the source routing information</a:t>
          </a:r>
          <a:endParaRPr lang="en-US" sz="1200" kern="1200" dirty="0"/>
        </a:p>
      </dsp:txBody>
      <dsp:txXfrm>
        <a:off x="3155305" y="1418704"/>
        <a:ext cx="2147589" cy="1424471"/>
      </dsp:txXfrm>
    </dsp:sp>
    <dsp:sp modelId="{34BDCDB6-FC14-6B43-94BD-A25D64238380}">
      <dsp:nvSpPr>
        <dsp:cNvPr id="0" name=""/>
        <dsp:cNvSpPr/>
      </dsp:nvSpPr>
      <dsp:spPr>
        <a:xfrm>
          <a:off x="3155305" y="3062324"/>
          <a:ext cx="2147589" cy="14244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Countermeasure is to discard all packets that use this option</a:t>
          </a:r>
          <a:endParaRPr lang="en-US" sz="1200" kern="1200" dirty="0"/>
        </a:p>
      </dsp:txBody>
      <dsp:txXfrm>
        <a:off x="3155305" y="3062324"/>
        <a:ext cx="2147589" cy="1424471"/>
      </dsp:txXfrm>
    </dsp:sp>
    <dsp:sp modelId="{8E7644A4-0242-6A4E-9B85-EC260CBD4E4A}">
      <dsp:nvSpPr>
        <dsp:cNvPr id="0" name=""/>
        <dsp:cNvSpPr/>
      </dsp:nvSpPr>
      <dsp:spPr>
        <a:xfrm>
          <a:off x="5772680" y="0"/>
          <a:ext cx="2684487" cy="4724399"/>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solidFill>
                <a:schemeClr val="tx2">
                  <a:lumMod val="10000"/>
                </a:schemeClr>
              </a:solidFill>
            </a:rPr>
            <a:t>Tiny fragment attacks</a:t>
          </a:r>
          <a:endParaRPr lang="en-US" sz="3100" kern="1200" dirty="0">
            <a:solidFill>
              <a:schemeClr val="tx2">
                <a:lumMod val="10000"/>
              </a:schemeClr>
            </a:solidFill>
          </a:endParaRPr>
        </a:p>
      </dsp:txBody>
      <dsp:txXfrm>
        <a:off x="5772680" y="0"/>
        <a:ext cx="2684487" cy="1417320"/>
      </dsp:txXfrm>
    </dsp:sp>
    <dsp:sp modelId="{825405CE-D01B-6244-8C44-1F60756A8DC8}">
      <dsp:nvSpPr>
        <dsp:cNvPr id="0" name=""/>
        <dsp:cNvSpPr/>
      </dsp:nvSpPr>
      <dsp:spPr>
        <a:xfrm>
          <a:off x="6041128" y="1418704"/>
          <a:ext cx="2147589" cy="14244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The intruder uses the IP fragmentation option to create extremely small fragments and force the TCP header information into a separate packet fragment</a:t>
          </a:r>
          <a:endParaRPr lang="en-US" sz="1200" kern="1200" dirty="0"/>
        </a:p>
      </dsp:txBody>
      <dsp:txXfrm>
        <a:off x="6041128" y="1418704"/>
        <a:ext cx="2147589" cy="1424471"/>
      </dsp:txXfrm>
    </dsp:sp>
    <dsp:sp modelId="{9016FAB3-531C-F944-898D-8C7404909A5D}">
      <dsp:nvSpPr>
        <dsp:cNvPr id="0" name=""/>
        <dsp:cNvSpPr/>
      </dsp:nvSpPr>
      <dsp:spPr>
        <a:xfrm>
          <a:off x="6041128" y="3062324"/>
          <a:ext cx="2147589" cy="14244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Countermeasure is to enforce a rule that the first fragment of a packet must contain a predefined minimum amount of the transport header</a:t>
          </a:r>
          <a:endParaRPr lang="en-US" sz="1200" kern="1200" dirty="0"/>
        </a:p>
      </dsp:txBody>
      <dsp:txXfrm>
        <a:off x="6041128" y="3062324"/>
        <a:ext cx="2147589" cy="14244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5EEB36-C601-564B-9226-0FA48DABCA1C}"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a:t>
            </a:r>
            <a:r>
              <a:rPr lang="en-US" dirty="0" smtClean="0">
                <a:latin typeface="Arial" pitchFamily="-1" charset="0"/>
                <a:ea typeface="ＭＳ Ｐゴシック" pitchFamily="-1" charset="-128"/>
                <a:cs typeface="ＭＳ Ｐゴシック" pitchFamily="-1" charset="-128"/>
              </a:rPr>
              <a:t>slides</a:t>
            </a:r>
            <a:r>
              <a:rPr lang="en-US" baseline="0" dirty="0" smtClean="0">
                <a:latin typeface="Arial" pitchFamily="-1" charset="0"/>
                <a:ea typeface="ＭＳ Ｐゴシック" pitchFamily="-1" charset="-128"/>
                <a:cs typeface="ＭＳ Ｐゴシック" pitchFamily="-1" charset="-128"/>
              </a:rPr>
              <a:t> prepared</a:t>
            </a:r>
            <a:r>
              <a:rPr lang="en-US" dirty="0" smtClean="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for “Network Security Essentials”,</a:t>
            </a:r>
            <a:r>
              <a:rPr lang="en-US" dirty="0" smtClean="0">
                <a:latin typeface="Arial" pitchFamily="-1" charset="0"/>
                <a:ea typeface="ＭＳ Ｐゴシック" pitchFamily="-1" charset="-128"/>
                <a:cs typeface="ＭＳ Ｐゴシック" pitchFamily="-1" charset="-128"/>
              </a:rPr>
              <a:t> 5/</a:t>
            </a:r>
            <a:r>
              <a:rPr lang="en-US" dirty="0">
                <a:latin typeface="Arial" pitchFamily="-1" charset="0"/>
                <a:ea typeface="ＭＳ Ｐゴシック" pitchFamily="-1" charset="-128"/>
                <a:cs typeface="ＭＳ Ｐゴシック" pitchFamily="-1" charset="-128"/>
              </a:rPr>
              <a:t>e, by William Stallings,</a:t>
            </a:r>
            <a:r>
              <a:rPr lang="en-US" dirty="0" smtClean="0">
                <a:latin typeface="Arial" pitchFamily="-1" charset="0"/>
                <a:ea typeface="ＭＳ Ｐゴシック" pitchFamily="-1" charset="-128"/>
                <a:cs typeface="ＭＳ Ｐゴシック" pitchFamily="-1" charset="-128"/>
              </a:rPr>
              <a:t> </a:t>
            </a:r>
            <a:r>
              <a:rPr lang="en-US" dirty="0" smtClean="0">
                <a:latin typeface="Arial" pitchFamily="-84" charset="0"/>
                <a:ea typeface="Arial" pitchFamily="-84" charset="0"/>
                <a:cs typeface="Arial" pitchFamily="-84" charset="0"/>
              </a:rPr>
              <a:t>Chapter 12 – “Firewalls”.</a:t>
            </a:r>
            <a:endParaRPr lang="en-AU" dirty="0" smtClean="0">
              <a:latin typeface="Arial" pitchFamily="-84" charset="0"/>
              <a:ea typeface="Arial" pitchFamily="-84" charset="0"/>
              <a:cs typeface="Arial" pitchFamily="-84" charset="0"/>
            </a:endParaRPr>
          </a:p>
          <a:p>
            <a:pPr eaLnBrk="1" hangingPunct="1"/>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02485CA-7D41-6D4C-87AB-E9829B7EDE4C}" type="slidenum">
              <a:rPr lang="en-AU">
                <a:latin typeface="Arial" pitchFamily="-84" charset="0"/>
              </a:rPr>
              <a:pPr/>
              <a:t>10</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One advantage of a packet filtering firewall is its simplicity. Also, packet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filters typically are transparent to users and are very fast. [SCAR09b] lists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following weaknesses of packet filter firewalls: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Because packet filter firewalls do not examine upper-layer data, they cannot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prevent attacks that employ application-specific vulnerabilities or functions.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example, a packet filter firewall cannot block specific application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commands; if a packet filter firewall allows a given application, all functions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available within that application will be permitted.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Because of the limited information available to the firewall, the logging functionality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present in packet filter firewalls is limited. Packet filter logs normally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contain the same information used to make access control decisions (source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address, destination address, and traffic type).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Most packet filter firewalls do not support advanced user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schemes. Once again, this limitation is mostly due to the lack of upper-layer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functionality by the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Packet filter firewalls are generally vulnerable to attacks and exploits that take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advantage of problems within the TCP/IP specification and protocol stack,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as network layer address spoofing . Many packet filter firewalls cannot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 a network packet in which the OSI Layer 3 addressing information has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been altered. Spoofing attacks are generally employed by intruders to bypass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security controls implemented in a firewall platform.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Finally, due to the small number of variables used in access control decisions,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packet filter firewalls are susceptible to security breaches caused by improper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configurations. In other words, it is easy to accidentally configure a packet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filter firewall to allow traffic types, sources, and destinations that should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denied based on an organization’s information security policy.</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of the attacks that can be made on packet filtering firewalls and the appropriate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countermeasures are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IP address spoofing:  The intruder transmits packets from the outside with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source IP address field containing an address of an internal host. The attacker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hopes that the use of a spoofed address will allow penetration of systems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employ simple source address security, in which packets from specific trusted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internal hosts are accepted. The countermeasure is to discard packets with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inside source address if the packet arrives on an external interface. In fact,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countermeasure is often implemented at the router external to the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Source routing attacks:  The source station specifies the route that a packet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should take as it crosses the Internet, in the hopes that this will bypass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measures that do not analyze the source routing information. The countermeasure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to discard all packets that use this option.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Tiny fragment attacks:  The intruder uses the IP fragmentation option to create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extremely small fragments and force the TCP header information into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separate packet fragment. This attack is designed to circumvent filtering rules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depend on TCP header information. Typically, a packet filter will make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filtering decision on the first fragment of a packet. All subsequent fragments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that packet are filtered out solely on the basis that they are part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packet whose first fragment was rejected. The attacker hopes that the filtering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examines only the first fragment and that the remaining fragments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passed through. A tiny fragment attack can be defeated by enforcing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rule that the first fragment of a packet must contain a predefined minimum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amount of the transport header. If the first fragment is rejected, the filter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remember the packet and discard all subsequent fragments.</a:t>
            </a:r>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83697E-F47C-DE44-A075-D1C14E30FD5F}" type="slidenum">
              <a:rPr lang="en-AU">
                <a:latin typeface="Arial" pitchFamily="-84" charset="0"/>
              </a:rPr>
              <a:pPr/>
              <a:t>12</a:t>
            </a:fld>
            <a:endParaRPr lang="en-AU" dirty="0">
              <a:latin typeface="Arial" pitchFamily="-8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stateful inspection packet firewall tightens up the rules for TCP traffic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creating a directory of outbound TCP connections, as shown in Table 12.2. There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entry for each currently established connection. The packet filter will now allow</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incoming traffic to high-numbered ports only for those packets that fit the profile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of the entries in this directory.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stateful packet inspection firewall reviews the same packet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 packet filtering firewall, but also records information about TCP connections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12.1c). Some stateful firewalls also keep track of TCP sequence numbers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prevent attacks that depend on the sequence number, such as session hijacking.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even inspect limited amounts of application data for some well-known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protocols like FTP, IM and SIPS commands, in order to identify and track related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connections.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3A0B03-FA72-D647-94AF-E56AC8ED69F9}" type="slidenum">
              <a:rPr lang="en-AU">
                <a:latin typeface="Arial" pitchFamily="-84" charset="0"/>
              </a:rPr>
              <a:pPr/>
              <a:t>13</a:t>
            </a:fld>
            <a:endParaRPr lang="en-AU" dirty="0">
              <a:latin typeface="Arial" pitchFamily="-8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 application-level gateway, also called an application proxy , acts as a relay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application-level traffic (Figure 12.1d). The user contacts the gateway using a TCP/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IP application, such as Telnet or FTP, and the gateway asks the user for the name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remote host to be accessed. When the user responds and provides a valid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ID and authentication information, the gateway contacts the application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remote host and relays TCP segments containing the application data between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two endpoints. If the gateway does not implement the proxy code for a specific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 the service is not supported and cannot be forwarded across the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Further, the gateway can be configured to support only specific features of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 that the network administrator considers acceptable while denying 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other features.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Application-level gateways tend to be more secure than packet filters. Rather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than trying to deal with the numerous possible combinations that are to be allowed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forbidden at the TCP and IP level, the application-level gateway need only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scrutinize a few allowable applications. In addition, it is easy to log and audit 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incoming traffic at the application level.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prime disadvantage of this type of gateway is the additional processing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overhead on each connection. In effect, there are two spliced connections between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end users, with the gateway at the splice point, and the gateway must examine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forward all traffic in both directions.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540BB56-4D96-3748-B8B6-C48479CFAAFD}" type="slidenum">
              <a:rPr lang="en-AU">
                <a:latin typeface="Arial" pitchFamily="-84" charset="0"/>
              </a:rPr>
              <a:pPr/>
              <a:t>14</a:t>
            </a:fld>
            <a:endParaRPr lang="en-AU" dirty="0">
              <a:latin typeface="Arial" pitchFamily="-84"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fourth type of firewall is the circuit-level gateway or circuit-level proxy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12.1e). This can be a stand-alone system or it can be a specialized function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performed by an application-level gateway for certain applications. As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application gateway, a circuit-level gateway does not permit an end-to-end TCP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connection; rather, the gateway sets up two TCP connections, one between itself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 TCP user on an inner host and one between itself and a TCP user on an outside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host. Once the two connections are established, the gateway typically relays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TCP segments from one connection to the other without examining the contents.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security function consists of determining which connections will be allowed.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typical use of circuit-level gateways is a situation in which the system administrator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trusts the internal users. The gateway can be configured to support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application-level or proxy service on inbound connections and circuit-level functions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outbound connections. In this configuration, the gateway can incur the processing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overhead of examining incoming application data for forbidden functions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but does not incur that overhead on outgoing 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 example of a circuit-level gateway implementation is the SOCKS package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[KOBL92]; version 5 of SOCKS is specified in RFC 1928. The RFC defines SOCKS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the following fashion: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protocol described here is designed to provide a framework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client-server applications in both the TCP and UDP domains to conveniently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securely use the services of a network firewall.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 is conceptually a “shim-layer” between the application layer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transport layer, and as such does not provide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layer gateway services, such as forwarding of ICMP messages.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SOCKS consists of the following components: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SOCKS server, which often runs on a UNIX-based firewall. SOCKS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also implemented on Windows systems.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SOCKS client library, which runs on internal hosts protected by the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SOCKS-ified versions of several standard client programs such as FTP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TELNET. The implementation of the SOCKS protocol typically involves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either the recompilation or relinking of TCP-based client applications or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of alternate dynamically loaded libraries, to use the appropriate encapsulation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routines in the SOCKS library.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When a TCP-based client wishes to establish a connection to an object that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reachable only via a firewall (such determination is left up to the implementation),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must open a TCP connection to the appropriate SOCKS port on the SOCKS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system. The SOCKS service is located on TCP port 1080. If the connection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request succeeds, the client enters a negotiation for the authentication method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used, authenticates with the chosen method, and then sends a relay request.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SOCKS server evaluates the request and either establishes the appropriate connection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denies it. UDP exchanges are handled in a similar fashion. In essence, a TCP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connection is opened to authenticate a user to send and receive UDP segments,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UDP segments are forwarded as long as the TCP connection is open.</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9C2E2F-AEB2-C547-9ED5-A72E72E98098}" type="slidenum">
              <a:rPr lang="en-AU">
                <a:latin typeface="Arial" pitchFamily="-84" charset="0"/>
              </a:rPr>
              <a:pPr/>
              <a:t>15</a:t>
            </a:fld>
            <a:endParaRPr lang="en-AU" dirty="0">
              <a:latin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542925" y="4343400"/>
            <a:ext cx="5759450" cy="4341813"/>
          </a:xfrm>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bastion host is a system identified by the firewall administrator as a critical strong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point in the network’s security. Typically, the bastion host serves as a platform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application-level or circuit-level gateway. Common characteristics of a bastion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host are as follows: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bastion host hardware platform executes a secure version of its operating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making it a hardened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Only the services that the network administrator considers essential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installed on the bastion host. These could include proxy applications for DNS,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FTP, HTTP, and SMTP.</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bastion host may require additional authentication before a user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allowed access to the proxy services. In addition, each proxy service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 its own authentication before granting user access.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Each proxy is configured to support only a subset of the standard application’s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command set.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Each proxy is configured to allow access only to specific host systems.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means that the limited command/feature set may be applied only to a subset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systems on the protected network.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Each proxy maintains detailed audit information by logging all traffic,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connection, and the duration of each connection. The audit log is an essential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tool for discovering and terminating intruder attacks.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Each proxy module is a very small software package specifically designed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security. Because of its relative simplicity, it is easier to check such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modules for security flaws. For example, a typical UNIX mail application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contain over 20,000 lines of code, while a mail proxy may contain fewer than 1000.</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Each proxy is independent of other proxies on the bastion host. If there is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problem with the operation of any proxy, or if a future vulnerability is discovered,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can be uninstalled without affecting the operation of the other proxy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applications. Also, if the user population requires support for a new service,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administrator can easily install the required proxy on the bastion host.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proxy generally performs no disk access other than to read its initial configuration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file. Hence, the portions of the file system containing executable code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be made read only. This makes it difficult for an intruder to install Trojan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horse sniffers or other dangerous files on the bastion host.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Each proxy runs as a nonprivileged user in a private and secured directory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bastion host.</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host-based firewall is a software module used to secure an individual host. Such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modules are available in many operating systems or can be provided as an add-on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package. Like conventional stand-alone firewalls, host-resident firewalls filter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restrict the flow of packets. A common location for such firewalls is a server. There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several advantages to the use of a server-based or workstation-based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Filtering rules can be tailored to the host environment. Specific corporate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policies for servers can be implemented, with different filters for servers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for different application.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Protection is provided independent of topology. Thus both internal and external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attacks must pass through the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Used in conjunction with stand-alone firewalls, the host-based firewall provides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additional layer of protection. A new type of server can be added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network, with its own firewall, without the necessity of altering the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configuration.</a:t>
            </a:r>
            <a:endParaRPr lang="en-US" dirty="0" smtClean="0">
              <a:latin typeface="Arial" pitchFamily="-84" charset="0"/>
              <a:ea typeface="ＭＳ Ｐゴシック" pitchFamily="-84" charset="-128"/>
              <a:cs typeface="ＭＳ Ｐゴシック" pitchFamily="-84" charset="-128"/>
            </a:endParaRPr>
          </a:p>
          <a:p>
            <a:endParaRPr lang="en-US" dirty="0" smtClean="0">
              <a:latin typeface="Arial" pitchFamily="-84" charset="0"/>
              <a:ea typeface="ＭＳ Ｐゴシック" pitchFamily="-84" charset="-128"/>
              <a:cs typeface="ＭＳ Ｐゴシック" pitchFamily="-84" charset="-128"/>
            </a:endParaRPr>
          </a:p>
        </p:txBody>
      </p:sp>
      <p:sp>
        <p:nvSpPr>
          <p:cNvPr id="48132" name="Slide Number Placeholder 3"/>
          <p:cNvSpPr>
            <a:spLocks noGrp="1"/>
          </p:cNvSpPr>
          <p:nvPr>
            <p:ph type="sldNum" sz="quarter" idx="5"/>
          </p:nvPr>
        </p:nvSpPr>
        <p:spPr>
          <a:noFill/>
        </p:spPr>
        <p:txBody>
          <a:bodyPr/>
          <a:lstStyle/>
          <a:p>
            <a:fld id="{E91451AF-97CC-5B48-9F21-13B63B165E82}" type="slidenum">
              <a:rPr lang="en-AU" smtClean="0">
                <a:latin typeface="Arial" pitchFamily="-84" charset="0"/>
              </a:rPr>
              <a:pPr/>
              <a:t>16</a:t>
            </a:fld>
            <a:endParaRPr lang="en-AU" dirty="0" smtClean="0">
              <a:latin typeface="Arial"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personal firewall controls the traffic between a personal computer or workstation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one side and the Internet or enterprise network on the other side. Personal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functionality can be used in the home environment and on corporate intranets.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Typically, the personal firewall is a software module on the personal computer.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home environment with multiple computers connected to the Internet,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functionality can also be housed in a router that connects all of the home computers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 DSL, cable modem, or other Internet interface.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Personal firewalls are typically much less complex than either server-based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firewalls or stand-alone firewalls. The primary role of the personal firewall is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deny unauthorized remote access to the computer. The firewall can also monitor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outgoing activity in an attempt to detect and block worms and other malware.</a:t>
            </a:r>
            <a:endParaRPr lang="en-US" dirty="0" smtClean="0">
              <a:latin typeface="Arial" pitchFamily="-84" charset="0"/>
              <a:ea typeface="ＭＳ Ｐゴシック" pitchFamily="-84" charset="-128"/>
              <a:cs typeface="ＭＳ Ｐゴシック" pitchFamily="-84" charset="-128"/>
            </a:endParaRPr>
          </a:p>
        </p:txBody>
      </p:sp>
      <p:sp>
        <p:nvSpPr>
          <p:cNvPr id="50180" name="Slide Number Placeholder 3"/>
          <p:cNvSpPr>
            <a:spLocks noGrp="1"/>
          </p:cNvSpPr>
          <p:nvPr>
            <p:ph type="sldNum" sz="quarter" idx="5"/>
          </p:nvPr>
        </p:nvSpPr>
        <p:spPr>
          <a:noFill/>
        </p:spPr>
        <p:txBody>
          <a:bodyPr/>
          <a:lstStyle/>
          <a:p>
            <a:fld id="{4C62EB90-6026-E340-8E36-EF54A4D36B52}" type="slidenum">
              <a:rPr lang="en-AU" smtClean="0">
                <a:latin typeface="Arial" pitchFamily="-84" charset="0"/>
              </a:rPr>
              <a:pPr/>
              <a:t>17</a:t>
            </a:fld>
            <a:endParaRPr lang="en-AU" dirty="0" smtClean="0">
              <a:latin typeface="Arial"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 example of a personal firewall is the capability built in to the Mac OS X</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operating system. This relatively simple utility can be turned on or off. If it is turned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any applications, programs, and services unauthorized by the system won’t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allowed to automatically accept incoming network traffic. Any active sharing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as file or printer sharing, are unaffected. In addition, there are three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options available to the user, as shown in Figure 12.2. “Block all incoming connections”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blocks all sharing services while allowing basic Internet connections. If this option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unchecked, then the window below that option lists individual programs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services. Above the horizontal line in the window, features of OS X itself are listed.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are features selected by the user in another window. The user can add applications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 list displayed below the line and designate each as blocked or unblocked.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firewall also allows the user to enable a feature that allows software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signed by a valid certificate authority to provide services accessed from the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Stealth mode hides the Mac on the Internet by dropping unsolicited communication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packets, making it appear as though no Mac is present.</a:t>
            </a:r>
            <a:endParaRPr lang="en-US" dirty="0" smtClean="0">
              <a:latin typeface="Arial" pitchFamily="-84" charset="0"/>
              <a:ea typeface="ＭＳ Ｐゴシック" pitchFamily="-84" charset="-128"/>
              <a:cs typeface="ＭＳ Ｐゴシック" pitchFamily="-84" charset="-128"/>
            </a:endParaRPr>
          </a:p>
        </p:txBody>
      </p:sp>
      <p:sp>
        <p:nvSpPr>
          <p:cNvPr id="52228" name="Slide Number Placeholder 3"/>
          <p:cNvSpPr>
            <a:spLocks noGrp="1"/>
          </p:cNvSpPr>
          <p:nvPr>
            <p:ph type="sldNum" sz="quarter" idx="5"/>
          </p:nvPr>
        </p:nvSpPr>
        <p:spPr>
          <a:noFill/>
        </p:spPr>
        <p:txBody>
          <a:bodyPr/>
          <a:lstStyle/>
          <a:p>
            <a:fld id="{9C1E3DC7-474E-9A4D-A262-C8D42ABC2ECE}" type="slidenum">
              <a:rPr lang="en-AU" smtClean="0">
                <a:latin typeface="Arial" pitchFamily="-84" charset="0"/>
              </a:rPr>
              <a:pPr/>
              <a:t>18</a:t>
            </a:fld>
            <a:endParaRPr lang="en-AU" dirty="0" smtClean="0">
              <a:latin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4341813"/>
          </a:xfrm>
        </p:spPr>
        <p:txBody>
          <a:bodyPr>
            <a:normAutofit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12.3 suggests the most common distinction, that between an internal and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external firewall. An external firewall is placed at the edge of a local or enterprise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just inside the boundary router that connects to the Internet or some wide area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(WAN). One or more internal firewalls protect the bulk of the enterprise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Between these two types of firewalls are one or more networked devices in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region referred to as a DMZ (demilitarized zone) network. Systems that are externally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accessible but need some protections are usually located on DMZ networks.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Typically, the systems in the DMZ require or foster external connectivity, such as a corporate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Web site, an e-mail server, or a DNS (domain name system)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external firewall provides a measure of access control and protection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DMZ systems consistent with their need for external connectivity. The external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also provides a basic level of protection for the remainder of the enterprise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In this type of configuration, internal firewalls serve three purposes:</a:t>
            </a:r>
          </a:p>
          <a:p>
            <a:pPr marL="228600" indent="-228600">
              <a:buAutoNum type="arabicPeriod"/>
            </a:pPr>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a:pPr>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internal firewall adds more stringent filtering capability, compared to 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The internal firewall provides two-way protection with respect to the DMZ.</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First, the internal firewall protects the remainder of the network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attacks launched from DMZ systems. Such attacks might originate from worms,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rootkits, bots, or other malware lodged in a DMZ system. Second, an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can protect the DMZ systems from attack from the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protected network.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Multiple internal firewalls can be used to protect portions of the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from each other. For example, firewalls can be configured so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internal servers are protected from internal workstations and vice versa.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common practice is to place the DMZ on a different network interface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external firewall from that used to access the internal networks.</a:t>
            </a:r>
            <a:endParaRPr lang="en-US" dirty="0"/>
          </a:p>
        </p:txBody>
      </p:sp>
      <p:sp>
        <p:nvSpPr>
          <p:cNvPr id="60420" name="Slide Number Placeholder 3"/>
          <p:cNvSpPr>
            <a:spLocks noGrp="1"/>
          </p:cNvSpPr>
          <p:nvPr>
            <p:ph type="sldNum" sz="quarter" idx="5"/>
          </p:nvPr>
        </p:nvSpPr>
        <p:spPr>
          <a:noFill/>
        </p:spPr>
        <p:txBody>
          <a:bodyPr/>
          <a:lstStyle/>
          <a:p>
            <a:fld id="{BD655D0C-1356-B64A-918B-1C7DDD8D5BEC}" type="slidenum">
              <a:rPr lang="en-AU" smtClean="0">
                <a:latin typeface="Arial" pitchFamily="-84" charset="0"/>
              </a:rPr>
              <a:pPr/>
              <a:t>19</a:t>
            </a:fld>
            <a:endParaRPr lang="en-AU" dirty="0" smtClean="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Firewalls can be an effective means of protecting a local system or network of systems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network-based security threats while at the same time affording access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outside world via wide area networks and the Internet.</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today’s distributed computing environment, the virtual private network  (VPN)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offers an attractive solution to network managers. In essence, a VPN consists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set of computers that interconnect by means of a relatively unsecure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that make use of encryption and special protocols to provide security. At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corporate site, workstations, servers, and databases are linked by one or more local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area networks (LANs). The Internet or some other public network can be used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interconnect sites, providing a cost savings over the use of a private network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offloading the wide area network management task to the public network provider.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same public network provides an access path for telecommuters and 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mobile employees to log on to corporate systems from remote sites.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But the manager faces a fundamental requirement: security. Use of a public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exposes corporate traffic to eavesdropping and provides an entry point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unauthorized users. To counter this problem, a VPN is needed. In essence, a VPN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uses encryption and authentication in the lower protocol layers to provide a secure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connection through an otherwise insecure network, typically the Internet. VPNs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generally cheaper than real private networks using private lines but rely on having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same encryption and authentication system at both ends. The encryption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performed by firewall software or possibly by routers. The most common protocol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mechanism used for this purpose is at the IP level and is known as IPsec.</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12.4 (Compare Figure 9.1) is a typical scenario of IPSec usage.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 maintains LANs at dispersed locations. Nonsecure IP traffic is conducted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each LAN. For traffic off site, through some sort of private or public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WAN, IPSec protocols are used. These protocols operate in networking devices,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as a router or firewall, that connect each LAN to the outside world. The IPSec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networking device will typically encrypt and compress all traffic going into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WAN and decrypt and uncompress traffic coming from the WAN;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also be provided. These operations are transparent to workstations and servers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the LAN. Secure transmission is also possible with individual users who dial into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WAN. Such user workstations must implement the IPSec protocols to provide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They must also implement high levels of host security, as they are directly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connected to the wider Internet. This makes them an attractive target for attackers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attempting to access the corporate network.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logical means of implementing an IPSec is in a firewall, as shown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12.4. If IPSec is implemented in a separate box behind (internal to) the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then VPN traffic passing through the firewall in both directions is encrypted.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case, the firewall is unable to perform its filtering function or other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functions, such as access control, logging, or scanning for viruses. IPSec could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implemented in the boundary router, outside the firewall. However, this device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likely to be less secure than the firewall and thus less desirable as an IPSec platform.</a:t>
            </a:r>
            <a:endParaRPr lang="en-US" dirty="0" smtClean="0">
              <a:latin typeface="Arial" pitchFamily="-84" charset="0"/>
              <a:ea typeface="ＭＳ Ｐゴシック" pitchFamily="-84" charset="-128"/>
              <a:cs typeface="ＭＳ Ｐゴシック" pitchFamily="-84" charset="-128"/>
            </a:endParaRPr>
          </a:p>
        </p:txBody>
      </p:sp>
      <p:sp>
        <p:nvSpPr>
          <p:cNvPr id="62468" name="Slide Number Placeholder 3"/>
          <p:cNvSpPr>
            <a:spLocks noGrp="1"/>
          </p:cNvSpPr>
          <p:nvPr>
            <p:ph type="sldNum" sz="quarter" idx="5"/>
          </p:nvPr>
        </p:nvSpPr>
        <p:spPr>
          <a:noFill/>
        </p:spPr>
        <p:txBody>
          <a:bodyPr/>
          <a:lstStyle/>
          <a:p>
            <a:fld id="{B5521A98-9A89-DA48-B182-986A50717123}" type="slidenum">
              <a:rPr lang="en-AU" smtClean="0">
                <a:latin typeface="Arial" pitchFamily="-84" charset="0"/>
              </a:rPr>
              <a:pPr/>
              <a:t>20</a:t>
            </a:fld>
            <a:endParaRPr lang="en-AU" dirty="0" smtClean="0">
              <a:latin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distributed firewall configuration involves stand-alone firewall devices plus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host-based firewalls working together under a central administrative control.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12.5 suggests a distributed firewall configuration. Administrators can configure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host-resident firewalls on hundreds of servers and workstations as well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configure personal firewalls on local and remote user systems. Tools let the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administrator set policies and monitor security across the entire network. These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firewalls protect against internal attacks and provide protection tailored to specific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machines and applications. Stand-alone firewalls provide global protection, including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internal firewalls and an external firewall, as discussed previously.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distributed firewalls, it may make sense to establish both an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an external DMZ. Web servers that need less protection because they have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less critical information on them could be placed in an external DMZ, outside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external firewall. What protection is needed is provided by host-based firewalls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servers.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important aspect of a distributed firewall configuration is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monitoring. Such monitoring typically includes log aggregation and analysis,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statistics, and fine-grained remote monitoring of individual hosts if needed.</a:t>
            </a:r>
            <a:endParaRPr lang="en-US" dirty="0" smtClean="0">
              <a:latin typeface="Arial" pitchFamily="-84" charset="0"/>
              <a:ea typeface="ＭＳ Ｐゴシック" pitchFamily="-84" charset="-128"/>
              <a:cs typeface="ＭＳ Ｐゴシック" pitchFamily="-84" charset="-128"/>
            </a:endParaRPr>
          </a:p>
        </p:txBody>
      </p:sp>
      <p:sp>
        <p:nvSpPr>
          <p:cNvPr id="64516" name="Slide Number Placeholder 3"/>
          <p:cNvSpPr>
            <a:spLocks noGrp="1"/>
          </p:cNvSpPr>
          <p:nvPr>
            <p:ph type="sldNum" sz="quarter" idx="5"/>
          </p:nvPr>
        </p:nvSpPr>
        <p:spPr>
          <a:noFill/>
        </p:spPr>
        <p:txBody>
          <a:bodyPr/>
          <a:lstStyle/>
          <a:p>
            <a:fld id="{127351F0-1C18-D74D-A90E-AADA69C296A7}" type="slidenum">
              <a:rPr lang="en-AU" smtClean="0">
                <a:latin typeface="Arial" pitchFamily="-84" charset="0"/>
              </a:rPr>
              <a:pPr/>
              <a:t>21</a:t>
            </a:fld>
            <a:endParaRPr lang="en-AU" dirty="0" smtClean="0">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4341813"/>
          </a:xfrm>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 can now summarize the discussion from Sections 12.4 and 12.5 to define a spectrum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firewall locations and topologies. The following alternatives can be identified: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Host-resident firewall:  This category includes personal firewall software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software on servers. Such firewalls can be used alone or as part of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in-depth firewall deployment.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Screening router:  A single router between internal and external networks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stateless or full packet filtering. This arrangement is typical for small office/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home office (SOHO) applications.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Single bastion inline:  A single firewall device between an internal and external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router (e.g., Figure 12.1a). The firewall may implement stateful filters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application proxies. This is the typical firewall appliance configuration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small- to medium-sized organizations.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Single bastion T:  Similar to single bastion inline but has a third network interface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bastion to a DMZ where externally visible servers are placed. Again,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is a common appliance configuration for medium to large organizations.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Double bastion inline: Figure 12.3 illustrates this configuration, where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DMZ is sandwiched between bastion firewalls. This configuration is common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large businesses and government organizations.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Double bastion T: The DMZ is on a separate network interface on the bastion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This configuration is also common for large businesses and government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organizations and may be required. For example, this configuration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required for Australian government use (Australian Government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Technology Security Manual—ACSI33).</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Distributed firewall configuration: Illustrated in Figure 12.5. This configuration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used by some large businesses and government organizations.</a:t>
            </a:r>
            <a:endParaRPr lang="en-US" dirty="0"/>
          </a:p>
        </p:txBody>
      </p:sp>
      <p:sp>
        <p:nvSpPr>
          <p:cNvPr id="66564" name="Slide Number Placeholder 3"/>
          <p:cNvSpPr>
            <a:spLocks noGrp="1"/>
          </p:cNvSpPr>
          <p:nvPr>
            <p:ph type="sldNum" sz="quarter" idx="5"/>
          </p:nvPr>
        </p:nvSpPr>
        <p:spPr>
          <a:noFill/>
        </p:spPr>
        <p:txBody>
          <a:bodyPr/>
          <a:lstStyle/>
          <a:p>
            <a:fld id="{E0C17C93-02EA-7542-833A-EA2C582B5A0A}" type="slidenum">
              <a:rPr lang="en-AU" smtClean="0">
                <a:latin typeface="Arial" pitchFamily="-84" charset="0"/>
              </a:rPr>
              <a:pPr/>
              <a:t>22</a:t>
            </a:fld>
            <a:endParaRPr lang="en-AU" dirty="0" smtClean="0">
              <a:latin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089F4B6-80CD-284D-A9CA-56D13EC821D3}" type="slidenum">
              <a:rPr lang="en-AU">
                <a:latin typeface="Arial" pitchFamily="-84" charset="0"/>
              </a:rPr>
              <a:pPr/>
              <a:t>23</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a:t>
            </a:r>
            <a:r>
              <a:rPr lang="en-US" dirty="0" smtClean="0">
                <a:latin typeface="Arial" pitchFamily="-84" charset="0"/>
                <a:ea typeface="ＭＳ Ｐゴシック" pitchFamily="-84" charset="-128"/>
                <a:cs typeface="ＭＳ Ｐゴシック" pitchFamily="-84" charset="-128"/>
              </a:rPr>
              <a:t>12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D81E6CD-A2E9-FE4C-8FCE-9E798CECA907}" type="slidenum">
              <a:rPr lang="en-AU">
                <a:latin typeface="Arial" pitchFamily="-84" charset="0"/>
              </a:rPr>
              <a:pPr/>
              <a:t>3</a:t>
            </a:fld>
            <a:endParaRPr lang="en-AU" dirty="0">
              <a:latin typeface="Arial" pitchFamily="-8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dirty="0" smtClean="0">
                <a:latin typeface="Arial" pitchFamily="-84" charset="0"/>
                <a:ea typeface="ＭＳ Ｐゴシック" pitchFamily="-84" charset="-128"/>
                <a:cs typeface="ＭＳ Ｐゴシック" pitchFamily="-84" charset="-128"/>
              </a:rPr>
              <a:t>Opening</a:t>
            </a:r>
            <a:r>
              <a:rPr lang="en-US" baseline="0" dirty="0" smtClean="0">
                <a:latin typeface="Arial" pitchFamily="-84" charset="0"/>
                <a:ea typeface="ＭＳ Ｐゴシック" pitchFamily="-84" charset="-128"/>
                <a:cs typeface="ＭＳ Ｐゴシック" pitchFamily="-84" charset="-128"/>
              </a:rPr>
              <a:t> quote.</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85E097F-92B4-3940-B426-7E8D78CA2619}" type="slidenum">
              <a:rPr lang="en-AU">
                <a:latin typeface="Arial" pitchFamily="-84" charset="0"/>
              </a:rPr>
              <a:pPr/>
              <a:t>4</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Information systems in corporations, government agencies, and other organizations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have undergone a steady evolution. The following are notable developments: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Centralized data processing system, with a central mainframe supporting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number of directly connected terminals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Local area networks (LANs) interconnecting PCs and terminals to each 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mainframe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Premises network, consisting of a number of LANs, interconnecting PCs,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servers, and perhaps a mainframe or two</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Enterprise-wide network, consisting of multiple, geographically distributed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premises networks interconnected by a private wide area network (WAN)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Internet connectivity, in which the various premises networks all hook into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 and may or may not also be connected by a private WAN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 connectivity is no longer optional for organizations. The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services available are essential to the organization. Moreover, individual users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within the organization want and need Internet access, and if this is not provided via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their LAN, they will use dial-up capability from their PC to an Internet service provider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(ISP). However, while Internet access provides benefits to the organization,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enables the outside world to reach and interact with local network assets. This creates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threat to the organization. While it is possible to equip each workstation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on the premises network with strong security features, such as intrusion protection,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may not be sufficient and in some cases is not cost-effective. Consider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network with hundreds or even thousands of systems, running various operating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such as different versions of UNIX and Windows. When a security flaw</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discovered, each potentially affected system must be upgraded to fix that flaw.</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requires scaleable configuration management and aggressive patching to function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effectively. While difficult, this is possible and is necessary if only host-based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is used. A widely accepted alternative or at least complement to host-based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services is the firewall. The firewall is inserted between the premises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Internet to establish a controlled link and to erect an outer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wall or perimeter. The aim of this perimeter is to protect the premises network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Internet-based attacks and to provide a single choke point where security and auditing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be imposed. The firewall may be a single computer system or a set of two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systems that cooperate to perform the firewall function.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firewall, then, provides an additional layer of defense, insulating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internal systems from external networks. This follows the classic military doctrine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“defense in depth,” which is just as applicable to IT security.</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127B83-E670-A047-8670-CC4D8DA8A475}" type="slidenum">
              <a:rPr lang="en-AU">
                <a:latin typeface="Arial" pitchFamily="-84" charset="0"/>
              </a:rPr>
              <a:pPr/>
              <a:t>5</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[BELL94] lists the following design goals for a firewall:</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1. All traffic from inside to outside, and vice versa, must pass through the firewall.</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This is achieved by physically blocking all access to the local network</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except via the firewall. Various configurations are possible, as explained later</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in this chapter.</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2. Only authorized traffic, as defined by the local security policy, will be allowed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to pass. Various types of firewalls are used, which implement various types of</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security policies, as explained later in this chapter.</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3. The firewall itself is immune to penetration. This implies the use of a hardened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system with a secured operating system. Trusted computer systems are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suitable for hosting a firewall and often required in government applications.</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[SMIT97] lists four general techniques that firewalls use to control access and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enforce the site’s security policy. Originally, firewalls focused primarily on service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control, but they have since evolved to provide all four:</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 Service control: Determines the types of Internet services that can be accessed,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inbound or outbound. The firewall may filter traffic on the basis of IP</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address, protocol, or port number; may provide proxy software that receives</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and interprets each service request before passing it on; or may host the server</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software itself, such as a Web or mail service.</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Direction control: Determines the direction in which particular service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requests may be initiated and allowed to flow through the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User control: Controls access to a service according to which user is attempting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access it. This feature is typically applied to users inside the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perimeter (local users). It may also be applied to incoming traffic from external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the latter requires some form of secure authentication technology,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as is provided in IPsec (Chapter 9).</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Behavior control: Controls how particular services are used. For example,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may filter e-mail to eliminate spam, or it may enable external access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only a portion of the information on a local Web server.</a:t>
            </a:r>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Before proceeding to the details of firewall types and configurations, it is best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summarize what one can expect from a firewall. The following capabilities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within the scope of a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A firewall defines a single choke point that keeps unauthorized users out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protected network, prohibits potentially vulnerable services from entering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leaving the network, and provides protection from various kinds of IP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spoofing and routing attacks. The use of a single choke point simplifies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management because security capabilities are consolidated on a single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or set of systems.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A firewall provides a location for monitoring security-related events. Audits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alarms can be implemented on the firewall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A firewall is a convenient platform for several Internet functions that are 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related. These include a network address translator, which maps local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addresses to Internet addresses, and a network management function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audits or logs Internet usage.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A firewall can serve as the platform for IPsec. Using the tunnel mode capability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described in Chapter 9, the firewall can be used to implement virtual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private networks.</a:t>
            </a:r>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Firewalls have their limitations, including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The firewall cannot protect against attacks that bypass the firewall. Internal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may have dial-out capability to connect to an ISP. An internal LAN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support a modem pool that provides dial-in capability for traveling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employees and telecommuters.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The firewall may not protect fully against internal threats, such as a disgruntled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employee or an employee who unwittingly cooperates with an external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attacker.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An improperly secured wireless LAN may be accessed from outside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 An internal firewall that separates portions of an enterprise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cannot guard against wireless communications between local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on different sides of the internal firewall.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A laptop, PDA, or portable storage device may be used and infected outside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corporate network, and then attached and used internally.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6C8802A-C613-A14B-9029-8BEA9D1F5137}" type="slidenum">
              <a:rPr lang="en-AU">
                <a:latin typeface="Arial" pitchFamily="-84" charset="0"/>
              </a:rPr>
              <a:pPr/>
              <a:t>8</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packet filtering firewall applies a set of rules to each incoming and outgoing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IP packet and then forwards or discards the packet (Figure 12.1b). The firewall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typically configured to filter packets going in both directions (from and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internal network). Filtering rules are based on information contained in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packet: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Source IP address:  The IP address of the system that originated the IP packet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(e.g., 192.178.1.1)</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Destination IP address:  The IP address of the system the IP packet is trying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reach (e.g., 192.168.1.2)</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Source and destination transport-level address:  The transport-level (e.g., TCP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UDP) port number, which defines applications such as SNMP or TELNET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IP protocol field:  Defines the transport protocol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Interface:  For a firewall with three or more ports, which interface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firewall the packet came from or which interface of the firewall the packet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destined for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packet filter is typically set up as a list of rules based on matches to fields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the IP or TCP header. If there is a match to one of the rules, that rule is invoked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determine whether to forward or discard the packet. If there is no match to 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rule, then a default action is taken. Two default policies are possible: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Default  discard:  That which is not expressly permitted is prohibited.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Default  forward:  That which is not expressly prohibited is permitted.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default discard policy is more conservative. Initially, everything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blocked, and services must be added on a case-by-case basis. This policy is more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visible to users, who are more likely to see the firewall as a hindrance. However,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is the policy likely to be preferred by businesses and government organizations.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Further, visibility to users diminishes as rules are created. The default forward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policy increases ease of use for end users but provides reduced security;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administrator must, in essence, react to each new security threat as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becomes known. This policy may be used by generally more open organizations,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as universities.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Table 12.1 is a simplified example of a ruleset for SMTP traffic. The goal is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allow inbound and outbound e-mail traffic but to block all other traffic. The rules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applied top to bottom to each packet.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58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83EE2BC4-F859-2045-988D-6AE0FF683A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E74920A6-27AB-8C4E-A6C8-E37D4413EA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3F829F28-F0F0-DE4B-ADD5-0118F782BE9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4830CBE-B2EB-AD44-8E8C-1CF68533715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4520645-A2B6-764C-8601-B19E9E5DCD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7407E72-E99A-D546-8470-A10EBF092F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A9A36A11-9FB3-EE45-91E9-B32FBE4A32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8DDE1B2F-5F7F-664F-8CEB-12E35D7907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C9179E0E-1F2A-6341-84A1-BD4D14DE938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80FB1911-ED9D-954E-8B12-AFFB85EA98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16AFB77-BBF8-364B-8A54-35124BFB2E7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475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475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5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476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7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7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8"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9"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0"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1"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2"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3"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4"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480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0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0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481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481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481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482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7482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1E85F474-A41A-974A-8623-F86BC17FD924}" type="slidenum">
              <a:rPr lang="en-US"/>
              <a:pPr>
                <a:defRPr/>
              </a:pPr>
              <a:t>‹#›</a:t>
            </a:fld>
            <a:endParaRPr lang="en-US" dirty="0"/>
          </a:p>
        </p:txBody>
      </p:sp>
      <p:sp>
        <p:nvSpPr>
          <p:cNvPr id="74822"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smtClean="0"/>
              <a:t>Network Security Essentials</a:t>
            </a:r>
            <a:endParaRPr lang="en-AU" dirty="0" smtClean="0"/>
          </a:p>
        </p:txBody>
      </p:sp>
      <p:pic>
        <p:nvPicPr>
          <p:cNvPr id="25" name="Picture Placeholder 24" descr="NetSec5e.jpg"/>
          <p:cNvPicPr>
            <a:picLocks noGrp="1" noChangeAspect="1"/>
          </p:cNvPicPr>
          <p:nvPr>
            <p:ph type="pic" idx="1"/>
          </p:nvPr>
        </p:nvPicPr>
        <p:blipFill>
          <a:blip r:embed="rId3"/>
          <a:srcRect t="-1333" b="-2444"/>
          <a:stretch>
            <a:fillRect/>
          </a:stretch>
        </p:blipFill>
        <p:spPr>
          <a:xfrm>
            <a:off x="4864608" y="778931"/>
            <a:ext cx="3959352" cy="5357516"/>
          </a:xfrm>
        </p:spPr>
      </p:pic>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smtClean="0"/>
          </a:p>
          <a:p>
            <a:endParaRPr lang="en-US" dirty="0" smtClean="0"/>
          </a:p>
          <a:p>
            <a:endParaRPr lang="en-US" dirty="0" smtClean="0"/>
          </a:p>
          <a:p>
            <a:r>
              <a:rPr lang="en-US" dirty="0" smtClean="0"/>
              <a:t>Fifth Edition</a:t>
            </a:r>
          </a:p>
          <a:p>
            <a:r>
              <a:rPr lang="en-US" dirty="0" smtClean="0"/>
              <a:t>by William Stallings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62753"/>
            <a:ext cx="9144000" cy="1283167"/>
          </a:xfrm>
        </p:spPr>
        <p:txBody>
          <a:bodyPr/>
          <a:lstStyle/>
          <a:p>
            <a:r>
              <a:rPr lang="en-US" dirty="0" smtClean="0"/>
              <a:t>Packet Filtering firewalls</a:t>
            </a:r>
            <a:endParaRPr lang="en-AU" dirty="0"/>
          </a:p>
        </p:txBody>
      </p:sp>
      <p:graphicFrame>
        <p:nvGraphicFramePr>
          <p:cNvPr id="4" name="Content Placeholder 3"/>
          <p:cNvGraphicFramePr>
            <a:graphicFrameLocks noGrp="1"/>
          </p:cNvGraphicFramePr>
          <p:nvPr>
            <p:ph idx="1"/>
          </p:nvPr>
        </p:nvGraphicFramePr>
        <p:xfrm>
          <a:off x="228600" y="1600200"/>
          <a:ext cx="8763000" cy="5105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Attacks and countermeasures</a:t>
            </a:r>
            <a:endParaRPr lang="en-US" dirty="0"/>
          </a:p>
        </p:txBody>
      </p:sp>
      <p:graphicFrame>
        <p:nvGraphicFramePr>
          <p:cNvPr id="4" name="Content Placeholder 3"/>
          <p:cNvGraphicFramePr>
            <a:graphicFrameLocks noGrp="1"/>
          </p:cNvGraphicFramePr>
          <p:nvPr>
            <p:ph idx="1"/>
          </p:nvPr>
        </p:nvGraphicFramePr>
        <p:xfrm>
          <a:off x="381000" y="1828800"/>
          <a:ext cx="84582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mc:AlternateContent>
          <mc:Choice xmlns:ma="http://schemas.microsoft.com/office/mac/drawingml/2008/main" Requires="ma">
            <p:blipFill>
              <a:blip r:embed="rId3"/>
              <a:srcRect l="-7516" t="-15517" r="-7516" b="-12414"/>
              <a:stretch>
                <a:fillRect/>
              </a:stretch>
            </p:blipFill>
          </mc:Choice>
          <mc:Fallback>
            <p:blipFill>
              <a:blip r:embed="rId4"/>
              <a:srcRect l="-7516" t="-15517" r="-7516" b="-12414"/>
              <a:stretch>
                <a:fillRect/>
              </a:stretch>
            </p:blipFill>
          </mc:Fallback>
        </mc:AlternateContent>
        <p:spPr>
          <a:xfrm>
            <a:off x="914400" y="457200"/>
            <a:ext cx="7162800" cy="3858308"/>
          </a:xfrm>
          <a:prstGeom prst="rect">
            <a:avLst/>
          </a:prstGeom>
          <a:solidFill>
            <a:schemeClr val="tx1"/>
          </a:solidFill>
        </p:spPr>
      </p:pic>
      <p:sp>
        <p:nvSpPr>
          <p:cNvPr id="8" name="Text Placeholder 7"/>
          <p:cNvSpPr>
            <a:spLocks noGrp="1"/>
          </p:cNvSpPr>
          <p:nvPr>
            <p:ph type="body" idx="1"/>
          </p:nvPr>
        </p:nvSpPr>
        <p:spPr>
          <a:xfrm>
            <a:off x="0" y="4724400"/>
            <a:ext cx="9144000" cy="1828800"/>
          </a:xfrm>
        </p:spPr>
        <p:txBody>
          <a:bodyPr>
            <a:normAutofit/>
          </a:bodyPr>
          <a:lstStyle/>
          <a:p>
            <a:endParaRPr lang="en-US" dirty="0" smtClean="0"/>
          </a:p>
          <a:p>
            <a:r>
              <a:rPr lang="en-US" sz="2800" b="1" dirty="0" smtClean="0">
                <a:solidFill>
                  <a:schemeClr val="tx2">
                    <a:lumMod val="10000"/>
                  </a:schemeClr>
                </a:solidFill>
              </a:rPr>
              <a:t>Table 12.2</a:t>
            </a:r>
          </a:p>
          <a:p>
            <a:r>
              <a:rPr lang="en-US" sz="2400" b="1" dirty="0" smtClean="0">
                <a:solidFill>
                  <a:schemeClr val="tx2">
                    <a:lumMod val="10000"/>
                  </a:schemeClr>
                </a:solidFill>
              </a:rPr>
              <a:t>Example Stateful Firewall Connection State Table [SCAR09b]</a:t>
            </a:r>
            <a:r>
              <a:rPr lang="en-US" sz="2400" dirty="0" smtClean="0">
                <a:solidFill>
                  <a:schemeClr val="tx2">
                    <a:lumMod val="10000"/>
                  </a:schemeClr>
                </a:solidFill>
              </a:rPr>
              <a:t> </a:t>
            </a:r>
            <a:endParaRPr lang="en-US" sz="2400" dirty="0">
              <a:solidFill>
                <a:schemeClr val="tx2">
                  <a:lumMod val="10000"/>
                </a:schemeClr>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2753"/>
            <a:ext cx="9144000" cy="1283167"/>
          </a:xfrm>
        </p:spPr>
        <p:txBody>
          <a:bodyPr/>
          <a:lstStyle/>
          <a:p>
            <a:r>
              <a:rPr lang="en-AU" dirty="0" smtClean="0"/>
              <a:t>Application Level Gateway</a:t>
            </a:r>
            <a:endParaRPr lang="en-AU" dirty="0"/>
          </a:p>
        </p:txBody>
      </p:sp>
      <p:sp>
        <p:nvSpPr>
          <p:cNvPr id="55299" name="Rectangle 3"/>
          <p:cNvSpPr>
            <a:spLocks noGrp="1" noChangeArrowheads="1"/>
          </p:cNvSpPr>
          <p:nvPr>
            <p:ph idx="1"/>
          </p:nvPr>
        </p:nvSpPr>
        <p:spPr/>
        <p:txBody>
          <a:bodyPr>
            <a:normAutofit fontScale="85000" lnSpcReduction="20000"/>
          </a:bodyPr>
          <a:lstStyle/>
          <a:p>
            <a:r>
              <a:rPr lang="en-AU" dirty="0" smtClean="0">
                <a:solidFill>
                  <a:schemeClr val="tx2">
                    <a:lumMod val="10000"/>
                  </a:schemeClr>
                </a:solidFill>
              </a:rPr>
              <a:t>Also called an </a:t>
            </a:r>
            <a:r>
              <a:rPr lang="en-AU" i="1" dirty="0" smtClean="0">
                <a:solidFill>
                  <a:schemeClr val="tx2">
                    <a:lumMod val="10000"/>
                  </a:schemeClr>
                </a:solidFill>
              </a:rPr>
              <a:t>application proxy</a:t>
            </a:r>
          </a:p>
          <a:p>
            <a:r>
              <a:rPr lang="en-AU" dirty="0" smtClean="0">
                <a:solidFill>
                  <a:schemeClr val="tx2">
                    <a:lumMod val="10000"/>
                  </a:schemeClr>
                </a:solidFill>
              </a:rPr>
              <a:t>Acts as a relay of application-level traffic</a:t>
            </a:r>
          </a:p>
          <a:p>
            <a:r>
              <a:rPr lang="en-AU" dirty="0" smtClean="0">
                <a:solidFill>
                  <a:schemeClr val="tx2">
                    <a:lumMod val="10000"/>
                  </a:schemeClr>
                </a:solidFill>
              </a:rPr>
              <a:t>If the gateway does not implement the proxy code for a specific application, the service is not supported and cannot be forwarded across the firewall</a:t>
            </a:r>
          </a:p>
          <a:p>
            <a:r>
              <a:rPr lang="en-AU" dirty="0" smtClean="0">
                <a:solidFill>
                  <a:schemeClr val="tx2">
                    <a:lumMod val="10000"/>
                  </a:schemeClr>
                </a:solidFill>
              </a:rPr>
              <a:t>The gateway can be configured to support only specific features of an application that the network administrator considers acceptable while denying all other features</a:t>
            </a:r>
          </a:p>
          <a:p>
            <a:r>
              <a:rPr lang="en-AU" dirty="0" smtClean="0">
                <a:solidFill>
                  <a:schemeClr val="tx2">
                    <a:lumMod val="10000"/>
                  </a:schemeClr>
                </a:solidFill>
              </a:rPr>
              <a:t>Tend to be more secure than packet filters</a:t>
            </a:r>
          </a:p>
          <a:p>
            <a:r>
              <a:rPr lang="en-AU" dirty="0" smtClean="0">
                <a:solidFill>
                  <a:schemeClr val="tx2">
                    <a:lumMod val="10000"/>
                  </a:schemeClr>
                </a:solidFill>
              </a:rPr>
              <a:t>Disadvantage:</a:t>
            </a:r>
          </a:p>
          <a:p>
            <a:pPr lvl="1">
              <a:buClr>
                <a:schemeClr val="bg1"/>
              </a:buClr>
            </a:pPr>
            <a:r>
              <a:rPr lang="en-AU" dirty="0" smtClean="0">
                <a:solidFill>
                  <a:schemeClr val="tx2">
                    <a:lumMod val="10000"/>
                  </a:schemeClr>
                </a:solidFill>
              </a:rPr>
              <a:t>The additional processing overhead on each connection</a:t>
            </a:r>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2753"/>
            <a:ext cx="9144000" cy="1283167"/>
          </a:xfrm>
        </p:spPr>
        <p:txBody>
          <a:bodyPr/>
          <a:lstStyle/>
          <a:p>
            <a:r>
              <a:rPr lang="en-AU" dirty="0" smtClean="0"/>
              <a:t>Circuit-Level Gateway</a:t>
            </a:r>
            <a:endParaRPr lang="en-AU" dirty="0"/>
          </a:p>
        </p:txBody>
      </p:sp>
      <p:sp>
        <p:nvSpPr>
          <p:cNvPr id="58371" name="Rectangle 3"/>
          <p:cNvSpPr>
            <a:spLocks noGrp="1" noChangeArrowheads="1"/>
          </p:cNvSpPr>
          <p:nvPr>
            <p:ph idx="1"/>
          </p:nvPr>
        </p:nvSpPr>
        <p:spPr>
          <a:xfrm>
            <a:off x="779463" y="1828800"/>
            <a:ext cx="7583488" cy="4724400"/>
          </a:xfrm>
        </p:spPr>
        <p:txBody>
          <a:bodyPr>
            <a:normAutofit fontScale="85000" lnSpcReduction="20000"/>
          </a:bodyPr>
          <a:lstStyle/>
          <a:p>
            <a:r>
              <a:rPr lang="en-AU" dirty="0" smtClean="0">
                <a:solidFill>
                  <a:schemeClr val="tx2">
                    <a:lumMod val="10000"/>
                  </a:schemeClr>
                </a:solidFill>
              </a:rPr>
              <a:t>Also called </a:t>
            </a:r>
            <a:r>
              <a:rPr lang="en-AU" i="1" dirty="0" smtClean="0">
                <a:solidFill>
                  <a:schemeClr val="tx2">
                    <a:lumMod val="10000"/>
                  </a:schemeClr>
                </a:solidFill>
              </a:rPr>
              <a:t>circuit-level proxy</a:t>
            </a:r>
          </a:p>
          <a:p>
            <a:r>
              <a:rPr lang="en-AU" dirty="0" smtClean="0">
                <a:solidFill>
                  <a:schemeClr val="tx2">
                    <a:lumMod val="10000"/>
                  </a:schemeClr>
                </a:solidFill>
              </a:rPr>
              <a:t>Can be a stand-alone system or it can be a specialized function performed by an application-level gateway for certain applications</a:t>
            </a:r>
          </a:p>
          <a:p>
            <a:r>
              <a:rPr lang="en-AU" dirty="0" smtClean="0">
                <a:solidFill>
                  <a:schemeClr val="tx2">
                    <a:lumMod val="10000"/>
                  </a:schemeClr>
                </a:solidFill>
              </a:rPr>
              <a:t>Does not permit an end-to-end TCP connection</a:t>
            </a:r>
          </a:p>
          <a:p>
            <a:r>
              <a:rPr lang="en-AU" dirty="0" smtClean="0">
                <a:solidFill>
                  <a:schemeClr val="tx2">
                    <a:lumMod val="10000"/>
                  </a:schemeClr>
                </a:solidFill>
              </a:rPr>
              <a:t>The security function consists of determining which connections will be allowed</a:t>
            </a:r>
          </a:p>
          <a:p>
            <a:r>
              <a:rPr lang="en-AU" dirty="0" smtClean="0">
                <a:solidFill>
                  <a:schemeClr val="tx2">
                    <a:lumMod val="10000"/>
                  </a:schemeClr>
                </a:solidFill>
              </a:rPr>
              <a:t>Typical use is a situation in which the system administrator trusts the internal users</a:t>
            </a:r>
          </a:p>
          <a:p>
            <a:r>
              <a:rPr lang="en-AU" dirty="0" smtClean="0">
                <a:solidFill>
                  <a:schemeClr val="tx2">
                    <a:lumMod val="10000"/>
                  </a:schemeClr>
                </a:solidFill>
              </a:rPr>
              <a:t>Can be configured to support application-level or proxy service on inbound connections and circuit-level functions for outbound connections</a:t>
            </a:r>
          </a:p>
          <a:p>
            <a:r>
              <a:rPr lang="en-AU" dirty="0" smtClean="0">
                <a:solidFill>
                  <a:schemeClr val="tx2">
                    <a:lumMod val="10000"/>
                  </a:schemeClr>
                </a:solidFill>
              </a:rPr>
              <a:t>Example of implementation is the SOCKS package</a:t>
            </a:r>
          </a:p>
          <a:p>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AU" dirty="0" smtClean="0"/>
              <a:t>Bastion Host</a:t>
            </a:r>
            <a:endParaRPr lang="en-AU" dirty="0"/>
          </a:p>
        </p:txBody>
      </p:sp>
      <p:sp>
        <p:nvSpPr>
          <p:cNvPr id="59395" name="Rectangle 3"/>
          <p:cNvSpPr>
            <a:spLocks noGrp="1" noChangeArrowheads="1"/>
          </p:cNvSpPr>
          <p:nvPr>
            <p:ph idx="1"/>
          </p:nvPr>
        </p:nvSpPr>
        <p:spPr>
          <a:xfrm>
            <a:off x="457200" y="1828800"/>
            <a:ext cx="8305800" cy="4724400"/>
          </a:xfrm>
        </p:spPr>
        <p:txBody>
          <a:bodyPr>
            <a:normAutofit fontScale="70000" lnSpcReduction="20000"/>
          </a:bodyPr>
          <a:lstStyle/>
          <a:p>
            <a:r>
              <a:rPr lang="en-AU" dirty="0" smtClean="0">
                <a:solidFill>
                  <a:schemeClr val="tx2">
                    <a:lumMod val="10000"/>
                  </a:schemeClr>
                </a:solidFill>
              </a:rPr>
              <a:t>A system identified by the firewall administrator as a critical strong point in the network’s security</a:t>
            </a:r>
          </a:p>
          <a:p>
            <a:r>
              <a:rPr lang="en-AU" dirty="0" smtClean="0">
                <a:solidFill>
                  <a:schemeClr val="tx2">
                    <a:lumMod val="10000"/>
                  </a:schemeClr>
                </a:solidFill>
              </a:rPr>
              <a:t>Typically serves as a platform for an application-level or circuit-level gateway</a:t>
            </a:r>
          </a:p>
          <a:p>
            <a:r>
              <a:rPr lang="en-AU" dirty="0" smtClean="0">
                <a:solidFill>
                  <a:schemeClr val="tx2">
                    <a:lumMod val="10000"/>
                  </a:schemeClr>
                </a:solidFill>
              </a:rPr>
              <a:t>Common characteristics:</a:t>
            </a:r>
          </a:p>
          <a:p>
            <a:pPr lvl="1">
              <a:buClr>
                <a:schemeClr val="bg1"/>
              </a:buClr>
            </a:pPr>
            <a:r>
              <a:rPr lang="en-AU" dirty="0" smtClean="0">
                <a:solidFill>
                  <a:schemeClr val="tx2">
                    <a:lumMod val="10000"/>
                  </a:schemeClr>
                </a:solidFill>
              </a:rPr>
              <a:t>Executes a secure version of its operating system, making it a hardened system</a:t>
            </a:r>
          </a:p>
          <a:p>
            <a:pPr lvl="1">
              <a:buClr>
                <a:schemeClr val="bg1"/>
              </a:buClr>
            </a:pPr>
            <a:r>
              <a:rPr lang="en-AU" dirty="0" smtClean="0">
                <a:solidFill>
                  <a:schemeClr val="tx2">
                    <a:lumMod val="10000"/>
                  </a:schemeClr>
                </a:solidFill>
              </a:rPr>
              <a:t>Only the services that the network administrator considers essential are installed</a:t>
            </a:r>
          </a:p>
          <a:p>
            <a:pPr lvl="1">
              <a:buClr>
                <a:schemeClr val="bg1"/>
              </a:buClr>
            </a:pPr>
            <a:r>
              <a:rPr lang="en-AU" dirty="0" smtClean="0">
                <a:solidFill>
                  <a:schemeClr val="tx2">
                    <a:lumMod val="10000"/>
                  </a:schemeClr>
                </a:solidFill>
              </a:rPr>
              <a:t>May require additional authentication before a user is allowed access to the proxy services</a:t>
            </a:r>
          </a:p>
          <a:p>
            <a:pPr lvl="1">
              <a:buClr>
                <a:schemeClr val="bg1"/>
              </a:buClr>
            </a:pPr>
            <a:r>
              <a:rPr lang="en-AU" dirty="0" smtClean="0">
                <a:solidFill>
                  <a:schemeClr val="tx2">
                    <a:lumMod val="10000"/>
                  </a:schemeClr>
                </a:solidFill>
              </a:rPr>
              <a:t>Each proxy is configured to support only a subset of the standard application’s command set</a:t>
            </a:r>
          </a:p>
          <a:p>
            <a:pPr lvl="1">
              <a:buClr>
                <a:schemeClr val="bg1"/>
              </a:buClr>
            </a:pPr>
            <a:r>
              <a:rPr lang="en-AU" dirty="0" smtClean="0">
                <a:solidFill>
                  <a:schemeClr val="tx2">
                    <a:lumMod val="10000"/>
                  </a:schemeClr>
                </a:solidFill>
              </a:rPr>
              <a:t>Each proxy is configured to allow access only to specific host systems</a:t>
            </a:r>
          </a:p>
          <a:p>
            <a:pPr lvl="1">
              <a:buClr>
                <a:schemeClr val="bg1"/>
              </a:buClr>
            </a:pPr>
            <a:r>
              <a:rPr lang="en-AU" dirty="0" smtClean="0">
                <a:solidFill>
                  <a:schemeClr val="tx2">
                    <a:lumMod val="10000"/>
                  </a:schemeClr>
                </a:solidFill>
              </a:rPr>
              <a:t>Each proxy maintains detailed audit information by logging all traffic, each connection, and the duration of each connection</a:t>
            </a:r>
          </a:p>
          <a:p>
            <a:pPr lvl="1">
              <a:buClr>
                <a:schemeClr val="bg1"/>
              </a:buClr>
            </a:pPr>
            <a:r>
              <a:rPr lang="en-AU" dirty="0" smtClean="0">
                <a:solidFill>
                  <a:schemeClr val="tx2">
                    <a:lumMod val="10000"/>
                  </a:schemeClr>
                </a:solidFill>
              </a:rPr>
              <a:t>Each proxy module is a very small software package specifically designed for network security</a:t>
            </a:r>
          </a:p>
          <a:p>
            <a:pPr lvl="1">
              <a:buClr>
                <a:schemeClr val="bg1"/>
              </a:buClr>
            </a:pPr>
            <a:r>
              <a:rPr lang="en-AU" dirty="0" smtClean="0">
                <a:solidFill>
                  <a:schemeClr val="tx2">
                    <a:lumMod val="10000"/>
                  </a:schemeClr>
                </a:solidFill>
              </a:rPr>
              <a:t>Each proxy is independent of other proxies on the bastion host</a:t>
            </a:r>
          </a:p>
          <a:p>
            <a:pPr lvl="1">
              <a:buClr>
                <a:schemeClr val="bg1"/>
              </a:buClr>
            </a:pPr>
            <a:r>
              <a:rPr lang="en-AU" dirty="0" smtClean="0">
                <a:solidFill>
                  <a:schemeClr val="tx2">
                    <a:lumMod val="10000"/>
                  </a:schemeClr>
                </a:solidFill>
              </a:rPr>
              <a:t>A proxy generally performs no disk access other than  to read its initial configuration file</a:t>
            </a:r>
          </a:p>
          <a:p>
            <a:pPr lvl="1">
              <a:buClr>
                <a:schemeClr val="bg1"/>
              </a:buClr>
            </a:pPr>
            <a:r>
              <a:rPr lang="en-AU" dirty="0" smtClean="0">
                <a:solidFill>
                  <a:schemeClr val="tx2">
                    <a:lumMod val="10000"/>
                  </a:schemeClr>
                </a:solidFill>
              </a:rPr>
              <a:t>Each proxy runs as a nonprivileged user in a private and secured directory on the bastion host</a:t>
            </a:r>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Host-Based Firewall</a:t>
            </a:r>
            <a:endParaRPr lang="en-US" dirty="0"/>
          </a:p>
        </p:txBody>
      </p:sp>
      <p:sp>
        <p:nvSpPr>
          <p:cNvPr id="3" name="Content Placeholder 2"/>
          <p:cNvSpPr>
            <a:spLocks noGrp="1"/>
          </p:cNvSpPr>
          <p:nvPr>
            <p:ph idx="1"/>
          </p:nvPr>
        </p:nvSpPr>
        <p:spPr>
          <a:xfrm>
            <a:off x="779463" y="1828800"/>
            <a:ext cx="7583488" cy="4648200"/>
          </a:xfrm>
        </p:spPr>
        <p:txBody>
          <a:bodyPr>
            <a:normAutofit lnSpcReduction="10000"/>
          </a:bodyPr>
          <a:lstStyle/>
          <a:p>
            <a:r>
              <a:rPr lang="en-US" dirty="0" smtClean="0">
                <a:solidFill>
                  <a:schemeClr val="tx2">
                    <a:lumMod val="10000"/>
                  </a:schemeClr>
                </a:solidFill>
              </a:rPr>
              <a:t>A software module used to secure an individual host</a:t>
            </a:r>
          </a:p>
          <a:p>
            <a:r>
              <a:rPr lang="en-US" dirty="0" smtClean="0">
                <a:solidFill>
                  <a:schemeClr val="tx2">
                    <a:lumMod val="10000"/>
                  </a:schemeClr>
                </a:solidFill>
              </a:rPr>
              <a:t>Is available in many operating systems or can be provided as an add-on package</a:t>
            </a:r>
          </a:p>
          <a:p>
            <a:r>
              <a:rPr lang="en-US" dirty="0" smtClean="0">
                <a:solidFill>
                  <a:schemeClr val="tx2">
                    <a:lumMod val="10000"/>
                  </a:schemeClr>
                </a:solidFill>
              </a:rPr>
              <a:t>Filters and restricts the flow of packets</a:t>
            </a:r>
          </a:p>
          <a:p>
            <a:r>
              <a:rPr lang="en-US" dirty="0" smtClean="0">
                <a:solidFill>
                  <a:schemeClr val="tx2">
                    <a:lumMod val="10000"/>
                  </a:schemeClr>
                </a:solidFill>
              </a:rPr>
              <a:t>Common location is a server</a:t>
            </a:r>
          </a:p>
          <a:p>
            <a:r>
              <a:rPr lang="en-US" dirty="0" smtClean="0">
                <a:solidFill>
                  <a:schemeClr val="tx2">
                    <a:lumMod val="10000"/>
                  </a:schemeClr>
                </a:solidFill>
              </a:rPr>
              <a:t>Advantages:</a:t>
            </a:r>
          </a:p>
          <a:p>
            <a:pPr lvl="1">
              <a:buClr>
                <a:schemeClr val="bg1"/>
              </a:buClr>
            </a:pPr>
            <a:r>
              <a:rPr lang="en-US" dirty="0" smtClean="0">
                <a:solidFill>
                  <a:schemeClr val="tx2">
                    <a:lumMod val="10000"/>
                  </a:schemeClr>
                </a:solidFill>
              </a:rPr>
              <a:t>Filtering rules can be tailored to the host environment</a:t>
            </a:r>
          </a:p>
          <a:p>
            <a:pPr lvl="1">
              <a:buClr>
                <a:schemeClr val="bg1"/>
              </a:buClr>
            </a:pPr>
            <a:r>
              <a:rPr lang="en-US" dirty="0" smtClean="0">
                <a:solidFill>
                  <a:schemeClr val="tx2">
                    <a:lumMod val="10000"/>
                  </a:schemeClr>
                </a:solidFill>
              </a:rPr>
              <a:t>Protection is provided independent of topology</a:t>
            </a:r>
          </a:p>
          <a:p>
            <a:pPr lvl="1">
              <a:buClr>
                <a:schemeClr val="bg1"/>
              </a:buClr>
            </a:pPr>
            <a:r>
              <a:rPr lang="en-US" dirty="0" smtClean="0">
                <a:solidFill>
                  <a:schemeClr val="tx2">
                    <a:lumMod val="10000"/>
                  </a:schemeClr>
                </a:solidFill>
              </a:rPr>
              <a:t>Used in conjunction with stand-alone firewalls, provides an additional layer of protection</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Firewall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lumMod val="10000"/>
                  </a:schemeClr>
                </a:solidFill>
              </a:rPr>
              <a:t>Controls the traffic between a personal computer or workstation on one side and the Internet or enterprise network on the other side</a:t>
            </a:r>
          </a:p>
          <a:p>
            <a:r>
              <a:rPr lang="en-US" dirty="0" smtClean="0">
                <a:solidFill>
                  <a:schemeClr val="tx2">
                    <a:lumMod val="10000"/>
                  </a:schemeClr>
                </a:solidFill>
              </a:rPr>
              <a:t>Can be used in the home environment and on corporate intranets</a:t>
            </a:r>
          </a:p>
          <a:p>
            <a:r>
              <a:rPr lang="en-US" dirty="0" smtClean="0">
                <a:solidFill>
                  <a:schemeClr val="tx2">
                    <a:lumMod val="10000"/>
                  </a:schemeClr>
                </a:solidFill>
              </a:rPr>
              <a:t>Typically is a software module on the personal computer</a:t>
            </a:r>
          </a:p>
          <a:p>
            <a:r>
              <a:rPr lang="en-US" dirty="0" smtClean="0">
                <a:solidFill>
                  <a:schemeClr val="tx2">
                    <a:lumMod val="10000"/>
                  </a:schemeClr>
                </a:solidFill>
              </a:rPr>
              <a:t>Can also be housed in a router that connects all of the home computers to a DSL, cable modem, or other Internet interface</a:t>
            </a:r>
          </a:p>
          <a:p>
            <a:r>
              <a:rPr lang="en-US" dirty="0" smtClean="0">
                <a:solidFill>
                  <a:schemeClr val="tx2">
                    <a:lumMod val="10000"/>
                  </a:schemeClr>
                </a:solidFill>
              </a:rPr>
              <a:t>Primary role is to deny unauthorized remote access to the computer</a:t>
            </a:r>
          </a:p>
          <a:p>
            <a:r>
              <a:rPr lang="en-US" dirty="0" smtClean="0">
                <a:solidFill>
                  <a:schemeClr val="tx2">
                    <a:lumMod val="10000"/>
                  </a:schemeClr>
                </a:solidFill>
              </a:rPr>
              <a:t>Can also monitor outgoing activity in an attempt to detect and block worms and other malware</a:t>
            </a:r>
          </a:p>
          <a:p>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mc:Choice xmlns:ma="http://schemas.microsoft.com/office/mac/drawingml/2008/main" Requires="ma">
            <p:blipFill>
              <a:blip r:embed="rId3"/>
              <a:srcRect t="5091" b="34182"/>
              <a:stretch>
                <a:fillRect/>
              </a:stretch>
            </p:blipFill>
          </mc:Choice>
          <mc:Fallback>
            <p:blipFill>
              <a:blip r:embed="rId4"/>
              <a:srcRect t="5091" b="34182"/>
              <a:stretch>
                <a:fillRect/>
              </a:stretch>
            </p:blipFill>
          </mc:Fallback>
        </mc:AlternateContent>
        <p:spPr>
          <a:xfrm>
            <a:off x="1066800" y="304800"/>
            <a:ext cx="6907223" cy="5604102"/>
          </a:xfrm>
          <a:prstGeom prst="rect">
            <a:avLst/>
          </a:prstGeom>
        </p:spPr>
      </p:pic>
      <p:sp>
        <p:nvSpPr>
          <p:cNvPr id="5" name="Rectangle 4"/>
          <p:cNvSpPr/>
          <p:nvPr/>
        </p:nvSpPr>
        <p:spPr>
          <a:xfrm>
            <a:off x="1066800" y="5867400"/>
            <a:ext cx="6934200" cy="830997"/>
          </a:xfrm>
          <a:prstGeom prst="rect">
            <a:avLst/>
          </a:prstGeom>
        </p:spPr>
        <p:txBody>
          <a:bodyPr wrap="square">
            <a:spAutoFit/>
          </a:bodyPr>
          <a:lstStyle/>
          <a:p>
            <a:pPr algn="ctr"/>
            <a:r>
              <a:rPr lang="en-US" sz="2400" dirty="0">
                <a:latin typeface="+mn-lt"/>
              </a:rPr>
              <a:t>Figure 12.2</a:t>
            </a:r>
            <a:r>
              <a:rPr lang="en-US" sz="2400" dirty="0" smtClean="0">
                <a:latin typeface="+mn-lt"/>
              </a:rPr>
              <a:t> </a:t>
            </a:r>
          </a:p>
          <a:p>
            <a:pPr algn="ctr"/>
            <a:r>
              <a:rPr lang="en-US" sz="2400" dirty="0" smtClean="0">
                <a:latin typeface="+mn-lt"/>
              </a:rPr>
              <a:t>Example </a:t>
            </a:r>
            <a:r>
              <a:rPr lang="en-US" sz="2400" dirty="0">
                <a:latin typeface="+mn-lt"/>
              </a:rPr>
              <a:t>Personal Firewall Interface</a:t>
            </a:r>
          </a:p>
        </p:txBody>
      </p:sp>
    </p:spTree>
  </p:cSld>
  <p:clrMapOvr>
    <a:masterClrMapping/>
  </p:clrMapOvr>
  <p:transition spd="med">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3.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12</a:t>
            </a:r>
            <a:endParaRPr lang="en-US" dirty="0"/>
          </a:p>
        </p:txBody>
      </p:sp>
      <p:sp>
        <p:nvSpPr>
          <p:cNvPr id="19459" name="Subtitle 13"/>
          <p:cNvSpPr>
            <a:spLocks noGrp="1"/>
          </p:cNvSpPr>
          <p:nvPr>
            <p:ph type="subTitle" idx="1"/>
          </p:nvPr>
        </p:nvSpPr>
        <p:spPr/>
        <p:txBody>
          <a:bodyPr>
            <a:normAutofit/>
          </a:bodyPr>
          <a:lstStyle/>
          <a:p>
            <a:pPr eaLnBrk="1" hangingPunct="1"/>
            <a:r>
              <a:rPr lang="en-US" sz="3600" dirty="0" smtClean="0">
                <a:solidFill>
                  <a:schemeClr val="tx2">
                    <a:lumMod val="10000"/>
                  </a:schemeClr>
                </a:solidFill>
              </a:rPr>
              <a:t>Firewalls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4.pdf"/>
          <p:cNvPicPr>
            <a:picLocks noChangeAspect="1"/>
          </p:cNvPicPr>
          <p:nvPr/>
        </p:nvPicPr>
        <mc:AlternateContent>
          <mc:Choice xmlns:ma="http://schemas.microsoft.com/office/mac/drawingml/2008/main" Requires="ma">
            <p:blipFill>
              <a:blip r:embed="rId3"/>
              <a:srcRect t="17273" b="13636"/>
              <a:stretch>
                <a:fillRect/>
              </a:stretch>
            </p:blipFill>
          </mc:Choice>
          <mc:Fallback>
            <p:blipFill>
              <a:blip r:embed="rId4"/>
              <a:srcRect t="17273" b="13636"/>
              <a:stretch>
                <a:fillRect/>
              </a:stretch>
            </p:blipFill>
          </mc:Fallback>
        </mc:AlternateContent>
        <p:spPr>
          <a:xfrm>
            <a:off x="1023564" y="381000"/>
            <a:ext cx="7053636" cy="6306720"/>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a:solidFill>
            <a:schemeClr val="tx1"/>
          </a:solidFill>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 of Firewall Locations and Topologies</a:t>
            </a:r>
            <a:endParaRPr lang="en-US" sz="3200" dirty="0"/>
          </a:p>
        </p:txBody>
      </p:sp>
      <p:sp>
        <p:nvSpPr>
          <p:cNvPr id="3" name="Content Placeholder 2"/>
          <p:cNvSpPr>
            <a:spLocks noGrp="1"/>
          </p:cNvSpPr>
          <p:nvPr>
            <p:ph sz="half" idx="1"/>
          </p:nvPr>
        </p:nvSpPr>
        <p:spPr>
          <a:xfrm>
            <a:off x="152400" y="1828800"/>
            <a:ext cx="4800600" cy="4876800"/>
          </a:xfrm>
        </p:spPr>
        <p:txBody>
          <a:bodyPr>
            <a:noAutofit/>
          </a:bodyPr>
          <a:lstStyle/>
          <a:p>
            <a:r>
              <a:rPr lang="en-US" sz="1600" b="1" dirty="0" smtClean="0">
                <a:solidFill>
                  <a:schemeClr val="tx2">
                    <a:lumMod val="10000"/>
                  </a:schemeClr>
                </a:solidFill>
              </a:rPr>
              <a:t>Host-resident firewall</a:t>
            </a:r>
          </a:p>
          <a:p>
            <a:pPr lvl="1">
              <a:buClr>
                <a:schemeClr val="bg1"/>
              </a:buClr>
            </a:pPr>
            <a:r>
              <a:rPr lang="en-US" sz="1600" dirty="0" smtClean="0">
                <a:solidFill>
                  <a:schemeClr val="tx2">
                    <a:lumMod val="10000"/>
                  </a:schemeClr>
                </a:solidFill>
              </a:rPr>
              <a:t>This category includes personal firewall software and firewall software on servers</a:t>
            </a:r>
          </a:p>
          <a:p>
            <a:pPr lvl="1">
              <a:buClr>
                <a:schemeClr val="bg1"/>
              </a:buClr>
            </a:pPr>
            <a:r>
              <a:rPr lang="en-US" sz="1600" dirty="0" smtClean="0">
                <a:solidFill>
                  <a:schemeClr val="tx2">
                    <a:lumMod val="10000"/>
                  </a:schemeClr>
                </a:solidFill>
              </a:rPr>
              <a:t>Can be used alone or as part of an in-depth firewall deployment</a:t>
            </a:r>
          </a:p>
          <a:p>
            <a:r>
              <a:rPr lang="en-US" sz="1600" b="1" dirty="0" smtClean="0">
                <a:solidFill>
                  <a:schemeClr val="tx2">
                    <a:lumMod val="10000"/>
                  </a:schemeClr>
                </a:solidFill>
              </a:rPr>
              <a:t>Screening router</a:t>
            </a:r>
          </a:p>
          <a:p>
            <a:pPr lvl="1">
              <a:buClr>
                <a:schemeClr val="bg1"/>
              </a:buClr>
            </a:pPr>
            <a:r>
              <a:rPr lang="en-US" sz="1600" dirty="0" smtClean="0">
                <a:solidFill>
                  <a:schemeClr val="tx2">
                    <a:lumMod val="10000"/>
                  </a:schemeClr>
                </a:solidFill>
              </a:rPr>
              <a:t>A single router between internal and external networks with </a:t>
            </a:r>
            <a:r>
              <a:rPr lang="en-US" sz="1600" smtClean="0">
                <a:solidFill>
                  <a:schemeClr val="tx2">
                    <a:lumMod val="10000"/>
                  </a:schemeClr>
                </a:solidFill>
              </a:rPr>
              <a:t>stateless </a:t>
            </a:r>
            <a:r>
              <a:rPr lang="en-US" sz="1600" smtClean="0">
                <a:solidFill>
                  <a:schemeClr val="tx2">
                    <a:lumMod val="10000"/>
                  </a:schemeClr>
                </a:solidFill>
              </a:rPr>
              <a:t>or </a:t>
            </a:r>
            <a:r>
              <a:rPr lang="en-US" sz="1600" dirty="0" smtClean="0">
                <a:solidFill>
                  <a:schemeClr val="tx2">
                    <a:lumMod val="10000"/>
                  </a:schemeClr>
                </a:solidFill>
              </a:rPr>
              <a:t>full packet filtering</a:t>
            </a:r>
          </a:p>
          <a:p>
            <a:pPr lvl="1">
              <a:buClr>
                <a:schemeClr val="bg1"/>
              </a:buClr>
            </a:pPr>
            <a:r>
              <a:rPr lang="en-US" sz="1600" dirty="0" smtClean="0">
                <a:solidFill>
                  <a:schemeClr val="tx2">
                    <a:lumMod val="10000"/>
                  </a:schemeClr>
                </a:solidFill>
              </a:rPr>
              <a:t>This arrangement is typical for small office/home office (SOHO) applications</a:t>
            </a:r>
          </a:p>
          <a:p>
            <a:r>
              <a:rPr lang="en-US" sz="1600" b="1" dirty="0" smtClean="0">
                <a:solidFill>
                  <a:schemeClr val="tx2">
                    <a:lumMod val="10000"/>
                  </a:schemeClr>
                </a:solidFill>
              </a:rPr>
              <a:t>Single bastion inline</a:t>
            </a:r>
          </a:p>
          <a:p>
            <a:pPr lvl="1">
              <a:buClr>
                <a:schemeClr val="bg1"/>
              </a:buClr>
            </a:pPr>
            <a:r>
              <a:rPr lang="en-US" sz="1600" dirty="0" smtClean="0">
                <a:solidFill>
                  <a:schemeClr val="tx2">
                    <a:lumMod val="10000"/>
                  </a:schemeClr>
                </a:solidFill>
              </a:rPr>
              <a:t>A single firewall device between an internal and external router</a:t>
            </a:r>
          </a:p>
          <a:p>
            <a:pPr lvl="1">
              <a:buClr>
                <a:schemeClr val="bg1"/>
              </a:buClr>
            </a:pPr>
            <a:r>
              <a:rPr lang="en-US" sz="1600" dirty="0" smtClean="0">
                <a:solidFill>
                  <a:schemeClr val="tx2">
                    <a:lumMod val="10000"/>
                  </a:schemeClr>
                </a:solidFill>
              </a:rPr>
              <a:t>This is the typical firewall appliance configuration for small-to-medium sized organizations</a:t>
            </a:r>
          </a:p>
        </p:txBody>
      </p:sp>
      <p:sp>
        <p:nvSpPr>
          <p:cNvPr id="6" name="Content Placeholder 5"/>
          <p:cNvSpPr>
            <a:spLocks noGrp="1"/>
          </p:cNvSpPr>
          <p:nvPr>
            <p:ph sz="half" idx="2"/>
          </p:nvPr>
        </p:nvSpPr>
        <p:spPr>
          <a:xfrm>
            <a:off x="4796791" y="1828800"/>
            <a:ext cx="3566160" cy="4876800"/>
          </a:xfrm>
        </p:spPr>
        <p:txBody>
          <a:bodyPr>
            <a:normAutofit fontScale="47500" lnSpcReduction="20000"/>
          </a:bodyPr>
          <a:lstStyle/>
          <a:p>
            <a:r>
              <a:rPr lang="en-US" sz="3636" b="1" dirty="0" smtClean="0">
                <a:solidFill>
                  <a:schemeClr val="tx2">
                    <a:lumMod val="10000"/>
                  </a:schemeClr>
                </a:solidFill>
              </a:rPr>
              <a:t>Single bastion T</a:t>
            </a:r>
          </a:p>
          <a:p>
            <a:pPr lvl="1">
              <a:buClr>
                <a:schemeClr val="bg1"/>
              </a:buClr>
            </a:pPr>
            <a:r>
              <a:rPr lang="en-US" sz="3636" dirty="0" smtClean="0">
                <a:solidFill>
                  <a:schemeClr val="tx2">
                    <a:lumMod val="10000"/>
                  </a:schemeClr>
                </a:solidFill>
              </a:rPr>
              <a:t>Similar to single bastion inline but has a third network interface on bastion to a DMZ where externally visible servers are placed</a:t>
            </a:r>
          </a:p>
          <a:p>
            <a:r>
              <a:rPr lang="en-US" sz="3636" b="1" dirty="0" smtClean="0">
                <a:solidFill>
                  <a:schemeClr val="tx2">
                    <a:lumMod val="10000"/>
                  </a:schemeClr>
                </a:solidFill>
              </a:rPr>
              <a:t>Double bastion inline</a:t>
            </a:r>
          </a:p>
          <a:p>
            <a:pPr lvl="1">
              <a:buClr>
                <a:schemeClr val="bg1"/>
              </a:buClr>
            </a:pPr>
            <a:r>
              <a:rPr lang="en-US" sz="3636" dirty="0" smtClean="0">
                <a:solidFill>
                  <a:schemeClr val="tx2">
                    <a:lumMod val="10000"/>
                  </a:schemeClr>
                </a:solidFill>
              </a:rPr>
              <a:t>DMZ is sandwiched between bastion firewalls</a:t>
            </a:r>
          </a:p>
          <a:p>
            <a:r>
              <a:rPr lang="en-US" sz="3636" b="1" dirty="0" smtClean="0">
                <a:solidFill>
                  <a:schemeClr val="tx2">
                    <a:lumMod val="10000"/>
                  </a:schemeClr>
                </a:solidFill>
              </a:rPr>
              <a:t>Double bastion T</a:t>
            </a:r>
          </a:p>
          <a:p>
            <a:pPr lvl="1">
              <a:buClr>
                <a:schemeClr val="bg1"/>
              </a:buClr>
            </a:pPr>
            <a:r>
              <a:rPr lang="en-US" sz="3636" dirty="0" smtClean="0">
                <a:solidFill>
                  <a:schemeClr val="tx2">
                    <a:lumMod val="10000"/>
                  </a:schemeClr>
                </a:solidFill>
              </a:rPr>
              <a:t>DMZ is on a separate network interface on the bastion firewall</a:t>
            </a:r>
          </a:p>
          <a:p>
            <a:r>
              <a:rPr lang="en-US" sz="3636" b="1" dirty="0" smtClean="0">
                <a:solidFill>
                  <a:schemeClr val="tx2">
                    <a:lumMod val="10000"/>
                  </a:schemeClr>
                </a:solidFill>
              </a:rPr>
              <a:t>Distributed firewall configuration</a:t>
            </a:r>
          </a:p>
          <a:p>
            <a:pPr lvl="1">
              <a:buClr>
                <a:schemeClr val="bg1"/>
              </a:buClr>
            </a:pPr>
            <a:r>
              <a:rPr lang="en-US" sz="3636" dirty="0" smtClean="0">
                <a:solidFill>
                  <a:schemeClr val="tx2">
                    <a:lumMod val="10000"/>
                  </a:schemeClr>
                </a:solidFill>
              </a:rPr>
              <a:t>Used by some large businesses and government organizations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Summary</a:t>
            </a:r>
            <a:endParaRPr lang="en-AU" dirty="0"/>
          </a:p>
        </p:txBody>
      </p:sp>
      <p:sp>
        <p:nvSpPr>
          <p:cNvPr id="45059" name="Rectangle 3"/>
          <p:cNvSpPr>
            <a:spLocks noGrp="1" noChangeArrowheads="1"/>
          </p:cNvSpPr>
          <p:nvPr>
            <p:ph sz="half" idx="1"/>
          </p:nvPr>
        </p:nvSpPr>
        <p:spPr/>
        <p:txBody>
          <a:bodyPr>
            <a:normAutofit fontScale="92500" lnSpcReduction="20000"/>
          </a:bodyPr>
          <a:lstStyle/>
          <a:p>
            <a:pPr lvl="1">
              <a:buClr>
                <a:schemeClr val="bg2"/>
              </a:buClr>
            </a:pPr>
            <a:r>
              <a:rPr lang="en-US" sz="2595" dirty="0" smtClean="0">
                <a:solidFill>
                  <a:schemeClr val="tx2">
                    <a:lumMod val="10000"/>
                  </a:schemeClr>
                </a:solidFill>
              </a:rPr>
              <a:t>The need for firewalls</a:t>
            </a:r>
          </a:p>
          <a:p>
            <a:pPr lvl="1">
              <a:buClr>
                <a:schemeClr val="bg2"/>
              </a:buClr>
            </a:pPr>
            <a:r>
              <a:rPr lang="en-US" sz="2595" dirty="0" smtClean="0">
                <a:solidFill>
                  <a:schemeClr val="tx2">
                    <a:lumMod val="10000"/>
                  </a:schemeClr>
                </a:solidFill>
              </a:rPr>
              <a:t>Firewall characteristics</a:t>
            </a:r>
          </a:p>
          <a:p>
            <a:pPr lvl="1">
              <a:buClr>
                <a:schemeClr val="bg2"/>
              </a:buClr>
            </a:pPr>
            <a:r>
              <a:rPr lang="en-US" sz="2595" dirty="0" smtClean="0">
                <a:solidFill>
                  <a:schemeClr val="tx2">
                    <a:lumMod val="10000"/>
                  </a:schemeClr>
                </a:solidFill>
              </a:rPr>
              <a:t>Types of firewalls</a:t>
            </a:r>
          </a:p>
          <a:p>
            <a:pPr lvl="2">
              <a:buClr>
                <a:schemeClr val="bg1"/>
              </a:buClr>
            </a:pPr>
            <a:r>
              <a:rPr lang="en-US" sz="2595" dirty="0" smtClean="0">
                <a:solidFill>
                  <a:schemeClr val="tx2">
                    <a:lumMod val="10000"/>
                  </a:schemeClr>
                </a:solidFill>
              </a:rPr>
              <a:t>Packet filtering firewall</a:t>
            </a:r>
          </a:p>
          <a:p>
            <a:pPr lvl="2">
              <a:buClr>
                <a:schemeClr val="bg1"/>
              </a:buClr>
            </a:pPr>
            <a:r>
              <a:rPr lang="en-US" sz="2595" dirty="0" smtClean="0">
                <a:solidFill>
                  <a:schemeClr val="tx2">
                    <a:lumMod val="10000"/>
                  </a:schemeClr>
                </a:solidFill>
              </a:rPr>
              <a:t>Stateful inspection firewalls</a:t>
            </a:r>
          </a:p>
          <a:p>
            <a:pPr lvl="2">
              <a:buClr>
                <a:schemeClr val="bg1"/>
              </a:buClr>
            </a:pPr>
            <a:r>
              <a:rPr lang="en-US" sz="2595" dirty="0" smtClean="0">
                <a:solidFill>
                  <a:schemeClr val="tx2">
                    <a:lumMod val="10000"/>
                  </a:schemeClr>
                </a:solidFill>
              </a:rPr>
              <a:t>Application level gateway</a:t>
            </a:r>
          </a:p>
          <a:p>
            <a:pPr lvl="2">
              <a:buClr>
                <a:schemeClr val="bg1"/>
              </a:buClr>
            </a:pPr>
            <a:r>
              <a:rPr lang="en-US" sz="2595" dirty="0" smtClean="0">
                <a:solidFill>
                  <a:schemeClr val="tx2">
                    <a:lumMod val="10000"/>
                  </a:schemeClr>
                </a:solidFill>
              </a:rPr>
              <a:t>Circuit level gateway</a:t>
            </a:r>
          </a:p>
          <a:p>
            <a:pPr lvl="1"/>
            <a:endParaRPr lang="en-AU" dirty="0"/>
          </a:p>
        </p:txBody>
      </p:sp>
      <p:sp>
        <p:nvSpPr>
          <p:cNvPr id="7" name="Content Placeholder 6"/>
          <p:cNvSpPr>
            <a:spLocks noGrp="1"/>
          </p:cNvSpPr>
          <p:nvPr>
            <p:ph sz="half" idx="2"/>
          </p:nvPr>
        </p:nvSpPr>
        <p:spPr>
          <a:xfrm>
            <a:off x="4796791" y="1828800"/>
            <a:ext cx="3566160" cy="4800600"/>
          </a:xfrm>
        </p:spPr>
        <p:txBody>
          <a:bodyPr>
            <a:normAutofit fontScale="92500" lnSpcReduction="20000"/>
          </a:bodyPr>
          <a:lstStyle/>
          <a:p>
            <a:r>
              <a:rPr lang="en-US" sz="2595" dirty="0" smtClean="0">
                <a:solidFill>
                  <a:schemeClr val="tx2">
                    <a:lumMod val="10000"/>
                  </a:schemeClr>
                </a:solidFill>
              </a:rPr>
              <a:t>Firewall basing</a:t>
            </a:r>
          </a:p>
          <a:p>
            <a:pPr lvl="1">
              <a:buClr>
                <a:schemeClr val="bg1"/>
              </a:buClr>
            </a:pPr>
            <a:r>
              <a:rPr lang="en-US" sz="2595" dirty="0" smtClean="0">
                <a:solidFill>
                  <a:schemeClr val="tx2">
                    <a:lumMod val="10000"/>
                  </a:schemeClr>
                </a:solidFill>
              </a:rPr>
              <a:t>Bastion host</a:t>
            </a:r>
          </a:p>
          <a:p>
            <a:pPr lvl="1">
              <a:buClr>
                <a:schemeClr val="bg1"/>
              </a:buClr>
            </a:pPr>
            <a:r>
              <a:rPr lang="en-US" sz="2595" dirty="0" smtClean="0">
                <a:solidFill>
                  <a:schemeClr val="tx2">
                    <a:lumMod val="10000"/>
                  </a:schemeClr>
                </a:solidFill>
              </a:rPr>
              <a:t>Host based firewalls</a:t>
            </a:r>
          </a:p>
          <a:p>
            <a:pPr lvl="1">
              <a:buClr>
                <a:schemeClr val="bg1"/>
              </a:buClr>
            </a:pPr>
            <a:r>
              <a:rPr lang="en-US" sz="2595" dirty="0" smtClean="0">
                <a:solidFill>
                  <a:schemeClr val="tx2">
                    <a:lumMod val="10000"/>
                  </a:schemeClr>
                </a:solidFill>
              </a:rPr>
              <a:t>Personal firewall</a:t>
            </a:r>
          </a:p>
          <a:p>
            <a:r>
              <a:rPr lang="en-US" sz="2595" dirty="0" smtClean="0">
                <a:solidFill>
                  <a:schemeClr val="tx2">
                    <a:lumMod val="10000"/>
                  </a:schemeClr>
                </a:solidFill>
              </a:rPr>
              <a:t>Firewall locations and configurations</a:t>
            </a:r>
          </a:p>
          <a:p>
            <a:pPr lvl="1">
              <a:buClr>
                <a:schemeClr val="bg1"/>
              </a:buClr>
            </a:pPr>
            <a:r>
              <a:rPr lang="en-US" sz="2595" dirty="0" smtClean="0">
                <a:solidFill>
                  <a:schemeClr val="tx2">
                    <a:lumMod val="10000"/>
                  </a:schemeClr>
                </a:solidFill>
              </a:rPr>
              <a:t>DMZ networks </a:t>
            </a:r>
          </a:p>
          <a:p>
            <a:pPr lvl="1">
              <a:buClr>
                <a:schemeClr val="bg1"/>
              </a:buClr>
            </a:pPr>
            <a:r>
              <a:rPr lang="en-US" sz="2595" dirty="0" smtClean="0">
                <a:solidFill>
                  <a:schemeClr val="tx2">
                    <a:lumMod val="10000"/>
                  </a:schemeClr>
                </a:solidFill>
              </a:rPr>
              <a:t>Virtual private networks</a:t>
            </a:r>
          </a:p>
          <a:p>
            <a:pPr lvl="1">
              <a:buClr>
                <a:schemeClr val="bg1"/>
              </a:buClr>
            </a:pPr>
            <a:r>
              <a:rPr lang="en-US" sz="2595" dirty="0" smtClean="0">
                <a:solidFill>
                  <a:schemeClr val="tx2">
                    <a:lumMod val="10000"/>
                  </a:schemeClr>
                </a:solidFill>
              </a:rPr>
              <a:t>Distributed firewalls</a:t>
            </a:r>
          </a:p>
          <a:p>
            <a:pPr lvl="1">
              <a:buClr>
                <a:schemeClr val="bg1"/>
              </a:buClr>
            </a:pPr>
            <a:r>
              <a:rPr lang="en-US" sz="2595" dirty="0" smtClean="0">
                <a:solidFill>
                  <a:schemeClr val="tx2">
                    <a:lumMod val="10000"/>
                  </a:schemeClr>
                </a:solidFill>
              </a:rPr>
              <a:t>Firewall location and topologies summary</a:t>
            </a:r>
            <a:endParaRPr lang="en-US" sz="2595"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79462" y="1905000"/>
            <a:ext cx="7907337" cy="4572000"/>
          </a:xfrm>
        </p:spPr>
        <p:txBody>
          <a:bodyPr>
            <a:normAutofit/>
          </a:bodyPr>
          <a:lstStyle/>
          <a:p>
            <a:pPr>
              <a:buNone/>
            </a:pPr>
            <a:r>
              <a:rPr lang="en-US" sz="3027" i="1" dirty="0" smtClean="0">
                <a:solidFill>
                  <a:schemeClr val="tx2">
                    <a:lumMod val="10000"/>
                  </a:schemeClr>
                </a:solidFill>
              </a:rPr>
              <a:t>The function of a strong position is to make the forces holding it practically unassailable.</a:t>
            </a:r>
            <a:r>
              <a:rPr lang="en-AU" sz="3027" i="1" dirty="0" smtClean="0">
                <a:solidFill>
                  <a:schemeClr val="tx2">
                    <a:lumMod val="10000"/>
                  </a:schemeClr>
                </a:solidFill>
              </a:rPr>
              <a:t>	</a:t>
            </a:r>
          </a:p>
          <a:p>
            <a:pPr algn="r">
              <a:buNone/>
              <a:defRPr/>
            </a:pPr>
            <a:r>
              <a:rPr lang="en-AU" sz="3027" b="1" i="1" dirty="0" smtClean="0">
                <a:solidFill>
                  <a:schemeClr val="tx2">
                    <a:lumMod val="10000"/>
                  </a:schemeClr>
                </a:solidFill>
                <a:ea typeface="+mn-ea"/>
                <a:cs typeface="+mn-cs"/>
              </a:rPr>
              <a:t>—</a:t>
            </a:r>
            <a:r>
              <a:rPr lang="en-US" sz="3027" dirty="0" smtClean="0">
                <a:solidFill>
                  <a:schemeClr val="tx2">
                    <a:lumMod val="10000"/>
                  </a:schemeClr>
                </a:solidFill>
              </a:rPr>
              <a:t> </a:t>
            </a:r>
            <a:r>
              <a:rPr lang="en-US" sz="3027" b="1" i="1" dirty="0" smtClean="0">
                <a:solidFill>
                  <a:schemeClr val="tx2">
                    <a:lumMod val="10000"/>
                  </a:schemeClr>
                </a:solidFill>
              </a:rPr>
              <a:t>On War</a:t>
            </a:r>
            <a:r>
              <a:rPr lang="en-AU" sz="3027" b="1" i="1" dirty="0" smtClean="0">
                <a:solidFill>
                  <a:schemeClr val="tx2">
                    <a:lumMod val="10000"/>
                  </a:schemeClr>
                </a:solidFill>
                <a:ea typeface="+mn-ea"/>
                <a:cs typeface="+mn-cs"/>
              </a:rPr>
              <a:t>, </a:t>
            </a:r>
            <a:r>
              <a:rPr lang="en-US" sz="3200" b="1" dirty="0" smtClean="0">
                <a:solidFill>
                  <a:schemeClr val="tx2">
                    <a:lumMod val="10000"/>
                  </a:schemeClr>
                </a:solidFill>
              </a:rPr>
              <a:t>Carl Von Clausewitz</a:t>
            </a:r>
          </a:p>
          <a:p>
            <a:pPr>
              <a:buNone/>
            </a:pPr>
            <a:r>
              <a:rPr lang="en-US" sz="3027" i="1" dirty="0" smtClean="0">
                <a:solidFill>
                  <a:schemeClr val="tx2">
                    <a:lumMod val="10000"/>
                  </a:schemeClr>
                </a:solidFill>
              </a:rPr>
              <a:t>On the day that you take up your command, block the frontier passes, destroy the official tallies, and stop the passage of all emissaries.</a:t>
            </a:r>
          </a:p>
          <a:p>
            <a:pPr algn="r">
              <a:buNone/>
            </a:pPr>
            <a:r>
              <a:rPr lang="en-US" sz="3027" b="1" i="1" dirty="0" smtClean="0">
                <a:solidFill>
                  <a:schemeClr val="tx2">
                    <a:lumMod val="10000"/>
                  </a:schemeClr>
                </a:solidFill>
              </a:rPr>
              <a:t>—The Art of War,</a:t>
            </a:r>
            <a:r>
              <a:rPr lang="en-US" sz="3200" dirty="0" smtClean="0"/>
              <a:t> </a:t>
            </a:r>
            <a:r>
              <a:rPr lang="en-US" sz="3200" b="1" dirty="0" smtClean="0">
                <a:solidFill>
                  <a:schemeClr val="tx2">
                    <a:lumMod val="10000"/>
                  </a:schemeClr>
                </a:solidFill>
              </a:rPr>
              <a:t>Sun Tzu</a:t>
            </a:r>
            <a:endParaRPr lang="en-AU" sz="3200" b="1" dirty="0" smtClean="0">
              <a:solidFill>
                <a:schemeClr val="tx2">
                  <a:lumMod val="10000"/>
                </a:schemeClr>
              </a:solidFill>
            </a:endParaRPr>
          </a:p>
          <a:p>
            <a:pPr eaLnBrk="1" hangingPunct="1">
              <a:buFont typeface="Wingdings" pitchFamily="-107" charset="2"/>
              <a:buChar char="Ø"/>
              <a:defRPr/>
            </a:pPr>
            <a:endParaRPr lang="en-AU" sz="4000" i="1"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2753"/>
            <a:ext cx="9143999" cy="1283167"/>
          </a:xfrm>
        </p:spPr>
        <p:txBody>
          <a:bodyPr/>
          <a:lstStyle/>
          <a:p>
            <a:r>
              <a:rPr lang="en-US" dirty="0" smtClean="0"/>
              <a:t>The Need for firewalls</a:t>
            </a:r>
            <a:endParaRPr lang="en-AU" dirty="0"/>
          </a:p>
        </p:txBody>
      </p:sp>
      <p:sp>
        <p:nvSpPr>
          <p:cNvPr id="46083" name="Rectangle 3"/>
          <p:cNvSpPr>
            <a:spLocks noGrp="1" noChangeArrowheads="1"/>
          </p:cNvSpPr>
          <p:nvPr>
            <p:ph idx="1"/>
          </p:nvPr>
        </p:nvSpPr>
        <p:spPr>
          <a:xfrm>
            <a:off x="779463" y="1828800"/>
            <a:ext cx="7583488" cy="4800600"/>
          </a:xfrm>
        </p:spPr>
        <p:txBody>
          <a:bodyPr>
            <a:normAutofit fontScale="77500" lnSpcReduction="20000"/>
          </a:bodyPr>
          <a:lstStyle/>
          <a:p>
            <a:r>
              <a:rPr lang="en-AU" dirty="0" smtClean="0">
                <a:solidFill>
                  <a:schemeClr val="tx2">
                    <a:lumMod val="10000"/>
                  </a:schemeClr>
                </a:solidFill>
              </a:rPr>
              <a:t>Internet connectivity is no longer optional for organizations</a:t>
            </a:r>
          </a:p>
          <a:p>
            <a:pPr lvl="1">
              <a:buClr>
                <a:schemeClr val="bg1"/>
              </a:buClr>
            </a:pPr>
            <a:r>
              <a:rPr lang="en-AU" dirty="0" smtClean="0">
                <a:solidFill>
                  <a:schemeClr val="tx2">
                    <a:lumMod val="10000"/>
                  </a:schemeClr>
                </a:solidFill>
              </a:rPr>
              <a:t>Individual users within the organization want and need Internet access</a:t>
            </a:r>
          </a:p>
          <a:p>
            <a:r>
              <a:rPr lang="en-AU" dirty="0" smtClean="0">
                <a:solidFill>
                  <a:schemeClr val="tx2">
                    <a:lumMod val="10000"/>
                  </a:schemeClr>
                </a:solidFill>
              </a:rPr>
              <a:t>While Internet access provides benefits to the organization, it enables the outside world to reach and interact with local network assets</a:t>
            </a:r>
          </a:p>
          <a:p>
            <a:pPr lvl="1">
              <a:buClr>
                <a:schemeClr val="bg1"/>
              </a:buClr>
            </a:pPr>
            <a:r>
              <a:rPr lang="en-AU" dirty="0" smtClean="0">
                <a:solidFill>
                  <a:schemeClr val="tx2">
                    <a:lumMod val="10000"/>
                  </a:schemeClr>
                </a:solidFill>
              </a:rPr>
              <a:t>This creates a threat to the organization</a:t>
            </a:r>
          </a:p>
          <a:p>
            <a:pPr lvl="1">
              <a:buClr>
                <a:schemeClr val="bg1"/>
              </a:buClr>
            </a:pPr>
            <a:r>
              <a:rPr lang="en-AU" sz="2240" dirty="0" smtClean="0">
                <a:solidFill>
                  <a:schemeClr val="tx2">
                    <a:lumMod val="10000"/>
                  </a:schemeClr>
                </a:solidFill>
              </a:rPr>
              <a:t>While it is possible to equip each workstation and server on the premises network with strong security features, this may not be sufficient and in some cases is not cost-effective</a:t>
            </a:r>
          </a:p>
          <a:p>
            <a:r>
              <a:rPr lang="en-AU" dirty="0" smtClean="0">
                <a:solidFill>
                  <a:schemeClr val="tx2">
                    <a:lumMod val="10000"/>
                  </a:schemeClr>
                </a:solidFill>
              </a:rPr>
              <a:t>Firewall</a:t>
            </a:r>
          </a:p>
          <a:p>
            <a:pPr lvl="1">
              <a:buClr>
                <a:schemeClr val="bg1"/>
              </a:buClr>
            </a:pPr>
            <a:r>
              <a:rPr lang="en-AU" dirty="0" smtClean="0">
                <a:solidFill>
                  <a:schemeClr val="tx2">
                    <a:lumMod val="10000"/>
                  </a:schemeClr>
                </a:solidFill>
              </a:rPr>
              <a:t>An alternative, or at least complement, to host-based security services</a:t>
            </a:r>
          </a:p>
          <a:p>
            <a:pPr lvl="1">
              <a:buClr>
                <a:schemeClr val="bg1"/>
              </a:buClr>
            </a:pPr>
            <a:r>
              <a:rPr lang="en-AU" dirty="0" smtClean="0">
                <a:solidFill>
                  <a:schemeClr val="tx2">
                    <a:lumMod val="10000"/>
                  </a:schemeClr>
                </a:solidFill>
              </a:rPr>
              <a:t>Is inserted between the premises network and the Internet to establish a controlled link and to erect an outer security wall or perimeter</a:t>
            </a:r>
          </a:p>
          <a:p>
            <a:pPr lvl="1">
              <a:buClr>
                <a:schemeClr val="bg1"/>
              </a:buClr>
            </a:pPr>
            <a:r>
              <a:rPr lang="en-AU" dirty="0" smtClean="0">
                <a:solidFill>
                  <a:schemeClr val="tx2">
                    <a:lumMod val="10000"/>
                  </a:schemeClr>
                </a:solidFill>
              </a:rPr>
              <a:t>The aim of this perimeter is to protect the premises network from Internet-based attacks and to provide a single choke point where security and auditing can be imposed</a:t>
            </a:r>
          </a:p>
          <a:p>
            <a:pPr lvl="1">
              <a:buClr>
                <a:schemeClr val="bg1"/>
              </a:buClr>
            </a:pPr>
            <a:r>
              <a:rPr lang="en-AU" dirty="0" smtClean="0">
                <a:solidFill>
                  <a:schemeClr val="tx2">
                    <a:lumMod val="10000"/>
                  </a:schemeClr>
                </a:solidFill>
              </a:rPr>
              <a:t>May be a single computer system or a set of two or more systems that cooperate to perform the firewall function</a:t>
            </a:r>
          </a:p>
          <a:p>
            <a:endParaRPr lang="en-AU" dirty="0" smtClean="0">
              <a:solidFill>
                <a:schemeClr val="tx2">
                  <a:lumMod val="10000"/>
                </a:schemeClr>
              </a:solidFill>
            </a:endParaRPr>
          </a:p>
          <a:p>
            <a:endParaRPr lang="en-AU" dirty="0" smtClean="0">
              <a:solidFill>
                <a:schemeClr val="tx2">
                  <a:lumMod val="10000"/>
                </a:schemeClr>
              </a:solidFill>
            </a:endParaRPr>
          </a:p>
          <a:p>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2753"/>
            <a:ext cx="9144000" cy="1283167"/>
          </a:xfrm>
        </p:spPr>
        <p:txBody>
          <a:bodyPr/>
          <a:lstStyle/>
          <a:p>
            <a:r>
              <a:rPr lang="en-AU" dirty="0" smtClean="0"/>
              <a:t>Firewall characteristics</a:t>
            </a:r>
            <a:endParaRPr lang="en-AU" dirty="0"/>
          </a:p>
        </p:txBody>
      </p:sp>
      <p:sp>
        <p:nvSpPr>
          <p:cNvPr id="47107" name="Rectangle 3"/>
          <p:cNvSpPr>
            <a:spLocks noGrp="1" noChangeArrowheads="1"/>
          </p:cNvSpPr>
          <p:nvPr>
            <p:ph idx="1"/>
          </p:nvPr>
        </p:nvSpPr>
        <p:spPr>
          <a:xfrm>
            <a:off x="457200" y="1524000"/>
            <a:ext cx="8077200" cy="2514600"/>
          </a:xfrm>
        </p:spPr>
        <p:txBody>
          <a:bodyPr>
            <a:normAutofit fontScale="85000" lnSpcReduction="20000"/>
          </a:bodyPr>
          <a:lstStyle/>
          <a:p>
            <a:r>
              <a:rPr lang="en-AU" dirty="0" smtClean="0">
                <a:solidFill>
                  <a:schemeClr val="tx2">
                    <a:lumMod val="10000"/>
                  </a:schemeClr>
                </a:solidFill>
              </a:rPr>
              <a:t>Design goals for a firewall:</a:t>
            </a:r>
          </a:p>
          <a:p>
            <a:pPr lvl="1">
              <a:buClr>
                <a:schemeClr val="bg1"/>
              </a:buClr>
            </a:pPr>
            <a:r>
              <a:rPr lang="en-AU" dirty="0" smtClean="0">
                <a:solidFill>
                  <a:schemeClr val="tx2">
                    <a:lumMod val="10000"/>
                  </a:schemeClr>
                </a:solidFill>
              </a:rPr>
              <a:t>All traffic from inside to outside, and </a:t>
            </a:r>
            <a:r>
              <a:rPr lang="en-AU" dirty="0" smtClean="0">
                <a:solidFill>
                  <a:schemeClr val="tx2">
                    <a:lumMod val="10000"/>
                  </a:schemeClr>
                </a:solidFill>
              </a:rPr>
              <a:t>vice </a:t>
            </a:r>
            <a:r>
              <a:rPr lang="en-AU" dirty="0" smtClean="0">
                <a:solidFill>
                  <a:schemeClr val="tx2">
                    <a:lumMod val="10000"/>
                  </a:schemeClr>
                </a:solidFill>
              </a:rPr>
              <a:t>versa, must pass through the firewall</a:t>
            </a:r>
          </a:p>
          <a:p>
            <a:pPr lvl="1">
              <a:buClr>
                <a:schemeClr val="bg1"/>
              </a:buClr>
            </a:pPr>
            <a:r>
              <a:rPr lang="en-AU" dirty="0" smtClean="0">
                <a:solidFill>
                  <a:schemeClr val="tx2">
                    <a:lumMod val="10000"/>
                  </a:schemeClr>
                </a:solidFill>
              </a:rPr>
              <a:t>Only authorized traffic, as defined by the local security policy, will be allowed to pass</a:t>
            </a:r>
          </a:p>
          <a:p>
            <a:pPr lvl="1">
              <a:buClr>
                <a:schemeClr val="bg1"/>
              </a:buClr>
            </a:pPr>
            <a:r>
              <a:rPr lang="en-AU" dirty="0" smtClean="0">
                <a:solidFill>
                  <a:schemeClr val="tx2">
                    <a:lumMod val="10000"/>
                  </a:schemeClr>
                </a:solidFill>
              </a:rPr>
              <a:t>The firewall itself is immune to penetration</a:t>
            </a:r>
          </a:p>
          <a:p>
            <a:r>
              <a:rPr lang="en-AU" dirty="0" smtClean="0">
                <a:solidFill>
                  <a:schemeClr val="tx2">
                    <a:lumMod val="10000"/>
                  </a:schemeClr>
                </a:solidFill>
              </a:rPr>
              <a:t>Techniques that firewalls use to control access and enforce the site’s security policy:</a:t>
            </a:r>
          </a:p>
        </p:txBody>
      </p:sp>
      <p:graphicFrame>
        <p:nvGraphicFramePr>
          <p:cNvPr id="4" name="Diagram 3"/>
          <p:cNvGraphicFramePr/>
          <p:nvPr/>
        </p:nvGraphicFramePr>
        <p:xfrm>
          <a:off x="609600" y="3962400"/>
          <a:ext cx="7848600" cy="2768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dirty="0" smtClean="0"/>
              <a:t>Firewall expectations</a:t>
            </a:r>
            <a:endParaRPr lang="en-US" dirty="0"/>
          </a:p>
        </p:txBody>
      </p:sp>
      <p:graphicFrame>
        <p:nvGraphicFramePr>
          <p:cNvPr id="4" name="Content Placeholder 3"/>
          <p:cNvGraphicFramePr>
            <a:graphicFrameLocks noGrp="1"/>
          </p:cNvGraphicFramePr>
          <p:nvPr>
            <p:ph idx="1"/>
          </p:nvPr>
        </p:nvGraphicFramePr>
        <p:xfrm>
          <a:off x="779463" y="1828800"/>
          <a:ext cx="7583488"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dirty="0" smtClean="0"/>
              <a:t>Firewall limitations</a:t>
            </a:r>
            <a:endParaRPr lang="en-US" dirty="0"/>
          </a:p>
        </p:txBody>
      </p:sp>
      <p:graphicFrame>
        <p:nvGraphicFramePr>
          <p:cNvPr id="7" name="Diagram 6"/>
          <p:cNvGraphicFramePr/>
          <p:nvPr/>
        </p:nvGraphicFramePr>
        <p:xfrm>
          <a:off x="0" y="2133600"/>
          <a:ext cx="9296400" cy="4267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86200" y="3962400"/>
            <a:ext cx="1828800" cy="461665"/>
          </a:xfrm>
          <a:prstGeom prst="rect">
            <a:avLst/>
          </a:prstGeom>
          <a:noFill/>
        </p:spPr>
        <p:txBody>
          <a:bodyPr wrap="square" rtlCol="0">
            <a:spAutoFit/>
          </a:bodyPr>
          <a:lstStyle/>
          <a:p>
            <a:r>
              <a:rPr lang="en-US" sz="2400" dirty="0" smtClean="0">
                <a:solidFill>
                  <a:schemeClr val="bg2"/>
                </a:solidFill>
              </a:rPr>
              <a:t>A Firewall</a:t>
            </a:r>
            <a:endParaRPr lang="en-US" sz="24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TextBox 3"/>
          <p:cNvSpPr txBox="1">
            <a:spLocks noChangeArrowheads="1"/>
          </p:cNvSpPr>
          <p:nvPr/>
        </p:nvSpPr>
        <p:spPr bwMode="auto">
          <a:xfrm>
            <a:off x="2932113" y="3463925"/>
            <a:ext cx="185737" cy="368300"/>
          </a:xfrm>
          <a:prstGeom prst="rect">
            <a:avLst/>
          </a:prstGeom>
          <a:noFill/>
          <a:ln w="9525">
            <a:noFill/>
            <a:miter lim="800000"/>
            <a:headEnd/>
            <a:tailEnd/>
          </a:ln>
        </p:spPr>
        <p:txBody>
          <a:bodyPr wrap="none">
            <a:prstTxWarp prst="textNoShape">
              <a:avLst/>
            </a:prstTxWarp>
            <a:spAutoFit/>
          </a:bodyPr>
          <a:lstStyle/>
          <a:p>
            <a:endParaRPr lang="en-US" dirty="0"/>
          </a:p>
        </p:txBody>
      </p:sp>
      <p:pic>
        <p:nvPicPr>
          <p:cNvPr id="6" name="Picture 5" descr="f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1000" y="838200"/>
            <a:ext cx="8289987" cy="2647950"/>
          </a:xfrm>
          <a:prstGeom prst="rect">
            <a:avLst/>
          </a:prstGeom>
          <a:solidFill>
            <a:schemeClr val="tx1"/>
          </a:solidFill>
        </p:spPr>
      </p:pic>
      <p:sp>
        <p:nvSpPr>
          <p:cNvPr id="8" name="Text Placeholder 7"/>
          <p:cNvSpPr>
            <a:spLocks noGrp="1"/>
          </p:cNvSpPr>
          <p:nvPr>
            <p:ph type="body" idx="1"/>
          </p:nvPr>
        </p:nvSpPr>
        <p:spPr>
          <a:xfrm>
            <a:off x="779463" y="4876800"/>
            <a:ext cx="7583487" cy="1600200"/>
          </a:xfrm>
        </p:spPr>
        <p:txBody>
          <a:bodyPr>
            <a:normAutofit/>
          </a:bodyPr>
          <a:lstStyle/>
          <a:p>
            <a:r>
              <a:rPr lang="en-US" sz="3600" dirty="0" smtClean="0">
                <a:solidFill>
                  <a:schemeClr val="tx2">
                    <a:lumMod val="10000"/>
                  </a:schemeClr>
                </a:solidFill>
              </a:rPr>
              <a:t>Table 12.1</a:t>
            </a:r>
          </a:p>
          <a:p>
            <a:r>
              <a:rPr lang="en-US" sz="3600" dirty="0" smtClean="0">
                <a:solidFill>
                  <a:schemeClr val="tx2">
                    <a:lumMod val="10000"/>
                  </a:schemeClr>
                </a:solidFill>
              </a:rPr>
              <a:t>Packet-Filtering Example</a:t>
            </a:r>
            <a:endParaRPr lang="en-US" sz="3600" dirty="0">
              <a:solidFill>
                <a:schemeClr val="tx2">
                  <a:lumMod val="10000"/>
                </a:schemeClr>
              </a:solidFill>
            </a:endParaRPr>
          </a:p>
        </p:txBody>
      </p:sp>
    </p:spTree>
  </p:cSld>
  <p:clrMapOvr>
    <a:masterClrMapping/>
  </p:clrMapOvr>
  <p:transition spd="med">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4508</TotalTime>
  <Words>7333</Words>
  <Application>Microsoft Macintosh PowerPoint</Application>
  <PresentationFormat>On-screen Show (4:3)</PresentationFormat>
  <Paragraphs>706</Paragraphs>
  <Slides>23</Slides>
  <Notes>23</Notes>
  <HiddenSlides>0</HiddenSlides>
  <MMClips>0</MMClips>
  <ScaleCrop>false</ScaleCrop>
  <HeadingPairs>
    <vt:vector size="4" baseType="variant">
      <vt:variant>
        <vt:lpstr>Design Template</vt:lpstr>
      </vt:variant>
      <vt:variant>
        <vt:i4>2</vt:i4>
      </vt:variant>
      <vt:variant>
        <vt:lpstr>Slide Titles</vt:lpstr>
      </vt:variant>
      <vt:variant>
        <vt:i4>23</vt:i4>
      </vt:variant>
    </vt:vector>
  </HeadingPairs>
  <TitlesOfParts>
    <vt:vector size="25" baseType="lpstr">
      <vt:lpstr>ch01</vt:lpstr>
      <vt:lpstr>1_Precedent</vt:lpstr>
      <vt:lpstr>Network Security Essentials</vt:lpstr>
      <vt:lpstr>Chapter 12</vt:lpstr>
      <vt:lpstr>Slide 3</vt:lpstr>
      <vt:lpstr>The Need for firewalls</vt:lpstr>
      <vt:lpstr>Firewall characteristics</vt:lpstr>
      <vt:lpstr>Firewall expectations</vt:lpstr>
      <vt:lpstr>Firewall limitations</vt:lpstr>
      <vt:lpstr>Slide 8</vt:lpstr>
      <vt:lpstr>Slide 9</vt:lpstr>
      <vt:lpstr>Packet Filtering firewalls</vt:lpstr>
      <vt:lpstr>Attacks and countermeasures</vt:lpstr>
      <vt:lpstr>Slide 12</vt:lpstr>
      <vt:lpstr>Application Level Gateway</vt:lpstr>
      <vt:lpstr>Circuit-Level Gateway</vt:lpstr>
      <vt:lpstr>Bastion Host</vt:lpstr>
      <vt:lpstr>Host-Based Firewall</vt:lpstr>
      <vt:lpstr>Personal Firewall</vt:lpstr>
      <vt:lpstr>Slide 18</vt:lpstr>
      <vt:lpstr>Slide 19</vt:lpstr>
      <vt:lpstr>Slide 20</vt:lpstr>
      <vt:lpstr>Slide 21</vt:lpstr>
      <vt:lpstr>Summary of Firewall Locations and Topologies</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22</dc:subject>
  <dc:creator>Dr Lawrie Brown</dc:creator>
  <cp:keywords/>
  <dc:description/>
  <cp:lastModifiedBy>Kevin McLaughlin</cp:lastModifiedBy>
  <cp:revision>51</cp:revision>
  <cp:lastPrinted>2009-10-28T02:51:57Z</cp:lastPrinted>
  <dcterms:created xsi:type="dcterms:W3CDTF">2013-04-29T20:04:20Z</dcterms:created>
  <dcterms:modified xsi:type="dcterms:W3CDTF">2013-04-29T20:27:27Z</dcterms:modified>
  <cp:category/>
</cp:coreProperties>
</file>