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media/audio1.bin" ContentType="audio/unknown"/>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17"/>
  </p:notesMasterIdLst>
  <p:sldIdLst>
    <p:sldId id="960" r:id="rId5"/>
    <p:sldId id="1041" r:id="rId6"/>
    <p:sldId id="1054" r:id="rId7"/>
    <p:sldId id="1055" r:id="rId8"/>
    <p:sldId id="965" r:id="rId9"/>
    <p:sldId id="1056" r:id="rId10"/>
    <p:sldId id="1057" r:id="rId11"/>
    <p:sldId id="1058" r:id="rId12"/>
    <p:sldId id="1059" r:id="rId13"/>
    <p:sldId id="1060" r:id="rId14"/>
    <p:sldId id="1061" r:id="rId15"/>
    <p:sldId id="1062" r:id="rId16"/>
    <p:sldId id="1063" r:id="rId17"/>
    <p:sldId id="1064" r:id="rId18"/>
    <p:sldId id="1065" r:id="rId19"/>
    <p:sldId id="1066" r:id="rId20"/>
    <p:sldId id="1042" r:id="rId21"/>
    <p:sldId id="1068" r:id="rId22"/>
    <p:sldId id="1069" r:id="rId23"/>
    <p:sldId id="1070" r:id="rId24"/>
    <p:sldId id="1072" r:id="rId25"/>
    <p:sldId id="1073" r:id="rId26"/>
    <p:sldId id="1074" r:id="rId27"/>
    <p:sldId id="1075" r:id="rId28"/>
    <p:sldId id="1076" r:id="rId29"/>
    <p:sldId id="1077" r:id="rId30"/>
    <p:sldId id="1078" r:id="rId31"/>
    <p:sldId id="1079" r:id="rId32"/>
    <p:sldId id="1080" r:id="rId33"/>
    <p:sldId id="1081" r:id="rId34"/>
    <p:sldId id="1082" r:id="rId35"/>
    <p:sldId id="1083" r:id="rId36"/>
    <p:sldId id="1084" r:id="rId37"/>
    <p:sldId id="1085" r:id="rId38"/>
    <p:sldId id="1086" r:id="rId39"/>
    <p:sldId id="1087" r:id="rId40"/>
    <p:sldId id="1088" r:id="rId41"/>
    <p:sldId id="1089" r:id="rId42"/>
    <p:sldId id="1095" r:id="rId43"/>
    <p:sldId id="1093" r:id="rId44"/>
    <p:sldId id="1094" r:id="rId45"/>
    <p:sldId id="1096" r:id="rId46"/>
    <p:sldId id="1097" r:id="rId47"/>
    <p:sldId id="1100" r:id="rId48"/>
    <p:sldId id="1098" r:id="rId49"/>
    <p:sldId id="1099" r:id="rId50"/>
    <p:sldId id="1160" r:id="rId51"/>
    <p:sldId id="1049" r:id="rId52"/>
    <p:sldId id="1101" r:id="rId53"/>
    <p:sldId id="1102" r:id="rId54"/>
    <p:sldId id="1103" r:id="rId55"/>
    <p:sldId id="1104" r:id="rId56"/>
    <p:sldId id="1106" r:id="rId57"/>
    <p:sldId id="1107" r:id="rId58"/>
    <p:sldId id="1108" r:id="rId59"/>
    <p:sldId id="1109" r:id="rId60"/>
    <p:sldId id="1110" r:id="rId61"/>
    <p:sldId id="1050" r:id="rId62"/>
    <p:sldId id="1112" r:id="rId63"/>
    <p:sldId id="1113" r:id="rId64"/>
    <p:sldId id="1114" r:id="rId65"/>
    <p:sldId id="1115" r:id="rId66"/>
    <p:sldId id="1116" r:id="rId67"/>
    <p:sldId id="1125" r:id="rId68"/>
    <p:sldId id="1117" r:id="rId69"/>
    <p:sldId id="1118" r:id="rId70"/>
    <p:sldId id="1119" r:id="rId71"/>
    <p:sldId id="1120" r:id="rId72"/>
    <p:sldId id="1121" r:id="rId73"/>
    <p:sldId id="1122" r:id="rId74"/>
    <p:sldId id="1123" r:id="rId75"/>
    <p:sldId id="1124" r:id="rId76"/>
    <p:sldId id="1051" r:id="rId77"/>
    <p:sldId id="1127" r:id="rId78"/>
    <p:sldId id="1126" r:id="rId79"/>
    <p:sldId id="1128" r:id="rId80"/>
    <p:sldId id="1129" r:id="rId81"/>
    <p:sldId id="1130" r:id="rId82"/>
    <p:sldId id="1131" r:id="rId83"/>
    <p:sldId id="1132" r:id="rId84"/>
    <p:sldId id="1133" r:id="rId85"/>
    <p:sldId id="1134" r:id="rId86"/>
    <p:sldId id="1052" r:id="rId87"/>
    <p:sldId id="1135" r:id="rId88"/>
    <p:sldId id="1136" r:id="rId89"/>
    <p:sldId id="1137" r:id="rId90"/>
    <p:sldId id="1138" r:id="rId91"/>
    <p:sldId id="1141" r:id="rId92"/>
    <p:sldId id="1142" r:id="rId93"/>
    <p:sldId id="1143" r:id="rId94"/>
    <p:sldId id="1139" r:id="rId95"/>
    <p:sldId id="1140" r:id="rId96"/>
    <p:sldId id="1144" r:id="rId97"/>
    <p:sldId id="1146" r:id="rId98"/>
    <p:sldId id="533" r:id="rId99"/>
    <p:sldId id="534" r:id="rId100"/>
    <p:sldId id="1145" r:id="rId101"/>
    <p:sldId id="1147" r:id="rId102"/>
    <p:sldId id="1053" r:id="rId103"/>
    <p:sldId id="1148" r:id="rId104"/>
    <p:sldId id="1149" r:id="rId105"/>
    <p:sldId id="1150" r:id="rId106"/>
    <p:sldId id="1151" r:id="rId107"/>
    <p:sldId id="1152" r:id="rId108"/>
    <p:sldId id="1153" r:id="rId109"/>
    <p:sldId id="1154" r:id="rId110"/>
    <p:sldId id="1155" r:id="rId111"/>
    <p:sldId id="1156" r:id="rId112"/>
    <p:sldId id="1157" r:id="rId113"/>
    <p:sldId id="1158" r:id="rId114"/>
    <p:sldId id="1159" r:id="rId115"/>
    <p:sldId id="1048" r:id="rId1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0742" autoAdjust="0"/>
    <p:restoredTop sz="81057" autoAdjust="0"/>
  </p:normalViewPr>
  <p:slideViewPr>
    <p:cSldViewPr snapToGrid="0" snapToObjects="1">
      <p:cViewPr varScale="1">
        <p:scale>
          <a:sx n="65" d="100"/>
          <a:sy n="65" d="100"/>
        </p:scale>
        <p:origin x="1022" y="53"/>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notesMaster" Target="notesMasters/notesMaster1.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slide" Target="slides/slide109.xml"/><Relationship Id="rId118"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2.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9/11/2024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3" Type="http://schemas.openxmlformats.org/officeDocument/2006/relationships/hyperlink" Target="https://developer.mozilla.org/en-US/docs/Web/HTTP/Methods/PUT" TargetMode="External"/><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3" Type="http://schemas.openxmlformats.org/officeDocument/2006/relationships/hyperlink" Target="https://developer.mozilla.org/en-US/docs/Web/HTTP/Status/429" TargetMode="External"/><Relationship Id="rId2" Type="http://schemas.openxmlformats.org/officeDocument/2006/relationships/slide" Target="../slides/slide30.xml"/><Relationship Id="rId1" Type="http://schemas.openxmlformats.org/officeDocument/2006/relationships/notesMaster" Target="../notesMasters/notesMaster1.xml"/><Relationship Id="rId4" Type="http://schemas.openxmlformats.org/officeDocument/2006/relationships/hyperlink" Target="https://developer.mozilla.org/en-US/docs/Web/HTTP/Status/500" TargetMode="Externa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2804268982"/>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223754755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9982138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251073490"/>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a:t>
            </a:r>
            <a:r>
              <a:rPr lang="en-US" sz="1200" b="0" i="0" kern="1200" dirty="0" smtClean="0">
                <a:solidFill>
                  <a:schemeClr val="tx1"/>
                </a:solidFill>
                <a:effectLst/>
                <a:latin typeface="+mn-lt"/>
                <a:ea typeface="+mn-ea"/>
                <a:cs typeface="+mn-cs"/>
              </a:rPr>
              <a:t>Addresses for AF_INET sockets are IP addresses and port numbers.” (https://www.ibm.com/docs/en/i/7.4?topic=family-af-inet-address)</a:t>
            </a:r>
          </a:p>
          <a:p>
            <a:pPr marL="171450" indent="-171450">
              <a:buFont typeface="Arial" panose="020B0604020202020204" pitchFamily="34" charset="0"/>
              <a:buChar char="•"/>
            </a:pPr>
            <a:r>
              <a:rPr lang="en-US" dirty="0" smtClean="0"/>
              <a:t>SOCK_DGRAM (datagram socket): “</a:t>
            </a:r>
            <a:r>
              <a:rPr lang="en-US" sz="1200" b="0" i="0" kern="1200" dirty="0" smtClean="0">
                <a:solidFill>
                  <a:schemeClr val="tx1"/>
                </a:solidFill>
                <a:effectLst/>
                <a:latin typeface="+mn-lt"/>
                <a:ea typeface="+mn-ea"/>
                <a:cs typeface="+mn-cs"/>
              </a:rPr>
              <a:t>A </a:t>
            </a:r>
            <a:r>
              <a:rPr lang="en-US" sz="1200" b="0" i="1" kern="1200" dirty="0" smtClean="0">
                <a:solidFill>
                  <a:schemeClr val="tx1"/>
                </a:solidFill>
                <a:effectLst/>
                <a:latin typeface="+mn-lt"/>
                <a:ea typeface="+mn-ea"/>
                <a:cs typeface="+mn-cs"/>
              </a:rPr>
              <a:t>datagram</a:t>
            </a:r>
            <a:r>
              <a:rPr lang="en-US" sz="1200" b="0" i="0" kern="1200" dirty="0" smtClean="0">
                <a:solidFill>
                  <a:schemeClr val="tx1"/>
                </a:solidFill>
                <a:effectLst/>
                <a:latin typeface="+mn-lt"/>
                <a:ea typeface="+mn-ea"/>
                <a:cs typeface="+mn-cs"/>
              </a:rPr>
              <a:t> socket supports the bidirectional flow of data, which is not sequenced, reliable, or unduplicated. Visit https://www.ibm.com/docs/en/aix/7.1?topic=protocols-socket-types to view a list of socket types.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103</a:t>
            </a:fld>
            <a:endParaRPr lang="en-US"/>
          </a:p>
        </p:txBody>
      </p:sp>
    </p:spTree>
    <p:extLst>
      <p:ext uri="{BB962C8B-B14F-4D97-AF65-F5344CB8AC3E}">
        <p14:creationId xmlns:p14="http://schemas.microsoft.com/office/powerpoint/2010/main" val="268171647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sz="1200" b="0" i="0" kern="1200" dirty="0" err="1" smtClean="0">
                <a:solidFill>
                  <a:schemeClr val="tx1"/>
                </a:solidFill>
                <a:effectLst/>
                <a:latin typeface="+mn-lt"/>
                <a:ea typeface="+mn-ea"/>
                <a:cs typeface="+mn-cs"/>
              </a:rPr>
              <a:t>socket.recvfrom</a:t>
            </a:r>
            <a:r>
              <a:rPr lang="en-US" sz="1200" b="0" i="0" kern="1200" dirty="0" smtClean="0">
                <a:solidFill>
                  <a:schemeClr val="tx1"/>
                </a:solidFill>
                <a:effectLst/>
                <a:latin typeface="+mn-lt"/>
                <a:ea typeface="+mn-ea"/>
                <a:cs typeface="+mn-cs"/>
              </a:rPr>
              <a:t>(</a:t>
            </a:r>
            <a:r>
              <a:rPr lang="en-US" sz="1200" b="0" i="0" kern="1200" dirty="0" err="1" smtClean="0">
                <a:solidFill>
                  <a:schemeClr val="tx1"/>
                </a:solidFill>
                <a:effectLst/>
                <a:latin typeface="+mn-lt"/>
                <a:ea typeface="+mn-ea"/>
                <a:cs typeface="+mn-cs"/>
              </a:rPr>
              <a:t>bufsize</a:t>
            </a:r>
            <a:r>
              <a:rPr lang="en-US" sz="1200" b="0" i="0" kern="1200" dirty="0" smtClean="0">
                <a:solidFill>
                  <a:schemeClr val="tx1"/>
                </a:solidFill>
                <a:effectLst/>
                <a:latin typeface="+mn-lt"/>
                <a:ea typeface="+mn-ea"/>
                <a:cs typeface="+mn-cs"/>
              </a:rPr>
              <a:t>[, flags]):</a:t>
            </a:r>
            <a:r>
              <a:rPr lang="en-US" sz="1200" b="0" i="0" kern="1200" baseline="0" dirty="0" smtClean="0">
                <a:solidFill>
                  <a:schemeClr val="tx1"/>
                </a:solidFill>
                <a:effectLst/>
                <a:latin typeface="+mn-lt"/>
                <a:ea typeface="+mn-ea"/>
                <a:cs typeface="+mn-cs"/>
              </a:rPr>
              <a:t> https://pythontic.com/modules/socket/recvfrom</a:t>
            </a:r>
          </a:p>
          <a:p>
            <a:pPr marL="628650" lvl="1" indent="-171450">
              <a:buFont typeface="Arial" panose="020B0604020202020204" pitchFamily="34" charset="0"/>
              <a:buChar char="•"/>
            </a:pPr>
            <a:r>
              <a:rPr lang="en-US" sz="1200" b="0" i="0" kern="1200" dirty="0" err="1" smtClean="0">
                <a:solidFill>
                  <a:schemeClr val="tx1"/>
                </a:solidFill>
                <a:effectLst/>
                <a:latin typeface="+mn-lt"/>
                <a:ea typeface="+mn-ea"/>
                <a:cs typeface="+mn-cs"/>
              </a:rPr>
              <a:t>bufsize</a:t>
            </a:r>
            <a:r>
              <a:rPr lang="en-US" sz="1200" b="0" i="0" kern="1200" dirty="0" smtClean="0">
                <a:solidFill>
                  <a:schemeClr val="tx1"/>
                </a:solidFill>
                <a:effectLst/>
                <a:latin typeface="+mn-lt"/>
                <a:ea typeface="+mn-ea"/>
                <a:cs typeface="+mn-cs"/>
              </a:rPr>
              <a:t> - The number of bytes to be read from the </a:t>
            </a:r>
            <a:r>
              <a:rPr lang="en-US" sz="1200" b="1" i="0" kern="1200" dirty="0" smtClean="0">
                <a:solidFill>
                  <a:schemeClr val="tx1"/>
                </a:solidFill>
                <a:effectLst/>
                <a:latin typeface="+mn-lt"/>
                <a:ea typeface="+mn-ea"/>
                <a:cs typeface="+mn-cs"/>
              </a:rPr>
              <a:t>UDP socket.</a:t>
            </a:r>
          </a:p>
          <a:p>
            <a:pPr marL="628650" lvl="1" indent="-171450">
              <a:buFont typeface="Arial" panose="020B0604020202020204" pitchFamily="34" charset="0"/>
              <a:buChar char="•"/>
            </a:pPr>
            <a:r>
              <a:rPr lang="en-US" sz="1200" b="0" i="0" kern="1200" smtClean="0">
                <a:solidFill>
                  <a:schemeClr val="tx1"/>
                </a:solidFill>
                <a:effectLst/>
                <a:latin typeface="+mn-lt"/>
                <a:ea typeface="+mn-ea"/>
                <a:cs typeface="+mn-cs"/>
              </a:rPr>
              <a:t>Returns a bytes object read from an UDP socket and the address of the client socket as a tuple.</a:t>
            </a:r>
          </a:p>
          <a:p>
            <a:pPr marL="628650" lvl="1" indent="-171450">
              <a:buFont typeface="Arial" panose="020B0604020202020204" pitchFamily="34" charset="0"/>
              <a:buChar char="•"/>
            </a:pPr>
            <a:endParaRPr lang="en-US" sz="1200" b="1" i="0" kern="1200" dirty="0" smtClean="0">
              <a:solidFill>
                <a:schemeClr val="tx1"/>
              </a:solidFill>
              <a:effectLst/>
              <a:latin typeface="+mn-lt"/>
              <a:ea typeface="+mn-ea"/>
              <a:cs typeface="+mn-cs"/>
            </a:endParaRPr>
          </a:p>
          <a:p>
            <a:pPr marL="628650" lvl="1"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a:p>
        </p:txBody>
      </p:sp>
    </p:spTree>
    <p:extLst>
      <p:ext uri="{BB962C8B-B14F-4D97-AF65-F5344CB8AC3E}">
        <p14:creationId xmlns:p14="http://schemas.microsoft.com/office/powerpoint/2010/main" val="172120813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a:p>
        </p:txBody>
      </p:sp>
    </p:spTree>
    <p:extLst>
      <p:ext uri="{BB962C8B-B14F-4D97-AF65-F5344CB8AC3E}">
        <p14:creationId xmlns:p14="http://schemas.microsoft.com/office/powerpoint/2010/main" val="207467768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a:p>
        </p:txBody>
      </p:sp>
    </p:spTree>
    <p:extLst>
      <p:ext uri="{BB962C8B-B14F-4D97-AF65-F5344CB8AC3E}">
        <p14:creationId xmlns:p14="http://schemas.microsoft.com/office/powerpoint/2010/main" val="322798937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107</a:t>
            </a:fld>
            <a:endParaRPr lang="en-US"/>
          </a:p>
        </p:txBody>
      </p:sp>
    </p:spTree>
    <p:extLst>
      <p:ext uri="{BB962C8B-B14F-4D97-AF65-F5344CB8AC3E}">
        <p14:creationId xmlns:p14="http://schemas.microsoft.com/office/powerpoint/2010/main" val="368603428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108</a:t>
            </a:fld>
            <a:endParaRPr lang="en-US"/>
          </a:p>
        </p:txBody>
      </p:sp>
    </p:spTree>
    <p:extLst>
      <p:ext uri="{BB962C8B-B14F-4D97-AF65-F5344CB8AC3E}">
        <p14:creationId xmlns:p14="http://schemas.microsoft.com/office/powerpoint/2010/main" val="2756536508"/>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a:p>
        </p:txBody>
      </p:sp>
    </p:spTree>
    <p:extLst>
      <p:ext uri="{BB962C8B-B14F-4D97-AF65-F5344CB8AC3E}">
        <p14:creationId xmlns:p14="http://schemas.microsoft.com/office/powerpoint/2010/main" val="35005541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a:p>
        </p:txBody>
      </p:sp>
    </p:spTree>
    <p:extLst>
      <p:ext uri="{BB962C8B-B14F-4D97-AF65-F5344CB8AC3E}">
        <p14:creationId xmlns:p14="http://schemas.microsoft.com/office/powerpoint/2010/main" val="3454072360"/>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110</a:t>
            </a:fld>
            <a:endParaRPr lang="en-US"/>
          </a:p>
        </p:txBody>
      </p:sp>
    </p:spTree>
    <p:extLst>
      <p:ext uri="{BB962C8B-B14F-4D97-AF65-F5344CB8AC3E}">
        <p14:creationId xmlns:p14="http://schemas.microsoft.com/office/powerpoint/2010/main" val="135413550"/>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111</a:t>
            </a:fld>
            <a:endParaRPr lang="en-US"/>
          </a:p>
        </p:txBody>
      </p:sp>
    </p:spTree>
    <p:extLst>
      <p:ext uri="{BB962C8B-B14F-4D97-AF65-F5344CB8AC3E}">
        <p14:creationId xmlns:p14="http://schemas.microsoft.com/office/powerpoint/2010/main" val="3383160678"/>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112</a:t>
            </a:fld>
            <a:endParaRPr lang="en-US"/>
          </a:p>
        </p:txBody>
      </p:sp>
    </p:spTree>
    <p:extLst>
      <p:ext uri="{BB962C8B-B14F-4D97-AF65-F5344CB8AC3E}">
        <p14:creationId xmlns:p14="http://schemas.microsoft.com/office/powerpoint/2010/main" val="30618448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12</a:t>
            </a:fld>
            <a:endParaRPr lang="en-US"/>
          </a:p>
        </p:txBody>
      </p:sp>
    </p:spTree>
    <p:extLst>
      <p:ext uri="{BB962C8B-B14F-4D97-AF65-F5344CB8AC3E}">
        <p14:creationId xmlns:p14="http://schemas.microsoft.com/office/powerpoint/2010/main" val="1225545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it-IT" sz="1200" b="0" i="0" u="none" strike="noStrike" kern="1200" dirty="0" smtClean="0">
                <a:solidFill>
                  <a:schemeClr val="tx1"/>
                </a:solidFill>
                <a:effectLst/>
                <a:latin typeface="+mn-lt"/>
                <a:ea typeface="+mn-ea"/>
                <a:cs typeface="+mn-cs"/>
              </a:rPr>
              <a:t>video data:</a:t>
            </a:r>
            <a:r>
              <a:rPr lang="it-IT" dirty="0" smtClean="0"/>
              <a:t> </a:t>
            </a:r>
            <a:r>
              <a:rPr lang="it-IT" sz="1200" b="0" i="0" u="none" strike="noStrike" kern="1200" dirty="0" smtClean="0">
                <a:solidFill>
                  <a:schemeClr val="tx1"/>
                </a:solidFill>
                <a:effectLst/>
                <a:latin typeface="+mn-lt"/>
                <a:ea typeface="+mn-ea"/>
                <a:cs typeface="+mn-cs"/>
              </a:rPr>
              <a:t>30</a:t>
            </a:r>
            <a:r>
              <a:rPr lang="it-IT" dirty="0" smtClean="0"/>
              <a:t> </a:t>
            </a:r>
            <a:r>
              <a:rPr lang="it-IT" sz="1200" b="0" i="0" u="none" strike="noStrike" kern="1200" dirty="0" smtClean="0">
                <a:solidFill>
                  <a:schemeClr val="tx1"/>
                </a:solidFill>
                <a:effectLst/>
                <a:latin typeface="+mn-lt"/>
                <a:ea typeface="+mn-ea"/>
                <a:cs typeface="+mn-cs"/>
              </a:rPr>
              <a:t>frames per second</a:t>
            </a:r>
            <a:r>
              <a:rPr lang="it-IT" dirty="0" smtClean="0"/>
              <a:t> </a:t>
            </a:r>
          </a:p>
          <a:p>
            <a:r>
              <a:rPr lang="it-IT" sz="1200" b="0" i="0" u="none" strike="noStrike" kern="1200" dirty="0" smtClean="0">
                <a:solidFill>
                  <a:schemeClr val="tx1"/>
                </a:solidFill>
                <a:effectLst/>
                <a:latin typeface="+mn-lt"/>
                <a:ea typeface="+mn-ea"/>
                <a:cs typeface="+mn-cs"/>
              </a:rPr>
              <a:t>10000</a:t>
            </a:r>
            <a:r>
              <a:rPr lang="it-IT" dirty="0" smtClean="0"/>
              <a:t> </a:t>
            </a:r>
            <a:r>
              <a:rPr lang="it-IT" sz="1200" b="0" i="0" u="none" strike="noStrike" kern="1200" dirty="0" smtClean="0">
                <a:solidFill>
                  <a:schemeClr val="tx1"/>
                </a:solidFill>
                <a:effectLst/>
                <a:latin typeface="+mn-lt"/>
                <a:ea typeface="+mn-ea"/>
                <a:cs typeface="+mn-cs"/>
              </a:rPr>
              <a:t>bps</a:t>
            </a:r>
            <a:r>
              <a:rPr lang="it-IT" dirty="0" smtClean="0"/>
              <a:t> </a:t>
            </a:r>
            <a:r>
              <a:rPr lang="it-IT" dirty="0" smtClean="0">
                <a:sym typeface="Wingdings" panose="05000000000000000000" pitchFamily="2" charset="2"/>
              </a:rPr>
              <a:t> </a:t>
            </a:r>
            <a:r>
              <a:rPr lang="it-IT" sz="1200" b="0" i="0" u="none" strike="noStrike" kern="1200" dirty="0" smtClean="0">
                <a:solidFill>
                  <a:schemeClr val="tx1"/>
                </a:solidFill>
                <a:effectLst/>
                <a:latin typeface="+mn-lt"/>
                <a:ea typeface="+mn-ea"/>
                <a:cs typeface="+mn-cs"/>
              </a:rPr>
              <a:t>333</a:t>
            </a:r>
            <a:r>
              <a:rPr lang="it-IT" dirty="0" smtClean="0"/>
              <a:t> </a:t>
            </a:r>
            <a:r>
              <a:rPr lang="it-IT" sz="1200" b="0" i="0" u="none" strike="noStrike" kern="1200" dirty="0" smtClean="0">
                <a:solidFill>
                  <a:schemeClr val="tx1"/>
                </a:solidFill>
                <a:effectLst/>
                <a:latin typeface="+mn-lt"/>
                <a:ea typeface="+mn-ea"/>
                <a:cs typeface="+mn-cs"/>
              </a:rPr>
              <a:t>bits per frame</a:t>
            </a:r>
            <a:r>
              <a:rPr lang="it-IT" dirty="0" smtClean="0"/>
              <a:t> </a:t>
            </a:r>
          </a:p>
          <a:p>
            <a:r>
              <a:rPr lang="it-IT" sz="1200" b="0" i="0" u="none" strike="noStrike" kern="1200" dirty="0" smtClean="0">
                <a:solidFill>
                  <a:schemeClr val="tx1"/>
                </a:solidFill>
                <a:effectLst/>
                <a:latin typeface="+mn-lt"/>
                <a:ea typeface="+mn-ea"/>
                <a:cs typeface="+mn-cs"/>
              </a:rPr>
              <a:t>5000000</a:t>
            </a:r>
            <a:r>
              <a:rPr lang="it-IT" dirty="0" smtClean="0"/>
              <a:t> </a:t>
            </a:r>
            <a:r>
              <a:rPr lang="it-IT" sz="1200" b="0" i="0" u="none" strike="noStrike" kern="1200" dirty="0" smtClean="0">
                <a:solidFill>
                  <a:schemeClr val="tx1"/>
                </a:solidFill>
                <a:effectLst/>
                <a:latin typeface="+mn-lt"/>
                <a:ea typeface="+mn-ea"/>
                <a:cs typeface="+mn-cs"/>
              </a:rPr>
              <a:t>bps</a:t>
            </a:r>
            <a:r>
              <a:rPr lang="it-IT" dirty="0" smtClean="0"/>
              <a:t> </a:t>
            </a:r>
            <a:r>
              <a:rPr lang="it-IT" dirty="0" smtClean="0">
                <a:sym typeface="Wingdings" panose="05000000000000000000" pitchFamily="2" charset="2"/>
              </a:rPr>
              <a:t> </a:t>
            </a:r>
            <a:r>
              <a:rPr lang="it-IT" sz="1200" b="0" i="0" u="none" strike="noStrike" kern="1200" dirty="0" smtClean="0">
                <a:solidFill>
                  <a:schemeClr val="tx1"/>
                </a:solidFill>
                <a:effectLst/>
                <a:latin typeface="+mn-lt"/>
                <a:ea typeface="+mn-ea"/>
                <a:cs typeface="+mn-cs"/>
              </a:rPr>
              <a:t>166667</a:t>
            </a:r>
            <a:r>
              <a:rPr lang="it-IT" dirty="0" smtClean="0"/>
              <a:t> </a:t>
            </a:r>
            <a:r>
              <a:rPr lang="it-IT" sz="1200" b="0" i="0" u="none" strike="noStrike" kern="1200" dirty="0" smtClean="0">
                <a:solidFill>
                  <a:schemeClr val="tx1"/>
                </a:solidFill>
                <a:effectLst/>
                <a:latin typeface="+mn-lt"/>
                <a:ea typeface="+mn-ea"/>
                <a:cs typeface="+mn-cs"/>
              </a:rPr>
              <a:t>bits per frame</a:t>
            </a:r>
            <a:r>
              <a:rPr lang="it-IT" dirty="0" smtClean="0"/>
              <a:t> </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4279606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a:t>
            </a:fld>
            <a:endParaRPr lang="en-US"/>
          </a:p>
        </p:txBody>
      </p:sp>
    </p:spTree>
    <p:extLst>
      <p:ext uri="{BB962C8B-B14F-4D97-AF65-F5344CB8AC3E}">
        <p14:creationId xmlns:p14="http://schemas.microsoft.com/office/powerpoint/2010/main" val="230331348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15</a:t>
            </a:fld>
            <a:endParaRPr lang="en-US"/>
          </a:p>
        </p:txBody>
      </p:sp>
    </p:spTree>
    <p:extLst>
      <p:ext uri="{BB962C8B-B14F-4D97-AF65-F5344CB8AC3E}">
        <p14:creationId xmlns:p14="http://schemas.microsoft.com/office/powerpoint/2010/main" val="36589442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a:p>
        </p:txBody>
      </p:sp>
    </p:spTree>
    <p:extLst>
      <p:ext uri="{BB962C8B-B14F-4D97-AF65-F5344CB8AC3E}">
        <p14:creationId xmlns:p14="http://schemas.microsoft.com/office/powerpoint/2010/main" val="138426920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a:p>
        </p:txBody>
      </p:sp>
    </p:spTree>
    <p:extLst>
      <p:ext uri="{BB962C8B-B14F-4D97-AF65-F5344CB8AC3E}">
        <p14:creationId xmlns:p14="http://schemas.microsoft.com/office/powerpoint/2010/main" val="47183533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18</a:t>
            </a:fld>
            <a:endParaRPr lang="en-US"/>
          </a:p>
        </p:txBody>
      </p:sp>
    </p:spTree>
    <p:extLst>
      <p:ext uri="{BB962C8B-B14F-4D97-AF65-F5344CB8AC3E}">
        <p14:creationId xmlns:p14="http://schemas.microsoft.com/office/powerpoint/2010/main" val="133764899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19</a:t>
            </a:fld>
            <a:endParaRPr lang="en-US"/>
          </a:p>
        </p:txBody>
      </p:sp>
    </p:spTree>
    <p:extLst>
      <p:ext uri="{BB962C8B-B14F-4D97-AF65-F5344CB8AC3E}">
        <p14:creationId xmlns:p14="http://schemas.microsoft.com/office/powerpoint/2010/main" val="19583261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9350835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20</a:t>
            </a:fld>
            <a:endParaRPr lang="en-US"/>
          </a:p>
        </p:txBody>
      </p:sp>
    </p:spTree>
    <p:extLst>
      <p:ext uri="{BB962C8B-B14F-4D97-AF65-F5344CB8AC3E}">
        <p14:creationId xmlns:p14="http://schemas.microsoft.com/office/powerpoint/2010/main" val="40228743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21</a:t>
            </a:fld>
            <a:endParaRPr lang="en-US"/>
          </a:p>
        </p:txBody>
      </p:sp>
    </p:spTree>
    <p:extLst>
      <p:ext uri="{BB962C8B-B14F-4D97-AF65-F5344CB8AC3E}">
        <p14:creationId xmlns:p14="http://schemas.microsoft.com/office/powerpoint/2010/main" val="55447047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22</a:t>
            </a:fld>
            <a:endParaRPr lang="en-US"/>
          </a:p>
        </p:txBody>
      </p:sp>
    </p:spTree>
    <p:extLst>
      <p:ext uri="{BB962C8B-B14F-4D97-AF65-F5344CB8AC3E}">
        <p14:creationId xmlns:p14="http://schemas.microsoft.com/office/powerpoint/2010/main" val="32754049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8393117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24</a:t>
            </a:fld>
            <a:endParaRPr lang="en-US"/>
          </a:p>
        </p:txBody>
      </p:sp>
    </p:spTree>
    <p:extLst>
      <p:ext uri="{BB962C8B-B14F-4D97-AF65-F5344CB8AC3E}">
        <p14:creationId xmlns:p14="http://schemas.microsoft.com/office/powerpoint/2010/main" val="82868392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25</a:t>
            </a:fld>
            <a:endParaRPr lang="en-US"/>
          </a:p>
        </p:txBody>
      </p:sp>
    </p:spTree>
    <p:extLst>
      <p:ext uri="{BB962C8B-B14F-4D97-AF65-F5344CB8AC3E}">
        <p14:creationId xmlns:p14="http://schemas.microsoft.com/office/powerpoint/2010/main" val="311894621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Quality value (or </a:t>
            </a:r>
            <a:r>
              <a:rPr lang="en-US" dirty="0" err="1" smtClean="0"/>
              <a:t>qvalue</a:t>
            </a:r>
            <a:r>
              <a:rPr lang="en-US" dirty="0" smtClean="0"/>
              <a:t>): https://httpwg.org/specs/rfc9110.html#quality.values</a:t>
            </a:r>
          </a:p>
          <a:p>
            <a:pPr marL="171450" indent="-171450">
              <a:buFont typeface="Arial" panose="020B0604020202020204" pitchFamily="34" charset="0"/>
              <a:buChar char="•"/>
            </a:pPr>
            <a:r>
              <a:rPr lang="en-US" dirty="0" smtClean="0"/>
              <a:t>The “deflate coding”: https://httpwg.org/specs/rfc9110.html#field.accept-encoding</a:t>
            </a:r>
          </a:p>
          <a:p>
            <a:pPr marL="171450" indent="-171450">
              <a:buFont typeface="Arial" panose="020B0604020202020204" pitchFamily="34" charset="0"/>
              <a:buChar char="•"/>
            </a:pPr>
            <a:r>
              <a:rPr lang="en-US" dirty="0" smtClean="0"/>
              <a:t>Keep-Alive: for how long (minimum) a persistent HTTP connection should stay</a:t>
            </a:r>
            <a:r>
              <a:rPr lang="en-US" baseline="0" dirty="0" smtClean="0"/>
              <a:t> alive (https://developer.mozilla.org/en-US/docs/Web/HTTP/Headers/Keep-Alive) </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26</a:t>
            </a:fld>
            <a:endParaRPr lang="en-US"/>
          </a:p>
        </p:txBody>
      </p:sp>
    </p:spTree>
    <p:extLst>
      <p:ext uri="{BB962C8B-B14F-4D97-AF65-F5344CB8AC3E}">
        <p14:creationId xmlns:p14="http://schemas.microsoft.com/office/powerpoint/2010/main" val="1821365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a:t>
            </a:r>
            <a:r>
              <a:rPr lang="en-US" b="1" dirty="0" smtClean="0"/>
              <a:t>entity body</a:t>
            </a:r>
            <a:r>
              <a:rPr lang="en-US" dirty="0" smtClean="0"/>
              <a:t> is empty with the GET method, but is used with the POST method.” (textbook)</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27</a:t>
            </a:fld>
            <a:endParaRPr lang="en-US"/>
          </a:p>
        </p:txBody>
      </p:sp>
    </p:spTree>
    <p:extLst>
      <p:ext uri="{BB962C8B-B14F-4D97-AF65-F5344CB8AC3E}">
        <p14:creationId xmlns:p14="http://schemas.microsoft.com/office/powerpoint/2010/main" val="27801661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To see an example of PUT method: https://developer.mozilla.org/en-US/docs/Web/HTTP/Methods/PUT</a:t>
            </a:r>
          </a:p>
          <a:p>
            <a:pPr marL="0" indent="0">
              <a:buFont typeface="Arial" panose="020B0604020202020204" pitchFamily="34" charset="0"/>
              <a:buNone/>
            </a:pPr>
            <a:endParaRPr lang="en-US" dirty="0" smtClean="0"/>
          </a:p>
          <a:p>
            <a:pPr marL="171450" indent="-171450">
              <a:buFont typeface="Arial" panose="020B0604020202020204" pitchFamily="34" charset="0"/>
              <a:buChar char="•"/>
            </a:pPr>
            <a:r>
              <a:rPr lang="en-US" dirty="0" smtClean="0"/>
              <a:t>“</a:t>
            </a:r>
            <a:r>
              <a:rPr lang="en-US" sz="1200" b="0" i="0" kern="1200" dirty="0" smtClean="0">
                <a:solidFill>
                  <a:schemeClr val="tx1"/>
                </a:solidFill>
                <a:effectLst/>
                <a:latin typeface="+mn-lt"/>
                <a:ea typeface="+mn-ea"/>
                <a:cs typeface="+mn-cs"/>
              </a:rPr>
              <a:t>The difference between </a:t>
            </a:r>
            <a:r>
              <a:rPr lang="en-US" sz="1200" b="0" i="0" u="sng" kern="1200" dirty="0" smtClean="0">
                <a:solidFill>
                  <a:schemeClr val="tx1"/>
                </a:solidFill>
                <a:effectLst/>
                <a:latin typeface="+mn-lt"/>
                <a:ea typeface="+mn-ea"/>
                <a:cs typeface="+mn-cs"/>
                <a:hlinkClick r:id="rId3"/>
              </a:rPr>
              <a:t>PUT</a:t>
            </a:r>
            <a:r>
              <a:rPr lang="en-US" sz="1200" b="0" i="0" kern="1200" dirty="0" smtClean="0">
                <a:solidFill>
                  <a:schemeClr val="tx1"/>
                </a:solidFill>
                <a:effectLst/>
                <a:latin typeface="+mn-lt"/>
                <a:ea typeface="+mn-ea"/>
                <a:cs typeface="+mn-cs"/>
              </a:rPr>
              <a:t> and </a:t>
            </a:r>
            <a:r>
              <a:rPr lang="en-US" dirty="0" smtClean="0"/>
              <a:t>POST</a:t>
            </a:r>
            <a:r>
              <a:rPr lang="en-US" sz="1200" b="0" i="0" kern="1200" dirty="0" smtClean="0">
                <a:solidFill>
                  <a:schemeClr val="tx1"/>
                </a:solidFill>
                <a:effectLst/>
                <a:latin typeface="+mn-lt"/>
                <a:ea typeface="+mn-ea"/>
                <a:cs typeface="+mn-cs"/>
              </a:rPr>
              <a:t> is that </a:t>
            </a:r>
            <a:r>
              <a:rPr lang="en-US" dirty="0" smtClean="0"/>
              <a:t>PUT</a:t>
            </a:r>
            <a:r>
              <a:rPr lang="en-US" sz="1200" b="0" i="0" kern="1200" dirty="0" smtClean="0">
                <a:solidFill>
                  <a:schemeClr val="tx1"/>
                </a:solidFill>
                <a:effectLst/>
                <a:latin typeface="+mn-lt"/>
                <a:ea typeface="+mn-ea"/>
                <a:cs typeface="+mn-cs"/>
              </a:rPr>
              <a:t> is idempotent: calling it once or several times successively has the same effect (that is no </a:t>
            </a:r>
            <a:r>
              <a:rPr lang="en-US" sz="1200" b="0" i="1" kern="1200" dirty="0" smtClean="0">
                <a:solidFill>
                  <a:schemeClr val="tx1"/>
                </a:solidFill>
                <a:effectLst/>
                <a:latin typeface="+mn-lt"/>
                <a:ea typeface="+mn-ea"/>
                <a:cs typeface="+mn-cs"/>
              </a:rPr>
              <a:t>side</a:t>
            </a:r>
            <a:r>
              <a:rPr lang="en-US" sz="1200" b="0" i="0" kern="1200" dirty="0" smtClean="0">
                <a:solidFill>
                  <a:schemeClr val="tx1"/>
                </a:solidFill>
                <a:effectLst/>
                <a:latin typeface="+mn-lt"/>
                <a:ea typeface="+mn-ea"/>
                <a:cs typeface="+mn-cs"/>
              </a:rPr>
              <a:t> effect), where successive identical </a:t>
            </a:r>
            <a:r>
              <a:rPr lang="en-US" dirty="0" smtClean="0"/>
              <a:t>POST</a:t>
            </a:r>
            <a:r>
              <a:rPr lang="en-US" sz="1200" b="0" i="0" kern="1200" dirty="0" smtClean="0">
                <a:solidFill>
                  <a:schemeClr val="tx1"/>
                </a:solidFill>
                <a:effectLst/>
                <a:latin typeface="+mn-lt"/>
                <a:ea typeface="+mn-ea"/>
                <a:cs typeface="+mn-cs"/>
              </a:rPr>
              <a:t> may have additional effects, like passing an order several times.” (https://developer.mozilla.org/en-US/docs/Web/HTTP/Methods/POST)</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28</a:t>
            </a:fld>
            <a:endParaRPr lang="en-US"/>
          </a:p>
        </p:txBody>
      </p:sp>
    </p:spTree>
    <p:extLst>
      <p:ext uri="{BB962C8B-B14F-4D97-AF65-F5344CB8AC3E}">
        <p14:creationId xmlns:p14="http://schemas.microsoft.com/office/powerpoint/2010/main" val="260397420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a:t>
            </a:r>
            <a:r>
              <a:rPr lang="en-US" sz="1200" b="0" i="0" kern="1200" dirty="0" smtClean="0">
                <a:solidFill>
                  <a:schemeClr val="tx1"/>
                </a:solidFill>
                <a:effectLst/>
                <a:latin typeface="+mn-lt"/>
                <a:ea typeface="+mn-ea"/>
                <a:cs typeface="+mn-cs"/>
              </a:rPr>
              <a:t>The </a:t>
            </a:r>
            <a:r>
              <a:rPr lang="en-US" sz="1200" b="1" i="0" kern="1200" dirty="0" err="1" smtClean="0">
                <a:solidFill>
                  <a:schemeClr val="tx1"/>
                </a:solidFill>
                <a:effectLst/>
                <a:latin typeface="+mn-lt"/>
                <a:ea typeface="+mn-ea"/>
                <a:cs typeface="+mn-cs"/>
              </a:rPr>
              <a:t>ETag</a:t>
            </a:r>
            <a:r>
              <a:rPr lang="en-US" sz="1200" b="0" i="0" kern="1200" dirty="0" smtClean="0">
                <a:solidFill>
                  <a:schemeClr val="tx1"/>
                </a:solidFill>
                <a:effectLst/>
                <a:latin typeface="+mn-lt"/>
                <a:ea typeface="+mn-ea"/>
                <a:cs typeface="+mn-cs"/>
              </a:rPr>
              <a:t> (or </a:t>
            </a:r>
            <a:r>
              <a:rPr lang="en-US" sz="1200" b="1" i="0" kern="1200" dirty="0" smtClean="0">
                <a:solidFill>
                  <a:schemeClr val="tx1"/>
                </a:solidFill>
                <a:effectLst/>
                <a:latin typeface="+mn-lt"/>
                <a:ea typeface="+mn-ea"/>
                <a:cs typeface="+mn-cs"/>
              </a:rPr>
              <a:t>entity tag</a:t>
            </a:r>
            <a:r>
              <a:rPr lang="en-US" sz="1200" b="0" i="0" kern="1200" dirty="0" smtClean="0">
                <a:solidFill>
                  <a:schemeClr val="tx1"/>
                </a:solidFill>
                <a:effectLst/>
                <a:latin typeface="+mn-lt"/>
                <a:ea typeface="+mn-ea"/>
                <a:cs typeface="+mn-cs"/>
              </a:rPr>
              <a:t>) HTTP response header is an identifier for a specific version of a resource. It lets caches be more efficient and save bandwidth, as a web server does not need to resend a full response if the content was not changed.”</a:t>
            </a:r>
            <a:r>
              <a:rPr lang="en-US" sz="1200" b="0" i="0" kern="1200" baseline="0" dirty="0" smtClean="0">
                <a:solidFill>
                  <a:schemeClr val="tx1"/>
                </a:solidFill>
                <a:effectLst/>
                <a:latin typeface="+mn-lt"/>
                <a:ea typeface="+mn-ea"/>
                <a:cs typeface="+mn-cs"/>
              </a:rPr>
              <a:t> (https://developer.mozilla.org/en-US/docs/Web/HTTP/Headers/ETag)</a:t>
            </a:r>
            <a:endParaRPr lang="en-US" sz="1200" b="0" i="0" kern="1200" dirty="0" smtClean="0">
              <a:solidFill>
                <a:schemeClr val="tx1"/>
              </a:solidFill>
              <a:effectLst/>
              <a:latin typeface="+mn-lt"/>
              <a:ea typeface="+mn-ea"/>
              <a:cs typeface="+mn-cs"/>
            </a:endParaRPr>
          </a:p>
          <a:p>
            <a:pPr marL="171450" indent="-171450">
              <a:buFont typeface="Arial" panose="020B0604020202020204" pitchFamily="34" charset="0"/>
              <a:buChar char="•"/>
            </a:pPr>
            <a:endParaRPr lang="en-US" dirty="0" smtClean="0"/>
          </a:p>
          <a:p>
            <a:pPr marL="171450" indent="-171450">
              <a:buFont typeface="Arial" panose="020B0604020202020204" pitchFamily="34" charset="0"/>
              <a:buChar char="•"/>
            </a:pPr>
            <a:r>
              <a:rPr lang="en-US" dirty="0" smtClean="0"/>
              <a:t>“</a:t>
            </a:r>
            <a:r>
              <a:rPr lang="en-US" sz="1200" b="0" i="0" kern="1200" dirty="0" smtClean="0">
                <a:solidFill>
                  <a:schemeClr val="tx1"/>
                </a:solidFill>
                <a:effectLst/>
                <a:latin typeface="+mn-lt"/>
                <a:ea typeface="+mn-ea"/>
                <a:cs typeface="+mn-cs"/>
              </a:rPr>
              <a:t>The </a:t>
            </a:r>
            <a:r>
              <a:rPr lang="en-US" sz="1200" b="1" i="0" kern="1200" dirty="0" smtClean="0">
                <a:solidFill>
                  <a:schemeClr val="tx1"/>
                </a:solidFill>
                <a:effectLst/>
                <a:latin typeface="+mn-lt"/>
                <a:ea typeface="+mn-ea"/>
                <a:cs typeface="+mn-cs"/>
              </a:rPr>
              <a:t>Accept-Ranges</a:t>
            </a:r>
            <a:r>
              <a:rPr lang="en-US" sz="1200" b="0" i="0" kern="1200" dirty="0" smtClean="0">
                <a:solidFill>
                  <a:schemeClr val="tx1"/>
                </a:solidFill>
                <a:effectLst/>
                <a:latin typeface="+mn-lt"/>
                <a:ea typeface="+mn-ea"/>
                <a:cs typeface="+mn-cs"/>
              </a:rPr>
              <a:t> HTTP response header is a marker used by the server to advertise its support for partial requests from the client for file downloads. The value of this field indicates the unit that can be used to define a range.” (https://developer.mozilla.org/en-US/docs/Web/HTTP/Headers/Accept-Ranges)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29</a:t>
            </a:fld>
            <a:endParaRPr lang="en-US"/>
          </a:p>
        </p:txBody>
      </p:sp>
    </p:spTree>
    <p:extLst>
      <p:ext uri="{BB962C8B-B14F-4D97-AF65-F5344CB8AC3E}">
        <p14:creationId xmlns:p14="http://schemas.microsoft.com/office/powerpoint/2010/main" val="31738302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0550252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Some other response</a:t>
            </a:r>
            <a:r>
              <a:rPr lang="en-US" baseline="0" dirty="0" smtClean="0"/>
              <a:t> codes:</a:t>
            </a:r>
          </a:p>
          <a:p>
            <a:pPr marL="628650" lvl="1" indent="-171450">
              <a:buFont typeface="Arial" panose="020B0604020202020204" pitchFamily="34" charset="0"/>
              <a:buChar char="•"/>
            </a:pPr>
            <a:r>
              <a:rPr lang="en-US" baseline="0" dirty="0" smtClean="0"/>
              <a:t>201 Created</a:t>
            </a:r>
          </a:p>
          <a:p>
            <a:pPr marL="628650" lvl="1" indent="-171450">
              <a:buFont typeface="Arial" panose="020B0604020202020204" pitchFamily="34" charset="0"/>
              <a:buChar char="•"/>
            </a:pPr>
            <a:r>
              <a:rPr lang="en-US" baseline="0" dirty="0" smtClean="0"/>
              <a:t>401 Unauthorized  (NOTE: It actually means the client must authenticate itself to get the requested r response.)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sng" dirty="0" smtClean="0">
                <a:effectLst/>
                <a:hlinkClick r:id="rId3"/>
              </a:rPr>
              <a:t>429 Too Many Requests</a:t>
            </a:r>
            <a:r>
              <a:rPr lang="en-US" u="sng" dirty="0" smtClean="0">
                <a:effectLst/>
              </a:rPr>
              <a:t> </a:t>
            </a:r>
            <a:r>
              <a:rPr lang="en-US" dirty="0" smtClean="0">
                <a:effectLst/>
              </a:rPr>
              <a:t>The user has sent too many requests in a given amount of time ("rate limiting").</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u="sng" dirty="0" smtClean="0">
                <a:effectLst/>
                <a:hlinkClick r:id="rId4"/>
              </a:rPr>
              <a:t>500 Internal Server Error</a:t>
            </a:r>
            <a:r>
              <a:rPr lang="en-US" u="sng" dirty="0" smtClean="0">
                <a:effectLst/>
              </a:rPr>
              <a:t> </a:t>
            </a:r>
            <a:r>
              <a:rPr lang="en-US" dirty="0" smtClean="0">
                <a:effectLst/>
              </a:rPr>
              <a:t>The server has encountered a situation it does not know how to handle.</a:t>
            </a:r>
          </a:p>
          <a:p>
            <a:pPr marL="628650" lvl="1" indent="-171450">
              <a:buFont typeface="Arial" panose="020B0604020202020204" pitchFamily="34" charset="0"/>
              <a:buChar char="•"/>
            </a:pPr>
            <a:endParaRPr lang="en-US" baseline="0" dirty="0" smtClean="0"/>
          </a:p>
          <a:p>
            <a:pPr marL="171450" indent="-171450">
              <a:buFont typeface="Arial" panose="020B0604020202020204" pitchFamily="34" charset="0"/>
              <a:buChar char="•"/>
            </a:pPr>
            <a:r>
              <a:rPr lang="en-US" dirty="0" smtClean="0"/>
              <a:t>For a complete set of response codes, visit https://developer.mozilla.org/en-US/docs/Web/HTTP/Status.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30</a:t>
            </a:fld>
            <a:endParaRPr lang="en-US"/>
          </a:p>
        </p:txBody>
      </p:sp>
    </p:spTree>
    <p:extLst>
      <p:ext uri="{BB962C8B-B14F-4D97-AF65-F5344CB8AC3E}">
        <p14:creationId xmlns:p14="http://schemas.microsoft.com/office/powerpoint/2010/main" val="365312915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How to enable</a:t>
            </a:r>
            <a:r>
              <a:rPr lang="en-US" baseline="0" dirty="0" smtClean="0"/>
              <a:t> and use the Telnet client in Windows: https://www.lifewire.com/what-is-telnet-2626026</a:t>
            </a:r>
          </a:p>
          <a:p>
            <a:pPr marL="171450" indent="-171450">
              <a:buFont typeface="Arial" panose="020B0604020202020204" pitchFamily="34" charset="0"/>
              <a:buChar char="•"/>
            </a:pPr>
            <a:endParaRPr lang="en-US" baseline="0" dirty="0" smtClean="0"/>
          </a:p>
          <a:p>
            <a:pPr marL="171450" indent="-171450">
              <a:buFont typeface="Arial" panose="020B0604020202020204" pitchFamily="34" charset="0"/>
              <a:buChar char="•"/>
            </a:pPr>
            <a:r>
              <a:rPr lang="en-US" baseline="0" dirty="0" smtClean="0"/>
              <a:t>Data over a </a:t>
            </a:r>
            <a:r>
              <a:rPr lang="en-US" baseline="0" dirty="0" err="1" smtClean="0"/>
              <a:t>Telent</a:t>
            </a:r>
            <a:r>
              <a:rPr lang="en-US" baseline="0" dirty="0" smtClean="0"/>
              <a:t> connection are sent as plaintexts. For security concerns, most servers reject remote connection requests using </a:t>
            </a:r>
            <a:r>
              <a:rPr lang="en-US" baseline="0" dirty="0" err="1" smtClean="0"/>
              <a:t>Telent</a:t>
            </a:r>
            <a:r>
              <a:rPr lang="en-US" baseline="0" dirty="0" smtClean="0"/>
              <a:t>.</a:t>
            </a:r>
          </a:p>
          <a:p>
            <a:pPr marL="171450" indent="-171450">
              <a:buFont typeface="Arial" panose="020B0604020202020204" pitchFamily="34" charset="0"/>
              <a:buChar char="•"/>
            </a:pPr>
            <a:endParaRPr lang="en-US" baseline="0" dirty="0" smtClean="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31</a:t>
            </a:fld>
            <a:endParaRPr lang="en-US"/>
          </a:p>
        </p:txBody>
      </p:sp>
    </p:spTree>
    <p:extLst>
      <p:ext uri="{BB962C8B-B14F-4D97-AF65-F5344CB8AC3E}">
        <p14:creationId xmlns:p14="http://schemas.microsoft.com/office/powerpoint/2010/main" val="256249991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32</a:t>
            </a:fld>
            <a:endParaRPr lang="en-US"/>
          </a:p>
        </p:txBody>
      </p:sp>
    </p:spTree>
    <p:extLst>
      <p:ext uri="{BB962C8B-B14F-4D97-AF65-F5344CB8AC3E}">
        <p14:creationId xmlns:p14="http://schemas.microsoft.com/office/powerpoint/2010/main" val="316857362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33</a:t>
            </a:fld>
            <a:endParaRPr lang="en-US"/>
          </a:p>
        </p:txBody>
      </p:sp>
    </p:spTree>
    <p:extLst>
      <p:ext uri="{BB962C8B-B14F-4D97-AF65-F5344CB8AC3E}">
        <p14:creationId xmlns:p14="http://schemas.microsoft.com/office/powerpoint/2010/main" val="154676836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34</a:t>
            </a:fld>
            <a:endParaRPr lang="en-US"/>
          </a:p>
        </p:txBody>
      </p:sp>
    </p:spTree>
    <p:extLst>
      <p:ext uri="{BB962C8B-B14F-4D97-AF65-F5344CB8AC3E}">
        <p14:creationId xmlns:p14="http://schemas.microsoft.com/office/powerpoint/2010/main" val="30109891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aseline="0" dirty="0" smtClean="0"/>
              <a:t>“Cookies can thus be used to create a user session layer on top of stateless HTTP.” (textbook)</a:t>
            </a:r>
          </a:p>
          <a:p>
            <a:pPr marL="171450" indent="-171450">
              <a:buFont typeface="Arial" panose="020B0604020202020204" pitchFamily="34" charset="0"/>
              <a:buChar char="•"/>
            </a:pPr>
            <a:endParaRPr lang="en-US" dirty="0" smtClean="0"/>
          </a:p>
          <a:p>
            <a:pPr marL="171450" indent="-171450">
              <a:buFont typeface="Arial" panose="020B0604020202020204" pitchFamily="34" charset="0"/>
              <a:buChar char="•"/>
            </a:pPr>
            <a:r>
              <a:rPr lang="en-US" dirty="0" smtClean="0"/>
              <a:t>“</a:t>
            </a:r>
            <a:r>
              <a:rPr lang="en-US" sz="1200" b="0" i="0" kern="1200" dirty="0" smtClean="0">
                <a:solidFill>
                  <a:schemeClr val="tx1"/>
                </a:solidFill>
                <a:effectLst/>
                <a:latin typeface="+mn-lt"/>
                <a:ea typeface="+mn-ea"/>
                <a:cs typeface="+mn-cs"/>
              </a:rPr>
              <a:t>Cookies were invented by Netscape to solve such problems. They are bits of text stored on the client machine and sent with the HTTP request to the Web site for which they were created.” (https://www.w3.org/2001/tag/2010/09/ClientSideStorage.html#:~:text=Cookies%20were%20invented%20by%20Netscape,for%20which%20they%20were%20created.)</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35</a:t>
            </a:fld>
            <a:endParaRPr lang="en-US"/>
          </a:p>
        </p:txBody>
      </p:sp>
    </p:spTree>
    <p:extLst>
      <p:ext uri="{BB962C8B-B14F-4D97-AF65-F5344CB8AC3E}">
        <p14:creationId xmlns:p14="http://schemas.microsoft.com/office/powerpoint/2010/main" val="26891412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c.f.,</a:t>
            </a:r>
            <a:r>
              <a:rPr lang="en-US" baseline="0" dirty="0" smtClean="0"/>
              <a:t> caches in the web browser</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37724383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37</a:t>
            </a:fld>
            <a:endParaRPr lang="en-US"/>
          </a:p>
        </p:txBody>
      </p:sp>
    </p:spTree>
    <p:extLst>
      <p:ext uri="{BB962C8B-B14F-4D97-AF65-F5344CB8AC3E}">
        <p14:creationId xmlns:p14="http://schemas.microsoft.com/office/powerpoint/2010/main" val="217320443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explain </a:t>
            </a:r>
            <a:r>
              <a:rPr lang="en-US" dirty="0"/>
              <a:t>why minutes (recall earlier delay versus arrival rate curve from Chapter 1</a:t>
            </a:r>
            <a:r>
              <a:rPr lang="en-US" dirty="0" smtClean="0"/>
              <a:t>)</a:t>
            </a:r>
          </a:p>
          <a:p>
            <a:pPr marL="0" indent="0">
              <a:buFont typeface="Arial" panose="020B0604020202020204" pitchFamily="34" charset="0"/>
              <a:buNone/>
            </a:pPr>
            <a:endParaRPr lang="en-US" dirty="0" smtClean="0"/>
          </a:p>
          <a:p>
            <a:pPr marL="228600" indent="-228600">
              <a:buFont typeface="Arial" panose="020B0604020202020204" pitchFamily="34" charset="0"/>
              <a:buAutoNum type="alphaLcPeriod"/>
            </a:pPr>
            <a:r>
              <a:rPr lang="en-US" sz="1200" b="1" i="0" u="none" strike="noStrike" kern="1200" dirty="0" smtClean="0">
                <a:solidFill>
                  <a:schemeClr val="tx1"/>
                </a:solidFill>
                <a:effectLst/>
                <a:latin typeface="+mn-lt"/>
                <a:ea typeface="+mn-ea"/>
                <a:cs typeface="+mn-cs"/>
              </a:rPr>
              <a:t>access link rate</a:t>
            </a:r>
            <a:r>
              <a:rPr lang="en-US" b="1" dirty="0" smtClean="0"/>
              <a:t> </a:t>
            </a:r>
            <a:r>
              <a:rPr lang="en-US" sz="1200" b="1" i="0" u="none" strike="noStrike" kern="1200" dirty="0" smtClean="0">
                <a:solidFill>
                  <a:schemeClr val="tx1"/>
                </a:solidFill>
                <a:effectLst/>
                <a:latin typeface="+mn-lt"/>
                <a:ea typeface="+mn-ea"/>
                <a:cs typeface="+mn-cs"/>
              </a:rPr>
              <a:t>1540000</a:t>
            </a:r>
            <a:r>
              <a:rPr lang="en-US" b="1" dirty="0" smtClean="0"/>
              <a:t> </a:t>
            </a:r>
            <a:r>
              <a:rPr lang="en-US" sz="1200" b="1" i="0" u="none" strike="noStrike" kern="1200" dirty="0" smtClean="0">
                <a:solidFill>
                  <a:schemeClr val="tx1"/>
                </a:solidFill>
                <a:effectLst/>
                <a:latin typeface="+mn-lt"/>
                <a:ea typeface="+mn-ea"/>
                <a:cs typeface="+mn-cs"/>
              </a:rPr>
              <a:t>bps</a:t>
            </a:r>
            <a:r>
              <a:rPr lang="en-US" b="1" dirty="0" smtClean="0"/>
              <a:t> </a:t>
            </a: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web object size</a:t>
            </a:r>
            <a:r>
              <a:rPr lang="en-US" dirty="0" smtClean="0"/>
              <a:t> </a:t>
            </a:r>
            <a:r>
              <a:rPr lang="en-US" sz="1200" b="0" i="0" u="none" strike="noStrike" kern="1200" dirty="0" smtClean="0">
                <a:solidFill>
                  <a:schemeClr val="tx1"/>
                </a:solidFill>
                <a:effectLst/>
                <a:latin typeface="+mn-lt"/>
                <a:ea typeface="+mn-ea"/>
                <a:cs typeface="+mn-cs"/>
              </a:rPr>
              <a:t>100000</a:t>
            </a:r>
            <a:r>
              <a:rPr lang="en-US" dirty="0" smtClean="0"/>
              <a:t> </a:t>
            </a:r>
            <a:r>
              <a:rPr lang="en-US" sz="1200" b="0" i="0" u="none" strike="noStrike" kern="1200" dirty="0" smtClean="0">
                <a:solidFill>
                  <a:schemeClr val="tx1"/>
                </a:solidFill>
                <a:effectLst/>
                <a:latin typeface="+mn-lt"/>
                <a:ea typeface="+mn-ea"/>
                <a:cs typeface="+mn-cs"/>
              </a:rPr>
              <a:t>bits</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average request rate (from browsers to origin server)</a:t>
            </a:r>
            <a:r>
              <a:rPr lang="en-US" dirty="0" smtClean="0"/>
              <a:t> </a:t>
            </a:r>
            <a:r>
              <a:rPr lang="en-US" sz="1200" b="0" i="0" u="none" strike="noStrike" kern="1200" dirty="0" smtClean="0">
                <a:solidFill>
                  <a:schemeClr val="tx1"/>
                </a:solidFill>
                <a:effectLst/>
                <a:latin typeface="+mn-lt"/>
                <a:ea typeface="+mn-ea"/>
                <a:cs typeface="+mn-cs"/>
              </a:rPr>
              <a:t>15</a:t>
            </a:r>
            <a:r>
              <a:rPr lang="en-US" dirty="0" smtClean="0"/>
              <a:t> </a:t>
            </a:r>
            <a:r>
              <a:rPr lang="en-US" sz="1200" b="0" i="0" u="none" strike="noStrike" kern="1200" dirty="0" smtClean="0">
                <a:solidFill>
                  <a:schemeClr val="tx1"/>
                </a:solidFill>
                <a:effectLst/>
                <a:latin typeface="+mn-lt"/>
                <a:ea typeface="+mn-ea"/>
                <a:cs typeface="+mn-cs"/>
              </a:rPr>
              <a:t>per second</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average data rate to browsers (=b*c)</a:t>
            </a:r>
            <a:r>
              <a:rPr lang="en-US" dirty="0" smtClean="0"/>
              <a:t> </a:t>
            </a:r>
            <a:r>
              <a:rPr lang="en-US" sz="1200" b="0" i="0" u="none" strike="noStrike" kern="1200" dirty="0" smtClean="0">
                <a:solidFill>
                  <a:schemeClr val="tx1"/>
                </a:solidFill>
                <a:effectLst/>
                <a:latin typeface="+mn-lt"/>
                <a:ea typeface="+mn-ea"/>
                <a:cs typeface="+mn-cs"/>
              </a:rPr>
              <a:t>1500000</a:t>
            </a:r>
            <a:r>
              <a:rPr lang="en-US" dirty="0" smtClean="0"/>
              <a:t> </a:t>
            </a:r>
            <a:r>
              <a:rPr lang="en-US" sz="1200" b="0" i="0" u="none" strike="noStrike" kern="1200" dirty="0" smtClean="0">
                <a:solidFill>
                  <a:schemeClr val="tx1"/>
                </a:solidFill>
                <a:effectLst/>
                <a:latin typeface="+mn-lt"/>
                <a:ea typeface="+mn-ea"/>
                <a:cs typeface="+mn-cs"/>
              </a:rPr>
              <a:t>bps</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access link </a:t>
            </a:r>
            <a:r>
              <a:rPr lang="en-US" sz="1200" b="0" i="0" u="none" strike="noStrike" kern="1200" dirty="0" err="1" smtClean="0">
                <a:solidFill>
                  <a:schemeClr val="tx1"/>
                </a:solidFill>
                <a:effectLst/>
                <a:latin typeface="+mn-lt"/>
                <a:ea typeface="+mn-ea"/>
                <a:cs typeface="+mn-cs"/>
              </a:rPr>
              <a:t>utiliation</a:t>
            </a:r>
            <a:r>
              <a:rPr lang="en-US" dirty="0" smtClean="0"/>
              <a:t> </a:t>
            </a:r>
            <a:r>
              <a:rPr lang="en-US" sz="1200" b="1" i="0" u="none" strike="noStrike" kern="1200" dirty="0" smtClean="0">
                <a:solidFill>
                  <a:schemeClr val="tx1"/>
                </a:solidFill>
                <a:effectLst/>
                <a:latin typeface="+mn-lt"/>
                <a:ea typeface="+mn-ea"/>
                <a:cs typeface="+mn-cs"/>
              </a:rPr>
              <a:t>0.97402597</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LAN rate</a:t>
            </a:r>
            <a:r>
              <a:rPr lang="en-US" dirty="0" smtClean="0"/>
              <a:t> </a:t>
            </a:r>
            <a:r>
              <a:rPr lang="en-US" sz="1200" b="0" i="0" u="none" strike="noStrike" kern="1200" dirty="0" smtClean="0">
                <a:solidFill>
                  <a:schemeClr val="tx1"/>
                </a:solidFill>
                <a:effectLst/>
                <a:latin typeface="+mn-lt"/>
                <a:ea typeface="+mn-ea"/>
                <a:cs typeface="+mn-cs"/>
              </a:rPr>
              <a:t>1000000000</a:t>
            </a:r>
            <a:r>
              <a:rPr lang="en-US" dirty="0" smtClean="0"/>
              <a:t> </a:t>
            </a:r>
            <a:r>
              <a:rPr lang="en-US" sz="1200" b="0" i="0" u="none" strike="noStrike" kern="1200" dirty="0" smtClean="0">
                <a:solidFill>
                  <a:schemeClr val="tx1"/>
                </a:solidFill>
                <a:effectLst/>
                <a:latin typeface="+mn-lt"/>
                <a:ea typeface="+mn-ea"/>
                <a:cs typeface="+mn-cs"/>
              </a:rPr>
              <a:t>bps</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LAN utilization (=d/f)</a:t>
            </a:r>
            <a:r>
              <a:rPr lang="en-US" dirty="0" smtClean="0"/>
              <a:t> </a:t>
            </a:r>
            <a:r>
              <a:rPr lang="en-US" sz="1200" b="1" i="0" u="none" strike="noStrike" kern="1200" dirty="0" smtClean="0">
                <a:solidFill>
                  <a:schemeClr val="tx1"/>
                </a:solidFill>
                <a:effectLst/>
                <a:latin typeface="+mn-lt"/>
                <a:ea typeface="+mn-ea"/>
                <a:cs typeface="+mn-cs"/>
              </a:rPr>
              <a:t>0.0015</a:t>
            </a:r>
            <a:r>
              <a:rPr lang="en-US" dirty="0" smtClean="0"/>
              <a:t> </a:t>
            </a:r>
            <a:endParaRPr lang="en-US" sz="1200" b="0" i="0" u="none" strike="noStrike" kern="1200" dirty="0" smtClean="0">
              <a:solidFill>
                <a:schemeClr val="tx1"/>
              </a:solidFill>
              <a:effectLst/>
              <a:latin typeface="+mn-lt"/>
              <a:ea typeface="+mn-ea"/>
              <a:cs typeface="+mn-cs"/>
            </a:endParaRPr>
          </a:p>
          <a:p>
            <a:pPr marL="228600" indent="-228600">
              <a:buFont typeface="Arial" panose="020B0604020202020204" pitchFamily="34" charset="0"/>
              <a:buAutoNum type="alphaLcPeriod"/>
            </a:pPr>
            <a:r>
              <a:rPr lang="en-US" sz="1200" b="0" i="0" u="none" strike="noStrike" kern="1200" dirty="0" smtClean="0">
                <a:solidFill>
                  <a:schemeClr val="tx1"/>
                </a:solidFill>
                <a:effectLst/>
                <a:latin typeface="+mn-lt"/>
                <a:ea typeface="+mn-ea"/>
                <a:cs typeface="+mn-cs"/>
              </a:rPr>
              <a:t>average Internet delay (time from origin servers to Internet router)</a:t>
            </a:r>
            <a:r>
              <a:rPr lang="en-US" dirty="0" smtClean="0"/>
              <a:t> </a:t>
            </a:r>
            <a:r>
              <a:rPr lang="en-US" sz="1200" b="0" i="0" u="none" strike="noStrike" kern="1200" dirty="0" smtClean="0">
                <a:solidFill>
                  <a:schemeClr val="tx1"/>
                </a:solidFill>
                <a:effectLst/>
                <a:latin typeface="+mn-lt"/>
                <a:ea typeface="+mn-ea"/>
                <a:cs typeface="+mn-cs"/>
              </a:rPr>
              <a:t>2</a:t>
            </a:r>
            <a:r>
              <a:rPr lang="en-US" dirty="0" smtClean="0"/>
              <a:t> </a:t>
            </a:r>
            <a:r>
              <a:rPr lang="en-US" sz="1200" b="0" i="0" u="none" strike="noStrike" kern="1200" dirty="0" smtClean="0">
                <a:solidFill>
                  <a:schemeClr val="tx1"/>
                </a:solidFill>
                <a:effectLst/>
                <a:latin typeface="+mn-lt"/>
                <a:ea typeface="+mn-ea"/>
                <a:cs typeface="+mn-cs"/>
              </a:rPr>
              <a:t>seconds</a:t>
            </a:r>
            <a:r>
              <a:rPr lang="en-US" dirty="0" smtClean="0"/>
              <a:t> </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38</a:t>
            </a:fld>
            <a:endParaRPr lang="en-US"/>
          </a:p>
        </p:txBody>
      </p:sp>
    </p:spTree>
    <p:extLst>
      <p:ext uri="{BB962C8B-B14F-4D97-AF65-F5344CB8AC3E}">
        <p14:creationId xmlns:p14="http://schemas.microsoft.com/office/powerpoint/2010/main" val="9511825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39</a:t>
            </a:fld>
            <a:endParaRPr lang="en-US"/>
          </a:p>
        </p:txBody>
      </p:sp>
    </p:spTree>
    <p:extLst>
      <p:ext uri="{BB962C8B-B14F-4D97-AF65-F5344CB8AC3E}">
        <p14:creationId xmlns:p14="http://schemas.microsoft.com/office/powerpoint/2010/main" val="10338556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a:t>
            </a:fld>
            <a:endParaRPr lang="en-US"/>
          </a:p>
        </p:txBody>
      </p:sp>
    </p:spTree>
    <p:extLst>
      <p:ext uri="{BB962C8B-B14F-4D97-AF65-F5344CB8AC3E}">
        <p14:creationId xmlns:p14="http://schemas.microsoft.com/office/powerpoint/2010/main" val="1502435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aseline="0" dirty="0" smtClean="0"/>
              <a:t>“Hit rates—the fraction of requests that are satisfied by a cache—typically range from 0.2 to 0.7 in practice. For illustrative purposes, let’s suppose that the cache provides a hit rate of 0.4 for this institution.” (textbook)</a:t>
            </a:r>
          </a:p>
          <a:p>
            <a:pPr marL="171450" indent="-171450">
              <a:buFont typeface="Arial" panose="020B0604020202020204" pitchFamily="34" charset="0"/>
              <a:buChar char="•"/>
            </a:pPr>
            <a:r>
              <a:rPr lang="en-US" baseline="0" dirty="0" smtClean="0"/>
              <a:t>That is, 60 percent (or 15*.6=9) of the requests still need to be satisfied by the origin servers.</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40</a:t>
            </a:fld>
            <a:endParaRPr lang="en-US"/>
          </a:p>
        </p:txBody>
      </p:sp>
    </p:spTree>
    <p:extLst>
      <p:ext uri="{BB962C8B-B14F-4D97-AF65-F5344CB8AC3E}">
        <p14:creationId xmlns:p14="http://schemas.microsoft.com/office/powerpoint/2010/main" val="370419302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baseline="0" dirty="0" smtClean="0"/>
              <a:t>The access link delay in the original formula becomes negligible.</a:t>
            </a:r>
          </a:p>
          <a:p>
            <a:pPr marL="171450" indent="-171450">
              <a:buFont typeface="Arial" panose="020B0604020202020204" pitchFamily="34" charset="0"/>
              <a:buChar char="•"/>
            </a:pPr>
            <a:r>
              <a:rPr lang="en-US" baseline="0" dirty="0" smtClean="0"/>
              <a:t>“Typically, a traffic intensity less than 0.8 corresponds to a small delay, say, tens of milliseconds, on a 15 Mbps link. This delay is negligible compared with the two-second Internet delay.” (textbook)</a:t>
            </a:r>
          </a:p>
          <a:p>
            <a:pPr marL="171450" indent="-171450">
              <a:buFont typeface="Arial" panose="020B0604020202020204" pitchFamily="34" charset="0"/>
              <a:buChar char="•"/>
            </a:pPr>
            <a:endParaRPr lang="en-US" baseline="0" dirty="0" smtClean="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a:p>
        </p:txBody>
      </p:sp>
    </p:spTree>
    <p:extLst>
      <p:ext uri="{BB962C8B-B14F-4D97-AF65-F5344CB8AC3E}">
        <p14:creationId xmlns:p14="http://schemas.microsoft.com/office/powerpoint/2010/main" val="129756798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42</a:t>
            </a:fld>
            <a:endParaRPr lang="en-US"/>
          </a:p>
        </p:txBody>
      </p:sp>
    </p:spTree>
    <p:extLst>
      <p:ext uri="{BB962C8B-B14F-4D97-AF65-F5344CB8AC3E}">
        <p14:creationId xmlns:p14="http://schemas.microsoft.com/office/powerpoint/2010/main" val="40818527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Head</a:t>
            </a:r>
            <a:r>
              <a:rPr lang="en-US" baseline="0" dirty="0" smtClean="0"/>
              <a:t> of Line (HOL) blocking: Large objects (e.g., a large video clip) at the head of the line blocks the small objects behind it.</a:t>
            </a:r>
          </a:p>
          <a:p>
            <a:pPr marL="171450" indent="-171450">
              <a:buFont typeface="Arial" panose="020B0604020202020204" pitchFamily="34" charset="0"/>
              <a:buChar char="•"/>
            </a:pPr>
            <a:r>
              <a:rPr lang="en-US" baseline="0" dirty="0" smtClean="0"/>
              <a:t>“One of the primary goals of HTTP/2 is to get rid of (or at least reduce the number of) parallel TCP connections for transporting a single Web page. This not only reduces the number of sockets that need to be open and maintained at servers, but also allows TCP congestion control to operate as intended.” (textbook)</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43</a:t>
            </a:fld>
            <a:endParaRPr lang="en-US"/>
          </a:p>
        </p:txBody>
      </p:sp>
    </p:spTree>
    <p:extLst>
      <p:ext uri="{BB962C8B-B14F-4D97-AF65-F5344CB8AC3E}">
        <p14:creationId xmlns:p14="http://schemas.microsoft.com/office/powerpoint/2010/main" val="407128944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baseline="0" dirty="0" smtClean="0"/>
              <a:t>^ “The HTML base page indicates the objects that will be needed to fully render the Web page. So instead of waiting for the HTTP requests for these objects, the server can analyze the HTML page, identify the objects that are needed, and send them to the client before receiving explicit requests for these objects.” (textbook)</a:t>
            </a:r>
          </a:p>
          <a:p>
            <a:pPr marL="0" indent="0">
              <a:buFont typeface="Arial" panose="020B0604020202020204" pitchFamily="34" charset="0"/>
              <a:buNone/>
            </a:pPr>
            <a:r>
              <a:rPr lang="en-US" baseline="0" dirty="0" smtClean="0"/>
              <a:t>^^ “The HTTP/2 solution for HOL blocking is to break each message into small frames, and </a:t>
            </a:r>
            <a:r>
              <a:rPr lang="en-US" u="sng" baseline="0" dirty="0" smtClean="0"/>
              <a:t>interleave</a:t>
            </a:r>
            <a:r>
              <a:rPr lang="en-US" baseline="0" dirty="0" smtClean="0"/>
              <a:t> the request and response messages on the same TCP connection.” (textbook)</a:t>
            </a:r>
          </a:p>
          <a:p>
            <a:pPr marL="628650" lvl="1" indent="-171450">
              <a:buFont typeface="Arial" panose="020B0604020202020204" pitchFamily="34" charset="0"/>
              <a:buChar char="•"/>
            </a:pPr>
            <a:r>
              <a:rPr lang="en-US" baseline="0" dirty="0" smtClean="0"/>
              <a:t>“Interleaving” means that frames from different objects take turns to be sent over the single link. Delivery of objects with smaller number of frames are completed before that of larger objects. Result? Decreased </a:t>
            </a:r>
            <a:r>
              <a:rPr lang="en-US" u="sng" baseline="0" dirty="0" smtClean="0"/>
              <a:t>user-perceived</a:t>
            </a:r>
            <a:r>
              <a:rPr lang="en-US" baseline="0" dirty="0" smtClean="0"/>
              <a:t> delay</a:t>
            </a:r>
          </a:p>
          <a:p>
            <a:pPr marL="171450" indent="-171450">
              <a:buFont typeface="Arial" panose="020B0604020202020204" pitchFamily="34" charset="0"/>
              <a:buChar char="•"/>
            </a:pPr>
            <a:endParaRPr lang="en-US" baseline="0" dirty="0" smtClean="0"/>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44</a:t>
            </a:fld>
            <a:endParaRPr lang="en-US"/>
          </a:p>
        </p:txBody>
      </p:sp>
    </p:spTree>
    <p:extLst>
      <p:ext uri="{BB962C8B-B14F-4D97-AF65-F5344CB8AC3E}">
        <p14:creationId xmlns:p14="http://schemas.microsoft.com/office/powerpoint/2010/main" val="212442845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fld id="{3D91EEAC-CFEF-9647-876F-EABC6B8338D7}" type="slidenum">
              <a:rPr lang="en-US" smtClean="0"/>
              <a:t>45</a:t>
            </a:fld>
            <a:endParaRPr lang="en-US"/>
          </a:p>
        </p:txBody>
      </p:sp>
    </p:spTree>
    <p:extLst>
      <p:ext uri="{BB962C8B-B14F-4D97-AF65-F5344CB8AC3E}">
        <p14:creationId xmlns:p14="http://schemas.microsoft.com/office/powerpoint/2010/main" val="26529068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fld id="{3D91EEAC-CFEF-9647-876F-EABC6B8338D7}" type="slidenum">
              <a:rPr lang="en-US" smtClean="0"/>
              <a:t>46</a:t>
            </a:fld>
            <a:endParaRPr lang="en-US"/>
          </a:p>
        </p:txBody>
      </p:sp>
    </p:spTree>
    <p:extLst>
      <p:ext uri="{BB962C8B-B14F-4D97-AF65-F5344CB8AC3E}">
        <p14:creationId xmlns:p14="http://schemas.microsoft.com/office/powerpoint/2010/main" val="38461395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t>
            </a:r>
            <a:r>
              <a:rPr lang="en-US" baseline="0" dirty="0" smtClean="0"/>
              <a:t> “HTTP/3 is a new HTTP protocol that is designed to operate over QUIC.” (textbook)</a:t>
            </a:r>
          </a:p>
          <a:p>
            <a:pPr marL="171450" indent="-171450">
              <a:buFontTx/>
              <a:buChar char="-"/>
            </a:pPr>
            <a:r>
              <a:rPr lang="en-US" baseline="0" dirty="0" smtClean="0"/>
              <a:t>“QUIC, discussed in Chapter 3, is a new “transport” protocol that is implemented in the application layer over the bare-bones UDP protocol. QUIC has several features that are desirable for HTTP, such as message multiplexing (interleaving), per-stream flow control, and low-latency connection establishment.” (textbook)</a:t>
            </a:r>
          </a:p>
          <a:p>
            <a:pPr marL="171450" indent="-171450">
              <a:buFontTx/>
              <a:buChar char="-"/>
            </a:pPr>
            <a:r>
              <a:rPr lang="en-US" baseline="0" dirty="0" smtClean="0"/>
              <a:t>QUIC version 2 (RFC 9369), proposed standard (May 2023)</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47</a:t>
            </a:fld>
            <a:endParaRPr lang="en-US"/>
          </a:p>
        </p:txBody>
      </p:sp>
    </p:spTree>
    <p:extLst>
      <p:ext uri="{BB962C8B-B14F-4D97-AF65-F5344CB8AC3E}">
        <p14:creationId xmlns:p14="http://schemas.microsoft.com/office/powerpoint/2010/main" val="428098562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48</a:t>
            </a:fld>
            <a:endParaRPr lang="en-US"/>
          </a:p>
        </p:txBody>
      </p:sp>
    </p:spTree>
    <p:extLst>
      <p:ext uri="{BB962C8B-B14F-4D97-AF65-F5344CB8AC3E}">
        <p14:creationId xmlns:p14="http://schemas.microsoft.com/office/powerpoint/2010/main" val="335310648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49</a:t>
            </a:fld>
            <a:endParaRPr lang="en-US"/>
          </a:p>
        </p:txBody>
      </p:sp>
    </p:spTree>
    <p:extLst>
      <p:ext uri="{BB962C8B-B14F-4D97-AF65-F5344CB8AC3E}">
        <p14:creationId xmlns:p14="http://schemas.microsoft.com/office/powerpoint/2010/main" val="27473750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a:t>
            </a:fld>
            <a:endParaRPr lang="en-US"/>
          </a:p>
        </p:txBody>
      </p:sp>
    </p:spTree>
    <p:extLst>
      <p:ext uri="{BB962C8B-B14F-4D97-AF65-F5344CB8AC3E}">
        <p14:creationId xmlns:p14="http://schemas.microsoft.com/office/powerpoint/2010/main" val="121063936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50</a:t>
            </a:fld>
            <a:endParaRPr lang="en-US"/>
          </a:p>
        </p:txBody>
      </p:sp>
    </p:spTree>
    <p:extLst>
      <p:ext uri="{BB962C8B-B14F-4D97-AF65-F5344CB8AC3E}">
        <p14:creationId xmlns:p14="http://schemas.microsoft.com/office/powerpoint/2010/main" val="343163575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51</a:t>
            </a:fld>
            <a:endParaRPr lang="en-US"/>
          </a:p>
        </p:txBody>
      </p:sp>
    </p:spTree>
    <p:extLst>
      <p:ext uri="{BB962C8B-B14F-4D97-AF65-F5344CB8AC3E}">
        <p14:creationId xmlns:p14="http://schemas.microsoft.com/office/powerpoint/2010/main" val="404416702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52</a:t>
            </a:fld>
            <a:endParaRPr lang="en-US"/>
          </a:p>
        </p:txBody>
      </p:sp>
    </p:spTree>
    <p:extLst>
      <p:ext uri="{BB962C8B-B14F-4D97-AF65-F5344CB8AC3E}">
        <p14:creationId xmlns:p14="http://schemas.microsoft.com/office/powerpoint/2010/main" val="16900427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53</a:t>
            </a:fld>
            <a:endParaRPr lang="en-US"/>
          </a:p>
        </p:txBody>
      </p:sp>
    </p:spTree>
    <p:extLst>
      <p:ext uri="{BB962C8B-B14F-4D97-AF65-F5344CB8AC3E}">
        <p14:creationId xmlns:p14="http://schemas.microsoft.com/office/powerpoint/2010/main" val="227613733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54</a:t>
            </a:fld>
            <a:endParaRPr lang="en-US"/>
          </a:p>
        </p:txBody>
      </p:sp>
    </p:spTree>
    <p:extLst>
      <p:ext uri="{BB962C8B-B14F-4D97-AF65-F5344CB8AC3E}">
        <p14:creationId xmlns:p14="http://schemas.microsoft.com/office/powerpoint/2010/main" val="253848106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CRLF: Carriage Return (‘\r’),</a:t>
            </a:r>
            <a:r>
              <a:rPr lang="en-US" baseline="0" dirty="0" smtClean="0"/>
              <a:t> Line Feed (‘\n’)</a:t>
            </a:r>
          </a:p>
          <a:p>
            <a:pPr marL="171450" indent="-1714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55</a:t>
            </a:fld>
            <a:endParaRPr lang="en-US"/>
          </a:p>
        </p:txBody>
      </p:sp>
    </p:spTree>
    <p:extLst>
      <p:ext uri="{BB962C8B-B14F-4D97-AF65-F5344CB8AC3E}">
        <p14:creationId xmlns:p14="http://schemas.microsoft.com/office/powerpoint/2010/main" val="58652549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56</a:t>
            </a:fld>
            <a:endParaRPr lang="en-US"/>
          </a:p>
        </p:txBody>
      </p:sp>
    </p:spTree>
    <p:extLst>
      <p:ext uri="{BB962C8B-B14F-4D97-AF65-F5344CB8AC3E}">
        <p14:creationId xmlns:p14="http://schemas.microsoft.com/office/powerpoint/2010/main" val="304816449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57</a:t>
            </a:fld>
            <a:endParaRPr lang="en-US"/>
          </a:p>
        </p:txBody>
      </p:sp>
    </p:spTree>
    <p:extLst>
      <p:ext uri="{BB962C8B-B14F-4D97-AF65-F5344CB8AC3E}">
        <p14:creationId xmlns:p14="http://schemas.microsoft.com/office/powerpoint/2010/main" val="94844744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58</a:t>
            </a:fld>
            <a:endParaRPr lang="en-US"/>
          </a:p>
        </p:txBody>
      </p:sp>
    </p:spTree>
    <p:extLst>
      <p:ext uri="{BB962C8B-B14F-4D97-AF65-F5344CB8AC3E}">
        <p14:creationId xmlns:p14="http://schemas.microsoft.com/office/powerpoint/2010/main" val="54487865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59</a:t>
            </a:fld>
            <a:endParaRPr lang="en-US"/>
          </a:p>
        </p:txBody>
      </p:sp>
    </p:spTree>
    <p:extLst>
      <p:ext uri="{BB962C8B-B14F-4D97-AF65-F5344CB8AC3E}">
        <p14:creationId xmlns:p14="http://schemas.microsoft.com/office/powerpoint/2010/main" val="24651303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a:t>
            </a:fld>
            <a:endParaRPr lang="en-US"/>
          </a:p>
        </p:txBody>
      </p:sp>
    </p:spTree>
    <p:extLst>
      <p:ext uri="{BB962C8B-B14F-4D97-AF65-F5344CB8AC3E}">
        <p14:creationId xmlns:p14="http://schemas.microsoft.com/office/powerpoint/2010/main" val="23098185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60</a:t>
            </a:fld>
            <a:endParaRPr lang="en-US"/>
          </a:p>
        </p:txBody>
      </p:sp>
    </p:spTree>
    <p:extLst>
      <p:ext uri="{BB962C8B-B14F-4D97-AF65-F5344CB8AC3E}">
        <p14:creationId xmlns:p14="http://schemas.microsoft.com/office/powerpoint/2010/main" val="225055936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61</a:t>
            </a:fld>
            <a:endParaRPr lang="en-US"/>
          </a:p>
        </p:txBody>
      </p:sp>
    </p:spTree>
    <p:extLst>
      <p:ext uri="{BB962C8B-B14F-4D97-AF65-F5344CB8AC3E}">
        <p14:creationId xmlns:p14="http://schemas.microsoft.com/office/powerpoint/2010/main" val="408063941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62</a:t>
            </a:fld>
            <a:endParaRPr lang="en-US"/>
          </a:p>
        </p:txBody>
      </p:sp>
    </p:spTree>
    <p:extLst>
      <p:ext uri="{BB962C8B-B14F-4D97-AF65-F5344CB8AC3E}">
        <p14:creationId xmlns:p14="http://schemas.microsoft.com/office/powerpoint/2010/main" val="174523214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327602795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a:p>
        </p:txBody>
      </p:sp>
    </p:spTree>
    <p:extLst>
      <p:ext uri="{BB962C8B-B14F-4D97-AF65-F5344CB8AC3E}">
        <p14:creationId xmlns:p14="http://schemas.microsoft.com/office/powerpoint/2010/main" val="111959573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65</a:t>
            </a:fld>
            <a:endParaRPr lang="en-US"/>
          </a:p>
        </p:txBody>
      </p:sp>
    </p:spTree>
    <p:extLst>
      <p:ext uri="{BB962C8B-B14F-4D97-AF65-F5344CB8AC3E}">
        <p14:creationId xmlns:p14="http://schemas.microsoft.com/office/powerpoint/2010/main" val="228733422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66</a:t>
            </a:fld>
            <a:endParaRPr lang="en-US"/>
          </a:p>
        </p:txBody>
      </p:sp>
    </p:spTree>
    <p:extLst>
      <p:ext uri="{BB962C8B-B14F-4D97-AF65-F5344CB8AC3E}">
        <p14:creationId xmlns:p14="http://schemas.microsoft.com/office/powerpoint/2010/main" val="269119562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67</a:t>
            </a:fld>
            <a:endParaRPr lang="en-US"/>
          </a:p>
        </p:txBody>
      </p:sp>
    </p:spTree>
    <p:extLst>
      <p:ext uri="{BB962C8B-B14F-4D97-AF65-F5344CB8AC3E}">
        <p14:creationId xmlns:p14="http://schemas.microsoft.com/office/powerpoint/2010/main" val="121935378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68</a:t>
            </a:fld>
            <a:endParaRPr lang="en-US"/>
          </a:p>
        </p:txBody>
      </p:sp>
    </p:spTree>
    <p:extLst>
      <p:ext uri="{BB962C8B-B14F-4D97-AF65-F5344CB8AC3E}">
        <p14:creationId xmlns:p14="http://schemas.microsoft.com/office/powerpoint/2010/main" val="337924204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69</a:t>
            </a:fld>
            <a:endParaRPr lang="en-US"/>
          </a:p>
        </p:txBody>
      </p:sp>
    </p:spTree>
    <p:extLst>
      <p:ext uri="{BB962C8B-B14F-4D97-AF65-F5344CB8AC3E}">
        <p14:creationId xmlns:p14="http://schemas.microsoft.com/office/powerpoint/2010/main" val="16966626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smtClean="0"/>
              <a:t>Each node assumes the responsibilities of both client and server.</a:t>
            </a:r>
          </a:p>
          <a:p>
            <a:pPr marL="171450" indent="-171450">
              <a:buFont typeface="Arial" panose="020B0604020202020204" pitchFamily="34" charset="0"/>
              <a:buChar char="•"/>
            </a:pPr>
            <a:r>
              <a:rPr lang="en-US" dirty="0" smtClean="0"/>
              <a:t>No dedicated ‘servers’ as in </a:t>
            </a:r>
            <a:r>
              <a:rPr lang="en-US" smtClean="0"/>
              <a:t>client/server architecture</a:t>
            </a:r>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a:t>
            </a:fld>
            <a:endParaRPr lang="en-US"/>
          </a:p>
        </p:txBody>
      </p:sp>
    </p:spTree>
    <p:extLst>
      <p:ext uri="{BB962C8B-B14F-4D97-AF65-F5344CB8AC3E}">
        <p14:creationId xmlns:p14="http://schemas.microsoft.com/office/powerpoint/2010/main" val="381819053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70</a:t>
            </a:fld>
            <a:endParaRPr lang="en-US"/>
          </a:p>
        </p:txBody>
      </p:sp>
    </p:spTree>
    <p:extLst>
      <p:ext uri="{BB962C8B-B14F-4D97-AF65-F5344CB8AC3E}">
        <p14:creationId xmlns:p14="http://schemas.microsoft.com/office/powerpoint/2010/main" val="21937186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71</a:t>
            </a:fld>
            <a:endParaRPr lang="en-US"/>
          </a:p>
        </p:txBody>
      </p:sp>
    </p:spTree>
    <p:extLst>
      <p:ext uri="{BB962C8B-B14F-4D97-AF65-F5344CB8AC3E}">
        <p14:creationId xmlns:p14="http://schemas.microsoft.com/office/powerpoint/2010/main" val="3189856408"/>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a:t>
            </a:r>
            <a:r>
              <a:rPr lang="en-US" dirty="0" err="1" smtClean="0"/>
              <a:t>Amplication</a:t>
            </a:r>
            <a:r>
              <a:rPr lang="en-US" dirty="0" smtClean="0"/>
              <a:t> DDoS attacks: “</a:t>
            </a:r>
            <a:r>
              <a:rPr lang="en-US" sz="1200" b="0" i="0" kern="1200" dirty="0" smtClean="0">
                <a:solidFill>
                  <a:schemeClr val="tx1"/>
                </a:solidFill>
                <a:effectLst/>
                <a:latin typeface="+mn-lt"/>
                <a:ea typeface="+mn-ea"/>
                <a:cs typeface="+mn-cs"/>
              </a:rPr>
              <a:t>If the application layer protocol does not use protective measures, such as initiating a session in the Voice over Internet protocol, an attacker can easily forge an IP packet datagram (a basic transmission unit that is connected to a packet-switched network) to include an arbitrary source IP address. When many UDP packets have their source IP address tampered with the victim's IP address, the target server (or amplifier) responds to the victim (instead of the attacker), creating a reflected denial of service attack (DoS).” (https://ddos-guard.net/terms/ddos-attack-types/amplification-ddos-attacks)</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72</a:t>
            </a:fld>
            <a:endParaRPr lang="en-US"/>
          </a:p>
        </p:txBody>
      </p:sp>
    </p:spTree>
    <p:extLst>
      <p:ext uri="{BB962C8B-B14F-4D97-AF65-F5344CB8AC3E}">
        <p14:creationId xmlns:p14="http://schemas.microsoft.com/office/powerpoint/2010/main" val="175937486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73</a:t>
            </a:fld>
            <a:endParaRPr lang="en-US"/>
          </a:p>
        </p:txBody>
      </p:sp>
    </p:spTree>
    <p:extLst>
      <p:ext uri="{BB962C8B-B14F-4D97-AF65-F5344CB8AC3E}">
        <p14:creationId xmlns:p14="http://schemas.microsoft.com/office/powerpoint/2010/main" val="352071157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74</a:t>
            </a:fld>
            <a:endParaRPr lang="en-US"/>
          </a:p>
        </p:txBody>
      </p:sp>
    </p:spTree>
    <p:extLst>
      <p:ext uri="{BB962C8B-B14F-4D97-AF65-F5344CB8AC3E}">
        <p14:creationId xmlns:p14="http://schemas.microsoft.com/office/powerpoint/2010/main" val="39182735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75</a:t>
            </a:fld>
            <a:endParaRPr lang="en-US"/>
          </a:p>
        </p:txBody>
      </p:sp>
    </p:spTree>
    <p:extLst>
      <p:ext uri="{BB962C8B-B14F-4D97-AF65-F5344CB8AC3E}">
        <p14:creationId xmlns:p14="http://schemas.microsoft.com/office/powerpoint/2010/main" val="230749735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76</a:t>
            </a:fld>
            <a:endParaRPr lang="en-US"/>
          </a:p>
        </p:txBody>
      </p:sp>
    </p:spTree>
    <p:extLst>
      <p:ext uri="{BB962C8B-B14F-4D97-AF65-F5344CB8AC3E}">
        <p14:creationId xmlns:p14="http://schemas.microsoft.com/office/powerpoint/2010/main" val="73759893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35933417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78</a:t>
            </a:fld>
            <a:endParaRPr lang="en-US"/>
          </a:p>
        </p:txBody>
      </p:sp>
    </p:spTree>
    <p:extLst>
      <p:ext uri="{BB962C8B-B14F-4D97-AF65-F5344CB8AC3E}">
        <p14:creationId xmlns:p14="http://schemas.microsoft.com/office/powerpoint/2010/main" val="37612988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79</a:t>
            </a:fld>
            <a:endParaRPr lang="en-US"/>
          </a:p>
        </p:txBody>
      </p:sp>
    </p:spTree>
    <p:extLst>
      <p:ext uri="{BB962C8B-B14F-4D97-AF65-F5344CB8AC3E}">
        <p14:creationId xmlns:p14="http://schemas.microsoft.com/office/powerpoint/2010/main" val="58016910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a:t>
            </a:fld>
            <a:endParaRPr lang="en-US"/>
          </a:p>
        </p:txBody>
      </p:sp>
    </p:spTree>
    <p:extLst>
      <p:ext uri="{BB962C8B-B14F-4D97-AF65-F5344CB8AC3E}">
        <p14:creationId xmlns:p14="http://schemas.microsoft.com/office/powerpoint/2010/main" val="264210769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80</a:t>
            </a:fld>
            <a:endParaRPr lang="en-US"/>
          </a:p>
        </p:txBody>
      </p:sp>
    </p:spTree>
    <p:extLst>
      <p:ext uri="{BB962C8B-B14F-4D97-AF65-F5344CB8AC3E}">
        <p14:creationId xmlns:p14="http://schemas.microsoft.com/office/powerpoint/2010/main" val="297254148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81</a:t>
            </a:fld>
            <a:endParaRPr lang="en-US"/>
          </a:p>
        </p:txBody>
      </p:sp>
    </p:spTree>
    <p:extLst>
      <p:ext uri="{BB962C8B-B14F-4D97-AF65-F5344CB8AC3E}">
        <p14:creationId xmlns:p14="http://schemas.microsoft.com/office/powerpoint/2010/main" val="11985713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82</a:t>
            </a:fld>
            <a:endParaRPr lang="en-US"/>
          </a:p>
        </p:txBody>
      </p:sp>
    </p:spTree>
    <p:extLst>
      <p:ext uri="{BB962C8B-B14F-4D97-AF65-F5344CB8AC3E}">
        <p14:creationId xmlns:p14="http://schemas.microsoft.com/office/powerpoint/2010/main" val="235391362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a:p>
        </p:txBody>
      </p:sp>
    </p:spTree>
    <p:extLst>
      <p:ext uri="{BB962C8B-B14F-4D97-AF65-F5344CB8AC3E}">
        <p14:creationId xmlns:p14="http://schemas.microsoft.com/office/powerpoint/2010/main" val="100751467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a:p>
        </p:txBody>
      </p:sp>
    </p:spTree>
    <p:extLst>
      <p:ext uri="{BB962C8B-B14F-4D97-AF65-F5344CB8AC3E}">
        <p14:creationId xmlns:p14="http://schemas.microsoft.com/office/powerpoint/2010/main" val="17589877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a:p>
        </p:txBody>
      </p:sp>
    </p:spTree>
    <p:extLst>
      <p:ext uri="{BB962C8B-B14F-4D97-AF65-F5344CB8AC3E}">
        <p14:creationId xmlns:p14="http://schemas.microsoft.com/office/powerpoint/2010/main" val="8566952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86</a:t>
            </a:fld>
            <a:endParaRPr lang="en-US"/>
          </a:p>
        </p:txBody>
      </p:sp>
    </p:spTree>
    <p:extLst>
      <p:ext uri="{BB962C8B-B14F-4D97-AF65-F5344CB8AC3E}">
        <p14:creationId xmlns:p14="http://schemas.microsoft.com/office/powerpoint/2010/main" val="87405297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a:p>
        </p:txBody>
      </p:sp>
    </p:spTree>
    <p:extLst>
      <p:ext uri="{BB962C8B-B14F-4D97-AF65-F5344CB8AC3E}">
        <p14:creationId xmlns:p14="http://schemas.microsoft.com/office/powerpoint/2010/main" val="220201520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22529868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339727535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a:t>
            </a:fld>
            <a:endParaRPr lang="en-US"/>
          </a:p>
        </p:txBody>
      </p:sp>
    </p:spTree>
    <p:extLst>
      <p:ext uri="{BB962C8B-B14F-4D97-AF65-F5344CB8AC3E}">
        <p14:creationId xmlns:p14="http://schemas.microsoft.com/office/powerpoint/2010/main" val="220269149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a:p>
        </p:txBody>
      </p:sp>
    </p:spTree>
    <p:extLst>
      <p:ext uri="{BB962C8B-B14F-4D97-AF65-F5344CB8AC3E}">
        <p14:creationId xmlns:p14="http://schemas.microsoft.com/office/powerpoint/2010/main" val="35516579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91</a:t>
            </a:fld>
            <a:endParaRPr lang="en-US"/>
          </a:p>
        </p:txBody>
      </p:sp>
    </p:spTree>
    <p:extLst>
      <p:ext uri="{BB962C8B-B14F-4D97-AF65-F5344CB8AC3E}">
        <p14:creationId xmlns:p14="http://schemas.microsoft.com/office/powerpoint/2010/main" val="262922161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a:p>
        </p:txBody>
      </p:sp>
    </p:spTree>
    <p:extLst>
      <p:ext uri="{BB962C8B-B14F-4D97-AF65-F5344CB8AC3E}">
        <p14:creationId xmlns:p14="http://schemas.microsoft.com/office/powerpoint/2010/main" val="283656981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a:p>
        </p:txBody>
      </p:sp>
    </p:spTree>
    <p:extLst>
      <p:ext uri="{BB962C8B-B14F-4D97-AF65-F5344CB8AC3E}">
        <p14:creationId xmlns:p14="http://schemas.microsoft.com/office/powerpoint/2010/main" val="78596303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94</a:t>
            </a:fld>
            <a:endParaRPr lang="en-US"/>
          </a:p>
        </p:txBody>
      </p:sp>
    </p:spTree>
    <p:extLst>
      <p:ext uri="{BB962C8B-B14F-4D97-AF65-F5344CB8AC3E}">
        <p14:creationId xmlns:p14="http://schemas.microsoft.com/office/powerpoint/2010/main" val="368101336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95</a:t>
            </a:fld>
            <a:endPar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Akamai: 100,000+ servers in 1000+ clusters in 1000+ networks in 70+ countries serving trillions of requests a day.</a:t>
            </a:r>
          </a:p>
          <a:p>
            <a:endParaRPr lang="en-US" altLang="en-US">
              <a:ea typeface="ＭＳ Ｐゴシック" panose="020B0600070205080204" pitchFamily="34" charset="-128"/>
            </a:endParaRPr>
          </a:p>
          <a:p>
            <a:r>
              <a:rPr lang="en-US" altLang="en-US">
                <a:ea typeface="ＭＳ Ｐゴシック" panose="020B0600070205080204" pitchFamily="34" charset="-128"/>
              </a:rPr>
              <a:t>How many people use Netflix?</a:t>
            </a:r>
          </a:p>
        </p:txBody>
      </p:sp>
    </p:spTree>
    <p:extLst>
      <p:ext uri="{BB962C8B-B14F-4D97-AF65-F5344CB8AC3E}">
        <p14:creationId xmlns:p14="http://schemas.microsoft.com/office/powerpoint/2010/main" val="41206938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fld id="{CE157223-41AB-CB48-9D29-70289FC738BB}" type="slidenum">
              <a:rPr lang="en-US" altLang="en-US" sz="1300">
                <a:solidFill>
                  <a:srgbClr val="000000"/>
                </a:solidFill>
                <a:latin typeface="Times New Roman" panose="02020603050405020304" pitchFamily="18" charset="0"/>
              </a:rPr>
              <a:pPr algn="r">
                <a:spcBef>
                  <a:spcPct val="0"/>
                </a:spcBef>
                <a:buClrTx/>
                <a:buSzTx/>
                <a:buFontTx/>
                <a:buNone/>
              </a:pPr>
              <a:t>96</a:t>
            </a:fld>
            <a:endParaRPr lang="en-US" altLang="en-US" sz="1300">
              <a:solidFill>
                <a:srgbClr val="000000"/>
              </a:solidFill>
              <a:latin typeface="Times New Roman" panose="02020603050405020304" pitchFamily="18" charset="0"/>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69143775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97</a:t>
            </a:fld>
            <a:endParaRPr lang="en-US"/>
          </a:p>
        </p:txBody>
      </p:sp>
    </p:spTree>
    <p:extLst>
      <p:ext uri="{BB962C8B-B14F-4D97-AF65-F5344CB8AC3E}">
        <p14:creationId xmlns:p14="http://schemas.microsoft.com/office/powerpoint/2010/main" val="108475901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a:p>
        </p:txBody>
      </p:sp>
    </p:spTree>
    <p:extLst>
      <p:ext uri="{BB962C8B-B14F-4D97-AF65-F5344CB8AC3E}">
        <p14:creationId xmlns:p14="http://schemas.microsoft.com/office/powerpoint/2010/main" val="360237447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24879403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Application Layer: 2-</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4.xml"/><Relationship Id="rId4" Type="http://schemas.openxmlformats.org/officeDocument/2006/relationships/image" Target="../media/image24.png"/></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2.xml"/><Relationship Id="rId1" Type="http://schemas.openxmlformats.org/officeDocument/2006/relationships/slideLayout" Target="../slideLayouts/slideLayout4.xml"/><Relationship Id="rId4" Type="http://schemas.openxmlformats.org/officeDocument/2006/relationships/image" Target="../media/image26.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36.xml"/><Relationship Id="rId1" Type="http://schemas.openxmlformats.org/officeDocument/2006/relationships/slideLayout" Target="../slideLayouts/slideLayout4.xml"/><Relationship Id="rId4" Type="http://schemas.openxmlformats.org/officeDocument/2006/relationships/image" Target="../media/image27.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8.xml"/><Relationship Id="rId1" Type="http://schemas.openxmlformats.org/officeDocument/2006/relationships/slideLayout" Target="../slideLayouts/slideLayout4.xml"/></Relationships>
</file>

<file path=ppt/slides/_rels/slide3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0.xml"/><Relationship Id="rId1" Type="http://schemas.openxmlformats.org/officeDocument/2006/relationships/slideLayout" Target="../slideLayouts/slideLayout4.xml"/></Relationships>
</file>

<file path=ppt/slides/_rels/slide4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4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5.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5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2.xml"/><Relationship Id="rId1" Type="http://schemas.openxmlformats.org/officeDocument/2006/relationships/slideLayout" Target="../slideLayouts/slideLayout4.xml"/><Relationship Id="rId5" Type="http://schemas.openxmlformats.org/officeDocument/2006/relationships/image" Target="../media/image30.png"/><Relationship Id="rId4" Type="http://schemas.openxmlformats.org/officeDocument/2006/relationships/image" Target="../media/image29.png"/></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24.png"/><Relationship Id="rId4" Type="http://schemas.openxmlformats.org/officeDocument/2006/relationships/image" Target="../media/image30.png"/></Relationships>
</file>

<file path=ppt/slides/_rels/slide5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6.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4.png"/><Relationship Id="rId18" Type="http://schemas.openxmlformats.org/officeDocument/2006/relationships/image" Target="../media/image20.png"/><Relationship Id="rId3" Type="http://schemas.openxmlformats.org/officeDocument/2006/relationships/image" Target="../media/image3.png"/><Relationship Id="rId21" Type="http://schemas.openxmlformats.org/officeDocument/2006/relationships/image" Target="../media/image23.png"/><Relationship Id="rId7" Type="http://schemas.openxmlformats.org/officeDocument/2006/relationships/image" Target="../media/image7.png"/><Relationship Id="rId12" Type="http://schemas.openxmlformats.org/officeDocument/2006/relationships/image" Target="../media/image13.png"/><Relationship Id="rId17" Type="http://schemas.openxmlformats.org/officeDocument/2006/relationships/image" Target="../media/image19.png"/><Relationship Id="rId2" Type="http://schemas.openxmlformats.org/officeDocument/2006/relationships/notesSlide" Target="../notesSlides/notesSlide74.xml"/><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2.png"/><Relationship Id="rId5" Type="http://schemas.openxmlformats.org/officeDocument/2006/relationships/image" Target="../media/image5.png"/><Relationship Id="rId15" Type="http://schemas.openxmlformats.org/officeDocument/2006/relationships/image" Target="../media/image17.png"/><Relationship Id="rId23" Type="http://schemas.openxmlformats.org/officeDocument/2006/relationships/image" Target="../media/image15.png"/><Relationship Id="rId10" Type="http://schemas.openxmlformats.org/officeDocument/2006/relationships/image" Target="../media/image10.png"/><Relationship Id="rId19"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6.png"/><Relationship Id="rId22" Type="http://schemas.openxmlformats.org/officeDocument/2006/relationships/image" Target="../media/image11.png"/></Relationships>
</file>

<file path=ppt/slides/_rels/slide7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2.emf"/><Relationship Id="rId4" Type="http://schemas.openxmlformats.org/officeDocument/2006/relationships/oleObject" Target="../embeddings/oleObject1.bin"/></Relationships>
</file>

<file path=ppt/slides/_rels/slide7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79.xml"/><Relationship Id="rId1" Type="http://schemas.openxmlformats.org/officeDocument/2006/relationships/slideLayout" Target="../slideLayouts/slideLayout3.xml"/><Relationship Id="rId5" Type="http://schemas.openxmlformats.org/officeDocument/2006/relationships/image" Target="../media/image33.png"/><Relationship Id="rId4" Type="http://schemas.openxmlformats.org/officeDocument/2006/relationships/image" Target="../media/image2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0.xml"/><Relationship Id="rId1" Type="http://schemas.openxmlformats.org/officeDocument/2006/relationships/slideLayout" Target="../slideLayouts/slideLayout3.xml"/><Relationship Id="rId5" Type="http://schemas.openxmlformats.org/officeDocument/2006/relationships/image" Target="../media/image35.png"/><Relationship Id="rId4" Type="http://schemas.openxmlformats.org/officeDocument/2006/relationships/image" Target="../media/image34.pn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82.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30.png"/></Relationships>
</file>

<file path=ppt/slides/_rels/slide8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40.png"/><Relationship Id="rId2" Type="http://schemas.openxmlformats.org/officeDocument/2006/relationships/notesSlide" Target="../notesSlides/notesSlide84.xml"/><Relationship Id="rId1" Type="http://schemas.openxmlformats.org/officeDocument/2006/relationships/slideLayout" Target="../slideLayouts/slideLayout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s/_rels/slide8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7.xml"/><Relationship Id="rId1" Type="http://schemas.openxmlformats.org/officeDocument/2006/relationships/slideLayout" Target="../slideLayouts/slideLayout2.xml"/><Relationship Id="rId4" Type="http://schemas.openxmlformats.org/officeDocument/2006/relationships/image" Target="../media/image43.jpeg"/></Relationships>
</file>

<file path=ppt/slides/_rels/slide8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8.xml"/><Relationship Id="rId1" Type="http://schemas.openxmlformats.org/officeDocument/2006/relationships/slideLayout" Target="../slideLayouts/slideLayout2.xml"/><Relationship Id="rId4" Type="http://schemas.openxmlformats.org/officeDocument/2006/relationships/image" Target="../media/image43.jpeg"/></Relationships>
</file>

<file path=ppt/slides/_rels/slide89.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91.xml"/><Relationship Id="rId1" Type="http://schemas.openxmlformats.org/officeDocument/2006/relationships/slideLayout" Target="../slideLayouts/slideLayout2.xml"/><Relationship Id="rId4" Type="http://schemas.openxmlformats.org/officeDocument/2006/relationships/image" Target="../media/image43.jpeg"/></Relationships>
</file>

<file path=ppt/slides/_rels/slide9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92.xml"/><Relationship Id="rId1" Type="http://schemas.openxmlformats.org/officeDocument/2006/relationships/slideLayout" Target="../slideLayouts/slideLayout2.xml"/><Relationship Id="rId4" Type="http://schemas.openxmlformats.org/officeDocument/2006/relationships/image" Target="../media/image43.jpe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94.xml"/><Relationship Id="rId1" Type="http://schemas.openxmlformats.org/officeDocument/2006/relationships/slideLayout" Target="../slideLayouts/slideLayout2.xml"/><Relationship Id="rId4" Type="http://schemas.openxmlformats.org/officeDocument/2006/relationships/image" Target="../media/image46.png"/></Relationships>
</file>

<file path=ppt/slides/_rels/slide95.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50.jpeg"/><Relationship Id="rId2" Type="http://schemas.openxmlformats.org/officeDocument/2006/relationships/notesSlide" Target="../notesSlides/notesSlide95.xml"/><Relationship Id="rId1" Type="http://schemas.openxmlformats.org/officeDocument/2006/relationships/slideLayout" Target="../slideLayouts/slideLayout2.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9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96.xml"/><Relationship Id="rId1" Type="http://schemas.openxmlformats.org/officeDocument/2006/relationships/slideLayout" Target="../slideLayouts/slideLayout2.xml"/><Relationship Id="rId5" Type="http://schemas.openxmlformats.org/officeDocument/2006/relationships/image" Target="../media/image49.png"/><Relationship Id="rId4" Type="http://schemas.openxmlformats.org/officeDocument/2006/relationships/image" Target="../media/image48.png"/></Relationships>
</file>

<file path=ppt/slides/_rels/slide9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7.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9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9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378450"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2</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Application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98C65C94-9E94-6144-BDBB-A8F5D511E4DD}"/>
              </a:ext>
            </a:extLst>
          </p:cNvPr>
          <p:cNvSpPr>
            <a:spLocks noGrp="1"/>
          </p:cNvSpPr>
          <p:nvPr>
            <p:ph type="sldNum" sz="quarter" idx="4"/>
          </p:nvPr>
        </p:nvSpPr>
        <p:spPr/>
        <p:txBody>
          <a:bodyPr/>
          <a:lstStyle/>
          <a:p>
            <a:r>
              <a:rPr lang="en-US" dirty="0"/>
              <a:t>Application Layer: 2-</a:t>
            </a:r>
            <a:fld id="{C4204591-24BD-A542-B9D5-F8D8A88D2FEE}" type="slidenum">
              <a:rPr lang="en-US" smtClean="0"/>
              <a:pPr/>
              <a:t>1</a:t>
            </a:fld>
            <a:endParaRPr lang="en-US" dirty="0"/>
          </a:p>
        </p:txBody>
      </p:sp>
      <p:sp>
        <p:nvSpPr>
          <p:cNvPr id="11" name="Rectangle 10">
            <a:extLst>
              <a:ext uri="{FF2B5EF4-FFF2-40B4-BE49-F238E27FC236}">
                <a16:creationId xmlns:a16="http://schemas.microsoft.com/office/drawing/2014/main" id="{AD67D27E-258D-C546-967D-65B4E6ACE4BA}"/>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pic>
        <p:nvPicPr>
          <p:cNvPr id="12" name="Picture 11" descr="A picture containing outdoor, water, bridge, building&#10;&#10;Description automatically generated">
            <a:extLst>
              <a:ext uri="{FF2B5EF4-FFF2-40B4-BE49-F238E27FC236}">
                <a16:creationId xmlns:a16="http://schemas.microsoft.com/office/drawing/2014/main" id="{3BE6A818-0DC7-1C43-B5D9-6718F2878FB3}"/>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10</a:t>
            </a:fld>
            <a:endParaRPr lang="en-US"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to receive messages, process  must have </a:t>
            </a:r>
            <a:r>
              <a:rPr lang="en-US" altLang="en-US" i="1" dirty="0">
                <a:solidFill>
                  <a:srgbClr val="CC0000"/>
                </a:solidFill>
                <a:ea typeface="ＭＳ Ｐゴシック" panose="020B0600070205080204" pitchFamily="34" charset="-128"/>
              </a:rPr>
              <a:t>identifier</a:t>
            </a:r>
          </a:p>
          <a:p>
            <a:r>
              <a:rPr lang="en-US" altLang="en-US" dirty="0">
                <a:ea typeface="ＭＳ Ｐゴシック" panose="020B0600070205080204" pitchFamily="34" charset="-128"/>
              </a:rPr>
              <a:t>host device has unique 32-bit IP address</a:t>
            </a:r>
          </a:p>
          <a:p>
            <a:r>
              <a:rPr lang="en-US" altLang="en-US" i="1" u="sng" dirty="0">
                <a:solidFill>
                  <a:srgbClr val="CC0000"/>
                </a:solidFill>
                <a:ea typeface="ＭＳ Ｐゴシック" panose="020B0600070205080204" pitchFamily="34" charset="-128"/>
              </a:rPr>
              <a:t>Q:</a:t>
            </a:r>
            <a:r>
              <a:rPr lang="en-US" altLang="en-US" dirty="0">
                <a:ea typeface="ＭＳ Ｐゴシック" panose="020B0600070205080204" pitchFamily="34" charset="-128"/>
              </a:rPr>
              <a:t> 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identifier</a:t>
            </a:r>
            <a:r>
              <a:rPr lang="en-US" altLang="en-US" dirty="0">
                <a:solidFill>
                  <a:srgbClr val="FF0000"/>
                </a:solidFill>
                <a:ea typeface="ＭＳ Ｐゴシック" panose="020B0600070205080204" pitchFamily="34" charset="-128"/>
              </a:rPr>
              <a:t> </a:t>
            </a:r>
            <a:r>
              <a:rPr lang="en-US" altLang="en-US" dirty="0">
                <a:ea typeface="ＭＳ Ｐゴシック" panose="020B0600070205080204" pitchFamily="34" charset="-128"/>
              </a:rPr>
              <a:t>includes both </a:t>
            </a:r>
            <a:r>
              <a:rPr lang="en-US" altLang="en-US" dirty="0">
                <a:solidFill>
                  <a:srgbClr val="CC0000"/>
                </a:solidFill>
                <a:ea typeface="ＭＳ Ｐゴシック" panose="020B0600070205080204" pitchFamily="34" charset="-128"/>
              </a:rPr>
              <a:t>IP address</a:t>
            </a:r>
            <a:r>
              <a:rPr lang="en-US" altLang="en-US" dirty="0">
                <a:ea typeface="ＭＳ Ｐゴシック" panose="020B0600070205080204" pitchFamily="34" charset="-128"/>
              </a:rPr>
              <a:t> and </a:t>
            </a:r>
            <a:r>
              <a:rPr lang="en-US" altLang="en-US" dirty="0">
                <a:solidFill>
                  <a:srgbClr val="CC0000"/>
                </a:solidFill>
                <a:ea typeface="ＭＳ Ｐゴシック" panose="020B0600070205080204" pitchFamily="34" charset="-128"/>
              </a:rPr>
              <a:t>port numbers</a:t>
            </a:r>
            <a:r>
              <a:rPr lang="en-US" altLang="en-US" dirty="0">
                <a:ea typeface="ＭＳ Ｐゴシック" panose="020B0600070205080204" pitchFamily="34" charset="-128"/>
              </a:rPr>
              <a:t> associated with process on host.</a:t>
            </a:r>
          </a:p>
          <a:p>
            <a:r>
              <a:rPr lang="en-US" altLang="en-US" dirty="0">
                <a:ea typeface="ＭＳ Ｐゴシック" panose="020B0600070205080204" pitchFamily="34" charset="-128"/>
              </a:rPr>
              <a:t>example port numbers:</a:t>
            </a:r>
          </a:p>
          <a:p>
            <a:pPr lvl="1"/>
            <a:r>
              <a:rPr lang="en-US" altLang="en-US" dirty="0">
                <a:ea typeface="ＭＳ Ｐゴシック" panose="020B0600070205080204" pitchFamily="34" charset="-128"/>
              </a:rPr>
              <a:t>HTTP server: 80</a:t>
            </a:r>
          </a:p>
          <a:p>
            <a:pPr lvl="1"/>
            <a:r>
              <a:rPr lang="en-US" altLang="en-US" dirty="0">
                <a:ea typeface="ＭＳ Ｐゴシック" panose="020B0600070205080204" pitchFamily="34" charset="-128"/>
              </a:rPr>
              <a:t>mail server: 25</a:t>
            </a:r>
          </a:p>
          <a:p>
            <a:r>
              <a:rPr lang="en-US" altLang="en-US" dirty="0">
                <a:ea typeface="ＭＳ Ｐゴシック" panose="020B0600070205080204" pitchFamily="34" charset="-128"/>
              </a:rPr>
              <a:t>to send HTTP message to </a:t>
            </a:r>
            <a:r>
              <a:rPr lang="en-US" altLang="en-US" dirty="0" err="1">
                <a:ea typeface="ＭＳ Ｐゴシック" panose="020B0600070205080204" pitchFamily="34" charset="-128"/>
              </a:rPr>
              <a:t>gaia.cs.umass.edu</a:t>
            </a:r>
            <a:r>
              <a:rPr lang="en-US" altLang="en-US" dirty="0">
                <a:ea typeface="ＭＳ Ｐゴシック" panose="020B0600070205080204" pitchFamily="34" charset="-128"/>
              </a:rPr>
              <a:t> web server:</a:t>
            </a:r>
          </a:p>
          <a:p>
            <a:pPr lvl="1"/>
            <a:r>
              <a:rPr lang="en-US" altLang="en-US" dirty="0">
                <a:solidFill>
                  <a:srgbClr val="CC0000"/>
                </a:solidFill>
                <a:ea typeface="ＭＳ Ｐゴシック" panose="020B0600070205080204" pitchFamily="34" charset="-128"/>
              </a:rPr>
              <a:t>IP address:</a:t>
            </a:r>
            <a:r>
              <a:rPr lang="en-US" altLang="en-US"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128.119.245.12</a:t>
            </a:r>
          </a:p>
          <a:p>
            <a:pPr lvl="1"/>
            <a:r>
              <a:rPr lang="en-US" altLang="en-US" dirty="0">
                <a:solidFill>
                  <a:srgbClr val="CC0000"/>
                </a:solidFill>
                <a:ea typeface="ＭＳ Ｐゴシック" panose="020B0600070205080204" pitchFamily="34" charset="-128"/>
              </a:rPr>
              <a:t>port number:</a:t>
            </a:r>
            <a:r>
              <a:rPr lang="en-US" altLang="en-US"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80</a:t>
            </a:r>
          </a:p>
          <a:p>
            <a:r>
              <a:rPr lang="en-US" altLang="en-US" dirty="0">
                <a:ea typeface="ＭＳ Ｐゴシック" panose="020B0600070205080204" pitchFamily="34" charset="-128"/>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lvl="1">
              <a:lnSpc>
                <a:spcPct val="85000"/>
              </a:lnSpc>
              <a:buClr>
                <a:srgbClr val="000099"/>
              </a:buClr>
              <a:buSzTx/>
              <a:buFont typeface="Wingdings" pitchFamily="2" charset="2"/>
              <a:buChar char="§"/>
            </a:pPr>
            <a:r>
              <a:rPr lang="en-US" altLang="en-US" sz="2800" i="1" u="sng" dirty="0">
                <a:solidFill>
                  <a:srgbClr val="CC0000"/>
                </a:solidFill>
                <a:latin typeface="+mn-lt"/>
              </a:rPr>
              <a:t>A:</a:t>
            </a:r>
            <a:r>
              <a:rPr lang="en-US" altLang="en-US" sz="2800" dirty="0">
                <a:latin typeface="+mn-lt"/>
              </a:rPr>
              <a:t> no, </a:t>
            </a:r>
            <a:r>
              <a:rPr lang="en-US" altLang="en-US" sz="2800" i="1" dirty="0">
                <a:latin typeface="+mn-lt"/>
              </a:rPr>
              <a:t>many</a:t>
            </a:r>
            <a:r>
              <a:rPr lang="en-US" altLang="en-US" sz="2800" dirty="0">
                <a:latin typeface="+mn-lt"/>
              </a:rPr>
              <a:t> processes can be running on same host</a:t>
            </a:r>
          </a:p>
        </p:txBody>
      </p:sp>
    </p:spTree>
    <p:extLst>
      <p:ext uri="{BB962C8B-B14F-4D97-AF65-F5344CB8AC3E}">
        <p14:creationId xmlns:p14="http://schemas.microsoft.com/office/powerpoint/2010/main" val="725721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xEl>
                                              <p:pRg st="0" end="0"/>
                                            </p:txEl>
                                          </p:spTgt>
                                        </p:tgtEl>
                                        <p:attrNameLst>
                                          <p:attrName>style.visibility</p:attrName>
                                        </p:attrNameLst>
                                      </p:cBhvr>
                                      <p:to>
                                        <p:strVal val="visible"/>
                                      </p:to>
                                    </p:set>
                                    <p:animEffect transition="in" filter="dissolve">
                                      <p:cBhvr>
                                        <p:cTn id="7" dur="500"/>
                                        <p:tgtEl>
                                          <p:spTgt spid="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a:buFont typeface="Wingdings" pitchFamily="2" charset="2"/>
              <a:buNone/>
            </a:pPr>
            <a:r>
              <a:rPr lang="en-US" altLang="en-US" sz="3200" i="1" kern="0" dirty="0">
                <a:solidFill>
                  <a:srgbClr val="CC0000"/>
                </a:solidFill>
                <a:latin typeface="+mn-lt"/>
                <a:ea typeface="ＭＳ Ｐゴシック" panose="020B0600070205080204" pitchFamily="34" charset="-128"/>
              </a:rPr>
              <a:t>goal:</a:t>
            </a:r>
            <a:r>
              <a:rPr lang="en-US" altLang="en-US" sz="3200" kern="0" dirty="0">
                <a:solidFill>
                  <a:srgbClr val="000000"/>
                </a:solidFill>
                <a:latin typeface="+mn-lt"/>
                <a:ea typeface="ＭＳ Ｐゴシック" panose="020B0600070205080204" pitchFamily="34" charset="-128"/>
              </a:rPr>
              <a:t> learn how to build client/server applications that communicate using sockets</a:t>
            </a:r>
            <a:endParaRPr lang="en-US" altLang="en-US" sz="3200" i="1" kern="0" dirty="0">
              <a:solidFill>
                <a:srgbClr val="CC0000"/>
              </a:solidFill>
              <a:latin typeface="+mn-lt"/>
              <a:ea typeface="ＭＳ Ｐゴシック" panose="020B0600070205080204" pitchFamily="34" charset="-128"/>
            </a:endParaRPr>
          </a:p>
          <a:p>
            <a:pPr>
              <a:buFont typeface="Wingdings" pitchFamily="2" charset="2"/>
              <a:buNone/>
            </a:pPr>
            <a:r>
              <a:rPr lang="en-US" altLang="en-US" sz="3200" i="1" kern="0" dirty="0">
                <a:solidFill>
                  <a:srgbClr val="CC0000"/>
                </a:solidFill>
                <a:latin typeface="+mn-lt"/>
                <a:ea typeface="ＭＳ Ｐゴシック" panose="020B0600070205080204" pitchFamily="34" charset="-128"/>
              </a:rPr>
              <a:t>socket:</a:t>
            </a:r>
            <a:r>
              <a:rPr lang="en-US" altLang="en-US" sz="3200" kern="0" dirty="0">
                <a:latin typeface="+mn-lt"/>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by OS</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 by</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8" name="Slide Number Placeholder 2">
            <a:extLst>
              <a:ext uri="{FF2B5EF4-FFF2-40B4-BE49-F238E27FC236}">
                <a16:creationId xmlns:a16="http://schemas.microsoft.com/office/drawing/2014/main" id="{7F468A47-850F-034F-AF9C-94124EF85AF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100</a:t>
            </a:fld>
            <a:endParaRPr lang="en-US" dirty="0"/>
          </a:p>
        </p:txBody>
      </p:sp>
    </p:spTree>
    <p:extLst>
      <p:ext uri="{BB962C8B-B14F-4D97-AF65-F5344CB8AC3E}">
        <p14:creationId xmlns:p14="http://schemas.microsoft.com/office/powerpoint/2010/main" val="4016982802"/>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a:t>
            </a:r>
            <a:endParaRPr lang="en-US" altLang="en-US" sz="2800" i="1" dirty="0">
              <a:solidFill>
                <a:srgbClr val="CC0000"/>
              </a:solidFill>
              <a:ea typeface="ＭＳ Ｐゴシック" panose="020B0600070205080204" pitchFamily="34" charset="-128"/>
            </a:endParaRP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 </a:t>
            </a:r>
          </a:p>
          <a:p>
            <a:pPr>
              <a:buFont typeface="Wingdings" pitchFamily="2" charset="2"/>
              <a:buNone/>
            </a:pP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lvl="1" indent="-342900">
              <a:lnSpc>
                <a:spcPct val="85000"/>
              </a:lnSpc>
              <a:buClr>
                <a:srgbClr val="000099"/>
              </a:buClr>
              <a:buSzPct val="65000"/>
              <a:buFont typeface="Wingdings" pitchFamily="2" charset="2"/>
              <a:buNone/>
              <a:defRPr/>
            </a:pPr>
            <a:r>
              <a:rPr lang="en-US" sz="3200" kern="0" dirty="0">
                <a:solidFill>
                  <a:srgbClr val="0000A3"/>
                </a:solidFill>
                <a:ea typeface="ＭＳ Ｐゴシック" charset="0"/>
              </a:rPr>
              <a:t>Application Example:</a:t>
            </a:r>
          </a:p>
          <a:p>
            <a:pPr marL="514350" indent="-287338">
              <a:buClr>
                <a:srgbClr val="000099"/>
              </a:buClr>
              <a:buSzPct val="65000"/>
              <a:buFont typeface="+mj-lt"/>
              <a:buAutoNum type="arabicPeriod"/>
              <a:defRPr/>
            </a:pPr>
            <a:r>
              <a:rPr lang="en-US" sz="2800" kern="0" dirty="0">
                <a:cs typeface="ＭＳ Ｐゴシック" charset="0"/>
              </a:rPr>
              <a:t>client reads a line of characters (data) from its keyboard and sends data to server</a:t>
            </a:r>
          </a:p>
          <a:p>
            <a:pPr marL="514350" indent="-287338">
              <a:buClr>
                <a:srgbClr val="000099"/>
              </a:buClr>
              <a:buSzPct val="65000"/>
              <a:buFont typeface="+mj-lt"/>
              <a:buAutoNum type="arabicPeriod"/>
              <a:defRPr/>
            </a:pPr>
            <a:r>
              <a:rPr lang="en-US" sz="2800" kern="0" dirty="0">
                <a:cs typeface="ＭＳ Ｐゴシック" charset="0"/>
              </a:rPr>
              <a:t>server receives the data and converts characters to uppercase</a:t>
            </a:r>
          </a:p>
          <a:p>
            <a:pPr marL="514350" indent="-287338">
              <a:buClr>
                <a:srgbClr val="000099"/>
              </a:buClr>
              <a:buSzPct val="65000"/>
              <a:buFont typeface="+mj-lt"/>
              <a:buAutoNum type="arabicPeriod"/>
              <a:defRPr/>
            </a:pPr>
            <a:r>
              <a:rPr lang="en-US" sz="2800" kern="0" dirty="0">
                <a:cs typeface="ＭＳ Ｐゴシック" charset="0"/>
              </a:rPr>
              <a:t>server sends modified data to client</a:t>
            </a:r>
          </a:p>
          <a:p>
            <a:pPr marL="514350" indent="-287338">
              <a:buClr>
                <a:srgbClr val="000099"/>
              </a:buClr>
              <a:buSzPct val="65000"/>
              <a:buFont typeface="+mj-lt"/>
              <a:buAutoNum type="arabicPeriod"/>
              <a:defRPr/>
            </a:pPr>
            <a:r>
              <a:rPr lang="en-US" sz="2800" kern="0" dirty="0">
                <a:cs typeface="ＭＳ Ｐゴシック" charset="0"/>
              </a:rPr>
              <a:t>client receives modified data and displays line on its screen</a:t>
            </a:r>
          </a:p>
        </p:txBody>
      </p:sp>
      <p:sp>
        <p:nvSpPr>
          <p:cNvPr id="7" name="Slide Number Placeholder 2">
            <a:extLst>
              <a:ext uri="{FF2B5EF4-FFF2-40B4-BE49-F238E27FC236}">
                <a16:creationId xmlns:a16="http://schemas.microsoft.com/office/drawing/2014/main" id="{18BB0A9E-9ED5-9A4B-ACE3-DEFC4A2874A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101</a:t>
            </a:fld>
            <a:endParaRPr lang="en-US" dirty="0"/>
          </a:p>
        </p:txBody>
      </p:sp>
    </p:spTree>
    <p:extLst>
      <p:ext uri="{BB962C8B-B14F-4D97-AF65-F5344CB8AC3E}">
        <p14:creationId xmlns:p14="http://schemas.microsoft.com/office/powerpoint/2010/main" val="2056144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82536" y="1589753"/>
            <a:ext cx="10352496"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&amp;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transmitted data may be lost or received out-of-order</a:t>
            </a:r>
          </a:p>
          <a:p>
            <a:pPr>
              <a:spcBef>
                <a:spcPct val="50000"/>
              </a:spcBef>
              <a:buFont typeface="Wingdings" pitchFamily="2" charset="2"/>
              <a:buNone/>
            </a:pPr>
            <a:r>
              <a:rPr lang="en-US" altLang="en-US" sz="3200" dirty="0">
                <a:solidFill>
                  <a:srgbClr val="CC0000"/>
                </a:solidFill>
                <a:ea typeface="ＭＳ Ｐゴシック" panose="020B0600070205080204" pitchFamily="34" charset="-128"/>
              </a:rPr>
              <a:t>Application viewpoint:</a:t>
            </a:r>
          </a:p>
          <a:p>
            <a:pPr marL="466725" indent="-292100">
              <a:lnSpc>
                <a:spcPct val="100000"/>
              </a:lnSpc>
              <a:spcBef>
                <a:spcPct val="0"/>
              </a:spcBef>
              <a:buClr>
                <a:srgbClr val="010086"/>
              </a:buClr>
              <a:buSzTx/>
            </a:pPr>
            <a:r>
              <a:rPr lang="en-US" altLang="en-US" dirty="0">
                <a:ea typeface="ＭＳ Ｐゴシック" panose="020B0600070205080204" pitchFamily="34" charset="-128"/>
              </a:rPr>
              <a:t>UDP provides </a:t>
            </a:r>
            <a:r>
              <a:rPr lang="en-US" altLang="en-US" i="1" dirty="0">
                <a:ea typeface="ＭＳ Ｐゴシック" panose="020B0600070205080204" pitchFamily="34" charset="-128"/>
              </a:rPr>
              <a:t>unreliable</a:t>
            </a:r>
            <a:r>
              <a:rPr lang="en-US" altLang="en-US" dirty="0">
                <a:ea typeface="ＭＳ Ｐゴシック" panose="020B0600070205080204" pitchFamily="34" charset="-128"/>
              </a:rPr>
              <a:t> transfer  of groups of bytes (“</a:t>
            </a:r>
            <a:r>
              <a:rPr lang="en-US" altLang="ja-JP" dirty="0">
                <a:ea typeface="ＭＳ Ｐゴシック" panose="020B0600070205080204" pitchFamily="34" charset="-128"/>
              </a:rPr>
              <a:t>datagrams”)  between client and server</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9CF8A732-F774-5B4B-95D3-4141056A148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102</a:t>
            </a:fld>
            <a:endParaRPr lang="en-US" dirty="0"/>
          </a:p>
        </p:txBody>
      </p:sp>
    </p:spTree>
    <p:extLst>
      <p:ext uri="{BB962C8B-B14F-4D97-AF65-F5344CB8AC3E}">
        <p14:creationId xmlns:p14="http://schemas.microsoft.com/office/powerpoint/2010/main" val="126593914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close</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clientSocke</a:t>
                </a:r>
                <a:r>
                  <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rPr>
                  <a:t>t</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read datagram from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3" name="Group 10">
            <a:extLst>
              <a:ext uri="{FF2B5EF4-FFF2-40B4-BE49-F238E27FC236}">
                <a16:creationId xmlns:a16="http://schemas.microsoft.com/office/drawing/2014/main" id="{01C9270B-A159-7C48-9997-ACAD38860612}"/>
              </a:ext>
            </a:extLst>
          </p:cNvPr>
          <p:cNvGrpSpPr>
            <a:grpSpLocks/>
          </p:cNvGrpSpPr>
          <p:nvPr/>
        </p:nvGrpSpPr>
        <p:grpSpPr bwMode="auto">
          <a:xfrm>
            <a:off x="4498391" y="1480972"/>
            <a:ext cx="6203950" cy="2690813"/>
            <a:chOff x="1890" y="840"/>
            <a:chExt cx="3908" cy="1695"/>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3397" y="1240"/>
              <a:ext cx="2290" cy="612"/>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socket:</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clientSocket</a:t>
                </a: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3570" y="840"/>
              <a:ext cx="116"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3389" y="1953"/>
              <a:ext cx="2409"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datagram with server IP and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port=x; send datagram via</a:t>
              </a: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a:r>
              <a:b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clientSocket</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3828" y="183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1890" y="2208"/>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create socket, port= x:</a:t>
            </a:r>
            <a:endParaRPr kumimoji="0" lang="en-US" altLang="en-US" sz="1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serverSocket =</a:t>
            </a:r>
          </a:p>
          <a:p>
            <a:pPr marL="0" marR="0" lvl="0" indent="0" defTabSz="91440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socket(AF_INET,SOCK_DGRAM)</a:t>
            </a:r>
            <a:endParaRPr kumimoji="0" lang="en-US" altLang="en-US" sz="18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read datagram from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serverSocke</a:t>
              </a:r>
              <a:r>
                <a:rPr kumimoji="0" lang="en-US" altLang="en-US" sz="1800" b="0" i="0" u="none" strike="noStrike" kern="0" cap="none" spc="0" normalizeH="0" baseline="0" noProof="0" dirty="0" err="1">
                  <a:ln>
                    <a:noFill/>
                  </a:ln>
                  <a:solidFill>
                    <a:srgbClr val="FF0000"/>
                  </a:solidFill>
                  <a:effectLst/>
                  <a:uLnTx/>
                  <a:uFillTx/>
                  <a:latin typeface="Arial" panose="020B0604020202020204" pitchFamily="34" charset="0"/>
                  <a:ea typeface="ＭＳ Ｐゴシック" panose="020B0600070205080204" pitchFamily="34" charset="-128"/>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write reply to</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err="1">
                  <a:ln>
                    <a:noFill/>
                  </a:ln>
                  <a:solidFill>
                    <a:srgbClr val="CC0000"/>
                  </a:solidFill>
                  <a:effectLst/>
                  <a:uLnTx/>
                  <a:uFillTx/>
                  <a:latin typeface="Arial" panose="020B0604020202020204" pitchFamily="34" charset="0"/>
                  <a:ea typeface="ＭＳ Ｐゴシック" panose="020B0600070205080204" pitchFamily="34" charset="-128"/>
                </a:rPr>
                <a:t>serverSocket</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client address,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server</a:t>
            </a:r>
            <a:r>
              <a:rPr lang="en-US" altLang="en-US" sz="2800" dirty="0">
                <a:solidFill>
                  <a:srgbClr val="000000"/>
                </a:solidFill>
                <a:latin typeface="+mn-lt"/>
              </a:rPr>
              <a:t> </a:t>
            </a:r>
            <a:r>
              <a:rPr lang="en-US" altLang="en-US" sz="1800" dirty="0">
                <a:solidFill>
                  <a:srgbClr val="000000"/>
                </a:solidFill>
                <a:latin typeface="+mn-lt"/>
              </a:rPr>
              <a:t>(running on </a:t>
            </a:r>
            <a:r>
              <a:rPr lang="en-US" altLang="en-US" sz="1800" dirty="0" err="1">
                <a:solidFill>
                  <a:srgbClr val="000000"/>
                </a:solidFill>
                <a:latin typeface="+mn-lt"/>
              </a:rPr>
              <a:t>serverIP</a:t>
            </a:r>
            <a:r>
              <a:rPr lang="en-US" altLang="en-US" sz="1800" dirty="0">
                <a:solidFill>
                  <a:srgbClr val="000000"/>
                </a:solidFill>
                <a:latin typeface="+mn-lt"/>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100" name="Slide Number Placeholder 2">
            <a:extLst>
              <a:ext uri="{FF2B5EF4-FFF2-40B4-BE49-F238E27FC236}">
                <a16:creationId xmlns:a16="http://schemas.microsoft.com/office/drawing/2014/main" id="{19262165-6DE3-F444-A22B-D1935F0C2263}"/>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103</a:t>
            </a:fld>
            <a:endParaRPr lang="en-US" dirty="0"/>
          </a:p>
        </p:txBody>
      </p:sp>
    </p:spTree>
    <p:extLst>
      <p:ext uri="{BB962C8B-B14F-4D97-AF65-F5344CB8AC3E}">
        <p14:creationId xmlns:p14="http://schemas.microsoft.com/office/powerpoint/2010/main" val="7869928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dissolve">
                                      <p:cBhvr>
                                        <p:cTn id="7" dur="5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dissolve">
                                      <p:cBhvr>
                                        <p:cTn id="12" dur="500"/>
                                        <p:tgtEl>
                                          <p:spTgt spid="5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94388" cy="496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‘hostname’</a:t>
            </a:r>
          </a:p>
          <a:p>
            <a:pPr>
              <a:lnSpc>
                <a:spcPts val="2800"/>
              </a:lnSpc>
            </a:pPr>
            <a:r>
              <a:rPr lang="en-US" altLang="en-US" dirty="0" err="1"/>
              <a:t>serverPort</a:t>
            </a:r>
            <a:r>
              <a:rPr lang="en-US" altLang="en-US" dirty="0"/>
              <a:t> = 12000</a:t>
            </a:r>
          </a:p>
          <a:p>
            <a:pPr>
              <a:lnSpc>
                <a:spcPts val="2400"/>
              </a:lnSpc>
            </a:pPr>
            <a:r>
              <a:rPr lang="en-US" altLang="en-US" dirty="0" err="1"/>
              <a:t>clientSocket</a:t>
            </a:r>
            <a:r>
              <a:rPr lang="en-US" altLang="en-US" dirty="0"/>
              <a:t> = socket(AF_INET, </a:t>
            </a:r>
          </a:p>
          <a:p>
            <a:pPr>
              <a:lnSpc>
                <a:spcPts val="2400"/>
              </a:lnSpc>
            </a:pPr>
            <a:r>
              <a:rPr lang="en-US" altLang="en-US" dirty="0"/>
              <a:t>                                   SOCK_DGRAM)</a:t>
            </a:r>
          </a:p>
          <a:p>
            <a:pPr>
              <a:lnSpc>
                <a:spcPts val="2800"/>
              </a:lnSpc>
            </a:pPr>
            <a:r>
              <a:rPr lang="en-US" altLang="en-US" dirty="0"/>
              <a:t>message = </a:t>
            </a:r>
            <a:r>
              <a:rPr lang="en-US" altLang="en-US" dirty="0" err="1"/>
              <a:t>raw_input</a:t>
            </a:r>
            <a:r>
              <a:rPr lang="en-US" altLang="en-US" dirty="0"/>
              <a:t>(’Input lowercase sentence:’)</a:t>
            </a:r>
          </a:p>
          <a:p>
            <a:pPr>
              <a:lnSpc>
                <a:spcPts val="2800"/>
              </a:lnSpc>
            </a:pPr>
            <a:r>
              <a:rPr lang="en-US" altLang="en-US" dirty="0" err="1"/>
              <a:t>clientSocket.sendto</a:t>
            </a:r>
            <a:r>
              <a:rPr lang="en-US" altLang="en-US" sz="1800" dirty="0"/>
              <a:t>(</a:t>
            </a:r>
            <a:r>
              <a:rPr lang="en-US" altLang="en-US" sz="1800" dirty="0" err="1"/>
              <a:t>message.encode</a:t>
            </a:r>
            <a:r>
              <a:rPr lang="en-US" altLang="en-US" sz="1800" dirty="0"/>
              <a:t>(),</a:t>
            </a:r>
          </a:p>
          <a:p>
            <a:pPr>
              <a:lnSpc>
                <a:spcPts val="2800"/>
              </a:lnSpc>
            </a:pPr>
            <a:r>
              <a:rPr lang="en-US" altLang="en-US" sz="1800" dirty="0"/>
              <a:t>                                      (</a:t>
            </a:r>
            <a:r>
              <a:rPr lang="en-US" altLang="en-US" sz="1800" dirty="0" err="1"/>
              <a:t>serverName</a:t>
            </a:r>
            <a:r>
              <a:rPr lang="en-US" altLang="en-US" sz="1800" dirty="0"/>
              <a:t>, </a:t>
            </a:r>
            <a:r>
              <a:rPr lang="en-US" altLang="en-US" sz="1800" dirty="0" err="1"/>
              <a:t>serverPort</a:t>
            </a:r>
            <a:r>
              <a:rPr lang="en-US" altLang="en-US" sz="1800" dirty="0"/>
              <a:t>))</a:t>
            </a:r>
          </a:p>
          <a:p>
            <a:pPr>
              <a:lnSpc>
                <a:spcPts val="2800"/>
              </a:lnSpc>
            </a:pPr>
            <a:r>
              <a:rPr lang="en-US" altLang="en-US" dirty="0" err="1"/>
              <a:t>modifiedMessage</a:t>
            </a:r>
            <a:r>
              <a:rPr lang="en-US" altLang="en-US" dirty="0"/>
              <a:t>, </a:t>
            </a:r>
            <a:r>
              <a:rPr lang="en-US" altLang="en-US" dirty="0" err="1"/>
              <a:t>serverAddress</a:t>
            </a:r>
            <a:r>
              <a:rPr lang="en-US" altLang="en-US" dirty="0"/>
              <a:t> = </a:t>
            </a:r>
          </a:p>
          <a:p>
            <a:pPr>
              <a:lnSpc>
                <a:spcPts val="2800"/>
              </a:lnSpc>
            </a:pPr>
            <a:r>
              <a:rPr lang="en-US" altLang="en-US" dirty="0"/>
              <a:t>                                   </a:t>
            </a:r>
            <a:r>
              <a:rPr lang="en-US" altLang="en-US" dirty="0" err="1"/>
              <a:t>clientSocket.recvfrom</a:t>
            </a:r>
            <a:r>
              <a:rPr lang="en-US" altLang="en-US" dirty="0"/>
              <a:t>(2048)</a:t>
            </a:r>
          </a:p>
          <a:p>
            <a:pPr>
              <a:lnSpc>
                <a:spcPts val="2800"/>
              </a:lnSpc>
            </a:pPr>
            <a:r>
              <a:rPr lang="en-US" altLang="en-US" dirty="0"/>
              <a:t>print </a:t>
            </a:r>
            <a:r>
              <a:rPr lang="en-US" altLang="en-US" dirty="0" err="1"/>
              <a:t>modifiedMessage.decode</a:t>
            </a:r>
            <a:r>
              <a:rPr lang="en-US" altLang="en-US" dirty="0"/>
              <a:t>()</a:t>
            </a:r>
          </a:p>
          <a:p>
            <a:pPr>
              <a:lnSpc>
                <a:spcPts val="2800"/>
              </a:lnSpc>
            </a:pPr>
            <a:r>
              <a:rPr lang="en-US" altLang="en-US" dirty="0" err="1"/>
              <a:t>clientSocket.close</a:t>
            </a:r>
            <a:r>
              <a:rPr lang="en-US" altLang="en-US" dirty="0"/>
              <a:t>()</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2536716" y="2998275"/>
            <a:ext cx="2943680" cy="523875"/>
            <a:chOff x="588094" y="2905531"/>
            <a:chExt cx="2271818" cy="523220"/>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588094" y="2905531"/>
              <a:ext cx="22718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create UDP socket for server</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1389301" y="4571818"/>
            <a:ext cx="4091095" cy="421119"/>
            <a:chOff x="-1241909" y="4530536"/>
            <a:chExt cx="4090757" cy="421402"/>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1241909" y="4643955"/>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read reply characters from socket into string</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sp>
        <p:nvSpPr>
          <p:cNvPr id="25" name="Slide Number Placeholder 2">
            <a:extLst>
              <a:ext uri="{FF2B5EF4-FFF2-40B4-BE49-F238E27FC236}">
                <a16:creationId xmlns:a16="http://schemas.microsoft.com/office/drawing/2014/main" id="{C74BFA74-0BBC-6141-AF62-9F6C07418CC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104</a:t>
            </a:fld>
            <a:endParaRPr lang="en-US" dirty="0"/>
          </a:p>
        </p:txBody>
      </p:sp>
    </p:spTree>
    <p:extLst>
      <p:ext uri="{BB962C8B-B14F-4D97-AF65-F5344CB8AC3E}">
        <p14:creationId xmlns:p14="http://schemas.microsoft.com/office/powerpoint/2010/main" val="1616104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rPr>
              <a:t>Python </a:t>
            </a:r>
            <a:r>
              <a:rPr lang="en-US" altLang="en-US" sz="2400" i="1" dirty="0" err="1">
                <a:solidFill>
                  <a:srgbClr val="CC0000"/>
                </a:solidFill>
              </a:rPr>
              <a:t>UDPServer</a:t>
            </a:r>
            <a:endParaRPr lang="en-US" altLang="en-US" sz="2400" i="1" dirty="0">
              <a:solidFill>
                <a:srgbClr val="CC0000"/>
              </a:solidFill>
            </a:endParaRP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43625" cy="4002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a:t>from socket import *</a:t>
            </a:r>
          </a:p>
          <a:p>
            <a:pPr>
              <a:lnSpc>
                <a:spcPts val="2800"/>
              </a:lnSpc>
            </a:pPr>
            <a:r>
              <a:rPr lang="en-US" altLang="en-US"/>
              <a:t>serverPort = 12000</a:t>
            </a:r>
          </a:p>
          <a:p>
            <a:pPr>
              <a:lnSpc>
                <a:spcPts val="2800"/>
              </a:lnSpc>
            </a:pPr>
            <a:r>
              <a:rPr lang="en-US" altLang="en-US"/>
              <a:t>serverSocket = socket(AF_INET, SOCK_DGRAM)</a:t>
            </a:r>
          </a:p>
          <a:p>
            <a:pPr>
              <a:lnSpc>
                <a:spcPts val="2800"/>
              </a:lnSpc>
            </a:pPr>
            <a:r>
              <a:rPr lang="en-US" altLang="en-US"/>
              <a:t>serverSocket.bind((</a:t>
            </a:r>
            <a:r>
              <a:rPr lang="fr-FR" altLang="en-US"/>
              <a:t>''</a:t>
            </a:r>
            <a:r>
              <a:rPr lang="en-US" altLang="en-US"/>
              <a:t>, serverPort))</a:t>
            </a:r>
          </a:p>
          <a:p>
            <a:pPr>
              <a:lnSpc>
                <a:spcPts val="2800"/>
              </a:lnSpc>
            </a:pPr>
            <a:r>
              <a:rPr lang="en-US" altLang="en-US"/>
              <a:t>print (</a:t>
            </a:r>
            <a:r>
              <a:rPr lang="ja-JP" altLang="en-US"/>
              <a:t>“</a:t>
            </a:r>
            <a:r>
              <a:rPr lang="en-US" altLang="ja-JP" i="1"/>
              <a:t>The server is ready to receive</a:t>
            </a:r>
            <a:r>
              <a:rPr lang="en-US" altLang="en-US"/>
              <a:t>”</a:t>
            </a:r>
            <a:r>
              <a:rPr lang="en-US" altLang="ja-JP"/>
              <a:t>)</a:t>
            </a:r>
          </a:p>
          <a:p>
            <a:pPr>
              <a:lnSpc>
                <a:spcPts val="2800"/>
              </a:lnSpc>
            </a:pPr>
            <a:r>
              <a:rPr lang="en-US" altLang="en-US"/>
              <a:t>while True:</a:t>
            </a:r>
          </a:p>
          <a:p>
            <a:pPr>
              <a:lnSpc>
                <a:spcPts val="2400"/>
              </a:lnSpc>
            </a:pPr>
            <a:r>
              <a:rPr lang="en-US" altLang="en-US" sz="1800"/>
              <a:t>    message, clientAddress = serverSocket.recvfrom(2048)</a:t>
            </a:r>
          </a:p>
          <a:p>
            <a:pPr>
              <a:lnSpc>
                <a:spcPts val="2400"/>
              </a:lnSpc>
            </a:pPr>
            <a:r>
              <a:rPr lang="en-US" altLang="en-US" sz="1800"/>
              <a:t>    modifiedMessage = message.decode().upper()</a:t>
            </a:r>
          </a:p>
          <a:p>
            <a:pPr>
              <a:lnSpc>
                <a:spcPts val="2400"/>
              </a:lnSpc>
            </a:pPr>
            <a:r>
              <a:rPr lang="en-US" altLang="en-US" sz="1800"/>
              <a:t>    serverSocket.sendto(modifiedMessage.encode(),</a:t>
            </a:r>
          </a:p>
          <a:p>
            <a:pPr>
              <a:lnSpc>
                <a:spcPts val="2400"/>
              </a:lnSpc>
            </a:pPr>
            <a:r>
              <a:rPr lang="en-US" altLang="en-US" sz="1800"/>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400" dirty="0">
                  <a:solidFill>
                    <a:srgbClr val="000099"/>
                  </a:solidFill>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solidFill>
                    <a:srgbClr val="000099"/>
                  </a:solidFill>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1" name="Slide Number Placeholder 2">
            <a:extLst>
              <a:ext uri="{FF2B5EF4-FFF2-40B4-BE49-F238E27FC236}">
                <a16:creationId xmlns:a16="http://schemas.microsoft.com/office/drawing/2014/main" id="{A4822E3E-952B-7544-8A40-BF6460F11CC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105</a:t>
            </a:fld>
            <a:endParaRPr lang="en-US" dirty="0"/>
          </a:p>
        </p:txBody>
      </p:sp>
    </p:spTree>
    <p:extLst>
      <p:ext uri="{BB962C8B-B14F-4D97-AF65-F5344CB8AC3E}">
        <p14:creationId xmlns:p14="http://schemas.microsoft.com/office/powerpoint/2010/main" val="2420953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2483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latin typeface="Calibri" panose="020F0502020204030204" pitchFamily="34" charset="0"/>
                <a:ea typeface="ＭＳ Ｐゴシック" panose="020B0600070205080204" pitchFamily="34" charset="-128"/>
                <a:cs typeface="Calibri" panose="020F0502020204030204" pitchFamily="34" charset="0"/>
              </a:rPr>
              <a:t>when contacted by client, </a:t>
            </a:r>
            <a:r>
              <a:rPr lang="en-US" altLang="en-US"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lang="en-US" altLang="en-US" dirty="0">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lvl="1">
              <a:spcBef>
                <a:spcPts val="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lvl="1">
              <a:spcBef>
                <a:spcPts val="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source port numbers used to distinguish clients (more in Chap 3)</a:t>
            </a:r>
            <a:endParaRPr lang="en-US" altLang="en-US" i="1" dirty="0">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688916"/>
            <a:chOff x="5928853" y="4608645"/>
            <a:chExt cx="4660490" cy="1688916"/>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401096"/>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393045" y="5134227"/>
              <a:ext cx="3953326"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2400" dirty="0">
                  <a:solidFill>
                    <a:srgbClr val="000099"/>
                  </a:solidFill>
                  <a:latin typeface="+mn-lt"/>
                </a:rPr>
                <a:t>TCP provides reliable, in-order</a:t>
              </a:r>
            </a:p>
            <a:p>
              <a:pPr>
                <a:lnSpc>
                  <a:spcPct val="85000"/>
                </a:lnSpc>
                <a:spcBef>
                  <a:spcPct val="0"/>
                </a:spcBef>
                <a:buClrTx/>
                <a:buSzTx/>
                <a:buFontTx/>
                <a:buNone/>
              </a:pPr>
              <a:r>
                <a:rPr lang="en-US" altLang="en-US" sz="2400" dirty="0">
                  <a:solidFill>
                    <a:srgbClr val="000099"/>
                  </a:solidFill>
                  <a:latin typeface="+mn-lt"/>
                </a:rPr>
                <a:t>byte-stream transfer (“</a:t>
              </a:r>
              <a:r>
                <a:rPr lang="en-US" altLang="ja-JP" sz="2400" dirty="0">
                  <a:solidFill>
                    <a:srgbClr val="000099"/>
                  </a:solidFill>
                  <a:latin typeface="+mn-lt"/>
                </a:rPr>
                <a:t>pipe”) </a:t>
              </a:r>
            </a:p>
            <a:p>
              <a:pPr>
                <a:lnSpc>
                  <a:spcPct val="85000"/>
                </a:lnSpc>
                <a:spcBef>
                  <a:spcPct val="0"/>
                </a:spcBef>
                <a:buClrTx/>
                <a:buSzTx/>
                <a:buFontTx/>
                <a:buNone/>
              </a:pPr>
              <a:r>
                <a:rPr lang="en-US" altLang="en-US" sz="2400" dirty="0">
                  <a:solidFill>
                    <a:srgbClr val="000099"/>
                  </a:solidFill>
                  <a:latin typeface="+mn-lt"/>
                </a:rPr>
                <a:t>between client and server</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endParaRPr lang="en-US" altLang="en-US" sz="2400">
                  <a:solidFill>
                    <a:srgbClr val="000000"/>
                  </a:solidFill>
                  <a:latin typeface="Comic Sans MS" panose="030F0902030302020204" pitchFamily="66" charset="0"/>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2800" dirty="0">
                    <a:solidFill>
                      <a:srgbClr val="CC0000"/>
                    </a:solidFill>
                    <a:latin typeface="+mn-lt"/>
                  </a:rPr>
                  <a:t>Application viewpoint</a:t>
                </a:r>
              </a:p>
            </p:txBody>
          </p:sp>
        </p:grpSp>
      </p:grpSp>
      <p:sp>
        <p:nvSpPr>
          <p:cNvPr id="12" name="Slide Number Placeholder 2">
            <a:extLst>
              <a:ext uri="{FF2B5EF4-FFF2-40B4-BE49-F238E27FC236}">
                <a16:creationId xmlns:a16="http://schemas.microsoft.com/office/drawing/2014/main" id="{BDB74896-5002-994C-A2ED-B2A81279464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106</a:t>
            </a:fld>
            <a:endParaRPr lang="en-US" dirty="0"/>
          </a:p>
        </p:txBody>
      </p:sp>
    </p:spTree>
    <p:extLst>
      <p:ext uri="{BB962C8B-B14F-4D97-AF65-F5344CB8AC3E}">
        <p14:creationId xmlns:p14="http://schemas.microsoft.com/office/powerpoint/2010/main" val="5493861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dissolv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server</a:t>
            </a:r>
            <a:r>
              <a:rPr lang="en-US" altLang="en-US" sz="2800" dirty="0">
                <a:solidFill>
                  <a:srgbClr val="000000"/>
                </a:solidFill>
                <a:latin typeface="+mn-lt"/>
              </a:rPr>
              <a:t> </a:t>
            </a:r>
            <a:r>
              <a:rPr lang="en-US" altLang="en-US" sz="1800" dirty="0">
                <a:solidFill>
                  <a:srgbClr val="000000"/>
                </a:solidFill>
                <a:latin typeface="+mn-lt"/>
              </a:rPr>
              <a:t>(running on </a:t>
            </a:r>
            <a:r>
              <a:rPr lang="en-US" altLang="en-US" sz="1800" dirty="0" err="1">
                <a:solidFill>
                  <a:srgbClr val="000000"/>
                </a:solidFill>
                <a:latin typeface="+mn-lt"/>
              </a:rPr>
              <a:t>hostid</a:t>
            </a:r>
            <a:r>
              <a:rPr lang="en-US" altLang="en-US" sz="1800" dirty="0">
                <a:solidFill>
                  <a:srgbClr val="000000"/>
                </a:solidFill>
                <a:latin typeface="+mn-lt"/>
              </a:rPr>
              <a:t>)</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50000"/>
              </a:spcBef>
              <a:spcAft>
                <a:spcPct val="0"/>
              </a:spcAft>
            </a:pPr>
            <a:r>
              <a:rPr lang="en-US" altLang="en-US" sz="3200" dirty="0">
                <a:solidFill>
                  <a:srgbClr val="000000"/>
                </a:solidFill>
                <a:latin typeface="+mn-lt"/>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wait for incoming</a:t>
              </a:r>
            </a:p>
            <a:p>
              <a:pPr>
                <a:spcBef>
                  <a:spcPct val="0"/>
                </a:spcBef>
                <a:buClrTx/>
                <a:buSzTx/>
                <a:buFontTx/>
                <a:buNone/>
              </a:pPr>
              <a:r>
                <a:rPr lang="en-US" altLang="en-US" sz="1400">
                  <a:solidFill>
                    <a:srgbClr val="000000"/>
                  </a:solidFill>
                </a:rPr>
                <a:t>connection request</a:t>
              </a:r>
              <a:endParaRPr lang="en-US" altLang="en-US" sz="2400">
                <a:solidFill>
                  <a:srgbClr val="000000"/>
                </a:solidFill>
                <a:latin typeface="Times New Roman" panose="02020603050405020304" pitchFamily="18" charset="0"/>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connectionSocket =</a:t>
              </a:r>
            </a:p>
            <a:p>
              <a:pPr>
                <a:spcBef>
                  <a:spcPct val="0"/>
                </a:spcBef>
                <a:buClrTx/>
                <a:buSzTx/>
                <a:buFontTx/>
                <a:buNone/>
              </a:pPr>
              <a:r>
                <a:rPr lang="en-US" altLang="en-US" sz="1400">
                  <a:solidFill>
                    <a:srgbClr val="CC0000"/>
                  </a:solidFill>
                </a:rPr>
                <a:t>serverSocket.accept()</a:t>
              </a:r>
              <a:endParaRPr lang="en-US" altLang="en-US" sz="2400">
                <a:solidFill>
                  <a:srgbClr val="CC0000"/>
                </a:solidFill>
                <a:latin typeface="Times New Roman" panose="02020603050405020304" pitchFamily="18" charset="0"/>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create socket,</a:t>
                </a:r>
              </a:p>
              <a:p>
                <a:pPr>
                  <a:spcBef>
                    <a:spcPct val="0"/>
                  </a:spcBef>
                  <a:buClrTx/>
                  <a:buSzTx/>
                  <a:buFontTx/>
                  <a:buNone/>
                </a:pPr>
                <a:r>
                  <a:rPr lang="en-US" altLang="en-US" sz="1400">
                    <a:solidFill>
                      <a:srgbClr val="000000"/>
                    </a:solidFill>
                  </a:rPr>
                  <a:t>port=</a:t>
                </a:r>
                <a:r>
                  <a:rPr lang="en-US" altLang="en-US" sz="1400" b="1">
                    <a:solidFill>
                      <a:srgbClr val="000000"/>
                    </a:solidFill>
                    <a:latin typeface="Courier New" panose="02070309020205020404" pitchFamily="49" charset="0"/>
                  </a:rPr>
                  <a:t>x</a:t>
                </a:r>
                <a:r>
                  <a:rPr lang="en-US" altLang="en-US" sz="1400">
                    <a:solidFill>
                      <a:srgbClr val="000000"/>
                    </a:solidFill>
                  </a:rPr>
                  <a:t>, for incoming request:</a:t>
                </a:r>
                <a:endParaRPr lang="en-US" altLang="en-US" sz="2400">
                  <a:solidFill>
                    <a:srgbClr val="000000"/>
                  </a:solidFill>
                  <a:latin typeface="Times New Roman" panose="02020603050405020304" pitchFamily="18" charset="0"/>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a:solidFill>
                      <a:srgbClr val="CC0000"/>
                    </a:solidFill>
                  </a:rPr>
                  <a:t>serverSocket = socket()</a:t>
                </a:r>
                <a:endParaRPr lang="en-US" altLang="en-US" sz="2400">
                  <a:solidFill>
                    <a:srgbClr val="CC0000"/>
                  </a:solidFill>
                  <a:latin typeface="Times New Roman" panose="02020603050405020304" pitchFamily="18" charset="0"/>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create socket,</a:t>
              </a:r>
            </a:p>
            <a:p>
              <a:pPr>
                <a:spcBef>
                  <a:spcPct val="0"/>
                </a:spcBef>
                <a:buClrTx/>
                <a:buSzTx/>
                <a:buFontTx/>
                <a:buNone/>
              </a:pPr>
              <a:r>
                <a:rPr lang="en-US" altLang="en-US" sz="1400">
                  <a:solidFill>
                    <a:srgbClr val="000000"/>
                  </a:solidFill>
                </a:rPr>
                <a:t>connect to </a:t>
              </a:r>
              <a:r>
                <a:rPr lang="en-US" altLang="en-US" sz="1400" b="1">
                  <a:solidFill>
                    <a:srgbClr val="000000"/>
                  </a:solidFill>
                  <a:latin typeface="Courier New" panose="02070309020205020404" pitchFamily="49" charset="0"/>
                </a:rPr>
                <a:t>hostid</a:t>
              </a:r>
              <a:r>
                <a:rPr lang="en-US" altLang="en-US" sz="1400">
                  <a:solidFill>
                    <a:srgbClr val="000000"/>
                  </a:solidFill>
                </a:rPr>
                <a:t>, port=</a:t>
              </a:r>
              <a:r>
                <a:rPr lang="en-US" altLang="en-US" sz="1400" b="1">
                  <a:solidFill>
                    <a:srgbClr val="000000"/>
                  </a:solidFill>
                  <a:latin typeface="Courier New" panose="02070309020205020404" pitchFamily="49" charset="0"/>
                </a:rPr>
                <a:t>x</a:t>
              </a:r>
              <a:endParaRPr lang="en-US" altLang="en-US" sz="2400">
                <a:solidFill>
                  <a:srgbClr val="000000"/>
                </a:solidFill>
                <a:latin typeface="Times New Roman" panose="02020603050405020304" pitchFamily="18" charset="0"/>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CC0000"/>
                  </a:solidFill>
                </a:rPr>
                <a:t>clientSocket = socket()</a:t>
              </a:r>
              <a:endParaRPr lang="en-US" altLang="en-US" sz="2400">
                <a:solidFill>
                  <a:srgbClr val="CC0000"/>
                </a:solidFill>
                <a:latin typeface="Times New Roman" panose="02020603050405020304" pitchFamily="18" charset="0"/>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send request using</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request from</a:t>
              </a:r>
            </a:p>
            <a:p>
              <a:pPr>
                <a:spcBef>
                  <a:spcPct val="0"/>
                </a:spcBef>
                <a:buClrTx/>
                <a:buSzTx/>
                <a:buFontTx/>
                <a:buNone/>
              </a:pPr>
              <a:r>
                <a:rPr lang="en-US" altLang="en-US" sz="1400">
                  <a:solidFill>
                    <a:srgbClr val="CC0000"/>
                  </a:solidFill>
                </a:rPr>
                <a:t>connectionSocke</a:t>
              </a:r>
              <a:r>
                <a:rPr lang="en-US" altLang="en-US" sz="1400">
                  <a:solidFill>
                    <a:srgbClr val="FF0000"/>
                  </a:solidFill>
                </a:rPr>
                <a:t>t</a:t>
              </a:r>
              <a:endParaRPr lang="en-US" altLang="en-US" sz="2400">
                <a:solidFill>
                  <a:srgbClr val="000000"/>
                </a:solidFill>
                <a:latin typeface="Times New Roman" panose="02020603050405020304" pitchFamily="18" charset="0"/>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write reply to</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800">
                  <a:solidFill>
                    <a:srgbClr val="CC0000"/>
                  </a:solidFill>
                </a:rPr>
                <a:t>TCP </a:t>
              </a:r>
            </a:p>
            <a:p>
              <a:pPr algn="ctr">
                <a:lnSpc>
                  <a:spcPct val="90000"/>
                </a:lnSpc>
                <a:spcBef>
                  <a:spcPct val="0"/>
                </a:spcBef>
                <a:buClrTx/>
                <a:buSzTx/>
                <a:buFontTx/>
                <a:buNone/>
              </a:pPr>
              <a:r>
                <a:rPr lang="en-US" altLang="en-US" sz="1800">
                  <a:solidFill>
                    <a:srgbClr val="CC0000"/>
                  </a:solidFill>
                </a:rPr>
                <a:t>connection setup</a:t>
              </a:r>
              <a:endParaRPr lang="en-US" altLang="en-US" sz="2400">
                <a:solidFill>
                  <a:srgbClr val="CC0000"/>
                </a:solidFill>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connectionSocket</a:t>
              </a:r>
              <a:endParaRPr lang="en-US" altLang="en-US" sz="2400">
                <a:solidFill>
                  <a:srgbClr val="CC0000"/>
                </a:solidFill>
                <a:latin typeface="Times New Roman" panose="02020603050405020304" pitchFamily="18" charset="0"/>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read reply from</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rgbClr val="000000"/>
                    </a:solidFill>
                  </a:rPr>
                  <a:t>close</a:t>
                </a:r>
              </a:p>
              <a:p>
                <a:pPr>
                  <a:spcBef>
                    <a:spcPct val="0"/>
                  </a:spcBef>
                  <a:buClrTx/>
                  <a:buSzTx/>
                  <a:buFontTx/>
                  <a:buNone/>
                </a:pPr>
                <a:r>
                  <a:rPr lang="en-US" altLang="en-US" sz="1400">
                    <a:solidFill>
                      <a:srgbClr val="CC0000"/>
                    </a:solidFill>
                  </a:rPr>
                  <a:t>clientSocket</a:t>
                </a:r>
                <a:endParaRPr lang="en-US" altLang="en-US" sz="2400">
                  <a:solidFill>
                    <a:srgbClr val="CC0000"/>
                  </a:solidFill>
                  <a:latin typeface="Times New Roman" panose="02020603050405020304" pitchFamily="18" charset="0"/>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sp>
        <p:nvSpPr>
          <p:cNvPr id="134" name="Slide Number Placeholder 2">
            <a:extLst>
              <a:ext uri="{FF2B5EF4-FFF2-40B4-BE49-F238E27FC236}">
                <a16:creationId xmlns:a16="http://schemas.microsoft.com/office/drawing/2014/main" id="{D8518FD4-E96B-5A4D-B228-E6D491F31AE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107</a:t>
            </a:fld>
            <a:endParaRPr lang="en-US" dirty="0"/>
          </a:p>
        </p:txBody>
      </p:sp>
    </p:spTree>
    <p:extLst>
      <p:ext uri="{BB962C8B-B14F-4D97-AF65-F5344CB8AC3E}">
        <p14:creationId xmlns:p14="http://schemas.microsoft.com/office/powerpoint/2010/main" val="1978660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94388" cy="422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2800"/>
              </a:lnSpc>
            </a:pPr>
            <a:r>
              <a:rPr lang="en-US" altLang="en-US" dirty="0"/>
              <a:t>from socket import *</a:t>
            </a:r>
          </a:p>
          <a:p>
            <a:pPr>
              <a:lnSpc>
                <a:spcPts val="2800"/>
              </a:lnSpc>
            </a:pPr>
            <a:r>
              <a:rPr lang="en-US" altLang="en-US" dirty="0" err="1"/>
              <a:t>serverName</a:t>
            </a:r>
            <a:r>
              <a:rPr lang="en-US" altLang="en-US" dirty="0"/>
              <a:t> = ’</a:t>
            </a:r>
            <a:r>
              <a:rPr lang="en-US" altLang="ja-JP" dirty="0" err="1"/>
              <a:t>servername</a:t>
            </a:r>
            <a:r>
              <a:rPr lang="en-US" altLang="en-US" dirty="0"/>
              <a:t>’</a:t>
            </a:r>
            <a:endParaRPr lang="en-US" altLang="ja-JP" dirty="0"/>
          </a:p>
          <a:p>
            <a:pPr>
              <a:lnSpc>
                <a:spcPts val="2800"/>
              </a:lnSpc>
            </a:pPr>
            <a:r>
              <a:rPr lang="en-US" altLang="en-US" dirty="0" err="1"/>
              <a:t>serverPort</a:t>
            </a:r>
            <a:r>
              <a:rPr lang="en-US" altLang="en-US" dirty="0"/>
              <a:t> = 12000</a:t>
            </a:r>
          </a:p>
          <a:p>
            <a:pPr>
              <a:lnSpc>
                <a:spcPts val="2800"/>
              </a:lnSpc>
            </a:pPr>
            <a:r>
              <a:rPr lang="en-US" altLang="en-US" dirty="0" err="1"/>
              <a:t>clientSocket</a:t>
            </a:r>
            <a:r>
              <a:rPr lang="en-US" altLang="en-US" dirty="0"/>
              <a:t> = socket(AF_INET, SOCK_STREAM)</a:t>
            </a:r>
          </a:p>
          <a:p>
            <a:pPr>
              <a:lnSpc>
                <a:spcPts val="2800"/>
              </a:lnSpc>
            </a:pPr>
            <a:r>
              <a:rPr lang="en-US" altLang="en-US" dirty="0" err="1"/>
              <a:t>clientSocket.connect</a:t>
            </a:r>
            <a:r>
              <a:rPr lang="en-US" altLang="en-US" dirty="0"/>
              <a:t>((</a:t>
            </a:r>
            <a:r>
              <a:rPr lang="en-US" altLang="en-US" dirty="0" err="1"/>
              <a:t>serverName,serverPort</a:t>
            </a:r>
            <a:r>
              <a:rPr lang="en-US" altLang="en-US" dirty="0"/>
              <a:t>))</a:t>
            </a:r>
          </a:p>
          <a:p>
            <a:pPr>
              <a:lnSpc>
                <a:spcPts val="2800"/>
              </a:lnSpc>
            </a:pPr>
            <a:r>
              <a:rPr lang="en-US" altLang="en-US" dirty="0"/>
              <a:t>sentence = </a:t>
            </a:r>
            <a:r>
              <a:rPr lang="en-US" altLang="en-US" dirty="0" err="1"/>
              <a:t>raw_input</a:t>
            </a:r>
            <a:r>
              <a:rPr lang="en-US" altLang="en-US" dirty="0"/>
              <a:t>(‘Input lowercase sentence:’)</a:t>
            </a:r>
          </a:p>
          <a:p>
            <a:pPr>
              <a:lnSpc>
                <a:spcPts val="2800"/>
              </a:lnSpc>
            </a:pPr>
            <a:r>
              <a:rPr lang="en-US" altLang="en-US" dirty="0" err="1"/>
              <a:t>clientSocket.send</a:t>
            </a:r>
            <a:r>
              <a:rPr lang="en-US" altLang="en-US" dirty="0"/>
              <a:t>(</a:t>
            </a:r>
            <a:r>
              <a:rPr lang="en-US" altLang="en-US" dirty="0" err="1"/>
              <a:t>sentence.encode</a:t>
            </a:r>
            <a:r>
              <a:rPr lang="en-US" altLang="en-US" dirty="0"/>
              <a:t>())</a:t>
            </a:r>
          </a:p>
          <a:p>
            <a:pPr>
              <a:lnSpc>
                <a:spcPts val="2800"/>
              </a:lnSpc>
            </a:pPr>
            <a:r>
              <a:rPr lang="en-US" altLang="en-US" dirty="0" err="1"/>
              <a:t>modifiedSentence</a:t>
            </a:r>
            <a:r>
              <a:rPr lang="en-US" altLang="en-US" dirty="0"/>
              <a:t> = </a:t>
            </a:r>
            <a:r>
              <a:rPr lang="en-US" altLang="en-US" dirty="0" err="1"/>
              <a:t>clientSocket.recv</a:t>
            </a:r>
            <a:r>
              <a:rPr lang="en-US" altLang="en-US" dirty="0"/>
              <a:t>(1024)</a:t>
            </a:r>
          </a:p>
          <a:p>
            <a:pPr>
              <a:lnSpc>
                <a:spcPts val="2800"/>
              </a:lnSpc>
            </a:pPr>
            <a:r>
              <a:rPr lang="en-US" altLang="en-US" dirty="0"/>
              <a:t>print (‘From Server:’, </a:t>
            </a:r>
            <a:r>
              <a:rPr lang="en-US" altLang="en-US" dirty="0" err="1"/>
              <a:t>modifiedSentence.decode</a:t>
            </a:r>
            <a:r>
              <a:rPr lang="en-US" altLang="en-US" dirty="0"/>
              <a:t>())</a:t>
            </a:r>
          </a:p>
          <a:p>
            <a:pPr>
              <a:lnSpc>
                <a:spcPts val="2800"/>
              </a:lnSpc>
            </a:pPr>
            <a:r>
              <a:rPr lang="en-US" altLang="en-US" dirty="0" err="1"/>
              <a:t>clientSocket.close</a:t>
            </a:r>
            <a:r>
              <a:rPr lang="en-US" altLang="en-US" dirty="0"/>
              <a:t>()</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a:solidFill>
                  <a:srgbClr val="CC0000"/>
                </a:solidFill>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3" name="Slide Number Placeholder 2">
            <a:extLst>
              <a:ext uri="{FF2B5EF4-FFF2-40B4-BE49-F238E27FC236}">
                <a16:creationId xmlns:a16="http://schemas.microsoft.com/office/drawing/2014/main" id="{086A79CE-C6C3-CF41-81BE-751D386040D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108</a:t>
            </a:fld>
            <a:endParaRPr lang="en-US" dirty="0"/>
          </a:p>
        </p:txBody>
      </p:sp>
    </p:spTree>
    <p:extLst>
      <p:ext uri="{BB962C8B-B14F-4D97-AF65-F5344CB8AC3E}">
        <p14:creationId xmlns:p14="http://schemas.microsoft.com/office/powerpoint/2010/main" val="18726356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92850" cy="5200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 from socket import *</a:t>
            </a:r>
          </a:p>
          <a:p>
            <a:r>
              <a:rPr lang="en-US" altLang="en-US" dirty="0" err="1"/>
              <a:t>serverPort</a:t>
            </a:r>
            <a:r>
              <a:rPr lang="en-US" altLang="en-US" dirty="0"/>
              <a:t> = 12000</a:t>
            </a:r>
          </a:p>
          <a:p>
            <a:r>
              <a:rPr lang="en-US" altLang="en-US" dirty="0" err="1"/>
              <a:t>serverSocket</a:t>
            </a:r>
            <a:r>
              <a:rPr lang="en-US" altLang="en-US" dirty="0"/>
              <a:t> = socket(AF_INET,SOCK_STREAM)</a:t>
            </a:r>
          </a:p>
          <a:p>
            <a:r>
              <a:rPr lang="en-US" altLang="en-US" dirty="0" err="1"/>
              <a:t>serverSocket.bind</a:t>
            </a:r>
            <a:r>
              <a:rPr lang="en-US" altLang="en-US" dirty="0"/>
              <a:t>((‘’,</a:t>
            </a:r>
            <a:r>
              <a:rPr lang="en-US" altLang="en-US" dirty="0" err="1"/>
              <a:t>serverPort</a:t>
            </a:r>
            <a:r>
              <a:rPr lang="en-US" altLang="en-US" dirty="0"/>
              <a:t>))</a:t>
            </a:r>
          </a:p>
          <a:p>
            <a:r>
              <a:rPr lang="en-US" altLang="en-US" dirty="0" err="1"/>
              <a:t>serverSocket.listen</a:t>
            </a:r>
            <a:r>
              <a:rPr lang="en-US" altLang="en-US" dirty="0"/>
              <a:t>(1)</a:t>
            </a:r>
          </a:p>
          <a:p>
            <a:r>
              <a:rPr lang="en-US" altLang="en-US" dirty="0"/>
              <a:t>print ‘The server is ready to receive’</a:t>
            </a:r>
          </a:p>
          <a:p>
            <a:r>
              <a:rPr lang="en-US" altLang="en-US" dirty="0"/>
              <a:t>while True:</a:t>
            </a:r>
          </a:p>
          <a:p>
            <a:r>
              <a:rPr lang="en-US" altLang="en-US" dirty="0"/>
              <a:t>     </a:t>
            </a:r>
            <a:r>
              <a:rPr lang="en-US" altLang="en-US" dirty="0" err="1"/>
              <a:t>connectionSocket</a:t>
            </a:r>
            <a:r>
              <a:rPr lang="en-US" altLang="en-US" dirty="0"/>
              <a:t>, </a:t>
            </a:r>
            <a:r>
              <a:rPr lang="en-US" altLang="en-US" dirty="0" err="1"/>
              <a:t>addr</a:t>
            </a:r>
            <a:r>
              <a:rPr lang="en-US" altLang="en-US" dirty="0"/>
              <a:t> = </a:t>
            </a:r>
            <a:r>
              <a:rPr lang="en-US" altLang="en-US" dirty="0" err="1"/>
              <a:t>serverSocket.accept</a:t>
            </a:r>
            <a:r>
              <a:rPr lang="en-US" altLang="en-US" dirty="0"/>
              <a:t>()</a:t>
            </a:r>
          </a:p>
          <a:p>
            <a:r>
              <a:rPr lang="en-US" altLang="en-US" dirty="0"/>
              <a:t>     </a:t>
            </a:r>
          </a:p>
          <a:p>
            <a:r>
              <a:rPr lang="en-US" altLang="en-US" dirty="0"/>
              <a:t>     sentence = </a:t>
            </a:r>
            <a:r>
              <a:rPr lang="en-US" altLang="en-US" dirty="0" err="1"/>
              <a:t>connectionSocket.recv</a:t>
            </a:r>
            <a:r>
              <a:rPr lang="en-US" altLang="en-US" dirty="0"/>
              <a:t>(1024).decode()</a:t>
            </a:r>
          </a:p>
          <a:p>
            <a:r>
              <a:rPr lang="en-US" altLang="en-US" dirty="0"/>
              <a:t>     </a:t>
            </a:r>
            <a:r>
              <a:rPr lang="en-US" altLang="en-US" dirty="0" err="1"/>
              <a:t>capitalizedSentence</a:t>
            </a:r>
            <a:r>
              <a:rPr lang="en-US" altLang="en-US" dirty="0"/>
              <a:t> = </a:t>
            </a:r>
            <a:r>
              <a:rPr lang="en-US" altLang="en-US" dirty="0" err="1"/>
              <a:t>sentence.upper</a:t>
            </a:r>
            <a:r>
              <a:rPr lang="en-US" altLang="en-US" dirty="0"/>
              <a:t>()</a:t>
            </a:r>
          </a:p>
          <a:p>
            <a:r>
              <a:rPr lang="en-US" altLang="en-US" dirty="0"/>
              <a:t>     </a:t>
            </a:r>
            <a:r>
              <a:rPr lang="en-US" altLang="en-US" dirty="0" err="1"/>
              <a:t>connectionSocket.send</a:t>
            </a:r>
            <a:r>
              <a:rPr lang="en-US" altLang="en-US" dirty="0"/>
              <a:t>(</a:t>
            </a:r>
            <a:r>
              <a:rPr lang="en-US" altLang="en-US" dirty="0" err="1"/>
              <a:t>capitalizedSentence</a:t>
            </a:r>
            <a:r>
              <a:rPr lang="en-US" altLang="en-US" dirty="0"/>
              <a:t>.</a:t>
            </a:r>
          </a:p>
          <a:p>
            <a:r>
              <a:rPr lang="en-US" altLang="en-US" dirty="0"/>
              <a:t>                                                            encode())</a:t>
            </a:r>
          </a:p>
          <a:p>
            <a:r>
              <a:rPr lang="en-US" altLang="en-US" dirty="0"/>
              <a:t>     </a:t>
            </a:r>
            <a:r>
              <a:rPr lang="en-US" altLang="en-US" dirty="0" err="1"/>
              <a:t>connectionSocket.close</a:t>
            </a:r>
            <a:r>
              <a:rPr lang="en-US" altLang="en-US" dirty="0"/>
              <a:t>()</a:t>
            </a:r>
            <a:endParaRPr lang="en-US" altLang="en-US" sz="1800" dirty="0"/>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rPr>
              <a:t>Python </a:t>
            </a:r>
            <a:r>
              <a:rPr lang="en-US" altLang="en-US" sz="2400" i="1" dirty="0" err="1">
                <a:solidFill>
                  <a:srgbClr val="CC0000"/>
                </a:solidFill>
              </a:rPr>
              <a:t>TCPServer</a:t>
            </a:r>
            <a:endParaRPr lang="en-US" altLang="en-US" sz="2400" i="1" dirty="0">
              <a:solidFill>
                <a:srgbClr val="CC0000"/>
              </a:solidFill>
            </a:endParaRP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dirty="0">
                  <a:solidFill>
                    <a:srgbClr val="000099"/>
                  </a:solidFill>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600"/>
                </a:lnSpc>
              </a:pPr>
              <a:r>
                <a:rPr lang="en-US" altLang="en-US" sz="1600" dirty="0">
                  <a:solidFill>
                    <a:srgbClr val="000099"/>
                  </a:solidFill>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solidFill>
                    <a:srgbClr val="000099"/>
                  </a:solidFill>
                </a:rPr>
                <a:t>close connection to this client (but </a:t>
              </a:r>
              <a:r>
                <a:rPr lang="en-US" altLang="en-US" sz="1600" i="1" dirty="0">
                  <a:solidFill>
                    <a:srgbClr val="000099"/>
                  </a:solidFill>
                </a:rPr>
                <a:t>not</a:t>
              </a:r>
              <a:r>
                <a:rPr lang="en-US" altLang="en-US" sz="1600" dirty="0">
                  <a:solidFill>
                    <a:srgbClr val="000099"/>
                  </a:solidFill>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9A003647-DC86-B64C-8A8D-E360691290A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7960365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11</a:t>
            </a:fld>
            <a:endParaRPr lang="en-US"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solidFill>
                  <a:srgbClr val="C00000"/>
                </a:solidFill>
                <a:ea typeface="ＭＳ Ｐゴシック" panose="020B0600070205080204" pitchFamily="34" charset="-128"/>
              </a:rPr>
              <a:t>types of messages exchanged, </a:t>
            </a:r>
          </a:p>
          <a:p>
            <a:pPr lvl="1"/>
            <a:r>
              <a:rPr lang="en-US" altLang="en-US" sz="2800" dirty="0">
                <a:ea typeface="ＭＳ Ｐゴシック" panose="020B0600070205080204" pitchFamily="34" charset="-128"/>
              </a:rPr>
              <a:t>e.g., request, response </a:t>
            </a:r>
          </a:p>
          <a:p>
            <a:r>
              <a:rPr lang="en-US" altLang="en-US" dirty="0">
                <a:solidFill>
                  <a:srgbClr val="C00000"/>
                </a:solidFill>
                <a:ea typeface="ＭＳ Ｐゴシック" panose="020B0600070205080204" pitchFamily="34" charset="-128"/>
              </a:rPr>
              <a:t>message syntax:</a:t>
            </a:r>
          </a:p>
          <a:p>
            <a:pPr lvl="1"/>
            <a:r>
              <a:rPr lang="en-US" altLang="en-US" sz="2800" dirty="0">
                <a:ea typeface="ＭＳ Ｐゴシック" panose="020B0600070205080204" pitchFamily="34" charset="-128"/>
              </a:rPr>
              <a:t>what fields in messages &amp; how fields are delineated</a:t>
            </a:r>
          </a:p>
          <a:p>
            <a:r>
              <a:rPr lang="en-US" altLang="en-US" dirty="0">
                <a:solidFill>
                  <a:srgbClr val="C00000"/>
                </a:solidFill>
                <a:ea typeface="ＭＳ Ｐゴシック" panose="020B0600070205080204" pitchFamily="34" charset="-128"/>
              </a:rPr>
              <a:t>message semantics </a:t>
            </a:r>
          </a:p>
          <a:p>
            <a:pPr lvl="1"/>
            <a:r>
              <a:rPr lang="en-US" altLang="en-US" sz="2800" dirty="0">
                <a:ea typeface="ＭＳ Ｐゴシック" panose="020B0600070205080204" pitchFamily="34" charset="-128"/>
              </a:rPr>
              <a:t>meaning of information in fields</a:t>
            </a:r>
          </a:p>
          <a:p>
            <a:r>
              <a:rPr lang="en-US" altLang="en-US" dirty="0">
                <a:solidFill>
                  <a:srgbClr val="C00000"/>
                </a:solidFill>
                <a:ea typeface="ＭＳ Ｐゴシック" panose="020B0600070205080204" pitchFamily="34" charset="-128"/>
              </a:rPr>
              <a:t>rules</a:t>
            </a:r>
            <a:r>
              <a:rPr lang="en-US" altLang="en-US" dirty="0">
                <a:ea typeface="ＭＳ Ｐゴシック" panose="020B0600070205080204" pitchFamily="34" charset="-128"/>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00000"/>
                </a:solidFill>
                <a:ea typeface="ＭＳ Ｐゴシック" panose="020B0600070205080204" pitchFamily="34" charset="-128"/>
              </a:rPr>
              <a:t>open protocols:</a:t>
            </a:r>
          </a:p>
          <a:p>
            <a:r>
              <a:rPr lang="en-US" altLang="en-US" dirty="0">
                <a:ea typeface="ＭＳ Ｐゴシック" panose="020B0600070205080204" pitchFamily="34" charset="-128"/>
              </a:rPr>
              <a:t>defined in RFCs, everyone has access to protocol definition</a:t>
            </a:r>
          </a:p>
          <a:p>
            <a:r>
              <a:rPr lang="en-US" altLang="en-US" dirty="0">
                <a:ea typeface="ＭＳ Ｐゴシック" panose="020B0600070205080204" pitchFamily="34" charset="-128"/>
              </a:rPr>
              <a:t>allows for interoperability</a:t>
            </a:r>
          </a:p>
          <a:p>
            <a:r>
              <a:rPr lang="en-US" altLang="en-US" dirty="0">
                <a:ea typeface="ＭＳ Ｐゴシック" panose="020B0600070205080204" pitchFamily="34" charset="-128"/>
              </a:rPr>
              <a:t>e.g., HTTP, SMTP</a:t>
            </a:r>
          </a:p>
          <a:p>
            <a:pPr>
              <a:buFont typeface="Wingdings" pitchFamily="2" charset="2"/>
              <a:buNone/>
            </a:pPr>
            <a:r>
              <a:rPr lang="en-US" altLang="en-US" dirty="0">
                <a:solidFill>
                  <a:srgbClr val="C00000"/>
                </a:solidFill>
                <a:ea typeface="ＭＳ Ｐゴシック" panose="020B0600070205080204" pitchFamily="34" charset="-128"/>
              </a:rPr>
              <a:t>proprietary protocols:</a:t>
            </a:r>
          </a:p>
          <a:p>
            <a:r>
              <a:rPr lang="en-US" altLang="en-US" dirty="0">
                <a:ea typeface="ＭＳ Ｐゴシック" panose="020B0600070205080204" pitchFamily="34" charset="-128"/>
              </a:rPr>
              <a:t>e.g., Skype</a:t>
            </a:r>
          </a:p>
        </p:txBody>
      </p:sp>
    </p:spTree>
    <p:extLst>
      <p:ext uri="{BB962C8B-B14F-4D97-AF65-F5344CB8AC3E}">
        <p14:creationId xmlns:p14="http://schemas.microsoft.com/office/powerpoint/2010/main" val="537371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specific protocols:</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HTTP</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SMTP, IMAP</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DNS</a:t>
            </a:r>
          </a:p>
          <a:p>
            <a:pPr marL="681038" lvl="1" indent="-223838">
              <a:buClr>
                <a:srgbClr val="000099"/>
              </a:buClr>
              <a:buSzTx/>
              <a:buFont typeface="Arial"/>
              <a:buChar char="•"/>
              <a:defRPr/>
            </a:pPr>
            <a:r>
              <a:rPr lang="en-US" sz="2400" dirty="0">
                <a:solidFill>
                  <a:srgbClr val="000000"/>
                </a:solidFill>
                <a:ea typeface="ＭＳ Ｐゴシック" charset="0"/>
                <a:cs typeface="ＭＳ Ｐゴシック" charset="0"/>
              </a:rPr>
              <a:t>P2P: BitTorrent</a:t>
            </a:r>
          </a:p>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video streaming, CDNs</a:t>
            </a:r>
          </a:p>
          <a:p>
            <a:pPr marL="287338" indent="-287338">
              <a:buClr>
                <a:srgbClr val="000099"/>
              </a:buClr>
              <a:buSzPct val="100000"/>
              <a:buFont typeface="Wingdings" charset="2"/>
              <a:buChar char="§"/>
              <a:defRPr/>
            </a:pPr>
            <a:r>
              <a:rPr lang="en-US" sz="2800" dirty="0">
                <a:solidFill>
                  <a:srgbClr val="000000"/>
                </a:solidFill>
                <a:ea typeface="ＭＳ Ｐゴシック" charset="0"/>
                <a:cs typeface="ＭＳ Ｐゴシック" charset="0"/>
              </a:rPr>
              <a:t>socket programming: </a:t>
            </a:r>
          </a:p>
          <a:p>
            <a:pPr>
              <a:buClr>
                <a:srgbClr val="000099"/>
              </a:buClr>
              <a:buSzPct val="100000"/>
              <a:buFont typeface="ZapfDingbats" charset="0"/>
              <a:buNone/>
              <a:defRPr/>
            </a:pPr>
            <a:r>
              <a:rPr lang="en-US" sz="2800" dirty="0">
                <a:solidFill>
                  <a:srgbClr val="000000"/>
                </a:solidFill>
                <a:ea typeface="ＭＳ Ｐゴシック" charset="0"/>
                <a:cs typeface="ＭＳ Ｐゴシック" charset="0"/>
              </a:rPr>
              <a:t>    TCP, UDP sockets</a:t>
            </a:r>
          </a:p>
        </p:txBody>
      </p:sp>
      <p:sp>
        <p:nvSpPr>
          <p:cNvPr id="7" name="Slide Number Placeholder 2">
            <a:extLst>
              <a:ext uri="{FF2B5EF4-FFF2-40B4-BE49-F238E27FC236}">
                <a16:creationId xmlns:a16="http://schemas.microsoft.com/office/drawing/2014/main" id="{59A805E8-F84C-734B-82D2-36800E1A943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110</a:t>
            </a:fld>
            <a:endParaRPr lang="en-US" dirty="0"/>
          </a:p>
        </p:txBody>
      </p:sp>
    </p:spTree>
    <p:extLst>
      <p:ext uri="{BB962C8B-B14F-4D97-AF65-F5344CB8AC3E}">
        <p14:creationId xmlns:p14="http://schemas.microsoft.com/office/powerpoint/2010/main" val="384766105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Most importantly: learned about </a:t>
            </a:r>
            <a:r>
              <a:rPr lang="en-US" altLang="en-US" sz="3200" i="1" dirty="0">
                <a:solidFill>
                  <a:srgbClr val="CC0000"/>
                </a:solidFill>
                <a:ea typeface="ＭＳ Ｐゴシック" panose="020B0600070205080204" pitchFamily="34" charset="-128"/>
              </a:rPr>
              <a:t>protocols</a:t>
            </a:r>
            <a:r>
              <a:rPr lang="en-US" altLang="en-US" sz="3200" dirty="0">
                <a:solidFill>
                  <a:srgbClr val="CC0000"/>
                </a:solidFill>
                <a:ea typeface="ＭＳ Ｐゴシック" panose="020B0600070205080204" pitchFamily="34" charset="-128"/>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3333CC"/>
              </a:buClr>
            </a:pPr>
            <a:r>
              <a:rPr lang="en-US" altLang="en-US" sz="2800" dirty="0">
                <a:solidFill>
                  <a:srgbClr val="CC0000"/>
                </a:solidFill>
                <a:latin typeface="+mn-lt"/>
              </a:rPr>
              <a:t>important themes:</a:t>
            </a:r>
            <a:r>
              <a:rPr lang="en-US" altLang="en-US" sz="2400" dirty="0">
                <a:solidFill>
                  <a:srgbClr val="FF3300"/>
                </a:solidFill>
                <a:latin typeface="+mn-lt"/>
              </a:rPr>
              <a:t> </a:t>
            </a:r>
          </a:p>
          <a:p>
            <a:pPr marL="349250" indent="-219075">
              <a:buClr>
                <a:srgbClr val="000099"/>
              </a:buClr>
              <a:buSzPct val="100000"/>
              <a:buFont typeface="Wingdings" pitchFamily="2" charset="2"/>
              <a:buChar char="§"/>
            </a:pPr>
            <a:r>
              <a:rPr lang="en-US" altLang="en-US" sz="2800" dirty="0">
                <a:solidFill>
                  <a:srgbClr val="000000"/>
                </a:solidFill>
                <a:latin typeface="+mn-lt"/>
              </a:rPr>
              <a:t>centralized vs. decentralized </a:t>
            </a:r>
          </a:p>
          <a:p>
            <a:pPr marL="349250" indent="-219075">
              <a:buClr>
                <a:srgbClr val="000099"/>
              </a:buClr>
              <a:buSzPct val="100000"/>
              <a:buFont typeface="Wingdings" pitchFamily="2" charset="2"/>
              <a:buChar char="§"/>
            </a:pPr>
            <a:r>
              <a:rPr lang="en-US" altLang="en-US" sz="2800" dirty="0">
                <a:solidFill>
                  <a:srgbClr val="000000"/>
                </a:solidFill>
                <a:latin typeface="+mn-lt"/>
              </a:rPr>
              <a:t>stateless vs. stateful</a:t>
            </a:r>
          </a:p>
          <a:p>
            <a:pPr marL="349250" indent="-219075">
              <a:buClr>
                <a:srgbClr val="000099"/>
              </a:buClr>
              <a:buSzPct val="100000"/>
              <a:buFont typeface="Wingdings" pitchFamily="2" charset="2"/>
              <a:buChar char="§"/>
            </a:pPr>
            <a:r>
              <a:rPr lang="en-US" altLang="en-US" sz="2800" dirty="0">
                <a:solidFill>
                  <a:srgbClr val="000000"/>
                </a:solidFill>
                <a:latin typeface="+mn-lt"/>
              </a:rPr>
              <a:t>scalability</a:t>
            </a:r>
          </a:p>
          <a:p>
            <a:pPr marL="349250" indent="-219075">
              <a:buClr>
                <a:srgbClr val="000099"/>
              </a:buClr>
              <a:buSzPct val="100000"/>
              <a:buFont typeface="Wingdings" pitchFamily="2" charset="2"/>
              <a:buChar char="§"/>
            </a:pPr>
            <a:r>
              <a:rPr lang="en-US" altLang="en-US" sz="2800" dirty="0">
                <a:solidFill>
                  <a:srgbClr val="000000"/>
                </a:solidFill>
                <a:latin typeface="+mn-lt"/>
              </a:rPr>
              <a:t>reliable vs. unreliable message transfer </a:t>
            </a:r>
          </a:p>
          <a:p>
            <a:pPr marL="349250" indent="-219075">
              <a:buClr>
                <a:srgbClr val="000099"/>
              </a:buClr>
              <a:buSzPct val="100000"/>
              <a:buFont typeface="Wingdings" pitchFamily="2" charset="2"/>
              <a:buChar char="§"/>
            </a:pPr>
            <a:r>
              <a:rPr lang="en-US" altLang="ja-JP" sz="2800" dirty="0">
                <a:solidFill>
                  <a:srgbClr val="000000"/>
                </a:solidFill>
                <a:latin typeface="+mn-lt"/>
              </a:rPr>
              <a:t>“complexity at network edge”</a:t>
            </a:r>
            <a:endParaRPr lang="en-US" altLang="en-US" sz="2800" dirty="0">
              <a:solidFill>
                <a:srgbClr val="000000"/>
              </a:solidFill>
              <a:latin typeface="+mn-lt"/>
            </a:endParaRPr>
          </a:p>
        </p:txBody>
      </p:sp>
      <p:sp>
        <p:nvSpPr>
          <p:cNvPr id="7" name="Slide Number Placeholder 2">
            <a:extLst>
              <a:ext uri="{FF2B5EF4-FFF2-40B4-BE49-F238E27FC236}">
                <a16:creationId xmlns:a16="http://schemas.microsoft.com/office/drawing/2014/main" id="{13F4DABE-2A92-584B-8890-37D215D23AC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111</a:t>
            </a:fld>
            <a:endParaRPr lang="en-US" dirty="0"/>
          </a:p>
        </p:txBody>
      </p:sp>
    </p:spTree>
    <p:extLst>
      <p:ext uri="{BB962C8B-B14F-4D97-AF65-F5344CB8AC3E}">
        <p14:creationId xmlns:p14="http://schemas.microsoft.com/office/powerpoint/2010/main" val="3887221288"/>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112</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Tree>
    <p:extLst>
      <p:ext uri="{BB962C8B-B14F-4D97-AF65-F5344CB8AC3E}">
        <p14:creationId xmlns:p14="http://schemas.microsoft.com/office/powerpoint/2010/main" val="395037012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a:t>
            </a:fld>
            <a:endParaRPr lang="en-US"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19075">
              <a:spcBef>
                <a:spcPts val="600"/>
              </a:spcBef>
              <a:buFont typeface="Wingdings" charset="0"/>
              <a:buNone/>
              <a:defRPr/>
            </a:pPr>
            <a:r>
              <a:rPr lang="en-US" sz="3200" dirty="0">
                <a:solidFill>
                  <a:srgbClr val="CC0000"/>
                </a:solidFill>
              </a:rPr>
              <a:t>data integrity</a:t>
            </a:r>
          </a:p>
          <a:p>
            <a:pPr marL="233363" indent="-219075">
              <a:spcBef>
                <a:spcPts val="600"/>
              </a:spcBef>
              <a:buFont typeface="Wingdings" charset="2"/>
              <a:buChar char="§"/>
              <a:defRPr/>
            </a:pPr>
            <a:r>
              <a:rPr lang="en-US" dirty="0"/>
              <a:t>some apps (e.g., file transfer, web transactions) require 100% reliable data transfer</a:t>
            </a:r>
            <a:r>
              <a:rPr lang="en-US" sz="3200" dirty="0"/>
              <a:t> </a:t>
            </a:r>
          </a:p>
          <a:p>
            <a:pPr marL="233363" indent="-233363">
              <a:spcBef>
                <a:spcPts val="600"/>
              </a:spcBef>
              <a:buFont typeface="Wingdings" charset="2"/>
              <a:buChar char="§"/>
              <a:defRPr/>
            </a:pPr>
            <a:r>
              <a:rPr lang="en-US" dirty="0"/>
              <a:t>other apps (e.g., audio) can tolerate some loss</a:t>
            </a:r>
          </a:p>
          <a:p>
            <a:pPr>
              <a:spcBef>
                <a:spcPts val="600"/>
              </a:spcBef>
              <a:buFont typeface="Wingdings" charset="2"/>
              <a:buChar char="§"/>
              <a:defRPr/>
            </a:pPr>
            <a:endParaRPr lang="en-US" sz="3200" dirty="0"/>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buFont typeface="Wingdings" pitchFamily="2" charset="2"/>
              <a:buNone/>
            </a:pPr>
            <a:r>
              <a:rPr lang="en-US" altLang="en-US" sz="3200" dirty="0">
                <a:solidFill>
                  <a:srgbClr val="CC0000"/>
                </a:solidFill>
                <a:ea typeface="ＭＳ Ｐゴシック" panose="020B0600070205080204" pitchFamily="34" charset="-128"/>
              </a:rPr>
              <a:t>timing</a:t>
            </a:r>
          </a:p>
          <a:p>
            <a:pPr>
              <a:spcBef>
                <a:spcPts val="600"/>
              </a:spcBef>
            </a:pPr>
            <a:r>
              <a:rPr lang="en-US" altLang="en-US" dirty="0">
                <a:ea typeface="ＭＳ Ｐゴシック" panose="020B0600070205080204" pitchFamily="34" charset="-128"/>
              </a:rPr>
              <a:t>some apps (e.g., Internet telephony, interactive games) require low delay to be “</a:t>
            </a:r>
            <a:r>
              <a:rPr lang="en-US" altLang="ja-JP" dirty="0">
                <a:ea typeface="ＭＳ Ｐゴシック" panose="020B0600070205080204" pitchFamily="34" charset="-128"/>
              </a:rPr>
              <a:t>effective”</a:t>
            </a:r>
            <a:endParaRPr lang="en-US" altLang="en-US" dirty="0">
              <a:ea typeface="ＭＳ Ｐゴシック" panose="020B0600070205080204" pitchFamily="34" charset="-128"/>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ts val="600"/>
              </a:spcBef>
            </a:pPr>
            <a:r>
              <a:rPr lang="en-US" altLang="en-US" sz="3200" dirty="0">
                <a:solidFill>
                  <a:srgbClr val="CC0000"/>
                </a:solidFill>
                <a:latin typeface="+mn-lt"/>
              </a:rPr>
              <a:t>throughput</a:t>
            </a:r>
          </a:p>
          <a:p>
            <a:pPr>
              <a:lnSpc>
                <a:spcPct val="90000"/>
              </a:lnSpc>
              <a:spcBef>
                <a:spcPts val="600"/>
              </a:spcBef>
              <a:buClr>
                <a:srgbClr val="000099"/>
              </a:buClr>
              <a:buSzPct val="100000"/>
              <a:buFont typeface="Wingdings" pitchFamily="2" charset="2"/>
              <a:buChar char="§"/>
            </a:pPr>
            <a:r>
              <a:rPr lang="en-US" altLang="en-US" sz="2800" dirty="0">
                <a:latin typeface="+mn-lt"/>
              </a:rPr>
              <a:t>some apps (e.g., multimedia) require minimum amount of throughput to be “</a:t>
            </a:r>
            <a:r>
              <a:rPr lang="en-US" altLang="ja-JP" sz="2800" dirty="0">
                <a:latin typeface="+mn-lt"/>
              </a:rPr>
              <a:t>effective”</a:t>
            </a:r>
          </a:p>
          <a:p>
            <a:pPr>
              <a:lnSpc>
                <a:spcPct val="90000"/>
              </a:lnSpc>
              <a:spcBef>
                <a:spcPts val="600"/>
              </a:spcBef>
              <a:buClr>
                <a:srgbClr val="000099"/>
              </a:buClr>
              <a:buSzPct val="100000"/>
              <a:buFont typeface="Wingdings" pitchFamily="2" charset="2"/>
              <a:buChar char="§"/>
            </a:pPr>
            <a:r>
              <a:rPr lang="en-US" altLang="en-US" sz="2800" dirty="0">
                <a:latin typeface="+mn-lt"/>
              </a:rPr>
              <a:t>other apps (“</a:t>
            </a:r>
            <a:r>
              <a:rPr lang="en-US" altLang="ja-JP" sz="2800" dirty="0">
                <a:latin typeface="+mn-lt"/>
              </a:rPr>
              <a:t>elastic apps”) make use of whatever throughput they get </a:t>
            </a:r>
            <a:endParaRPr lang="en-US" altLang="en-US" sz="2800" dirty="0">
              <a:latin typeface="+mn-lt"/>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ts val="600"/>
              </a:spcBef>
            </a:pPr>
            <a:r>
              <a:rPr lang="en-US" altLang="en-US" sz="3200">
                <a:solidFill>
                  <a:srgbClr val="CC0000"/>
                </a:solidFill>
                <a:latin typeface="+mn-lt"/>
              </a:rPr>
              <a:t>security</a:t>
            </a:r>
          </a:p>
          <a:p>
            <a:pPr>
              <a:lnSpc>
                <a:spcPct val="90000"/>
              </a:lnSpc>
              <a:spcBef>
                <a:spcPts val="600"/>
              </a:spcBef>
              <a:buClr>
                <a:srgbClr val="000099"/>
              </a:buClr>
              <a:buSzPct val="100000"/>
              <a:buFont typeface="Wingdings" pitchFamily="2" charset="2"/>
              <a:buChar char="§"/>
            </a:pPr>
            <a:r>
              <a:rPr lang="en-US" altLang="en-US" sz="2800">
                <a:latin typeface="+mn-lt"/>
              </a:rPr>
              <a:t>encryption, data integrity, …</a:t>
            </a:r>
          </a:p>
        </p:txBody>
      </p:sp>
    </p:spTree>
    <p:extLst>
      <p:ext uri="{BB962C8B-B14F-4D97-AF65-F5344CB8AC3E}">
        <p14:creationId xmlns:p14="http://schemas.microsoft.com/office/powerpoint/2010/main" val="3034946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13</a:t>
            </a:fld>
            <a:endParaRPr lang="en-US"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application</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file transfer/download</a:t>
            </a:r>
          </a:p>
          <a:p>
            <a:pPr algn="r">
              <a:lnSpc>
                <a:spcPct val="110000"/>
              </a:lnSpc>
              <a:spcBef>
                <a:spcPct val="0"/>
              </a:spcBef>
              <a:buClrTx/>
              <a:buSzTx/>
              <a:buFontTx/>
              <a:buNone/>
            </a:pPr>
            <a:r>
              <a:rPr lang="en-US" altLang="en-US" sz="2800" dirty="0">
                <a:latin typeface="+mn-lt"/>
              </a:rPr>
              <a:t>e-mail</a:t>
            </a:r>
          </a:p>
          <a:p>
            <a:pPr algn="r">
              <a:lnSpc>
                <a:spcPct val="110000"/>
              </a:lnSpc>
              <a:spcBef>
                <a:spcPct val="0"/>
              </a:spcBef>
              <a:buClrTx/>
              <a:buSzTx/>
              <a:buFontTx/>
              <a:buNone/>
            </a:pPr>
            <a:r>
              <a:rPr lang="en-US" altLang="en-US" sz="2800" dirty="0">
                <a:latin typeface="+mn-lt"/>
              </a:rPr>
              <a:t>Web documents</a:t>
            </a:r>
          </a:p>
          <a:p>
            <a:pPr algn="r">
              <a:lnSpc>
                <a:spcPct val="110000"/>
              </a:lnSpc>
              <a:spcBef>
                <a:spcPct val="0"/>
              </a:spcBef>
              <a:buClrTx/>
              <a:buSzTx/>
              <a:buFontTx/>
              <a:buNone/>
            </a:pPr>
            <a:r>
              <a:rPr lang="en-US" altLang="en-US" sz="2800" dirty="0">
                <a:latin typeface="+mn-lt"/>
              </a:rPr>
              <a:t>real-time audio/video</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streaming audio/video</a:t>
            </a:r>
          </a:p>
          <a:p>
            <a:pPr algn="r">
              <a:lnSpc>
                <a:spcPct val="110000"/>
              </a:lnSpc>
              <a:spcBef>
                <a:spcPct val="0"/>
              </a:spcBef>
              <a:buClrTx/>
              <a:buSzTx/>
              <a:buFontTx/>
              <a:buNone/>
            </a:pPr>
            <a:r>
              <a:rPr lang="en-US" altLang="en-US" sz="2800" dirty="0">
                <a:latin typeface="+mn-lt"/>
              </a:rPr>
              <a:t>interactive games</a:t>
            </a:r>
          </a:p>
          <a:p>
            <a:pPr algn="r">
              <a:lnSpc>
                <a:spcPct val="110000"/>
              </a:lnSpc>
              <a:spcBef>
                <a:spcPct val="0"/>
              </a:spcBef>
              <a:buClrTx/>
              <a:buSzTx/>
              <a:buFontTx/>
              <a:buNone/>
            </a:pPr>
            <a:r>
              <a:rPr lang="en-US" altLang="en-US" sz="2800" dirty="0">
                <a:latin typeface="+mn-lt"/>
              </a:rPr>
              <a:t>text messaging</a:t>
            </a:r>
            <a:endParaRPr lang="en-US" altLang="en-US" sz="3200" dirty="0">
              <a:latin typeface="+mn-lt"/>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data loss</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no loss</a:t>
            </a: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r>
              <a:rPr lang="en-US" altLang="en-US" sz="2800" dirty="0">
                <a:latin typeface="+mn-lt"/>
              </a:rPr>
              <a:t>loss-tolerant</a:t>
            </a:r>
          </a:p>
          <a:p>
            <a:pPr>
              <a:lnSpc>
                <a:spcPct val="110000"/>
              </a:lnSpc>
              <a:spcBef>
                <a:spcPct val="0"/>
              </a:spcBef>
              <a:buClrTx/>
              <a:buSzTx/>
              <a:buFontTx/>
              <a:buNone/>
            </a:pPr>
            <a:r>
              <a:rPr lang="en-US" altLang="en-US" sz="2800" dirty="0">
                <a:latin typeface="+mn-lt"/>
              </a:rPr>
              <a:t>no loss</a:t>
            </a:r>
            <a:endParaRPr lang="en-US" altLang="en-US" sz="3200" dirty="0">
              <a:latin typeface="+mn-lt"/>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throughput</a:t>
            </a: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elastic</a:t>
            </a:r>
          </a:p>
          <a:p>
            <a:pPr>
              <a:lnSpc>
                <a:spcPct val="110000"/>
              </a:lnSpc>
              <a:spcBef>
                <a:spcPct val="0"/>
              </a:spcBef>
              <a:buClrTx/>
              <a:buSzTx/>
              <a:buFontTx/>
              <a:buNone/>
            </a:pPr>
            <a:r>
              <a:rPr lang="en-US" altLang="en-US" sz="2800" dirty="0">
                <a:latin typeface="+mn-lt"/>
              </a:rPr>
              <a:t>audio: </a:t>
            </a:r>
            <a:r>
              <a:rPr lang="en-US" altLang="en-US" sz="2400" dirty="0">
                <a:latin typeface="+mn-lt"/>
              </a:rPr>
              <a:t>5Kbps-1Mbps</a:t>
            </a:r>
          </a:p>
          <a:p>
            <a:pPr>
              <a:lnSpc>
                <a:spcPct val="110000"/>
              </a:lnSpc>
              <a:spcBef>
                <a:spcPct val="0"/>
              </a:spcBef>
              <a:buClrTx/>
              <a:buSzTx/>
              <a:buFontTx/>
              <a:buNone/>
            </a:pPr>
            <a:r>
              <a:rPr lang="en-US" altLang="en-US" sz="2800" dirty="0">
                <a:latin typeface="+mn-lt"/>
              </a:rPr>
              <a:t>video:</a:t>
            </a:r>
            <a:r>
              <a:rPr lang="en-US" altLang="en-US" sz="2400" dirty="0">
                <a:latin typeface="+mn-lt"/>
              </a:rPr>
              <a:t>10Kbps-5Mbps</a:t>
            </a:r>
            <a:endParaRPr lang="en-US" altLang="en-US" sz="2800" dirty="0">
              <a:latin typeface="+mn-lt"/>
            </a:endParaRPr>
          </a:p>
          <a:p>
            <a:pPr>
              <a:lnSpc>
                <a:spcPct val="110000"/>
              </a:lnSpc>
              <a:spcBef>
                <a:spcPct val="0"/>
              </a:spcBef>
              <a:buClrTx/>
              <a:buSzTx/>
              <a:buFontTx/>
              <a:buNone/>
            </a:pPr>
            <a:r>
              <a:rPr lang="en-US" altLang="en-US" sz="2800" dirty="0">
                <a:latin typeface="+mn-lt"/>
              </a:rPr>
              <a:t>same as above </a:t>
            </a:r>
          </a:p>
          <a:p>
            <a:pPr>
              <a:lnSpc>
                <a:spcPct val="110000"/>
              </a:lnSpc>
              <a:spcBef>
                <a:spcPct val="0"/>
              </a:spcBef>
              <a:buClrTx/>
              <a:buSzTx/>
              <a:buFontTx/>
              <a:buNone/>
            </a:pPr>
            <a:r>
              <a:rPr lang="en-US" altLang="en-US" sz="2800" dirty="0">
                <a:latin typeface="+mn-lt"/>
              </a:rPr>
              <a:t>Kbps+</a:t>
            </a:r>
          </a:p>
          <a:p>
            <a:pPr>
              <a:lnSpc>
                <a:spcPct val="110000"/>
              </a:lnSpc>
              <a:spcBef>
                <a:spcPct val="0"/>
              </a:spcBef>
              <a:buClrTx/>
              <a:buSzTx/>
              <a:buFontTx/>
              <a:buNone/>
            </a:pPr>
            <a:r>
              <a:rPr lang="en-US" altLang="en-US" sz="2800" dirty="0">
                <a:latin typeface="+mn-lt"/>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time sensitive?</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no</a:t>
            </a:r>
          </a:p>
          <a:p>
            <a:pPr>
              <a:lnSpc>
                <a:spcPct val="110000"/>
              </a:lnSpc>
              <a:spcBef>
                <a:spcPct val="0"/>
              </a:spcBef>
              <a:buClrTx/>
              <a:buSzTx/>
              <a:buFontTx/>
              <a:buNone/>
            </a:pPr>
            <a:r>
              <a:rPr lang="en-US" altLang="en-US" sz="2800" dirty="0">
                <a:latin typeface="+mn-lt"/>
              </a:rPr>
              <a:t>yes, 10’</a:t>
            </a:r>
            <a:r>
              <a:rPr lang="en-US" altLang="ja-JP" sz="2800" dirty="0">
                <a:latin typeface="+mn-lt"/>
              </a:rPr>
              <a:t>s </a:t>
            </a:r>
            <a:r>
              <a:rPr lang="en-US" altLang="ja-JP" sz="2800" dirty="0" err="1">
                <a:latin typeface="+mn-lt"/>
              </a:rPr>
              <a:t>msec</a:t>
            </a:r>
            <a:endParaRPr lang="en-US" altLang="ja-JP" sz="2800" dirty="0">
              <a:latin typeface="+mn-lt"/>
            </a:endParaRPr>
          </a:p>
          <a:p>
            <a:pPr>
              <a:lnSpc>
                <a:spcPct val="110000"/>
              </a:lnSpc>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yes, few secs</a:t>
            </a:r>
          </a:p>
          <a:p>
            <a:pPr>
              <a:lnSpc>
                <a:spcPct val="110000"/>
              </a:lnSpc>
              <a:spcBef>
                <a:spcPct val="0"/>
              </a:spcBef>
              <a:buClrTx/>
              <a:buSzTx/>
              <a:buFontTx/>
              <a:buNone/>
            </a:pPr>
            <a:r>
              <a:rPr lang="en-US" altLang="en-US" sz="2800" dirty="0">
                <a:latin typeface="+mn-lt"/>
              </a:rPr>
              <a:t>yes, 10’</a:t>
            </a:r>
            <a:r>
              <a:rPr lang="en-US" altLang="ja-JP" sz="2800" dirty="0">
                <a:latin typeface="+mn-lt"/>
              </a:rPr>
              <a:t>s </a:t>
            </a:r>
            <a:r>
              <a:rPr lang="en-US" altLang="ja-JP" sz="2800" dirty="0" err="1">
                <a:latin typeface="+mn-lt"/>
              </a:rPr>
              <a:t>msec</a:t>
            </a:r>
            <a:endParaRPr lang="en-US" altLang="ja-JP" sz="2800" dirty="0">
              <a:latin typeface="+mn-lt"/>
            </a:endParaRPr>
          </a:p>
          <a:p>
            <a:pPr>
              <a:lnSpc>
                <a:spcPct val="110000"/>
              </a:lnSpc>
              <a:spcBef>
                <a:spcPct val="0"/>
              </a:spcBef>
              <a:buClrTx/>
              <a:buSzTx/>
              <a:buFontTx/>
              <a:buNone/>
            </a:pPr>
            <a:r>
              <a:rPr lang="en-US" altLang="en-US" sz="2800" dirty="0">
                <a:latin typeface="+mn-lt"/>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60943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14</a:t>
            </a:fld>
            <a:endParaRPr lang="en-US"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183493"/>
            <a:ext cx="6016137" cy="526459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000099"/>
                </a:solidFill>
                <a:ea typeface="ＭＳ Ｐゴシック" panose="020B0600070205080204" pitchFamily="34" charset="-128"/>
              </a:rPr>
              <a:t>TCP service:</a:t>
            </a:r>
          </a:p>
          <a:p>
            <a:r>
              <a:rPr lang="en-US" altLang="en-US" i="1" dirty="0">
                <a:solidFill>
                  <a:srgbClr val="CC0000"/>
                </a:solidFill>
                <a:ea typeface="ＭＳ Ｐゴシック" panose="020B0600070205080204" pitchFamily="34" charset="-128"/>
              </a:rPr>
              <a:t>reliable transport</a:t>
            </a:r>
            <a:r>
              <a:rPr lang="en-US" altLang="en-US" i="1" dirty="0">
                <a:solidFill>
                  <a:schemeClr val="accent2"/>
                </a:solidFill>
                <a:ea typeface="ＭＳ Ｐゴシック" panose="020B0600070205080204" pitchFamily="34" charset="-128"/>
              </a:rPr>
              <a:t> </a:t>
            </a:r>
            <a:r>
              <a:rPr lang="en-US" altLang="en-US" dirty="0">
                <a:ea typeface="ＭＳ Ｐゴシック" panose="020B0600070205080204" pitchFamily="34" charset="-128"/>
              </a:rPr>
              <a:t>between sending and receiving process</a:t>
            </a:r>
            <a:endParaRPr lang="en-US" altLang="en-US" dirty="0">
              <a:solidFill>
                <a:schemeClr val="accent2"/>
              </a:solidFill>
              <a:ea typeface="ＭＳ Ｐゴシック" panose="020B0600070205080204" pitchFamily="34" charset="-128"/>
            </a:endParaRPr>
          </a:p>
          <a:p>
            <a:r>
              <a:rPr lang="en-US" altLang="en-US" i="1" dirty="0">
                <a:solidFill>
                  <a:srgbClr val="CC0000"/>
                </a:solidFill>
                <a:ea typeface="ＭＳ Ｐゴシック" panose="020B0600070205080204" pitchFamily="34" charset="-128"/>
              </a:rPr>
              <a:t>flow control:</a:t>
            </a:r>
            <a:r>
              <a:rPr lang="en-US" altLang="en-US" dirty="0">
                <a:ea typeface="ＭＳ Ｐゴシック" panose="020B0600070205080204" pitchFamily="34" charset="-128"/>
              </a:rPr>
              <a:t> sender won’</a:t>
            </a:r>
            <a:r>
              <a:rPr lang="en-US" altLang="ja-JP" dirty="0">
                <a:ea typeface="ＭＳ Ｐゴシック" panose="020B0600070205080204" pitchFamily="34" charset="-128"/>
              </a:rPr>
              <a:t>t overwhelm receiver </a:t>
            </a:r>
          </a:p>
          <a:p>
            <a:r>
              <a:rPr lang="en-US" altLang="en-US" i="1" dirty="0">
                <a:solidFill>
                  <a:srgbClr val="CC0000"/>
                </a:solidFill>
                <a:ea typeface="ＭＳ Ｐゴシック" panose="020B0600070205080204" pitchFamily="34" charset="-128"/>
              </a:rPr>
              <a:t>congestion control:</a:t>
            </a:r>
            <a:r>
              <a:rPr lang="en-US" altLang="en-US" dirty="0">
                <a:ea typeface="ＭＳ Ｐゴシック" panose="020B0600070205080204" pitchFamily="34" charset="-128"/>
              </a:rPr>
              <a:t> throttle sender when network overloaded</a:t>
            </a:r>
          </a:p>
          <a:p>
            <a:r>
              <a:rPr lang="en-US" altLang="en-US" i="1" dirty="0">
                <a:solidFill>
                  <a:srgbClr val="CC0000"/>
                </a:solidFill>
                <a:ea typeface="ＭＳ Ｐゴシック" panose="020B0600070205080204" pitchFamily="34" charset="-128"/>
              </a:rPr>
              <a:t>does not provide:</a:t>
            </a:r>
            <a:r>
              <a:rPr lang="en-US" altLang="en-US" dirty="0">
                <a:ea typeface="ＭＳ Ｐゴシック" panose="020B0600070205080204" pitchFamily="34" charset="-128"/>
              </a:rPr>
              <a:t> timing, minimum throughput guarantee, security</a:t>
            </a:r>
          </a:p>
          <a:p>
            <a:r>
              <a:rPr lang="en-US" altLang="en-US" i="1" dirty="0">
                <a:solidFill>
                  <a:srgbClr val="CC0000"/>
                </a:solidFill>
                <a:ea typeface="ＭＳ Ｐゴシック" panose="020B0600070205080204" pitchFamily="34" charset="-128"/>
              </a:rPr>
              <a:t>connection-oriented:</a:t>
            </a:r>
            <a:r>
              <a:rPr lang="en-US" altLang="en-US" dirty="0">
                <a:ea typeface="ＭＳ Ｐゴシック" panose="020B0600070205080204" pitchFamily="34" charset="-128"/>
              </a:rPr>
              <a:t> setup required between client and server </a:t>
            </a:r>
            <a:r>
              <a:rPr lang="en-US" altLang="en-US" dirty="0" smtClean="0">
                <a:ea typeface="ＭＳ Ｐゴシック" panose="020B0600070205080204" pitchFamily="34" charset="-128"/>
              </a:rPr>
              <a:t>processes (3-way handshake)</a:t>
            </a:r>
            <a:endParaRPr lang="en-US" altLang="en-US" dirty="0">
              <a:ea typeface="ＭＳ Ｐゴシック" panose="020B0600070205080204" pitchFamily="34" charset="-128"/>
            </a:endParaRPr>
          </a:p>
          <a:p>
            <a:pPr>
              <a:lnSpc>
                <a:spcPct val="75000"/>
              </a:lnSpc>
            </a:pPr>
            <a:endParaRPr lang="en-US" altLang="en-US" dirty="0">
              <a:ea typeface="ＭＳ Ｐゴシック" panose="020B0600070205080204" pitchFamily="34" charset="-128"/>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sz="3200" i="1" dirty="0">
                <a:solidFill>
                  <a:srgbClr val="000099"/>
                </a:solidFill>
              </a:rPr>
              <a:t>UDP service:</a:t>
            </a:r>
          </a:p>
          <a:p>
            <a:pPr marL="233363" indent="-233363">
              <a:buFont typeface="Wingdings" charset="2"/>
              <a:buChar char="§"/>
              <a:defRPr/>
            </a:pPr>
            <a:r>
              <a:rPr lang="en-US" i="1" dirty="0">
                <a:solidFill>
                  <a:srgbClr val="CC0000"/>
                </a:solidFill>
              </a:rPr>
              <a:t>unreliable data transfer</a:t>
            </a:r>
            <a:r>
              <a:rPr lang="en-US" dirty="0"/>
              <a:t> between sending and receiving process</a:t>
            </a:r>
          </a:p>
          <a:p>
            <a:pPr marL="233363" indent="-233363">
              <a:buFont typeface="Wingdings" charset="2"/>
              <a:buChar char="§"/>
              <a:defRPr/>
            </a:pPr>
            <a:r>
              <a:rPr lang="en-US" i="1" dirty="0">
                <a:solidFill>
                  <a:srgbClr val="CC0000"/>
                </a:solidFill>
              </a:rPr>
              <a:t>does not provide:</a:t>
            </a:r>
            <a:r>
              <a:rPr lang="en-US" dirty="0"/>
              <a:t> 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u="sng" dirty="0">
                <a:solidFill>
                  <a:srgbClr val="CC0000"/>
                </a:solidFill>
              </a:rPr>
              <a:t>Q:</a:t>
            </a:r>
            <a:r>
              <a:rPr lang="en-US" dirty="0"/>
              <a:t> why bother?  </a:t>
            </a:r>
            <a:r>
              <a:rPr lang="en-US" i="1" dirty="0"/>
              <a:t>Why</a:t>
            </a:r>
            <a:r>
              <a:rPr lang="en-US" dirty="0"/>
              <a:t> is there a UDP?</a:t>
            </a:r>
          </a:p>
        </p:txBody>
      </p:sp>
    </p:spTree>
    <p:extLst>
      <p:ext uri="{BB962C8B-B14F-4D97-AF65-F5344CB8AC3E}">
        <p14:creationId xmlns:p14="http://schemas.microsoft.com/office/powerpoint/2010/main" val="1147363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transport protocols services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15</a:t>
            </a:fld>
            <a:endParaRPr lang="en-US"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application</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file transfer/download</a:t>
            </a:r>
          </a:p>
          <a:p>
            <a:pPr algn="r">
              <a:lnSpc>
                <a:spcPct val="110000"/>
              </a:lnSpc>
              <a:spcBef>
                <a:spcPct val="0"/>
              </a:spcBef>
              <a:buClrTx/>
              <a:buSzTx/>
              <a:buFontTx/>
              <a:buNone/>
            </a:pPr>
            <a:r>
              <a:rPr lang="en-US" altLang="en-US" sz="2800" dirty="0">
                <a:latin typeface="+mn-lt"/>
              </a:rPr>
              <a:t>e-mail</a:t>
            </a:r>
          </a:p>
          <a:p>
            <a:pPr algn="r">
              <a:lnSpc>
                <a:spcPct val="110000"/>
              </a:lnSpc>
              <a:spcBef>
                <a:spcPct val="0"/>
              </a:spcBef>
              <a:buClrTx/>
              <a:buSzTx/>
              <a:buFontTx/>
              <a:buNone/>
            </a:pPr>
            <a:r>
              <a:rPr lang="en-US" altLang="en-US" sz="2800" dirty="0">
                <a:latin typeface="+mn-lt"/>
              </a:rPr>
              <a:t>Web documents</a:t>
            </a:r>
          </a:p>
          <a:p>
            <a:pPr algn="r">
              <a:lnSpc>
                <a:spcPct val="110000"/>
              </a:lnSpc>
              <a:spcBef>
                <a:spcPct val="0"/>
              </a:spcBef>
              <a:buClrTx/>
              <a:buSzTx/>
              <a:buFontTx/>
              <a:buNone/>
            </a:pPr>
            <a:r>
              <a:rPr lang="en-US" altLang="en-US" sz="2800" dirty="0">
                <a:latin typeface="+mn-lt"/>
              </a:rPr>
              <a:t>Internet telephony</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streaming audio/video</a:t>
            </a:r>
          </a:p>
          <a:p>
            <a:pPr algn="r">
              <a:lnSpc>
                <a:spcPct val="110000"/>
              </a:lnSpc>
              <a:spcBef>
                <a:spcPct val="0"/>
              </a:spcBef>
              <a:buClrTx/>
              <a:buSzTx/>
              <a:buFontTx/>
              <a:buNone/>
            </a:pPr>
            <a:r>
              <a:rPr lang="en-US" altLang="en-US" sz="2800" dirty="0">
                <a:latin typeface="+mn-lt"/>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b="1" dirty="0">
                <a:latin typeface="+mn-lt"/>
              </a:rPr>
              <a:t>application</a:t>
            </a:r>
          </a:p>
          <a:p>
            <a:pPr>
              <a:spcBef>
                <a:spcPct val="0"/>
              </a:spcBef>
              <a:buClrTx/>
              <a:buSzTx/>
              <a:buFontTx/>
              <a:buNone/>
            </a:pPr>
            <a:r>
              <a:rPr lang="en-US" altLang="en-US" sz="2800" b="1" dirty="0">
                <a:latin typeface="+mn-lt"/>
              </a:rPr>
              <a:t>layer protocol</a:t>
            </a:r>
            <a:endParaRPr lang="en-US" altLang="en-US" sz="2800" dirty="0">
              <a:latin typeface="+mn-lt"/>
            </a:endParaRPr>
          </a:p>
          <a:p>
            <a:pPr>
              <a:spcBef>
                <a:spcPct val="0"/>
              </a:spcBef>
              <a:buClrTx/>
              <a:buSzTx/>
              <a:buFontTx/>
              <a:buNone/>
            </a:pPr>
            <a:endParaRPr lang="en-US" altLang="en-US" sz="2800" dirty="0">
              <a:latin typeface="+mn-lt"/>
            </a:endParaRPr>
          </a:p>
          <a:p>
            <a:pPr>
              <a:lnSpc>
                <a:spcPct val="110000"/>
              </a:lnSpc>
              <a:spcBef>
                <a:spcPct val="0"/>
              </a:spcBef>
              <a:buClrTx/>
              <a:buSzTx/>
              <a:buFontTx/>
              <a:buNone/>
            </a:pPr>
            <a:r>
              <a:rPr lang="en-US" altLang="en-US" sz="2800" dirty="0">
                <a:latin typeface="+mn-lt"/>
              </a:rPr>
              <a:t>FTP [RFC 959]</a:t>
            </a:r>
          </a:p>
          <a:p>
            <a:pPr>
              <a:lnSpc>
                <a:spcPct val="110000"/>
              </a:lnSpc>
              <a:spcBef>
                <a:spcPct val="0"/>
              </a:spcBef>
              <a:buClrTx/>
              <a:buSzTx/>
              <a:buFontTx/>
              <a:buNone/>
            </a:pPr>
            <a:r>
              <a:rPr lang="en-US" altLang="en-US" sz="2800" dirty="0">
                <a:latin typeface="+mn-lt"/>
              </a:rPr>
              <a:t>SMTP [RFC 5321]</a:t>
            </a:r>
          </a:p>
          <a:p>
            <a:pPr>
              <a:lnSpc>
                <a:spcPct val="110000"/>
              </a:lnSpc>
              <a:spcBef>
                <a:spcPct val="0"/>
              </a:spcBef>
              <a:buClrTx/>
              <a:buSzTx/>
              <a:buFontTx/>
              <a:buNone/>
            </a:pPr>
            <a:r>
              <a:rPr lang="en-US" altLang="en-US" sz="2800" dirty="0">
                <a:latin typeface="+mn-lt"/>
              </a:rPr>
              <a:t>HTTP 1.1 [RFC 7320]</a:t>
            </a:r>
          </a:p>
          <a:p>
            <a:pPr>
              <a:lnSpc>
                <a:spcPct val="110000"/>
              </a:lnSpc>
              <a:spcBef>
                <a:spcPct val="0"/>
              </a:spcBef>
            </a:pPr>
            <a:r>
              <a:rPr lang="en-US" sz="2800" dirty="0">
                <a:latin typeface="+mn-lt"/>
              </a:rPr>
              <a:t>SIP [RFC 3261], RTP [RFC 3550], or proprietary HTTP [RFC 7320], DASH</a:t>
            </a:r>
          </a:p>
          <a:p>
            <a:pPr>
              <a:lnSpc>
                <a:spcPct val="110000"/>
              </a:lnSpc>
              <a:spcBef>
                <a:spcPct val="0"/>
              </a:spcBef>
            </a:pPr>
            <a:r>
              <a:rPr lang="en-US" sz="2800" dirty="0">
                <a:latin typeface="+mn-lt"/>
              </a:rPr>
              <a:t>WOW, FPS (proprietary) </a:t>
            </a:r>
            <a:r>
              <a:rPr lang="en-US" altLang="en-US" sz="2800" dirty="0">
                <a:latin typeface="+mn-lt"/>
              </a:rPr>
              <a:t/>
            </a:r>
            <a:br>
              <a:rPr lang="en-US" altLang="en-US" sz="2800" dirty="0">
                <a:latin typeface="+mn-lt"/>
              </a:rPr>
            </a:br>
            <a:endParaRPr lang="en-US" altLang="en-US" sz="2800" dirty="0">
              <a:latin typeface="+mn-lt"/>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800" b="1" dirty="0">
                <a:latin typeface="+mn-lt"/>
              </a:rPr>
              <a:t>transport protocol</a:t>
            </a:r>
            <a:endParaRPr lang="en-US" altLang="en-US" sz="2800" dirty="0">
              <a:latin typeface="+mn-lt"/>
            </a:endParaRPr>
          </a:p>
          <a:p>
            <a:pPr algn="r">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TCP or UDP</a:t>
            </a:r>
          </a:p>
          <a:p>
            <a:pPr algn="r">
              <a:lnSpc>
                <a:spcPct val="110000"/>
              </a:lnSpc>
              <a:spcBef>
                <a:spcPct val="0"/>
              </a:spcBef>
              <a:buClrTx/>
              <a:buSzTx/>
              <a:buFontTx/>
              <a:buNone/>
            </a:pPr>
            <a:endParaRPr lang="en-US" altLang="en-US" sz="2800" dirty="0">
              <a:latin typeface="+mn-lt"/>
            </a:endParaRPr>
          </a:p>
          <a:p>
            <a:pPr algn="r">
              <a:lnSpc>
                <a:spcPct val="110000"/>
              </a:lnSpc>
              <a:spcBef>
                <a:spcPct val="0"/>
              </a:spcBef>
              <a:buClrTx/>
              <a:buSzTx/>
              <a:buFontTx/>
              <a:buNone/>
            </a:pPr>
            <a:r>
              <a:rPr lang="en-US" altLang="en-US" sz="2800" dirty="0">
                <a:latin typeface="+mn-lt"/>
              </a:rPr>
              <a:t>TCP</a:t>
            </a:r>
          </a:p>
          <a:p>
            <a:pPr algn="r">
              <a:lnSpc>
                <a:spcPct val="110000"/>
              </a:lnSpc>
              <a:spcBef>
                <a:spcPct val="0"/>
              </a:spcBef>
              <a:buClrTx/>
              <a:buSzTx/>
              <a:buFontTx/>
              <a:buNone/>
            </a:pPr>
            <a:r>
              <a:rPr lang="en-US" altLang="en-US" sz="2800" dirty="0">
                <a:latin typeface="+mn-lt"/>
              </a:rPr>
              <a:t>UDP or TCP</a:t>
            </a:r>
          </a:p>
        </p:txBody>
      </p:sp>
    </p:spTree>
    <p:extLst>
      <p:ext uri="{BB962C8B-B14F-4D97-AF65-F5344CB8AC3E}">
        <p14:creationId xmlns:p14="http://schemas.microsoft.com/office/powerpoint/2010/main" val="319797454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16</a:t>
            </a:fld>
            <a:endParaRPr lang="en-US"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540378"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0200">
              <a:buNone/>
              <a:defRPr/>
            </a:pPr>
            <a:r>
              <a:rPr lang="en-US" sz="3200" dirty="0">
                <a:solidFill>
                  <a:srgbClr val="C00000"/>
                </a:solidFill>
              </a:rPr>
              <a:t>Vanilla TCP &amp; UDP sockets:</a:t>
            </a:r>
          </a:p>
          <a:p>
            <a:pPr marL="349250" indent="-219075">
              <a:spcBef>
                <a:spcPts val="400"/>
              </a:spcBef>
              <a:buClr>
                <a:srgbClr val="0000A8"/>
              </a:buClr>
              <a:buFont typeface="Wingdings" charset="2"/>
              <a:buChar char="§"/>
              <a:defRPr/>
            </a:pPr>
            <a:r>
              <a:rPr lang="en-US" dirty="0"/>
              <a:t>no encryption</a:t>
            </a:r>
          </a:p>
          <a:p>
            <a:pPr marL="349250" indent="-219075">
              <a:spcBef>
                <a:spcPts val="400"/>
              </a:spcBef>
              <a:buClr>
                <a:srgbClr val="0000A8"/>
              </a:buClr>
              <a:buFont typeface="Wingdings" charset="2"/>
              <a:buChar char="§"/>
              <a:defRPr/>
            </a:pPr>
            <a:r>
              <a:rPr lang="en-US" dirty="0"/>
              <a:t>cleartext passwords sent into socket traverse Internet  in cleartext (!)</a:t>
            </a:r>
          </a:p>
          <a:p>
            <a:pPr marL="0" indent="0">
              <a:buFont typeface="Wingdings" charset="2"/>
              <a:buNone/>
              <a:defRPr/>
            </a:pPr>
            <a:r>
              <a:rPr lang="en-US" sz="3200" dirty="0">
                <a:solidFill>
                  <a:srgbClr val="C00000"/>
                </a:solidFill>
              </a:rPr>
              <a:t>Transport Layer Security </a:t>
            </a:r>
            <a:r>
              <a:rPr lang="en-US" sz="3200" dirty="0">
                <a:solidFill>
                  <a:srgbClr val="0000A3"/>
                </a:solidFill>
              </a:rPr>
              <a:t>(TLS) </a:t>
            </a:r>
          </a:p>
          <a:p>
            <a:pPr marL="349250" indent="-219075">
              <a:spcBef>
                <a:spcPts val="400"/>
              </a:spcBef>
              <a:buFont typeface="Wingdings" charset="2"/>
              <a:buChar char="§"/>
              <a:defRPr/>
            </a:pPr>
            <a:r>
              <a:rPr lang="en-US" dirty="0"/>
              <a:t>provides encrypted TCP connections</a:t>
            </a:r>
          </a:p>
          <a:p>
            <a:pPr marL="349250" indent="-219075">
              <a:spcBef>
                <a:spcPts val="400"/>
              </a:spcBef>
              <a:buFont typeface="Wingdings" charset="2"/>
              <a:buChar char="§"/>
              <a:defRPr/>
            </a:pPr>
            <a:r>
              <a:rPr lang="en-US" dirty="0"/>
              <a:t>data integrity</a:t>
            </a:r>
          </a:p>
          <a:p>
            <a:pPr marL="349250" indent="-219075">
              <a:spcBef>
                <a:spcPts val="400"/>
              </a:spcBef>
              <a:buFont typeface="Wingdings" charset="2"/>
              <a:buChar char="§"/>
              <a:defRPr/>
            </a:pPr>
            <a:r>
              <a:rPr lang="en-US" dirty="0"/>
              <a:t>end-point authenticatio</a:t>
            </a:r>
            <a:r>
              <a:rPr lang="en-US" sz="3200" dirty="0"/>
              <a:t>n</a:t>
            </a:r>
            <a:endParaRPr lang="en-US" altLang="en-US" dirty="0">
              <a:ea typeface="ＭＳ Ｐゴシック" panose="020B0600070205080204" pitchFamily="34" charset="-128"/>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475956" y="1183947"/>
            <a:ext cx="5336087" cy="525914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indent="0">
              <a:buNone/>
            </a:pPr>
            <a:r>
              <a:rPr lang="en-US" altLang="en-US" sz="3200" dirty="0">
                <a:solidFill>
                  <a:srgbClr val="22228B"/>
                </a:solidFill>
                <a:ea typeface="ＭＳ Ｐゴシック" panose="020B0600070205080204" pitchFamily="34" charset="-128"/>
              </a:rPr>
              <a:t>TSL implemented in application layer</a:t>
            </a:r>
          </a:p>
          <a:p>
            <a:r>
              <a:rPr lang="en-US" altLang="en-US" dirty="0">
                <a:ea typeface="ＭＳ Ｐゴシック" panose="020B0600070205080204" pitchFamily="34" charset="-128"/>
              </a:rPr>
              <a:t>apps use </a:t>
            </a:r>
            <a:r>
              <a:rPr lang="en-US" altLang="en-US" dirty="0" smtClean="0">
                <a:ea typeface="ＭＳ Ｐゴシック" panose="020B0600070205080204" pitchFamily="34" charset="-128"/>
              </a:rPr>
              <a:t>TLS </a:t>
            </a:r>
            <a:r>
              <a:rPr lang="en-US" altLang="en-US" dirty="0">
                <a:ea typeface="ＭＳ Ｐゴシック" panose="020B0600070205080204" pitchFamily="34" charset="-128"/>
              </a:rPr>
              <a:t>libraries, that use </a:t>
            </a:r>
            <a:r>
              <a:rPr lang="en-US" altLang="ja-JP" dirty="0">
                <a:ea typeface="ＭＳ Ｐゴシック" panose="020B0600070205080204" pitchFamily="34" charset="-128"/>
              </a:rPr>
              <a:t>TCP in </a:t>
            </a:r>
            <a:r>
              <a:rPr lang="en-US" altLang="ja-JP" dirty="0" smtClean="0">
                <a:ea typeface="ＭＳ Ｐゴシック" panose="020B0600070205080204" pitchFamily="34" charset="-128"/>
              </a:rPr>
              <a:t>turn</a:t>
            </a:r>
          </a:p>
          <a:p>
            <a:pPr marL="130175" indent="0">
              <a:buNone/>
            </a:pPr>
            <a:r>
              <a:rPr lang="en-US" altLang="ja-JP" dirty="0">
                <a:ea typeface="ＭＳ Ｐゴシック" panose="020B0600070205080204" pitchFamily="34" charset="-128"/>
              </a:rPr>
              <a:t> </a:t>
            </a:r>
            <a:r>
              <a:rPr lang="en-US" altLang="ja-JP" dirty="0" smtClean="0">
                <a:ea typeface="ＭＳ Ｐゴシック" panose="020B0600070205080204" pitchFamily="34" charset="-128"/>
              </a:rPr>
              <a:t>   e.g., HTTP over SSL/TLS (HTTPS)</a:t>
            </a:r>
          </a:p>
          <a:p>
            <a:pPr marL="130175" indent="0">
              <a:buNone/>
            </a:pPr>
            <a:r>
              <a:rPr lang="en-US" altLang="ja-JP" dirty="0" smtClean="0">
                <a:ea typeface="ＭＳ Ｐゴシック" panose="020B0600070205080204" pitchFamily="34" charset="-128"/>
              </a:rPr>
              <a:t>           HTTP </a:t>
            </a:r>
            <a:r>
              <a:rPr lang="en-US" altLang="ja-JP" dirty="0" smtClean="0">
                <a:ea typeface="ＭＳ Ｐゴシック" panose="020B0600070205080204" pitchFamily="34" charset="-128"/>
                <a:sym typeface="Wingdings" panose="05000000000000000000" pitchFamily="2" charset="2"/>
              </a:rPr>
              <a:t> TLS  TCP</a:t>
            </a:r>
          </a:p>
          <a:p>
            <a:pPr marL="130175" indent="0">
              <a:buNone/>
            </a:pPr>
            <a:endParaRPr lang="en-US" altLang="ja-JP" sz="1000" dirty="0">
              <a:ea typeface="ＭＳ Ｐゴシック" panose="020B0600070205080204" pitchFamily="34" charset="-128"/>
            </a:endParaRPr>
          </a:p>
          <a:p>
            <a:pPr marL="22225" indent="0">
              <a:buNone/>
            </a:pPr>
            <a:r>
              <a:rPr lang="en-US" altLang="en-US" sz="3200" dirty="0">
                <a:solidFill>
                  <a:srgbClr val="22228B"/>
                </a:solidFill>
                <a:ea typeface="ＭＳ Ｐゴシック" panose="020B0600070205080204" pitchFamily="34" charset="-128"/>
              </a:rPr>
              <a:t>TLS socket API</a:t>
            </a:r>
          </a:p>
          <a:p>
            <a:pPr marL="233363" lvl="1" indent="-233363">
              <a:buFont typeface="Wingdings" pitchFamily="2" charset="2"/>
              <a:buChar char="§"/>
            </a:pPr>
            <a:r>
              <a:rPr lang="en-US" altLang="en-US" sz="2800" dirty="0">
                <a:ea typeface="ＭＳ Ｐゴシック" panose="020B0600070205080204" pitchFamily="34" charset="-128"/>
              </a:rPr>
              <a:t>cleartext sent into socket  traverse Internet  </a:t>
            </a:r>
            <a:r>
              <a:rPr lang="en-US" altLang="en-US" sz="2800" i="1" dirty="0">
                <a:ea typeface="ＭＳ Ｐゴシック" panose="020B0600070205080204" pitchFamily="34" charset="-128"/>
              </a:rPr>
              <a:t>encrypted</a:t>
            </a:r>
            <a:r>
              <a:rPr lang="en-US" altLang="en-US" sz="2800" dirty="0">
                <a:ea typeface="ＭＳ Ｐゴシック" panose="020B0600070205080204" pitchFamily="34" charset="-128"/>
              </a:rPr>
              <a:t> </a:t>
            </a:r>
          </a:p>
          <a:p>
            <a:pPr marL="233363" lvl="1" indent="-233363">
              <a:buFont typeface="Wingdings" pitchFamily="2" charset="2"/>
              <a:buChar char="§"/>
            </a:pPr>
            <a:r>
              <a:rPr lang="en-US" altLang="en-US" sz="2800" dirty="0">
                <a:ea typeface="ＭＳ Ｐゴシック" panose="020B0600070205080204" pitchFamily="34" charset="-128"/>
              </a:rPr>
              <a:t>see Chapter 8</a:t>
            </a:r>
          </a:p>
        </p:txBody>
      </p:sp>
    </p:spTree>
    <p:extLst>
      <p:ext uri="{BB962C8B-B14F-4D97-AF65-F5344CB8AC3E}">
        <p14:creationId xmlns:p14="http://schemas.microsoft.com/office/powerpoint/2010/main" val="114070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17</a:t>
            </a:fld>
            <a:endParaRPr lang="en-US" dirty="0"/>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18</a:t>
            </a:fld>
            <a:endParaRPr lang="en-US"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ea typeface="ＭＳ Ｐゴシック" panose="020B0600070205080204" pitchFamily="34" charset="-128"/>
              </a:rPr>
              <a:t>First, a quick review…</a:t>
            </a:r>
          </a:p>
          <a:p>
            <a:pPr marL="460375" indent="-330200"/>
            <a:r>
              <a:rPr lang="en-US" altLang="en-US" sz="3200" dirty="0">
                <a:ea typeface="ＭＳ Ｐゴシック" panose="020B0600070205080204" pitchFamily="34" charset="-128"/>
              </a:rPr>
              <a:t>web page consists of </a:t>
            </a:r>
            <a:r>
              <a:rPr lang="en-US" altLang="en-US" sz="3200" i="1" dirty="0">
                <a:solidFill>
                  <a:srgbClr val="C00000"/>
                </a:solidFill>
                <a:ea typeface="ＭＳ Ｐゴシック" panose="020B0600070205080204" pitchFamily="34" charset="-128"/>
              </a:rPr>
              <a:t>objects, </a:t>
            </a:r>
            <a:r>
              <a:rPr lang="en-US" altLang="en-US" sz="3200" dirty="0">
                <a:ea typeface="ＭＳ Ｐゴシック" panose="020B0600070205080204" pitchFamily="34" charset="-128"/>
              </a:rPr>
              <a:t>each of</a:t>
            </a:r>
            <a:r>
              <a:rPr lang="en-US" altLang="en-US" sz="3200" i="1" dirty="0">
                <a:solidFill>
                  <a:srgbClr val="C00000"/>
                </a:solidFill>
                <a:ea typeface="ＭＳ Ｐゴシック" panose="020B0600070205080204" pitchFamily="34" charset="-128"/>
              </a:rPr>
              <a:t> </a:t>
            </a:r>
            <a:r>
              <a:rPr lang="en-US" altLang="en-US" sz="3200" dirty="0">
                <a:ea typeface="ＭＳ Ｐゴシック" panose="020B0600070205080204" pitchFamily="34" charset="-128"/>
              </a:rPr>
              <a:t>which can be stored on different Web servers</a:t>
            </a:r>
          </a:p>
          <a:p>
            <a:pPr marL="460375" indent="-330200"/>
            <a:r>
              <a:rPr lang="en-US" altLang="en-US" sz="3200" dirty="0">
                <a:ea typeface="ＭＳ Ｐゴシック" panose="020B0600070205080204" pitchFamily="34" charset="-128"/>
              </a:rPr>
              <a:t>object can be HTML file, JPEG image, Java applet, audio file,…</a:t>
            </a:r>
          </a:p>
          <a:p>
            <a:pPr marL="460375" indent="-330200"/>
            <a:r>
              <a:rPr lang="en-US" altLang="en-US" sz="3200" dirty="0">
                <a:ea typeface="ＭＳ Ｐゴシック" panose="020B0600070205080204" pitchFamily="34" charset="-128"/>
              </a:rPr>
              <a:t>web page consists of </a:t>
            </a:r>
            <a:r>
              <a:rPr lang="en-US" altLang="en-US" sz="3200" i="1" dirty="0">
                <a:solidFill>
                  <a:srgbClr val="CC0000"/>
                </a:solidFill>
                <a:ea typeface="ＭＳ Ｐゴシック" panose="020B0600070205080204" pitchFamily="34" charset="-128"/>
              </a:rPr>
              <a:t>base HTML-file</a:t>
            </a:r>
            <a:r>
              <a:rPr lang="en-US" altLang="en-US" sz="3200" dirty="0">
                <a:ea typeface="ＭＳ Ｐゴシック" panose="020B0600070205080204" pitchFamily="34" charset="-128"/>
              </a:rPr>
              <a:t> which includes </a:t>
            </a:r>
            <a:r>
              <a:rPr lang="en-US" altLang="en-US" sz="3200" i="1" dirty="0">
                <a:solidFill>
                  <a:srgbClr val="CC0000"/>
                </a:solidFill>
                <a:ea typeface="ＭＳ Ｐゴシック" panose="020B0600070205080204" pitchFamily="34" charset="-128"/>
              </a:rPr>
              <a:t>several referenced objects, each </a:t>
            </a:r>
            <a:r>
              <a:rPr lang="en-US" altLang="en-US" sz="3200" dirty="0">
                <a:ea typeface="ＭＳ Ｐゴシック" panose="020B0600070205080204" pitchFamily="34" charset="-128"/>
              </a:rPr>
              <a:t>addressable by a </a:t>
            </a:r>
            <a:r>
              <a:rPr lang="en-US" altLang="en-US" sz="3200" i="1" dirty="0">
                <a:solidFill>
                  <a:srgbClr val="CC0000"/>
                </a:solidFill>
                <a:ea typeface="ＭＳ Ｐゴシック" panose="020B0600070205080204" pitchFamily="34" charset="-128"/>
              </a:rPr>
              <a:t>URL, </a:t>
            </a:r>
            <a:r>
              <a:rPr lang="en-US" altLang="en-US" sz="3200" dirty="0">
                <a:ea typeface="ＭＳ Ｐゴシック" panose="020B0600070205080204" pitchFamily="34" charset="-128"/>
              </a:rPr>
              <a:t>e.g.,</a:t>
            </a:r>
          </a:p>
          <a:p>
            <a:pPr>
              <a:buFont typeface="Wingdings" pitchFamily="2" charset="2"/>
              <a:buNone/>
            </a:pPr>
            <a:endParaRPr lang="en-US" altLang="en-US" dirty="0">
              <a:ea typeface="ＭＳ Ｐゴシック" panose="020B0600070205080204" pitchFamily="34" charset="-128"/>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err="1">
                  <a:latin typeface="Courier New" panose="02070309020205020404" pitchFamily="49" charset="0"/>
                </a:rPr>
                <a:t>www.someschool.edu</a:t>
              </a:r>
              <a:r>
                <a:rPr lang="en-US" altLang="en-US" sz="2400" dirty="0">
                  <a:latin typeface="Courier New" panose="02070309020205020404" pitchFamily="49" charset="0"/>
                </a:rPr>
                <a:t>/</a:t>
              </a:r>
              <a:r>
                <a:rPr lang="en-US" altLang="en-US" sz="2400" dirty="0" err="1">
                  <a:latin typeface="Courier New" panose="02070309020205020404" pitchFamily="49" charset="0"/>
                </a:rPr>
                <a:t>someDept</a:t>
              </a:r>
              <a:r>
                <a:rPr lang="en-US" altLang="en-US" sz="2400" dirty="0">
                  <a:latin typeface="Courier New" panose="02070309020205020404" pitchFamily="49" charset="0"/>
                </a:rPr>
                <a:t>/</a:t>
              </a:r>
              <a:r>
                <a:rPr lang="en-US" altLang="en-US" sz="2400" dirty="0" err="1">
                  <a:latin typeface="Courier New" panose="02070309020205020404" pitchFamily="49" charset="0"/>
                </a:rPr>
                <a:t>pic.gif</a:t>
              </a:r>
              <a:endParaRPr lang="en-US" altLang="en-US" sz="2400" dirty="0">
                <a:latin typeface="Courier New" panose="02070309020205020404" pitchFamily="49" charset="0"/>
              </a:endParaRP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Comic Sans MS" panose="030F0902030302020204" pitchFamily="66" charset="0"/>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t>path</a:t>
              </a:r>
              <a:r>
                <a:rPr lang="en-US" altLang="en-US" sz="2400">
                  <a:latin typeface="Comic Sans MS" panose="030F0902030302020204" pitchFamily="66" charset="0"/>
                </a:rPr>
                <a:t> </a:t>
              </a:r>
              <a:r>
                <a:rPr lang="en-US" altLang="en-US" sz="2400"/>
                <a:t>name</a:t>
              </a:r>
            </a:p>
          </p:txBody>
        </p:sp>
      </p:grpSp>
    </p:spTree>
    <p:extLst>
      <p:ext uri="{BB962C8B-B14F-4D97-AF65-F5344CB8AC3E}">
        <p14:creationId xmlns:p14="http://schemas.microsoft.com/office/powerpoint/2010/main" val="361176992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19</a:t>
            </a:fld>
            <a:endParaRPr lang="en-US"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75000"/>
              </a:lnSpc>
              <a:buFont typeface="Wingdings" pitchFamily="2" charset="2"/>
              <a:buNone/>
            </a:pPr>
            <a:r>
              <a:rPr lang="en-US" altLang="en-US" sz="3200"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a:lnSpc>
                <a:spcPct val="75000"/>
              </a:lnSpc>
            </a:pPr>
            <a:r>
              <a:rPr lang="en-US" altLang="en-US" sz="3200" kern="0" dirty="0">
                <a:latin typeface="Calibri" panose="020F0502020204030204" pitchFamily="34" charset="0"/>
                <a:ea typeface="ＭＳ Ｐゴシック" panose="020B0600070205080204" pitchFamily="34" charset="-128"/>
                <a:cs typeface="Calibri" panose="020F0502020204030204" pitchFamily="34" charset="0"/>
              </a:rPr>
              <a:t>Web</a:t>
            </a:r>
            <a:r>
              <a:rPr lang="ja-JP" altLang="en-US" sz="3200" kern="0">
                <a:latin typeface="Calibri" panose="020F0502020204030204" pitchFamily="34" charset="0"/>
                <a:ea typeface="ＭＳ Ｐゴシック" panose="020B0600070205080204" pitchFamily="34" charset="-128"/>
                <a:cs typeface="Calibri" panose="020F0502020204030204" pitchFamily="34" charset="0"/>
              </a:rPr>
              <a:t>’</a:t>
            </a:r>
            <a:r>
              <a:rPr lang="en-US" altLang="ja-JP" sz="3200" kern="0" dirty="0">
                <a:latin typeface="Calibri" panose="020F0502020204030204" pitchFamily="34" charset="0"/>
                <a:ea typeface="ＭＳ Ｐゴシック" panose="020B0600070205080204" pitchFamily="34" charset="-128"/>
                <a:cs typeface="Calibri" panose="020F0502020204030204" pitchFamily="34" charset="0"/>
              </a:rPr>
              <a:t>s application layer protocol</a:t>
            </a:r>
          </a:p>
          <a:p>
            <a:pPr>
              <a:lnSpc>
                <a:spcPct val="75000"/>
              </a:lnSpc>
            </a:pPr>
            <a:r>
              <a:rPr lang="en-US" altLang="en-US" sz="3200" kern="0" dirty="0">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lvl="1" indent="-228600">
              <a:lnSpc>
                <a:spcPct val="90000"/>
              </a:lnSpc>
            </a:pPr>
            <a:r>
              <a:rPr lang="en-US" altLang="en-US" sz="28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client</a:t>
            </a:r>
            <a:r>
              <a:rPr lang="en-US" altLang="en-US" sz="2800" i="1" kern="0" dirty="0">
                <a:solidFill>
                  <a:srgbClr val="FF0000"/>
                </a:solidFill>
                <a:latin typeface="Calibri" panose="020F0502020204030204" pitchFamily="34" charset="0"/>
                <a:ea typeface="ＭＳ Ｐゴシック" panose="020B0600070205080204" pitchFamily="34" charset="-128"/>
                <a:cs typeface="Calibri" panose="020F0502020204030204" pitchFamily="34" charset="0"/>
              </a:rPr>
              <a:t>:</a:t>
            </a:r>
            <a:r>
              <a:rPr lang="en-US" altLang="en-US" sz="2800" kern="0" dirty="0">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lang="ja-JP" altLang="en-US" sz="2800" kern="0">
                <a:latin typeface="Calibri" panose="020F0502020204030204" pitchFamily="34" charset="0"/>
                <a:ea typeface="ＭＳ Ｐゴシック" panose="020B0600070205080204" pitchFamily="34" charset="-128"/>
                <a:cs typeface="Calibri" panose="020F0502020204030204" pitchFamily="34" charset="0"/>
              </a:rPr>
              <a:t>“</a:t>
            </a:r>
            <a:r>
              <a:rPr lang="en-US" altLang="ja-JP" sz="2800" kern="0" dirty="0">
                <a:latin typeface="Calibri" panose="020F0502020204030204" pitchFamily="34" charset="0"/>
                <a:ea typeface="ＭＳ Ｐゴシック" panose="020B0600070205080204" pitchFamily="34" charset="-128"/>
                <a:cs typeface="Calibri" panose="020F0502020204030204" pitchFamily="34" charset="0"/>
              </a:rPr>
              <a:t>displays</a:t>
            </a:r>
            <a:r>
              <a:rPr lang="ja-JP" altLang="en-US" sz="2800" kern="0">
                <a:latin typeface="Calibri" panose="020F0502020204030204" pitchFamily="34" charset="0"/>
                <a:ea typeface="ＭＳ Ｐゴシック" panose="020B0600070205080204" pitchFamily="34" charset="-128"/>
                <a:cs typeface="Calibri" panose="020F0502020204030204" pitchFamily="34" charset="0"/>
              </a:rPr>
              <a:t>”</a:t>
            </a:r>
            <a:r>
              <a:rPr lang="en-US" altLang="ja-JP" sz="2800" kern="0" dirty="0">
                <a:latin typeface="Calibri" panose="020F0502020204030204" pitchFamily="34" charset="0"/>
                <a:ea typeface="ＭＳ Ｐゴシック" panose="020B0600070205080204" pitchFamily="34" charset="-128"/>
                <a:cs typeface="Calibri" panose="020F0502020204030204" pitchFamily="34" charset="0"/>
              </a:rPr>
              <a:t> Web objects </a:t>
            </a:r>
          </a:p>
          <a:p>
            <a:pPr marL="685800" lvl="1" indent="-228600">
              <a:lnSpc>
                <a:spcPct val="90000"/>
              </a:lnSpc>
            </a:pPr>
            <a:r>
              <a:rPr lang="en-US" altLang="en-US" sz="2800" i="1" kern="0"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server:</a:t>
            </a:r>
            <a:r>
              <a:rPr lang="en-US" altLang="en-US" sz="2800" kern="0" dirty="0">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a:lnSpc>
                <a:spcPct val="75000"/>
              </a:lnSpc>
              <a:buFont typeface="Wingdings" pitchFamily="2" charset="2"/>
              <a:buNone/>
            </a:pPr>
            <a:endParaRPr lang="en-US" altLang="en-US" sz="3200" kern="0" dirty="0">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PC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Firefox browser</a:t>
            </a:r>
            <a:endParaRPr kumimoji="0" lang="en-US" altLang="en-US" sz="32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server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Apache Web</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server</a:t>
            </a:r>
            <a:endParaRPr kumimoji="0" lang="en-US" altLang="en-US" sz="32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iPhone running</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Safari browser</a:t>
            </a:r>
            <a:endParaRPr kumimoji="0" lang="en-US" altLang="en-US" sz="32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request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HTTP response</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205253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500"/>
                                        <p:tgtEl>
                                          <p:spTgt spid="75"/>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wipe(right)">
                                      <p:cBhvr>
                                        <p:cTn id="11" dur="500"/>
                                        <p:tgtEl>
                                          <p:spTgt spid="78"/>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81"/>
                                        </p:tgtEl>
                                        <p:attrNameLst>
                                          <p:attrName>style.visibility</p:attrName>
                                        </p:attrNameLst>
                                      </p:cBhvr>
                                      <p:to>
                                        <p:strVal val="visible"/>
                                      </p:to>
                                    </p:set>
                                    <p:animEffect transition="in" filter="wipe(left)">
                                      <p:cBhvr>
                                        <p:cTn id="16" dur="500"/>
                                        <p:tgtEl>
                                          <p:spTgt spid="8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right)">
                                      <p:cBhvr>
                                        <p:cTn id="2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a:t>
            </a:r>
            <a:r>
              <a:rPr lang="en-US" sz="3200" dirty="0" smtClean="0">
                <a:latin typeface="Calibri" panose="020F0502020204030204" pitchFamily="34" charset="0"/>
                <a:cs typeface="Calibri" panose="020F0502020204030204" pitchFamily="34" charset="0"/>
              </a:rPr>
              <a:t>DNS</a:t>
            </a:r>
          </a:p>
          <a:p>
            <a:pPr marL="744538" lvl="1" indent="-401638">
              <a:defRPr/>
            </a:pPr>
            <a:r>
              <a:rPr lang="en-US" sz="2800" dirty="0" smtClean="0">
                <a:latin typeface="Calibri" panose="020F0502020204030204" pitchFamily="34" charset="0"/>
                <a:cs typeface="Calibri" panose="020F0502020204030204" pitchFamily="34" charset="0"/>
              </a:rPr>
              <a:t>Hints: Use </a:t>
            </a:r>
            <a:r>
              <a:rPr lang="en-US" sz="2800" b="1" i="1" dirty="0" err="1" smtClean="0">
                <a:latin typeface="Calibri" panose="020F0502020204030204" pitchFamily="34" charset="0"/>
                <a:cs typeface="Calibri" panose="020F0502020204030204" pitchFamily="34" charset="0"/>
              </a:rPr>
              <a:t>nslookup</a:t>
            </a:r>
            <a:r>
              <a:rPr lang="en-US" sz="2800" dirty="0" smtClean="0">
                <a:latin typeface="Calibri" panose="020F0502020204030204" pitchFamily="34" charset="0"/>
                <a:cs typeface="Calibri" panose="020F0502020204030204" pitchFamily="34" charset="0"/>
              </a:rPr>
              <a:t> or </a:t>
            </a:r>
            <a:r>
              <a:rPr lang="en-US" sz="2800" b="1" i="1" dirty="0" smtClean="0">
                <a:latin typeface="Calibri" panose="020F0502020204030204" pitchFamily="34" charset="0"/>
                <a:cs typeface="Calibri" panose="020F0502020204030204" pitchFamily="34" charset="0"/>
              </a:rPr>
              <a:t>ping</a:t>
            </a:r>
            <a:r>
              <a:rPr lang="en-US" sz="2800" dirty="0" smtClean="0">
                <a:latin typeface="Calibri" panose="020F0502020204030204" pitchFamily="34" charset="0"/>
                <a:cs typeface="Calibri" panose="020F0502020204030204" pitchFamily="34" charset="0"/>
              </a:rPr>
              <a:t> to find the IP address of a domain.</a:t>
            </a:r>
            <a:endParaRPr lang="en-US" sz="2800" dirty="0">
              <a:latin typeface="Calibri" panose="020F0502020204030204" pitchFamily="34" charset="0"/>
              <a:cs typeface="Calibri" panose="020F0502020204030204" pitchFamily="34" charset="0"/>
            </a:endParaRP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a:t>
            </a:fld>
            <a:endParaRPr lang="en-US" dirty="0"/>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7422561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20</a:t>
            </a:fld>
            <a:endParaRPr lang="en-US" dirty="0"/>
          </a:p>
        </p:txBody>
      </p:sp>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90000"/>
              </a:lnSpc>
              <a:buFont typeface="Wingdings" charset="0"/>
              <a:buNone/>
              <a:defRPr/>
            </a:pPr>
            <a:r>
              <a:rPr lang="en-US" sz="3200" i="1" kern="0" dirty="0">
                <a:solidFill>
                  <a:srgbClr val="CC0000"/>
                </a:solidFill>
                <a:latin typeface="+mn-lt"/>
              </a:rPr>
              <a:t>HTTP uses TCP:</a:t>
            </a:r>
          </a:p>
          <a:p>
            <a:pPr marL="233363" indent="-233363">
              <a:lnSpc>
                <a:spcPct val="90000"/>
              </a:lnSpc>
              <a:buFont typeface="Wingdings" charset="2"/>
              <a:buChar char="§"/>
              <a:defRPr/>
            </a:pPr>
            <a:r>
              <a:rPr lang="en-US" kern="0" dirty="0">
                <a:latin typeface="+mn-lt"/>
              </a:rPr>
              <a:t>client initiates TCP connection (creates socket) to server,  port 80</a:t>
            </a:r>
          </a:p>
          <a:p>
            <a:pPr marL="233363" indent="-233363">
              <a:lnSpc>
                <a:spcPct val="90000"/>
              </a:lnSpc>
              <a:buFont typeface="Wingdings" charset="2"/>
              <a:buChar char="§"/>
              <a:defRPr/>
            </a:pPr>
            <a:r>
              <a:rPr lang="en-US" kern="0" dirty="0">
                <a:latin typeface="+mn-lt"/>
              </a:rPr>
              <a:t>server accepts TCP connection from client</a:t>
            </a:r>
          </a:p>
          <a:p>
            <a:pPr marL="233363" indent="-233363">
              <a:lnSpc>
                <a:spcPct val="90000"/>
              </a:lnSpc>
              <a:buFont typeface="Wingdings" charset="2"/>
              <a:buChar char="§"/>
              <a:defRPr/>
            </a:pPr>
            <a:r>
              <a:rPr lang="en-US" kern="0" dirty="0">
                <a:latin typeface="+mn-lt"/>
              </a:rPr>
              <a:t>HTTP messages (application-layer protocol messages) exchanged between browser (HTTP client) and Web server (HTTP server)</a:t>
            </a:r>
          </a:p>
          <a:p>
            <a:pPr marL="233363" indent="-233363">
              <a:lnSpc>
                <a:spcPct val="90000"/>
              </a:lnSpc>
              <a:buFont typeface="Wingdings" charset="2"/>
              <a:buChar char="§"/>
              <a:defRPr/>
            </a:pPr>
            <a:r>
              <a:rPr lang="en-US" kern="0" dirty="0">
                <a:latin typeface="+mn-lt"/>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a:lnSpc>
                <a:spcPct val="75000"/>
              </a:lnSpc>
              <a:buFont typeface="Wingdings" pitchFamily="2" charset="2"/>
              <a:buNone/>
            </a:pPr>
            <a:r>
              <a:rPr lang="en-US" altLang="en-US" sz="3200" i="1" kern="0" dirty="0">
                <a:solidFill>
                  <a:srgbClr val="CC0000"/>
                </a:solidFill>
                <a:latin typeface="+mn-lt"/>
                <a:ea typeface="ＭＳ Ｐゴシック" panose="020B0600070205080204" pitchFamily="34" charset="-128"/>
              </a:rPr>
              <a:t>HTTP is </a:t>
            </a:r>
            <a:r>
              <a:rPr lang="ja-JP" altLang="en-US" sz="3200" i="1" kern="0">
                <a:solidFill>
                  <a:srgbClr val="CC0000"/>
                </a:solidFill>
                <a:latin typeface="+mn-lt"/>
                <a:ea typeface="ＭＳ Ｐゴシック" panose="020B0600070205080204" pitchFamily="34" charset="-128"/>
              </a:rPr>
              <a:t>“</a:t>
            </a:r>
            <a:r>
              <a:rPr lang="en-US" altLang="ja-JP" sz="3200" i="1" kern="0" dirty="0">
                <a:solidFill>
                  <a:srgbClr val="CC0000"/>
                </a:solidFill>
                <a:latin typeface="+mn-lt"/>
                <a:ea typeface="ＭＳ Ｐゴシック" panose="020B0600070205080204" pitchFamily="34" charset="-128"/>
              </a:rPr>
              <a:t>stateless</a:t>
            </a:r>
            <a:r>
              <a:rPr lang="ja-JP" altLang="en-US" sz="3200" i="1" kern="0">
                <a:solidFill>
                  <a:srgbClr val="CC0000"/>
                </a:solidFill>
                <a:latin typeface="+mn-lt"/>
                <a:ea typeface="ＭＳ Ｐゴシック" panose="020B0600070205080204" pitchFamily="34" charset="-128"/>
              </a:rPr>
              <a:t>”</a:t>
            </a:r>
            <a:endParaRPr lang="en-US" altLang="ja-JP" sz="3200" i="1" kern="0" dirty="0">
              <a:solidFill>
                <a:srgbClr val="CC0000"/>
              </a:solidFill>
              <a:latin typeface="+mn-lt"/>
              <a:ea typeface="ＭＳ Ｐゴシック" panose="020B0600070205080204" pitchFamily="34" charset="-128"/>
            </a:endParaRPr>
          </a:p>
          <a:p>
            <a:pPr>
              <a:lnSpc>
                <a:spcPct val="90000"/>
              </a:lnSpc>
            </a:pPr>
            <a:r>
              <a:rPr lang="en-US" altLang="en-US" kern="0" dirty="0">
                <a:latin typeface="+mn-lt"/>
                <a:ea typeface="ＭＳ Ｐゴシック" panose="020B0600070205080204" pitchFamily="34" charset="-128"/>
              </a:rPr>
              <a:t>server maintains</a:t>
            </a:r>
            <a:r>
              <a:rPr lang="en-US" altLang="en-US" i="1" kern="0" dirty="0">
                <a:latin typeface="+mn-lt"/>
                <a:ea typeface="ＭＳ Ｐゴシック" panose="020B0600070205080204" pitchFamily="34" charset="-128"/>
              </a:rPr>
              <a:t> no </a:t>
            </a:r>
            <a:r>
              <a:rPr lang="en-US" altLang="en-US" kern="0" dirty="0">
                <a:latin typeface="+mn-lt"/>
                <a:ea typeface="ＭＳ Ｐゴシック" panose="020B0600070205080204" pitchFamily="34" charset="-128"/>
              </a:rPr>
              <a:t>information about past client requests</a:t>
            </a: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2800">
              <a:solidFill>
                <a:srgbClr val="000000"/>
              </a:solidFill>
              <a:latin typeface="+mn-lt"/>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5053013" cy="284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3333CC"/>
              </a:buClr>
              <a:buSzPct val="85000"/>
              <a:buFont typeface="ZapfDingbats" charset="2"/>
              <a:buNone/>
            </a:pPr>
            <a:r>
              <a:rPr lang="en-US" altLang="en-US" sz="2800" dirty="0">
                <a:solidFill>
                  <a:srgbClr val="000099"/>
                </a:solidFill>
                <a:latin typeface="+mn-lt"/>
              </a:rPr>
              <a:t>protocols that maintain </a:t>
            </a:r>
            <a:r>
              <a:rPr lang="ja-JP" altLang="en-US" sz="2800">
                <a:solidFill>
                  <a:srgbClr val="000099"/>
                </a:solidFill>
                <a:latin typeface="+mn-lt"/>
              </a:rPr>
              <a:t>“</a:t>
            </a:r>
            <a:r>
              <a:rPr lang="en-US" altLang="ja-JP" sz="2800" dirty="0">
                <a:solidFill>
                  <a:srgbClr val="000099"/>
                </a:solidFill>
                <a:latin typeface="+mn-lt"/>
              </a:rPr>
              <a:t>state</a:t>
            </a:r>
            <a:r>
              <a:rPr lang="ja-JP" altLang="en-US" sz="2800">
                <a:solidFill>
                  <a:srgbClr val="000099"/>
                </a:solidFill>
                <a:latin typeface="+mn-lt"/>
              </a:rPr>
              <a:t>”</a:t>
            </a:r>
            <a:r>
              <a:rPr lang="en-US" altLang="ja-JP" sz="2800" dirty="0">
                <a:solidFill>
                  <a:srgbClr val="000099"/>
                </a:solidFill>
                <a:latin typeface="+mn-lt"/>
              </a:rPr>
              <a:t> are complex!</a:t>
            </a:r>
          </a:p>
          <a:p>
            <a:pPr eaLnBrk="0" fontAlgn="base" hangingPunct="0">
              <a:lnSpc>
                <a:spcPct val="90000"/>
              </a:lnSpc>
              <a:spcBef>
                <a:spcPts val="400"/>
              </a:spcBef>
              <a:spcAft>
                <a:spcPct val="0"/>
              </a:spcAft>
              <a:buClr>
                <a:srgbClr val="000099"/>
              </a:buClr>
              <a:buSzPct val="100000"/>
              <a:buFont typeface="Wingdings" pitchFamily="2" charset="2"/>
              <a:buChar char="§"/>
            </a:pPr>
            <a:r>
              <a:rPr lang="en-US" altLang="en-US" sz="2400" dirty="0">
                <a:solidFill>
                  <a:srgbClr val="000000"/>
                </a:solidFill>
                <a:latin typeface="+mn-lt"/>
              </a:rPr>
              <a:t>past history (state) must be maintained</a:t>
            </a:r>
          </a:p>
          <a:p>
            <a:pPr eaLnBrk="0" fontAlgn="base" hangingPunct="0">
              <a:lnSpc>
                <a:spcPct val="90000"/>
              </a:lnSpc>
              <a:spcBef>
                <a:spcPts val="400"/>
              </a:spcBef>
              <a:spcAft>
                <a:spcPct val="0"/>
              </a:spcAft>
              <a:buClr>
                <a:srgbClr val="000099"/>
              </a:buClr>
              <a:buSzPct val="100000"/>
              <a:buFont typeface="Wingdings" pitchFamily="2" charset="2"/>
              <a:buChar char="§"/>
            </a:pPr>
            <a:r>
              <a:rPr lang="en-US" altLang="en-US" sz="2400" dirty="0">
                <a:solidFill>
                  <a:srgbClr val="000000"/>
                </a:solidFill>
                <a:latin typeface="+mn-lt"/>
              </a:rPr>
              <a:t>if server/client crashes, their views of </a:t>
            </a:r>
            <a:r>
              <a:rPr lang="ja-JP" altLang="en-US" sz="2400">
                <a:solidFill>
                  <a:srgbClr val="000000"/>
                </a:solidFill>
                <a:latin typeface="+mn-lt"/>
              </a:rPr>
              <a:t>“</a:t>
            </a:r>
            <a:r>
              <a:rPr lang="en-US" altLang="ja-JP" sz="2400" dirty="0">
                <a:solidFill>
                  <a:srgbClr val="000000"/>
                </a:solidFill>
                <a:latin typeface="+mn-lt"/>
              </a:rPr>
              <a:t>state</a:t>
            </a:r>
            <a:r>
              <a:rPr lang="ja-JP" altLang="en-US" sz="2400">
                <a:solidFill>
                  <a:srgbClr val="000000"/>
                </a:solidFill>
                <a:latin typeface="+mn-lt"/>
              </a:rPr>
              <a:t>”</a:t>
            </a:r>
            <a:r>
              <a:rPr lang="en-US" altLang="ja-JP" sz="2400" dirty="0">
                <a:solidFill>
                  <a:srgbClr val="000000"/>
                </a:solidFill>
                <a:latin typeface="+mn-lt"/>
              </a:rPr>
              <a:t> may be inconsistent, must be reconciled</a:t>
            </a:r>
          </a:p>
          <a:p>
            <a:pPr eaLnBrk="0" fontAlgn="base" hangingPunct="0">
              <a:spcBef>
                <a:spcPct val="20000"/>
              </a:spcBef>
              <a:spcAft>
                <a:spcPct val="0"/>
              </a:spcAft>
              <a:buClr>
                <a:srgbClr val="3333CC"/>
              </a:buClr>
              <a:buSzPct val="85000"/>
              <a:buFont typeface="ZapfDingbats" charset="2"/>
              <a:buChar char="r"/>
            </a:pPr>
            <a:endParaRPr lang="en-US" altLang="en-US" sz="2400" dirty="0">
              <a:solidFill>
                <a:srgbClr val="000000"/>
              </a:solidFill>
              <a:latin typeface="+mn-lt"/>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r>
              <a:rPr lang="en-US" altLang="en-US" sz="2800" i="1">
                <a:solidFill>
                  <a:srgbClr val="CC0000"/>
                </a:solidFill>
                <a:latin typeface="+mn-lt"/>
              </a:rPr>
              <a:t>aside</a:t>
            </a:r>
          </a:p>
        </p:txBody>
      </p:sp>
    </p:spTree>
    <p:extLst>
      <p:ext uri="{BB962C8B-B14F-4D97-AF65-F5344CB8AC3E}">
        <p14:creationId xmlns:p14="http://schemas.microsoft.com/office/powerpoint/2010/main" val="10313036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21</a:t>
            </a:fld>
            <a:endParaRPr lang="en-US"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Non-persistent HTTP</a:t>
            </a:r>
          </a:p>
          <a:p>
            <a:pPr marL="644525" indent="-514350">
              <a:buFont typeface="+mj-lt"/>
              <a:buAutoNum type="arabicPeriod"/>
            </a:pPr>
            <a:r>
              <a:rPr lang="en-US" altLang="en-US" sz="3200" dirty="0">
                <a:ea typeface="ＭＳ Ｐゴシック" panose="020B0600070205080204" pitchFamily="34" charset="-128"/>
              </a:rPr>
              <a:t>TCP connection opened</a:t>
            </a:r>
          </a:p>
          <a:p>
            <a:pPr marL="644525" indent="-514350">
              <a:buFont typeface="+mj-lt"/>
              <a:buAutoNum type="arabicPeriod"/>
            </a:pPr>
            <a:r>
              <a:rPr lang="en-US" altLang="en-US" sz="3200" dirty="0">
                <a:ea typeface="ＭＳ Ｐゴシック" panose="020B0600070205080204" pitchFamily="34" charset="-128"/>
              </a:rPr>
              <a:t>at most one object sent over TCP connection</a:t>
            </a:r>
          </a:p>
          <a:p>
            <a:pPr marL="644525" indent="-514350">
              <a:buFont typeface="+mj-lt"/>
              <a:buAutoNum type="arabicPeriod"/>
            </a:pPr>
            <a:r>
              <a:rPr lang="en-US" altLang="en-US" sz="3200" dirty="0">
                <a:ea typeface="ＭＳ Ｐゴシック" panose="020B0600070205080204" pitchFamily="34" charset="-128"/>
              </a:rPr>
              <a:t>TCP connection closed</a:t>
            </a:r>
          </a:p>
          <a:p>
            <a:pPr marL="130175" indent="0">
              <a:spcBef>
                <a:spcPts val="2200"/>
              </a:spcBef>
              <a:buNone/>
            </a:pPr>
            <a:r>
              <a:rPr lang="en-US" altLang="en-US" sz="3200" dirty="0">
                <a:ea typeface="ＭＳ Ｐゴシック" panose="020B0600070205080204" pitchFamily="34" charset="-128"/>
              </a:rPr>
              <a:t>downloading multiple objects required multiple connections</a:t>
            </a:r>
          </a:p>
          <a:p>
            <a:pPr>
              <a:buFont typeface="Wingdings" pitchFamily="2" charset="2"/>
              <a:buNone/>
            </a:pPr>
            <a:endParaRPr lang="en-US" altLang="en-US" dirty="0">
              <a:ea typeface="ＭＳ Ｐゴシック" panose="020B0600070205080204" pitchFamily="34" charset="-128"/>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Persistent HTTP</a:t>
            </a:r>
          </a:p>
          <a:p>
            <a:r>
              <a:rPr lang="en-US" altLang="en-US" sz="3200" dirty="0">
                <a:ea typeface="ＭＳ Ｐゴシック" panose="020B0600070205080204" pitchFamily="34" charset="-128"/>
              </a:rPr>
              <a:t>TCP connection opened to a server</a:t>
            </a:r>
          </a:p>
          <a:p>
            <a:r>
              <a:rPr lang="en-US" altLang="en-US" sz="3200" dirty="0">
                <a:ea typeface="ＭＳ Ｐゴシック" panose="020B0600070205080204" pitchFamily="34" charset="-128"/>
              </a:rPr>
              <a:t>multiple objects can be sent over </a:t>
            </a:r>
            <a:r>
              <a:rPr lang="en-US" altLang="en-US" sz="3200" i="1" dirty="0">
                <a:ea typeface="ＭＳ Ｐゴシック" panose="020B0600070205080204" pitchFamily="34" charset="-128"/>
              </a:rPr>
              <a:t>single</a:t>
            </a:r>
            <a:r>
              <a:rPr lang="en-US" altLang="en-US" sz="3200" dirty="0">
                <a:ea typeface="ＭＳ Ｐゴシック" panose="020B0600070205080204" pitchFamily="34" charset="-128"/>
              </a:rPr>
              <a:t> TCP connection between client, and that server</a:t>
            </a:r>
          </a:p>
          <a:p>
            <a:r>
              <a:rPr lang="en-US" altLang="en-US" sz="3200" dirty="0">
                <a:ea typeface="ＭＳ Ｐゴシック" panose="020B0600070205080204" pitchFamily="34" charset="-128"/>
              </a:rPr>
              <a:t>TCP connection closed</a:t>
            </a:r>
          </a:p>
          <a:p>
            <a:endParaRPr lang="en-US" altLang="en-US" sz="3200" dirty="0">
              <a:ea typeface="ＭＳ Ｐゴシック" panose="020B0600070205080204" pitchFamily="34" charset="-128"/>
            </a:endParaRPr>
          </a:p>
          <a:p>
            <a:pPr>
              <a:buFont typeface="Wingdings" pitchFamily="2" charset="2"/>
              <a:buNone/>
            </a:pP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61188722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22</a:t>
            </a:fld>
            <a:endParaRPr lang="en-US"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solidFill>
                  <a:srgbClr val="CC0000"/>
                </a:solidFill>
                <a:ea typeface="ＭＳ Ｐゴシック" panose="020B0600070205080204" pitchFamily="34" charset="-128"/>
              </a:rPr>
              <a:t>1a</a:t>
            </a:r>
            <a:r>
              <a:rPr lang="en-US" altLang="en-US" sz="2400" dirty="0">
                <a:solidFill>
                  <a:srgbClr val="FF0000"/>
                </a:solidFill>
                <a:ea typeface="ＭＳ Ｐゴシック" panose="020B0600070205080204" pitchFamily="34" charset="-128"/>
              </a:rPr>
              <a:t>.</a:t>
            </a:r>
            <a:r>
              <a:rPr lang="en-US" altLang="en-US" sz="2400" dirty="0">
                <a:ea typeface="ＭＳ Ｐゴシック" panose="020B0600070205080204" pitchFamily="34" charset="-128"/>
              </a:rPr>
              <a:t> HTTP client initiates TCP connection to HTTP server (process) at </a:t>
            </a:r>
            <a:r>
              <a:rPr lang="en-US" altLang="en-US" sz="2000" dirty="0" err="1">
                <a:ea typeface="ＭＳ Ｐゴシック" panose="020B0600070205080204" pitchFamily="34" charset="-128"/>
              </a:rPr>
              <a:t>www.someSchool.edu</a:t>
            </a:r>
            <a:r>
              <a:rPr lang="en-US" altLang="en-US" sz="2000" dirty="0">
                <a:ea typeface="ＭＳ Ｐゴシック" panose="020B0600070205080204" pitchFamily="34" charset="-128"/>
              </a:rPr>
              <a:t> </a:t>
            </a:r>
            <a:r>
              <a:rPr lang="en-US" altLang="en-US" sz="2400" dirty="0">
                <a:ea typeface="ＭＳ Ｐゴシック" panose="020B0600070205080204" pitchFamily="34" charset="-128"/>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2</a:t>
            </a:r>
            <a:r>
              <a:rPr lang="en-US" altLang="en-US" sz="2400" dirty="0">
                <a:solidFill>
                  <a:srgbClr val="FF0000"/>
                </a:solidFill>
                <a:latin typeface="+mn-lt"/>
              </a:rPr>
              <a:t>.</a:t>
            </a:r>
            <a:r>
              <a:rPr lang="en-US" altLang="en-US" sz="2400" dirty="0">
                <a:latin typeface="+mn-lt"/>
              </a:rPr>
              <a:t> HTTP client sends HTTP </a:t>
            </a:r>
            <a:r>
              <a:rPr lang="en-US" altLang="en-US" sz="2400" i="1" dirty="0">
                <a:solidFill>
                  <a:srgbClr val="000099"/>
                </a:solidFill>
                <a:latin typeface="+mn-lt"/>
              </a:rPr>
              <a:t>request message</a:t>
            </a:r>
            <a:r>
              <a:rPr lang="en-US" altLang="en-US" sz="2400" dirty="0">
                <a:latin typeface="+mn-lt"/>
              </a:rPr>
              <a:t> (containing URL) into TCP connection socket. Message indicates that client wants object </a:t>
            </a:r>
            <a:r>
              <a:rPr lang="en-US" altLang="en-US" dirty="0" err="1">
                <a:latin typeface="+mn-lt"/>
              </a:rPr>
              <a:t>someDepartment</a:t>
            </a:r>
            <a:r>
              <a:rPr lang="en-US" altLang="en-US" dirty="0">
                <a:latin typeface="+mn-lt"/>
              </a:rPr>
              <a:t>/</a:t>
            </a:r>
            <a:r>
              <a:rPr lang="en-US" altLang="en-US" dirty="0" err="1">
                <a:latin typeface="+mn-lt"/>
              </a:rPr>
              <a:t>home.index</a:t>
            </a:r>
            <a:endParaRPr lang="en-US" altLang="en-US" sz="2400" dirty="0">
              <a:latin typeface="+mn-lt"/>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1b</a:t>
            </a:r>
            <a:r>
              <a:rPr lang="en-US" altLang="en-US" sz="2400" dirty="0">
                <a:solidFill>
                  <a:srgbClr val="FF0000"/>
                </a:solidFill>
                <a:latin typeface="+mn-lt"/>
              </a:rPr>
              <a:t>.</a:t>
            </a:r>
            <a:r>
              <a:rPr lang="en-US" altLang="en-US" sz="2400" dirty="0">
                <a:latin typeface="+mn-lt"/>
              </a:rPr>
              <a:t> HTTP server at host </a:t>
            </a:r>
            <a:r>
              <a:rPr lang="en-US" altLang="en-US" dirty="0" err="1">
                <a:latin typeface="+mn-lt"/>
              </a:rPr>
              <a:t>www.someSchool.edu</a:t>
            </a:r>
            <a:r>
              <a:rPr lang="en-US" altLang="en-US" dirty="0">
                <a:latin typeface="+mn-lt"/>
              </a:rPr>
              <a:t> </a:t>
            </a:r>
            <a:r>
              <a:rPr lang="en-US" altLang="en-US" sz="2400" dirty="0">
                <a:latin typeface="+mn-lt"/>
              </a:rPr>
              <a:t>waiting for TCP connection at port 80  </a:t>
            </a:r>
            <a:r>
              <a:rPr lang="ja-JP" altLang="en-US" sz="2400">
                <a:latin typeface="+mn-lt"/>
              </a:rPr>
              <a:t>“</a:t>
            </a:r>
            <a:r>
              <a:rPr lang="en-US" altLang="ja-JP" sz="2400" dirty="0">
                <a:latin typeface="+mn-lt"/>
              </a:rPr>
              <a:t>accepts</a:t>
            </a:r>
            <a:r>
              <a:rPr lang="ja-JP" altLang="en-US" sz="2400">
                <a:latin typeface="+mn-lt"/>
              </a:rPr>
              <a:t>”</a:t>
            </a:r>
            <a:r>
              <a:rPr lang="en-US" altLang="ja-JP" sz="2400" dirty="0">
                <a:latin typeface="+mn-lt"/>
              </a:rPr>
              <a:t> connection, notifying client</a:t>
            </a:r>
            <a:endParaRPr lang="en-US" altLang="en-US" sz="2400" dirty="0">
              <a:latin typeface="+mn-lt"/>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3</a:t>
            </a:r>
            <a:r>
              <a:rPr lang="en-US" altLang="en-US" dirty="0">
                <a:solidFill>
                  <a:srgbClr val="FF0000"/>
                </a:solidFill>
                <a:latin typeface="+mn-lt"/>
              </a:rPr>
              <a:t>.</a:t>
            </a:r>
            <a:r>
              <a:rPr lang="en-US" altLang="en-US" dirty="0">
                <a:latin typeface="+mn-lt"/>
              </a:rPr>
              <a:t> </a:t>
            </a:r>
            <a:r>
              <a:rPr lang="en-US" altLang="en-US" sz="2400" dirty="0">
                <a:latin typeface="+mn-lt"/>
              </a:rPr>
              <a:t>HTTP server receives request message, forms </a:t>
            </a:r>
            <a:r>
              <a:rPr lang="en-US" altLang="en-US" sz="2400" i="1" dirty="0">
                <a:solidFill>
                  <a:srgbClr val="000099"/>
                </a:solidFill>
                <a:latin typeface="+mn-lt"/>
              </a:rPr>
              <a:t>response message</a:t>
            </a:r>
            <a:r>
              <a:rPr lang="en-US" altLang="en-US" sz="2400" dirty="0">
                <a:latin typeface="+mn-lt"/>
              </a:rPr>
              <a:t> containing requested object, and sends message into its socket</a:t>
            </a:r>
            <a:endParaRPr lang="en-US" altLang="en-US" dirty="0">
              <a:latin typeface="+mn-lt"/>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chemeClr val="bg1">
                    <a:lumMod val="65000"/>
                  </a:schemeClr>
                </a:solidFill>
                <a:latin typeface="+mn-lt"/>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latin typeface="+mn-lt"/>
              </a:rPr>
              <a:t>(containing text, references to 10 jpeg images)</a:t>
            </a:r>
            <a:endParaRPr lang="en-US" altLang="en-US" sz="2800" dirty="0">
              <a:latin typeface="+mn-lt"/>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65000"/>
              <a:buFont typeface="Wingdings" pitchFamily="2" charset="2"/>
              <a:buNone/>
            </a:pPr>
            <a:r>
              <a:rPr lang="en-US" altLang="en-US" b="1" dirty="0" err="1">
                <a:latin typeface="Courier New" panose="02070309020205020404" pitchFamily="49" charset="0"/>
              </a:rPr>
              <a:t>www.someSchool.edu</a:t>
            </a:r>
            <a:r>
              <a:rPr lang="en-US" altLang="en-US" b="1" dirty="0">
                <a:latin typeface="Courier New" panose="02070309020205020404" pitchFamily="49" charset="0"/>
              </a:rPr>
              <a:t>/</a:t>
            </a:r>
            <a:r>
              <a:rPr lang="en-US" altLang="en-US" b="1" dirty="0" err="1">
                <a:latin typeface="Courier New" panose="02070309020205020404" pitchFamily="49" charset="0"/>
              </a:rPr>
              <a:t>someDepartment</a:t>
            </a:r>
            <a:r>
              <a:rPr lang="en-US" altLang="en-US" b="1" dirty="0">
                <a:latin typeface="Courier New" panose="02070309020205020404" pitchFamily="49" charset="0"/>
              </a:rPr>
              <a:t>/</a:t>
            </a:r>
            <a:r>
              <a:rPr lang="en-US" altLang="en-US" b="1" dirty="0" err="1">
                <a:latin typeface="Courier New" panose="02070309020205020404" pitchFamily="49" charset="0"/>
              </a:rPr>
              <a:t>home.index</a:t>
            </a:r>
            <a:endParaRPr lang="en-US" altLang="en-US" b="1" dirty="0">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666899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23</a:t>
            </a:fld>
            <a:endParaRPr lang="en-US"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latin typeface="+mn-lt"/>
              </a:rPr>
              <a:t>(containing text, references to 10 jpeg images)</a:t>
            </a:r>
            <a:endParaRPr lang="en-US" altLang="en-US" sz="2800" dirty="0">
              <a:latin typeface="+mn-lt"/>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65000"/>
              <a:buFont typeface="Wingdings" pitchFamily="2" charset="2"/>
              <a:buNone/>
            </a:pPr>
            <a:r>
              <a:rPr lang="en-US" altLang="en-US" b="1" dirty="0" err="1">
                <a:latin typeface="Courier New" panose="02070309020205020404" pitchFamily="49" charset="0"/>
              </a:rPr>
              <a:t>www.someSchool.edu</a:t>
            </a:r>
            <a:r>
              <a:rPr lang="en-US" altLang="en-US" b="1" dirty="0">
                <a:latin typeface="Courier New" panose="02070309020205020404" pitchFamily="49" charset="0"/>
              </a:rPr>
              <a:t>/</a:t>
            </a:r>
            <a:r>
              <a:rPr lang="en-US" altLang="en-US" b="1" dirty="0" err="1">
                <a:latin typeface="Courier New" panose="02070309020205020404" pitchFamily="49" charset="0"/>
              </a:rPr>
              <a:t>someDepartment</a:t>
            </a:r>
            <a:r>
              <a:rPr lang="en-US" altLang="en-US" b="1" dirty="0">
                <a:latin typeface="Courier New" panose="02070309020205020404" pitchFamily="49" charset="0"/>
              </a:rPr>
              <a:t>/</a:t>
            </a:r>
            <a:r>
              <a:rPr lang="en-US" altLang="en-US" b="1" dirty="0" err="1">
                <a:latin typeface="Courier New" panose="02070309020205020404" pitchFamily="49" charset="0"/>
              </a:rPr>
              <a:t>home.index</a:t>
            </a:r>
            <a:endParaRPr lang="en-US" altLang="en-US" b="1" dirty="0">
              <a:latin typeface="Courier New" panose="02070309020205020404" pitchFamily="49" charset="0"/>
            </a:endParaRP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C0000"/>
                </a:solidFill>
                <a:ea typeface="ＭＳ Ｐゴシック" panose="020B0600070205080204" pitchFamily="34" charset="-128"/>
              </a:rPr>
              <a:t>5</a:t>
            </a:r>
            <a:r>
              <a:rPr lang="en-US" altLang="en-US" sz="2400" dirty="0">
                <a:solidFill>
                  <a:srgbClr val="CC0000"/>
                </a:solidFill>
                <a:ea typeface="ＭＳ Ｐゴシック" panose="020B0600070205080204" pitchFamily="34" charset="-128"/>
              </a:rPr>
              <a:t>.</a:t>
            </a:r>
            <a:r>
              <a:rPr lang="en-US" altLang="en-US" sz="2400" dirty="0">
                <a:ea typeface="ＭＳ Ｐゴシック" panose="020B0600070205080204" pitchFamily="34" charset="-128"/>
              </a:rPr>
              <a:t> HTTP client receives response message containing html file, displays html.  Parsing html file, finds 10 referenced jpeg  objects</a:t>
            </a:r>
            <a:endParaRPr lang="en-US" altLang="en-US" dirty="0">
              <a:ea typeface="ＭＳ Ｐゴシック" panose="020B0600070205080204" pitchFamily="34" charset="-128"/>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solidFill>
                  <a:srgbClr val="CC0000"/>
                </a:solidFill>
                <a:latin typeface="+mn-lt"/>
              </a:rPr>
              <a:t>6.</a:t>
            </a:r>
            <a:r>
              <a:rPr lang="en-US" altLang="en-US" sz="2400" dirty="0">
                <a:latin typeface="+mn-lt"/>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a:solidFill>
                  <a:srgbClr val="CC0000"/>
                </a:solidFill>
                <a:latin typeface="+mn-lt"/>
              </a:rPr>
              <a:t>4.</a:t>
            </a:r>
            <a:r>
              <a:rPr lang="en-US" altLang="en-US" sz="2400">
                <a:latin typeface="+mn-lt"/>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000"/>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chemeClr val="bg1">
                    <a:lumMod val="65000"/>
                  </a:schemeClr>
                </a:solidFill>
                <a:latin typeface="+mn-lt"/>
              </a:rPr>
              <a:t>time</a:t>
            </a:r>
          </a:p>
        </p:txBody>
      </p:sp>
    </p:spTree>
    <p:extLst>
      <p:ext uri="{BB962C8B-B14F-4D97-AF65-F5344CB8AC3E}">
        <p14:creationId xmlns:p14="http://schemas.microsoft.com/office/powerpoint/2010/main" val="1632229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24</a:t>
            </a:fld>
            <a:endParaRPr lang="en-US"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649307" y="1636150"/>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solidFill>
                  <a:srgbClr val="CC0000"/>
                </a:solidFill>
                <a:ea typeface="ＭＳ Ｐゴシック" panose="020B0600070205080204" pitchFamily="34" charset="-128"/>
              </a:rPr>
              <a:t>RTT </a:t>
            </a:r>
            <a:r>
              <a:rPr lang="en-US" altLang="en-US" dirty="0" smtClean="0">
                <a:solidFill>
                  <a:srgbClr val="CC0000"/>
                </a:solidFill>
                <a:ea typeface="ＭＳ Ｐゴシック" panose="020B0600070205080204" pitchFamily="34" charset="-128"/>
              </a:rPr>
              <a:t>(per request):</a:t>
            </a:r>
            <a:r>
              <a:rPr lang="en-US" altLang="en-US" dirty="0" smtClean="0">
                <a:ea typeface="ＭＳ Ｐゴシック" panose="020B0600070205080204" pitchFamily="34" charset="-128"/>
              </a:rPr>
              <a:t> </a:t>
            </a:r>
            <a:r>
              <a:rPr lang="en-US" altLang="en-US" dirty="0">
                <a:ea typeface="ＭＳ Ｐゴシック" panose="020B0600070205080204" pitchFamily="34" charset="-128"/>
              </a:rPr>
              <a:t>time for a small packet to travel from client to server and back</a:t>
            </a:r>
          </a:p>
          <a:p>
            <a:pPr>
              <a:buFont typeface="Wingdings" pitchFamily="2" charset="2"/>
              <a:buNone/>
            </a:pPr>
            <a:r>
              <a:rPr lang="en-US" altLang="en-US" dirty="0">
                <a:solidFill>
                  <a:srgbClr val="CC0000"/>
                </a:solidFill>
                <a:ea typeface="ＭＳ Ｐゴシック" panose="020B0600070205080204" pitchFamily="34" charset="-128"/>
              </a:rPr>
              <a:t>HTTP response time (per object):</a:t>
            </a:r>
          </a:p>
          <a:p>
            <a:pPr marL="460375" indent="-215900">
              <a:spcBef>
                <a:spcPts val="400"/>
              </a:spcBef>
            </a:pPr>
            <a:r>
              <a:rPr lang="en-US" altLang="en-US" sz="2400" dirty="0">
                <a:ea typeface="ＭＳ Ｐゴシック" panose="020B0600070205080204" pitchFamily="34" charset="-128"/>
              </a:rPr>
              <a:t>one RTT to initiate TCP connection</a:t>
            </a:r>
          </a:p>
          <a:p>
            <a:pPr marL="460375" indent="-215900">
              <a:spcBef>
                <a:spcPts val="400"/>
              </a:spcBef>
            </a:pPr>
            <a:r>
              <a:rPr lang="en-US" altLang="en-US" sz="2400" dirty="0">
                <a:ea typeface="ＭＳ Ｐゴシック" panose="020B0600070205080204" pitchFamily="34" charset="-128"/>
              </a:rPr>
              <a:t>one RTT for HTTP request and first few bytes of HTTP response to return</a:t>
            </a:r>
          </a:p>
          <a:p>
            <a:pPr marL="460375" indent="-215900">
              <a:spcBef>
                <a:spcPts val="400"/>
              </a:spcBef>
            </a:pPr>
            <a:r>
              <a:rPr lang="en-US" altLang="en-US" sz="2400" dirty="0" err="1">
                <a:ea typeface="ＭＳ Ｐゴシック" panose="020B0600070205080204" pitchFamily="34" charset="-128"/>
              </a:rPr>
              <a:t>obect</a:t>
            </a:r>
            <a:r>
              <a:rPr lang="en-US" altLang="en-US" sz="2400" dirty="0">
                <a:ea typeface="ＭＳ Ｐゴシック" panose="020B0600070205080204" pitchFamily="34" charset="-128"/>
              </a:rPr>
              <a:t>/file transmission time</a:t>
            </a:r>
          </a:p>
          <a:p>
            <a:pPr>
              <a:buFont typeface="Wingdings" pitchFamily="2" charset="2"/>
              <a:buNone/>
            </a:pPr>
            <a:endParaRPr lang="en-US" altLang="en-US" sz="2400" dirty="0">
              <a:ea typeface="ＭＳ Ｐゴシック" panose="020B0600070205080204" pitchFamily="34" charset="-128"/>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solidFill>
                  <a:srgbClr val="CC0000"/>
                </a:solidFill>
                <a:latin typeface="+mn-lt"/>
              </a:rPr>
              <a:t>time to </a:t>
            </a:r>
          </a:p>
          <a:p>
            <a:pPr>
              <a:lnSpc>
                <a:spcPct val="85000"/>
              </a:lnSpc>
              <a:spcBef>
                <a:spcPct val="0"/>
              </a:spcBef>
              <a:buClrTx/>
              <a:buSzTx/>
              <a:buFontTx/>
              <a:buNone/>
            </a:pPr>
            <a:r>
              <a:rPr lang="en-US" altLang="en-US">
                <a:solidFill>
                  <a:srgbClr val="CC0000"/>
                </a:solidFill>
                <a:latin typeface="+mn-lt"/>
              </a:rPr>
              <a:t>transmit </a:t>
            </a:r>
          </a:p>
          <a:p>
            <a:pPr>
              <a:lnSpc>
                <a:spcPct val="85000"/>
              </a:lnSpc>
              <a:spcBef>
                <a:spcPct val="0"/>
              </a:spcBef>
              <a:buClrTx/>
              <a:buSzTx/>
              <a:buFontTx/>
              <a:buNone/>
            </a:pPr>
            <a:r>
              <a:rPr lang="en-US" altLang="en-US">
                <a:solidFill>
                  <a:srgbClr val="CC0000"/>
                </a:solidFill>
                <a:latin typeface="+mn-lt"/>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initiate TCP</a:t>
            </a:r>
          </a:p>
          <a:p>
            <a:pPr>
              <a:lnSpc>
                <a:spcPct val="85000"/>
              </a:lnSpc>
              <a:spcBef>
                <a:spcPct val="0"/>
              </a:spcBef>
              <a:buClrTx/>
              <a:buSzTx/>
              <a:buFontTx/>
              <a:buNone/>
            </a:pPr>
            <a:r>
              <a:rPr lang="en-US" altLang="en-US" dirty="0">
                <a:solidFill>
                  <a:srgbClr val="CC0000"/>
                </a:solidFill>
                <a:latin typeface="+mn-lt"/>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3200">
              <a:latin typeface="+mn-lt"/>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dirty="0">
                <a:solidFill>
                  <a:srgbClr val="CC0000"/>
                </a:solidFill>
                <a:latin typeface="+mn-lt"/>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a:latin typeface="+mn-lt"/>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a:latin typeface="+mn-lt"/>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3200">
              <a:latin typeface="+mn-lt"/>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r>
              <a:rPr lang="en-US" altLang="en-US" sz="2400" i="1" dirty="0">
                <a:ea typeface="ＭＳ Ｐゴシック" panose="020B0600070205080204" pitchFamily="34" charset="-128"/>
              </a:rPr>
              <a:t>Non-persistent HTTP response time =  2RTT+ file transmission  time</a:t>
            </a:r>
          </a:p>
          <a:p>
            <a:endParaRPr lang="en-US" dirty="0"/>
          </a:p>
        </p:txBody>
      </p:sp>
    </p:spTree>
    <p:extLst>
      <p:ext uri="{BB962C8B-B14F-4D97-AF65-F5344CB8AC3E}">
        <p14:creationId xmlns:p14="http://schemas.microsoft.com/office/powerpoint/2010/main" val="233036633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25</a:t>
            </a:fld>
            <a:endParaRPr lang="en-US"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indent="-215900">
              <a:buFont typeface="Wingdings" charset="0"/>
              <a:buNone/>
              <a:defRPr/>
            </a:pPr>
            <a:r>
              <a:rPr lang="en-US" sz="3200" i="1" dirty="0">
                <a:solidFill>
                  <a:srgbClr val="CC0000"/>
                </a:solidFill>
              </a:rPr>
              <a:t>Non-persistent HTTP issues:</a:t>
            </a:r>
          </a:p>
          <a:p>
            <a:pPr marL="346075" indent="-217488">
              <a:buFont typeface="Wingdings" charset="2"/>
              <a:buChar char="§"/>
              <a:defRPr/>
            </a:pPr>
            <a:r>
              <a:rPr lang="en-US" dirty="0"/>
              <a:t>requires 2 RTTs per object</a:t>
            </a:r>
          </a:p>
          <a:p>
            <a:pPr marL="346075" indent="-217488">
              <a:buFont typeface="Wingdings" charset="2"/>
              <a:buChar char="§"/>
              <a:defRPr/>
            </a:pPr>
            <a:r>
              <a:rPr lang="en-US" dirty="0"/>
              <a:t>OS overhead for </a:t>
            </a:r>
            <a:r>
              <a:rPr lang="en-US" i="1" dirty="0"/>
              <a:t>each</a:t>
            </a:r>
            <a:r>
              <a:rPr lang="en-US" dirty="0"/>
              <a:t> TCP connection</a:t>
            </a:r>
          </a:p>
          <a:p>
            <a:pPr marL="346075" indent="-217488">
              <a:buFont typeface="Wingdings" charset="2"/>
              <a:buChar char="§"/>
              <a:defRPr/>
            </a:pPr>
            <a:r>
              <a:rPr lang="en-US" dirty="0"/>
              <a:t>browsers often open multiple parallel TCP connections to fetch referenced objects in parallel</a:t>
            </a:r>
          </a:p>
          <a:p>
            <a:pPr>
              <a:buFont typeface="Wingdings" charset="0"/>
              <a:buNone/>
              <a:defRPr/>
            </a:pPr>
            <a:endParaRPr lang="en-US" sz="2400" dirty="0"/>
          </a:p>
          <a:p>
            <a:pPr>
              <a:buFont typeface="Wingdings" charset="2"/>
              <a:buChar char="§"/>
              <a:defRPr/>
            </a:pPr>
            <a:endParaRPr lang="en-US" sz="2000" dirty="0"/>
          </a:p>
          <a:p>
            <a:pPr>
              <a:buFont typeface="Wingdings" charset="2"/>
              <a:buChar char="§"/>
              <a:defRPr/>
            </a:pPr>
            <a:endParaRPr lang="en-US" sz="2000" dirty="0"/>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indent="-215900">
              <a:buFont typeface="Wingdings" charset="0"/>
              <a:buNone/>
              <a:defRPr/>
            </a:pPr>
            <a:r>
              <a:rPr lang="en-US" sz="3200" i="1" dirty="0">
                <a:solidFill>
                  <a:srgbClr val="CC0000"/>
                </a:solidFill>
              </a:rPr>
              <a:t>Persistent  HTTP </a:t>
            </a:r>
            <a:r>
              <a:rPr lang="en-US" sz="2400" i="1" dirty="0">
                <a:solidFill>
                  <a:srgbClr val="CC0000"/>
                </a:solidFill>
              </a:rPr>
              <a:t>(HTTP1.1):</a:t>
            </a:r>
            <a:endParaRPr lang="en-US" sz="3200" i="1" dirty="0">
              <a:solidFill>
                <a:srgbClr val="CC0000"/>
              </a:solidFill>
            </a:endParaRPr>
          </a:p>
          <a:p>
            <a:pPr marL="346075" indent="-217488">
              <a:buFont typeface="Wingdings" charset="2"/>
              <a:buChar char="§"/>
              <a:defRPr/>
            </a:pPr>
            <a:r>
              <a:rPr lang="en-US" dirty="0"/>
              <a:t>server leaves connection open after sending response</a:t>
            </a:r>
          </a:p>
          <a:p>
            <a:pPr marL="346075" indent="-217488">
              <a:buFont typeface="Wingdings" charset="2"/>
              <a:buChar char="§"/>
              <a:defRPr/>
            </a:pPr>
            <a:r>
              <a:rPr lang="en-US" dirty="0"/>
              <a:t>subsequent HTTP messages  between same client/server sent over open connection</a:t>
            </a:r>
          </a:p>
          <a:p>
            <a:pPr marL="346075" indent="-217488">
              <a:buFont typeface="Wingdings" charset="2"/>
              <a:buChar char="§"/>
              <a:defRPr/>
            </a:pPr>
            <a:r>
              <a:rPr lang="en-US" dirty="0"/>
              <a:t>client sends requests as soon as it encounters a referenced object</a:t>
            </a:r>
          </a:p>
          <a:p>
            <a:pPr marL="346075" indent="-217488">
              <a:buFont typeface="Wingdings" charset="2"/>
              <a:buChar char="§"/>
              <a:defRPr/>
            </a:pPr>
            <a:r>
              <a:rPr lang="en-US" dirty="0"/>
              <a:t>as little as one RTT for all the referenced objects (cutting response time in half)</a:t>
            </a:r>
          </a:p>
        </p:txBody>
      </p:sp>
    </p:spTree>
    <p:extLst>
      <p:ext uri="{BB962C8B-B14F-4D97-AF65-F5344CB8AC3E}">
        <p14:creationId xmlns:p14="http://schemas.microsoft.com/office/powerpoint/2010/main" val="699677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26</a:t>
            </a:fld>
            <a:endParaRPr lang="en-US"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r>
              <a:rPr lang="en-US" altLang="en-US" dirty="0">
                <a:ea typeface="ＭＳ Ｐゴシック" panose="020B0600070205080204" pitchFamily="34" charset="-128"/>
              </a:rPr>
              <a:t>two types of HTTP messages: </a:t>
            </a:r>
            <a:r>
              <a:rPr lang="en-US" altLang="en-US" i="1" dirty="0">
                <a:solidFill>
                  <a:srgbClr val="CC0000"/>
                </a:solidFill>
                <a:ea typeface="ＭＳ Ｐゴシック" panose="020B0600070205080204" pitchFamily="34" charset="-128"/>
              </a:rPr>
              <a:t>request</a:t>
            </a:r>
            <a:r>
              <a:rPr lang="en-US" altLang="en-US" dirty="0">
                <a:solidFill>
                  <a:srgbClr val="CC0000"/>
                </a:solidFill>
                <a:ea typeface="ＭＳ Ｐゴシック" panose="020B0600070205080204" pitchFamily="34" charset="-128"/>
              </a:rPr>
              <a:t>, </a:t>
            </a:r>
            <a:r>
              <a:rPr lang="en-US" altLang="en-US" i="1" dirty="0">
                <a:solidFill>
                  <a:srgbClr val="CC0000"/>
                </a:solidFill>
                <a:ea typeface="ＭＳ Ｐゴシック" panose="020B0600070205080204" pitchFamily="34" charset="-128"/>
              </a:rPr>
              <a:t>response</a:t>
            </a:r>
          </a:p>
          <a:p>
            <a:pPr marL="233363" indent="-233363"/>
            <a:r>
              <a:rPr lang="en-US" altLang="en-US" dirty="0">
                <a:solidFill>
                  <a:srgbClr val="CC0000"/>
                </a:solidFill>
                <a:ea typeface="ＭＳ Ｐゴシック" panose="020B0600070205080204" pitchFamily="34" charset="-128"/>
              </a:rPr>
              <a:t>HTTP request message:</a:t>
            </a:r>
          </a:p>
          <a:p>
            <a:pPr marL="685800" lvl="1" indent="-228600"/>
            <a:r>
              <a:rPr lang="en-US" altLang="en-US" dirty="0">
                <a:ea typeface="ＭＳ Ｐゴシック" panose="020B0600070205080204" pitchFamily="34" charset="-128"/>
              </a:rPr>
              <a:t>ASCII (human-readable format)</a:t>
            </a:r>
            <a:endParaRPr lang="en-US" altLang="en-US" dirty="0">
              <a:solidFill>
                <a:schemeClr val="accent2"/>
              </a:solidFill>
              <a:ea typeface="ＭＳ Ｐゴシック" panose="020B0600070205080204" pitchFamily="34" charset="-128"/>
            </a:endParaRPr>
          </a:p>
        </p:txBody>
      </p:sp>
      <p:grpSp>
        <p:nvGrpSpPr>
          <p:cNvPr id="2" name="Group 1">
            <a:extLst>
              <a:ext uri="{FF2B5EF4-FFF2-40B4-BE49-F238E27FC236}">
                <a16:creationId xmlns:a16="http://schemas.microsoft.com/office/drawing/2014/main" id="{4DD5DD9A-E127-8F43-9C99-9843ABB44763}"/>
              </a:ext>
            </a:extLst>
          </p:cNvPr>
          <p:cNvGrpSpPr/>
          <p:nvPr/>
        </p:nvGrpSpPr>
        <p:grpSpPr>
          <a:xfrm>
            <a:off x="304572" y="2554061"/>
            <a:ext cx="10054299" cy="4140199"/>
            <a:chOff x="304572" y="2554061"/>
            <a:chExt cx="10054299" cy="4140199"/>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99"/>
                  </a:solidFill>
                  <a:latin typeface="+mn-lt"/>
                </a:rPr>
                <a:t>request line (GET, POST, </a:t>
              </a:r>
            </a:p>
            <a:p>
              <a:pPr>
                <a:spcBef>
                  <a:spcPct val="0"/>
                </a:spcBef>
                <a:buClrTx/>
                <a:buSzTx/>
                <a:buFontTx/>
                <a:buNone/>
              </a:pPr>
              <a:r>
                <a:rPr lang="en-US" altLang="en-US" sz="2400" dirty="0">
                  <a:solidFill>
                    <a:srgbClr val="000099"/>
                  </a:solidFill>
                  <a:latin typeface="+mn-lt"/>
                </a:rPr>
                <a:t>HEAD commands)</a:t>
              </a:r>
              <a:endParaRPr lang="en-US" altLang="en-US" sz="2800" dirty="0">
                <a:solidFill>
                  <a:srgbClr val="000099"/>
                </a:solidFill>
                <a:latin typeface="+mn-lt"/>
              </a:endParaRPr>
            </a:p>
          </p:txBody>
        </p:sp>
        <p:sp>
          <p:nvSpPr>
            <p:cNvPr id="12" name="Freeform 7">
              <a:extLst>
                <a:ext uri="{FF2B5EF4-FFF2-40B4-BE49-F238E27FC236}">
                  <a16:creationId xmlns:a16="http://schemas.microsoft.com/office/drawing/2014/main" id="{F99FE866-6980-924B-874D-1A6DA4392CF9}"/>
                </a:ext>
              </a:extLst>
            </p:cNvPr>
            <p:cNvSpPr>
              <a:spLocks/>
            </p:cNvSpPr>
            <p:nvPr/>
          </p:nvSpPr>
          <p:spPr bwMode="auto">
            <a:xfrm>
              <a:off x="3966709" y="3625624"/>
              <a:ext cx="149225" cy="1957387"/>
            </a:xfrm>
            <a:custGeom>
              <a:avLst/>
              <a:gdLst>
                <a:gd name="T0" fmla="*/ 2147483647 w 150"/>
                <a:gd name="T1" fmla="*/ 2147483647 h 924"/>
                <a:gd name="T2" fmla="*/ 0 w 150"/>
                <a:gd name="T3" fmla="*/ 0 h 924"/>
                <a:gd name="T4" fmla="*/ 0 w 150"/>
                <a:gd name="T5" fmla="*/ 2147483647 h 924"/>
                <a:gd name="T6" fmla="*/ 2147483647 w 150"/>
                <a:gd name="T7" fmla="*/ 2147483647 h 924"/>
                <a:gd name="T8" fmla="*/ 0 60000 65536"/>
                <a:gd name="T9" fmla="*/ 0 60000 65536"/>
                <a:gd name="T10" fmla="*/ 0 60000 65536"/>
                <a:gd name="T11" fmla="*/ 0 60000 65536"/>
                <a:gd name="T12" fmla="*/ 0 w 150"/>
                <a:gd name="T13" fmla="*/ 0 h 924"/>
                <a:gd name="T14" fmla="*/ 150 w 150"/>
                <a:gd name="T15" fmla="*/ 924 h 924"/>
              </a:gdLst>
              <a:ahLst/>
              <a:cxnLst>
                <a:cxn ang="T8">
                  <a:pos x="T0" y="T1"/>
                </a:cxn>
                <a:cxn ang="T9">
                  <a:pos x="T2" y="T3"/>
                </a:cxn>
                <a:cxn ang="T10">
                  <a:pos x="T4" y="T5"/>
                </a:cxn>
                <a:cxn ang="T11">
                  <a:pos x="T6" y="T7"/>
                </a:cxn>
              </a:cxnLst>
              <a:rect l="T12" t="T13" r="T14" b="T15"/>
              <a:pathLst>
                <a:path w="150" h="924">
                  <a:moveTo>
                    <a:pt x="122" y="6"/>
                  </a:moveTo>
                  <a:lnTo>
                    <a:pt x="0" y="0"/>
                  </a:lnTo>
                  <a:lnTo>
                    <a:pt x="0" y="924"/>
                  </a:lnTo>
                  <a:lnTo>
                    <a:pt x="150" y="918"/>
                  </a:lnTo>
                </a:path>
              </a:pathLst>
            </a:cu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833669" y="4143149"/>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400" dirty="0">
                  <a:solidFill>
                    <a:srgbClr val="000099"/>
                  </a:solidFill>
                  <a:latin typeface="+mn-lt"/>
                </a:rPr>
                <a:t>header</a:t>
              </a:r>
            </a:p>
            <a:p>
              <a:pPr algn="r">
                <a:spcBef>
                  <a:spcPct val="0"/>
                </a:spcBef>
                <a:buClrTx/>
                <a:buSzTx/>
                <a:buFontTx/>
                <a:buNone/>
              </a:pPr>
              <a:r>
                <a:rPr lang="en-US" altLang="en-US" sz="2400" dirty="0">
                  <a:solidFill>
                    <a:srgbClr val="000099"/>
                  </a:solidFill>
                  <a:latin typeface="+mn-lt"/>
                </a:rPr>
                <a:t> lines</a:t>
              </a:r>
              <a:endParaRPr lang="en-US" altLang="en-US" sz="2800" dirty="0">
                <a:solidFill>
                  <a:srgbClr val="000099"/>
                </a:solidFill>
                <a:latin typeface="+mn-lt"/>
              </a:endParaRPr>
            </a:p>
          </p:txBody>
        </p:sp>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buClrTx/>
                <a:buSzTx/>
                <a:buFontTx/>
                <a:buNone/>
              </a:pPr>
              <a:r>
                <a:rPr lang="en-US" altLang="en-US" dirty="0">
                  <a:solidFill>
                    <a:srgbClr val="000099"/>
                  </a:solidFill>
                  <a:latin typeface="+mn-lt"/>
                </a:rPr>
                <a:t>carriage return, line feed at start of line indicates end of header lines</a:t>
              </a:r>
              <a:endParaRPr lang="en-US" altLang="en-US" sz="2400" dirty="0">
                <a:solidFill>
                  <a:srgbClr val="000099"/>
                </a:solidFill>
                <a:latin typeface="+mn-lt"/>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6140450" cy="258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sz="1800" b="1" dirty="0">
                  <a:latin typeface="Courier New" panose="02070309020205020404" pitchFamily="49" charset="0"/>
                </a:rPr>
                <a:t>GET /</a:t>
              </a:r>
              <a:r>
                <a:rPr lang="en-US" altLang="en-US" sz="1800" b="1" dirty="0" err="1">
                  <a:latin typeface="Courier New" panose="02070309020205020404" pitchFamily="49" charset="0"/>
                </a:rPr>
                <a:t>index.html</a:t>
              </a:r>
              <a:r>
                <a:rPr lang="en-US" altLang="en-US" sz="1800" b="1" dirty="0">
                  <a:latin typeface="Courier New" panose="02070309020205020404" pitchFamily="49" charset="0"/>
                </a:rPr>
                <a:t> HTTP/1.1\r\n</a:t>
              </a:r>
            </a:p>
            <a:p>
              <a:pPr>
                <a:lnSpc>
                  <a:spcPct val="90000"/>
                </a:lnSpc>
                <a:spcBef>
                  <a:spcPct val="0"/>
                </a:spcBef>
              </a:pPr>
              <a:r>
                <a:rPr lang="en-US" altLang="en-US" sz="1800" b="1" dirty="0">
                  <a:latin typeface="Courier New" panose="02070309020205020404" pitchFamily="49" charset="0"/>
                </a:rPr>
                <a:t>Host: www-</a:t>
              </a:r>
              <a:r>
                <a:rPr lang="en-US" altLang="en-US" sz="1800" b="1" dirty="0" err="1">
                  <a:latin typeface="Courier New" panose="02070309020205020404" pitchFamily="49" charset="0"/>
                </a:rPr>
                <a:t>net.cs.umass.edu</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User-Agent: Firefox/3.6.10\r\n</a:t>
              </a:r>
            </a:p>
            <a:p>
              <a:pPr>
                <a:lnSpc>
                  <a:spcPct val="90000"/>
                </a:lnSpc>
                <a:spcBef>
                  <a:spcPct val="0"/>
                </a:spcBef>
              </a:pPr>
              <a:r>
                <a:rPr lang="en-US" altLang="en-US" sz="1800" b="1" dirty="0">
                  <a:latin typeface="Courier New" panose="02070309020205020404" pitchFamily="49" charset="0"/>
                </a:rPr>
                <a:t>Accept: text/</a:t>
              </a:r>
              <a:r>
                <a:rPr lang="en-US" altLang="en-US" sz="1800" b="1" dirty="0" err="1">
                  <a:latin typeface="Courier New" panose="02070309020205020404" pitchFamily="49" charset="0"/>
                </a:rPr>
                <a:t>html,application</a:t>
              </a:r>
              <a:r>
                <a:rPr lang="en-US" altLang="en-US" sz="1800" b="1" dirty="0">
                  <a:latin typeface="Courier New" panose="02070309020205020404" pitchFamily="49" charset="0"/>
                </a:rPr>
                <a:t>/</a:t>
              </a:r>
              <a:r>
                <a:rPr lang="en-US" altLang="en-US" sz="1800" b="1" dirty="0" err="1">
                  <a:latin typeface="Courier New" panose="02070309020205020404" pitchFamily="49" charset="0"/>
                </a:rPr>
                <a:t>xhtml+xml</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Accept-Language: </a:t>
              </a:r>
              <a:r>
                <a:rPr lang="en-US" altLang="en-US" sz="1800" b="1" dirty="0" err="1">
                  <a:latin typeface="Courier New" panose="02070309020205020404" pitchFamily="49" charset="0"/>
                </a:rPr>
                <a:t>en-us,en;q</a:t>
              </a:r>
              <a:r>
                <a:rPr lang="en-US" altLang="en-US" sz="1800" b="1" dirty="0">
                  <a:latin typeface="Courier New" panose="02070309020205020404" pitchFamily="49" charset="0"/>
                </a:rPr>
                <a:t>=0.5\r\n</a:t>
              </a:r>
            </a:p>
            <a:p>
              <a:pPr>
                <a:lnSpc>
                  <a:spcPct val="90000"/>
                </a:lnSpc>
                <a:spcBef>
                  <a:spcPct val="0"/>
                </a:spcBef>
              </a:pPr>
              <a:r>
                <a:rPr lang="en-US" altLang="en-US" sz="1800" b="1" dirty="0">
                  <a:latin typeface="Courier New" panose="02070309020205020404" pitchFamily="49" charset="0"/>
                </a:rPr>
                <a:t>Accept-Encoding: </a:t>
              </a:r>
              <a:r>
                <a:rPr lang="en-US" altLang="en-US" sz="1800" b="1" dirty="0" err="1">
                  <a:latin typeface="Courier New" panose="02070309020205020404" pitchFamily="49" charset="0"/>
                </a:rPr>
                <a:t>gzip,deflate</a:t>
              </a:r>
              <a:r>
                <a:rPr lang="en-US" altLang="en-US" sz="1800" b="1" dirty="0">
                  <a:latin typeface="Courier New" panose="02070309020205020404" pitchFamily="49" charset="0"/>
                </a:rPr>
                <a:t>\r\n</a:t>
              </a:r>
            </a:p>
            <a:p>
              <a:pPr>
                <a:lnSpc>
                  <a:spcPct val="90000"/>
                </a:lnSpc>
                <a:spcBef>
                  <a:spcPct val="0"/>
                </a:spcBef>
              </a:pPr>
              <a:r>
                <a:rPr lang="en-US" altLang="en-US" sz="1800" b="1" dirty="0">
                  <a:latin typeface="Courier New" panose="02070309020205020404" pitchFamily="49" charset="0"/>
                </a:rPr>
                <a:t>Accept-Charset: ISO-8859-1,utf-8;q=0.7\r\n</a:t>
              </a:r>
            </a:p>
            <a:p>
              <a:pPr>
                <a:lnSpc>
                  <a:spcPct val="90000"/>
                </a:lnSpc>
                <a:spcBef>
                  <a:spcPct val="0"/>
                </a:spcBef>
              </a:pPr>
              <a:r>
                <a:rPr lang="en-US" altLang="en-US" sz="1800" b="1" dirty="0">
                  <a:latin typeface="Courier New" panose="02070309020205020404" pitchFamily="49" charset="0"/>
                </a:rPr>
                <a:t>Keep-Alive: 115\r\n</a:t>
              </a:r>
            </a:p>
            <a:p>
              <a:pPr>
                <a:lnSpc>
                  <a:spcPct val="90000"/>
                </a:lnSpc>
                <a:spcBef>
                  <a:spcPct val="0"/>
                </a:spcBef>
              </a:pPr>
              <a:r>
                <a:rPr lang="en-US" altLang="en-US" sz="1800" b="1" dirty="0">
                  <a:latin typeface="Courier New" panose="02070309020205020404" pitchFamily="49" charset="0"/>
                </a:rPr>
                <a:t>Connection: keep-alive\r\n</a:t>
              </a:r>
            </a:p>
            <a:p>
              <a:pPr>
                <a:lnSpc>
                  <a:spcPct val="90000"/>
                </a:lnSpc>
                <a:spcBef>
                  <a:spcPct val="0"/>
                </a:spcBef>
              </a:pPr>
              <a:r>
                <a:rPr lang="en-US" altLang="en-US" sz="1800" b="1" dirty="0">
                  <a:latin typeface="Courier New" panose="02070309020205020404" pitchFamily="49" charset="0"/>
                </a:rPr>
                <a:t>\r\n</a:t>
              </a:r>
            </a:p>
          </p:txBody>
        </p:sp>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mn-lt"/>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latin typeface="+mn-lt"/>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t>* Check out the online interactive exercises for more examples: h</a:t>
              </a:r>
              <a:r>
                <a:rPr lang="en-US" altLang="en-US" sz="1200" dirty="0"/>
                <a:t>ttp://</a:t>
              </a:r>
              <a:r>
                <a:rPr lang="en-US" altLang="en-US" sz="1200" dirty="0" err="1"/>
                <a:t>gaia.cs.umass.edu</a:t>
              </a:r>
              <a:r>
                <a:rPr lang="en-US" altLang="en-US" sz="1200" dirty="0"/>
                <a:t>/</a:t>
              </a:r>
              <a:r>
                <a:rPr lang="en-US" altLang="en-US" sz="1200" dirty="0" err="1"/>
                <a:t>kurose_ross</a:t>
              </a:r>
              <a:r>
                <a:rPr lang="en-US" altLang="en-US" sz="1200" dirty="0"/>
                <a:t>/interactive/</a:t>
              </a:r>
            </a:p>
          </p:txBody>
        </p:sp>
      </p:grpSp>
    </p:spTree>
    <p:extLst>
      <p:ext uri="{BB962C8B-B14F-4D97-AF65-F5344CB8AC3E}">
        <p14:creationId xmlns:p14="http://schemas.microsoft.com/office/powerpoint/2010/main" val="19741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27</a:t>
            </a:fld>
            <a:endParaRPr lang="en-US"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request</a:t>
            </a:r>
          </a:p>
          <a:p>
            <a:pPr>
              <a:lnSpc>
                <a:spcPct val="90000"/>
              </a:lnSpc>
              <a:spcBef>
                <a:spcPct val="0"/>
              </a:spcBef>
            </a:pPr>
            <a:r>
              <a:rPr lang="en-US" altLang="en-US">
                <a:solidFill>
                  <a:srgbClr val="CC0000"/>
                </a:solidFill>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header</a:t>
            </a:r>
          </a:p>
          <a:p>
            <a:pPr>
              <a:lnSpc>
                <a:spcPct val="90000"/>
              </a:lnSpc>
              <a:spcBef>
                <a:spcPct val="0"/>
              </a:spcBef>
            </a:pPr>
            <a:r>
              <a:rPr lang="en-US" altLang="en-US">
                <a:solidFill>
                  <a:srgbClr val="CC0000"/>
                </a:solidFill>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a:solidFill>
                  <a:srgbClr val="CC0000"/>
                </a:solidFill>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solidFill>
                  <a:srgbClr val="000099"/>
                </a:solidFill>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a:t>~</a:t>
              </a:r>
            </a:p>
          </p:txBody>
        </p:sp>
      </p:grpSp>
    </p:spTree>
    <p:extLst>
      <p:ext uri="{BB962C8B-B14F-4D97-AF65-F5344CB8AC3E}">
        <p14:creationId xmlns:p14="http://schemas.microsoft.com/office/powerpoint/2010/main" val="243008201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28</a:t>
            </a:fld>
            <a:endParaRPr lang="en-US"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POST method:</a:t>
            </a:r>
          </a:p>
          <a:p>
            <a:pPr marL="233363" indent="-233363">
              <a:spcBef>
                <a:spcPts val="400"/>
              </a:spcBef>
              <a:buFont typeface="Wingdings" charset="2"/>
              <a:buChar char="§"/>
              <a:defRPr/>
            </a:pPr>
            <a:r>
              <a:rPr lang="en-US" sz="2400" dirty="0"/>
              <a:t>web page often includes form input</a:t>
            </a:r>
          </a:p>
          <a:p>
            <a:pPr marL="233363" indent="-233363">
              <a:spcBef>
                <a:spcPts val="400"/>
              </a:spcBef>
              <a:buFont typeface="Wingdings" charset="2"/>
              <a:buChar char="§"/>
              <a:defRPr/>
            </a:pPr>
            <a:r>
              <a:rPr lang="en-US" sz="2400" dirty="0"/>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GET method </a:t>
            </a:r>
            <a:r>
              <a:rPr lang="en-US" sz="2400" dirty="0"/>
              <a:t>(for sending data to server):</a:t>
            </a:r>
            <a:endParaRPr lang="en-US" dirty="0"/>
          </a:p>
          <a:p>
            <a:pPr marL="233363" indent="-233363">
              <a:buFont typeface="Wingdings" charset="2"/>
              <a:buChar char="§"/>
              <a:defRPr/>
            </a:pPr>
            <a:r>
              <a:rPr lang="en-US" sz="2400" dirty="0"/>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800" b="1" dirty="0" err="1">
                <a:latin typeface="Courier New" panose="02070309020205020404" pitchFamily="49" charset="0"/>
              </a:rPr>
              <a:t>www.somesite.com</a:t>
            </a:r>
            <a:r>
              <a:rPr lang="en-US" altLang="en-US" sz="1800" b="1" dirty="0">
                <a:latin typeface="Courier New" panose="02070309020205020404" pitchFamily="49" charset="0"/>
              </a:rPr>
              <a:t>/</a:t>
            </a:r>
            <a:r>
              <a:rPr lang="en-US" altLang="en-US" sz="1800" b="1" dirty="0" err="1">
                <a:latin typeface="Courier New" panose="02070309020205020404" pitchFamily="49" charset="0"/>
              </a:rPr>
              <a:t>animalsearch?monkeys&amp;banana</a:t>
            </a:r>
            <a:endParaRPr lang="en-US" altLang="en-US" sz="1800" b="1" dirty="0">
              <a:latin typeface="Courier New" panose="02070309020205020404" pitchFamily="49" charset="0"/>
            </a:endParaRP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HEAD method:</a:t>
            </a:r>
          </a:p>
          <a:p>
            <a:pPr marL="233363" indent="-233363">
              <a:spcBef>
                <a:spcPts val="400"/>
              </a:spcBef>
              <a:buFont typeface="Wingdings" charset="2"/>
              <a:buChar char="§"/>
              <a:defRPr/>
            </a:pPr>
            <a:r>
              <a:rPr lang="en-US" sz="2400" dirty="0"/>
              <a:t>requests headers (only) that would be returned</a:t>
            </a:r>
            <a:r>
              <a:rPr lang="en-US" sz="2400" i="1" dirty="0"/>
              <a:t> </a:t>
            </a:r>
            <a:r>
              <a:rPr lang="en-US" sz="2400" i="1" dirty="0" smtClean="0"/>
              <a:t>if </a:t>
            </a:r>
            <a:r>
              <a:rPr lang="en-US" sz="2400" dirty="0"/>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charset="0"/>
              <a:buNone/>
              <a:defRPr/>
            </a:pPr>
            <a:r>
              <a:rPr lang="en-US" u="sng" dirty="0">
                <a:solidFill>
                  <a:srgbClr val="CC0000"/>
                </a:solidFill>
              </a:rPr>
              <a:t>PUT method:</a:t>
            </a:r>
          </a:p>
          <a:p>
            <a:pPr marL="233363" indent="-233363">
              <a:spcBef>
                <a:spcPts val="400"/>
              </a:spcBef>
              <a:buFont typeface="Wingdings" charset="2"/>
              <a:buChar char="§"/>
              <a:defRPr/>
            </a:pPr>
            <a:r>
              <a:rPr lang="en-US" sz="2400" dirty="0"/>
              <a:t>uploads new file (object) to server</a:t>
            </a:r>
          </a:p>
          <a:p>
            <a:pPr marL="233363" indent="-233363">
              <a:spcBef>
                <a:spcPts val="400"/>
              </a:spcBef>
              <a:buFont typeface="Wingdings" charset="2"/>
              <a:buChar char="§"/>
              <a:defRPr/>
            </a:pPr>
            <a:r>
              <a:rPr lang="en-US" sz="2400" dirty="0"/>
              <a:t>completely replaces file that exists at specified URL with content in entity body of POST HTTP request message</a:t>
            </a:r>
          </a:p>
        </p:txBody>
      </p:sp>
    </p:spTree>
    <p:extLst>
      <p:ext uri="{BB962C8B-B14F-4D97-AF65-F5344CB8AC3E}">
        <p14:creationId xmlns:p14="http://schemas.microsoft.com/office/powerpoint/2010/main" val="3554971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29</a:t>
            </a:fld>
            <a:endParaRPr lang="en-US"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A3"/>
                </a:solidFill>
                <a:latin typeface="+mn-lt"/>
              </a:rPr>
              <a:t>status line (protocol</a:t>
            </a:r>
          </a:p>
          <a:p>
            <a:pPr>
              <a:spcBef>
                <a:spcPct val="0"/>
              </a:spcBef>
              <a:buClrTx/>
              <a:buSzTx/>
              <a:buFontTx/>
              <a:buNone/>
            </a:pPr>
            <a:r>
              <a:rPr lang="en-US" altLang="en-US" sz="2400" dirty="0" err="1" smtClean="0">
                <a:solidFill>
                  <a:srgbClr val="0000A3"/>
                </a:solidFill>
                <a:latin typeface="+mn-lt"/>
              </a:rPr>
              <a:t>Status_code</a:t>
            </a:r>
            <a:r>
              <a:rPr lang="en-US" altLang="en-US" sz="2400" dirty="0" smtClean="0">
                <a:solidFill>
                  <a:srgbClr val="0000A3"/>
                </a:solidFill>
                <a:latin typeface="+mn-lt"/>
              </a:rPr>
              <a:t> </a:t>
            </a:r>
            <a:r>
              <a:rPr lang="en-US" altLang="en-US" sz="2400" dirty="0" err="1" smtClean="0">
                <a:solidFill>
                  <a:srgbClr val="0000A3"/>
                </a:solidFill>
                <a:latin typeface="+mn-lt"/>
              </a:rPr>
              <a:t>status</a:t>
            </a:r>
            <a:r>
              <a:rPr lang="en-US" altLang="en-US" sz="2400" dirty="0" err="1">
                <a:solidFill>
                  <a:srgbClr val="0000A3"/>
                </a:solidFill>
              </a:rPr>
              <a:t>_</a:t>
            </a:r>
            <a:r>
              <a:rPr lang="en-US" altLang="en-US" sz="2400" dirty="0" err="1" smtClean="0">
                <a:solidFill>
                  <a:srgbClr val="0000A3"/>
                </a:solidFill>
                <a:latin typeface="+mn-lt"/>
              </a:rPr>
              <a:t>phrase</a:t>
            </a:r>
            <a:r>
              <a:rPr lang="en-US" altLang="en-US" sz="2400" dirty="0">
                <a:solidFill>
                  <a:srgbClr val="0000A3"/>
                </a:solidFill>
                <a:latin typeface="+mn-lt"/>
              </a:rPr>
              <a:t>)</a:t>
            </a:r>
            <a:endParaRPr lang="en-US" altLang="en-US" sz="2800" dirty="0">
              <a:solidFill>
                <a:srgbClr val="0000A3"/>
              </a:solidFill>
              <a:latin typeface="+mn-lt"/>
            </a:endParaRPr>
          </a:p>
        </p:txBody>
      </p:sp>
      <p:sp>
        <p:nvSpPr>
          <p:cNvPr id="89" name="Freeform 7">
            <a:extLst>
              <a:ext uri="{FF2B5EF4-FFF2-40B4-BE49-F238E27FC236}">
                <a16:creationId xmlns:a16="http://schemas.microsoft.com/office/drawing/2014/main" id="{CE30C96D-6890-834E-943D-561719CDCAE9}"/>
              </a:ext>
            </a:extLst>
          </p:cNvPr>
          <p:cNvSpPr>
            <a:spLocks/>
          </p:cNvSpPr>
          <p:nvPr/>
        </p:nvSpPr>
        <p:spPr bwMode="auto">
          <a:xfrm>
            <a:off x="4945743" y="1971229"/>
            <a:ext cx="257175" cy="2941638"/>
          </a:xfrm>
          <a:custGeom>
            <a:avLst/>
            <a:gdLst>
              <a:gd name="T0" fmla="*/ 2147483647 w 162"/>
              <a:gd name="T1" fmla="*/ 2147483647 h 1428"/>
              <a:gd name="T2" fmla="*/ 0 w 162"/>
              <a:gd name="T3" fmla="*/ 0 h 1428"/>
              <a:gd name="T4" fmla="*/ 0 w 162"/>
              <a:gd name="T5" fmla="*/ 2147483647 h 1428"/>
              <a:gd name="T6" fmla="*/ 2147483647 w 162"/>
              <a:gd name="T7" fmla="*/ 2147483647 h 1428"/>
              <a:gd name="T8" fmla="*/ 0 60000 65536"/>
              <a:gd name="T9" fmla="*/ 0 60000 65536"/>
              <a:gd name="T10" fmla="*/ 0 60000 65536"/>
              <a:gd name="T11" fmla="*/ 0 60000 65536"/>
              <a:gd name="T12" fmla="*/ 0 w 162"/>
              <a:gd name="T13" fmla="*/ 0 h 1428"/>
              <a:gd name="T14" fmla="*/ 162 w 162"/>
              <a:gd name="T15" fmla="*/ 1428 h 1428"/>
            </a:gdLst>
            <a:ahLst/>
            <a:cxnLst>
              <a:cxn ang="T8">
                <a:pos x="T0" y="T1"/>
              </a:cxn>
              <a:cxn ang="T9">
                <a:pos x="T2" y="T3"/>
              </a:cxn>
              <a:cxn ang="T10">
                <a:pos x="T4" y="T5"/>
              </a:cxn>
              <a:cxn ang="T11">
                <a:pos x="T6" y="T7"/>
              </a:cxn>
            </a:cxnLst>
            <a:rect l="T12" t="T13" r="T14" b="T15"/>
            <a:pathLst>
              <a:path w="162" h="1428">
                <a:moveTo>
                  <a:pt x="132" y="9"/>
                </a:moveTo>
                <a:lnTo>
                  <a:pt x="0" y="0"/>
                </a:lnTo>
                <a:lnTo>
                  <a:pt x="0" y="1428"/>
                </a:lnTo>
                <a:lnTo>
                  <a:pt x="162" y="1425"/>
                </a:lnTo>
              </a:path>
            </a:pathLst>
          </a:custGeom>
          <a:noFill/>
          <a:ln w="19050">
            <a:solidFill>
              <a:srgbClr val="0000A3"/>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685704" y="2952304"/>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spcBef>
                <a:spcPct val="0"/>
              </a:spcBef>
              <a:buClrTx/>
              <a:buSzTx/>
              <a:buFontTx/>
              <a:buNone/>
            </a:pPr>
            <a:r>
              <a:rPr lang="en-US" altLang="en-US" sz="2400" dirty="0">
                <a:solidFill>
                  <a:srgbClr val="0000A3"/>
                </a:solidFill>
                <a:latin typeface="+mn-lt"/>
              </a:rPr>
              <a:t>header</a:t>
            </a:r>
          </a:p>
          <a:p>
            <a:pPr algn="r">
              <a:spcBef>
                <a:spcPct val="0"/>
              </a:spcBef>
              <a:buClrTx/>
              <a:buSzTx/>
              <a:buFontTx/>
              <a:buNone/>
            </a:pPr>
            <a:r>
              <a:rPr lang="en-US" altLang="en-US" sz="2400" dirty="0">
                <a:solidFill>
                  <a:srgbClr val="0000A3"/>
                </a:solidFill>
                <a:latin typeface="+mn-lt"/>
              </a:rPr>
              <a:t> lines</a:t>
            </a:r>
            <a:endParaRPr lang="en-US" altLang="en-US" sz="2800" dirty="0">
              <a:solidFill>
                <a:srgbClr val="0000A3"/>
              </a:solidFill>
              <a:latin typeface="+mn-lt"/>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779412" y="4803102"/>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A3"/>
                </a:solidFill>
                <a:latin typeface="+mn-lt"/>
              </a:rPr>
              <a:t>data, e.g.,  requested</a:t>
            </a:r>
          </a:p>
          <a:p>
            <a:pPr>
              <a:spcBef>
                <a:spcPct val="0"/>
              </a:spcBef>
              <a:buClrTx/>
              <a:buSzTx/>
              <a:buFontTx/>
              <a:buNone/>
            </a:pPr>
            <a:r>
              <a:rPr lang="en-US" altLang="en-US" sz="2400" dirty="0">
                <a:solidFill>
                  <a:srgbClr val="0000A3"/>
                </a:solidFill>
                <a:latin typeface="+mn-lt"/>
              </a:rPr>
              <a:t>HTML file</a:t>
            </a:r>
            <a:endParaRPr lang="en-US" altLang="en-US" sz="2800" dirty="0">
              <a:solidFill>
                <a:srgbClr val="0000A3"/>
              </a:solidFill>
              <a:latin typeface="+mn-lt"/>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55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spcBef>
                <a:spcPct val="0"/>
              </a:spcBef>
            </a:pPr>
            <a:r>
              <a:rPr lang="en-US" altLang="en-US" sz="1800" b="1">
                <a:latin typeface="Courier New" panose="02070309020205020404" pitchFamily="49" charset="0"/>
              </a:rPr>
              <a:t>HTTP/1.1 200 OK\r\n</a:t>
            </a:r>
          </a:p>
          <a:p>
            <a:pPr>
              <a:lnSpc>
                <a:spcPct val="90000"/>
              </a:lnSpc>
              <a:spcBef>
                <a:spcPct val="0"/>
              </a:spcBef>
            </a:pPr>
            <a:r>
              <a:rPr lang="en-US" altLang="en-US" sz="1800" b="1">
                <a:latin typeface="Courier New" panose="02070309020205020404" pitchFamily="49" charset="0"/>
              </a:rPr>
              <a:t>Date: Sun, 26 Sep 2010 20:09:20 GMT\r\n</a:t>
            </a:r>
          </a:p>
          <a:p>
            <a:pPr>
              <a:lnSpc>
                <a:spcPct val="90000"/>
              </a:lnSpc>
              <a:spcBef>
                <a:spcPct val="0"/>
              </a:spcBef>
            </a:pPr>
            <a:r>
              <a:rPr lang="en-US" altLang="en-US" sz="1800" b="1">
                <a:latin typeface="Courier New" panose="02070309020205020404" pitchFamily="49" charset="0"/>
              </a:rPr>
              <a:t>Server: Apache/2.0.52 (CentOS)\r\n</a:t>
            </a:r>
          </a:p>
          <a:p>
            <a:pPr>
              <a:lnSpc>
                <a:spcPct val="90000"/>
              </a:lnSpc>
              <a:spcBef>
                <a:spcPct val="0"/>
              </a:spcBef>
            </a:pPr>
            <a:r>
              <a:rPr lang="en-US" altLang="en-US" sz="1800" b="1">
                <a:latin typeface="Courier New" panose="02070309020205020404" pitchFamily="49" charset="0"/>
              </a:rPr>
              <a:t>Last-Modified: Tue, 30 Oct 2007 17:00:02 GMT\r\n</a:t>
            </a:r>
          </a:p>
          <a:p>
            <a:pPr>
              <a:lnSpc>
                <a:spcPct val="90000"/>
              </a:lnSpc>
              <a:spcBef>
                <a:spcPct val="0"/>
              </a:spcBef>
            </a:pPr>
            <a:r>
              <a:rPr lang="en-US" altLang="en-US" sz="1800" b="1">
                <a:latin typeface="Courier New" panose="02070309020205020404" pitchFamily="49" charset="0"/>
              </a:rPr>
              <a:t>ETag: "17dc6-a5c-bf716880"\r\n</a:t>
            </a:r>
          </a:p>
          <a:p>
            <a:pPr>
              <a:lnSpc>
                <a:spcPct val="90000"/>
              </a:lnSpc>
              <a:spcBef>
                <a:spcPct val="0"/>
              </a:spcBef>
            </a:pPr>
            <a:r>
              <a:rPr lang="en-US" altLang="en-US" sz="1800" b="1">
                <a:latin typeface="Courier New" panose="02070309020205020404" pitchFamily="49" charset="0"/>
              </a:rPr>
              <a:t>Accept-Ranges: bytes\r\n</a:t>
            </a:r>
          </a:p>
          <a:p>
            <a:pPr>
              <a:lnSpc>
                <a:spcPct val="90000"/>
              </a:lnSpc>
              <a:spcBef>
                <a:spcPct val="0"/>
              </a:spcBef>
            </a:pPr>
            <a:r>
              <a:rPr lang="en-US" altLang="en-US" sz="1800" b="1">
                <a:latin typeface="Courier New" panose="02070309020205020404" pitchFamily="49" charset="0"/>
              </a:rPr>
              <a:t>Content-Length: 2652\r\n</a:t>
            </a:r>
          </a:p>
          <a:p>
            <a:pPr>
              <a:lnSpc>
                <a:spcPct val="90000"/>
              </a:lnSpc>
              <a:spcBef>
                <a:spcPct val="0"/>
              </a:spcBef>
            </a:pPr>
            <a:r>
              <a:rPr lang="en-US" altLang="en-US" sz="1800" b="1">
                <a:latin typeface="Courier New" panose="02070309020205020404" pitchFamily="49" charset="0"/>
              </a:rPr>
              <a:t>Keep-Alive: timeout=10, max=100\r\n</a:t>
            </a:r>
          </a:p>
          <a:p>
            <a:pPr>
              <a:lnSpc>
                <a:spcPct val="90000"/>
              </a:lnSpc>
              <a:spcBef>
                <a:spcPct val="0"/>
              </a:spcBef>
            </a:pPr>
            <a:r>
              <a:rPr lang="en-US" altLang="en-US" sz="1800" b="1">
                <a:latin typeface="Courier New" panose="02070309020205020404" pitchFamily="49" charset="0"/>
              </a:rPr>
              <a:t>Connection: Keep-Alive\r\n</a:t>
            </a:r>
          </a:p>
          <a:p>
            <a:pPr>
              <a:lnSpc>
                <a:spcPct val="90000"/>
              </a:lnSpc>
              <a:spcBef>
                <a:spcPct val="0"/>
              </a:spcBef>
            </a:pPr>
            <a:r>
              <a:rPr lang="en-US" altLang="en-US" sz="1800" b="1">
                <a:latin typeface="Courier New" panose="02070309020205020404" pitchFamily="49" charset="0"/>
              </a:rPr>
              <a:t>Content-Type: text/html; charset=ISO-8859-1\r\n</a:t>
            </a:r>
          </a:p>
          <a:p>
            <a:pPr>
              <a:lnSpc>
                <a:spcPct val="90000"/>
              </a:lnSpc>
              <a:spcBef>
                <a:spcPct val="0"/>
              </a:spcBef>
            </a:pPr>
            <a:r>
              <a:rPr lang="en-US" altLang="en-US" sz="1800" b="1">
                <a:latin typeface="Courier New" panose="02070309020205020404" pitchFamily="49" charset="0"/>
              </a:rPr>
              <a:t>\r\n</a:t>
            </a:r>
          </a:p>
          <a:p>
            <a:pPr>
              <a:lnSpc>
                <a:spcPct val="90000"/>
              </a:lnSpc>
              <a:spcBef>
                <a:spcPct val="0"/>
              </a:spcBef>
            </a:pPr>
            <a:r>
              <a:rPr lang="it-IT" altLang="en-US" sz="1800" b="1">
                <a:latin typeface="Courier New" panose="02070309020205020404" pitchFamily="49" charset="0"/>
              </a:rPr>
              <a:t>data data data data data ... </a:t>
            </a:r>
            <a:endParaRPr lang="en-US" altLang="en-US" sz="1800" b="1">
              <a:latin typeface="Courier New" panose="02070309020205020404" pitchFamily="49" charset="0"/>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593872" y="50462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dirty="0"/>
              <a:t>* Check out the online interactive exercises for more examples: h</a:t>
            </a:r>
            <a:r>
              <a:rPr lang="en-US" altLang="en-US" sz="1200" dirty="0"/>
              <a:t>ttp://</a:t>
            </a:r>
            <a:r>
              <a:rPr lang="en-US" altLang="en-US" sz="1200" dirty="0" err="1"/>
              <a:t>gaia.cs.umass.edu</a:t>
            </a:r>
            <a:r>
              <a:rPr lang="en-US" altLang="en-US" sz="1200" dirty="0"/>
              <a:t>/</a:t>
            </a:r>
            <a:r>
              <a:rPr lang="en-US" altLang="en-US" sz="1200" dirty="0" err="1"/>
              <a:t>kurose_ross</a:t>
            </a:r>
            <a:r>
              <a:rPr lang="en-US" altLang="en-US" sz="1200" dirty="0"/>
              <a:t>/interactive/</a:t>
            </a:r>
          </a:p>
        </p:txBody>
      </p:sp>
    </p:spTree>
    <p:extLst>
      <p:ext uri="{BB962C8B-B14F-4D97-AF65-F5344CB8AC3E}">
        <p14:creationId xmlns:p14="http://schemas.microsoft.com/office/powerpoint/2010/main" val="198190577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sz="3200" dirty="0">
                <a:solidFill>
                  <a:srgbClr val="CC0000"/>
                </a:solidFill>
                <a:ea typeface="ＭＳ Ｐゴシック" panose="020B0600070205080204" pitchFamily="34" charset="-128"/>
              </a:rPr>
              <a:t>Our goals: </a:t>
            </a:r>
          </a:p>
          <a:p>
            <a:pPr marL="460375" indent="-346075"/>
            <a:r>
              <a:rPr lang="en-US" altLang="en-US" sz="3200" dirty="0">
                <a:ea typeface="ＭＳ Ｐゴシック" panose="020B0600070205080204" pitchFamily="34" charset="-128"/>
              </a:rPr>
              <a:t>conceptual </a:t>
            </a:r>
            <a:r>
              <a:rPr lang="en-US" altLang="en-US" sz="3200" i="1" dirty="0">
                <a:ea typeface="ＭＳ Ｐゴシック" panose="020B0600070205080204" pitchFamily="34" charset="-128"/>
              </a:rPr>
              <a:t>and</a:t>
            </a:r>
            <a:r>
              <a:rPr lang="en-US" altLang="en-US" sz="3200" dirty="0">
                <a:ea typeface="ＭＳ Ｐゴシック" panose="020B0600070205080204" pitchFamily="34" charset="-128"/>
              </a:rPr>
              <a:t> implementation aspects of application-layer protocols</a:t>
            </a:r>
          </a:p>
          <a:p>
            <a:pPr lvl="1"/>
            <a:r>
              <a:rPr lang="en-US" altLang="en-US" sz="3200" dirty="0">
                <a:ea typeface="ＭＳ Ｐゴシック" panose="020B0600070205080204" pitchFamily="34" charset="-128"/>
              </a:rPr>
              <a:t>transport-layer service models</a:t>
            </a:r>
          </a:p>
          <a:p>
            <a:pPr lvl="1"/>
            <a:r>
              <a:rPr lang="en-US" altLang="en-US" sz="3200" dirty="0">
                <a:ea typeface="ＭＳ Ｐゴシック" panose="020B0600070205080204" pitchFamily="34" charset="-128"/>
              </a:rPr>
              <a:t>client-server paradigm</a:t>
            </a:r>
          </a:p>
          <a:p>
            <a:pPr lvl="1"/>
            <a:r>
              <a:rPr lang="en-US" altLang="en-US" sz="3200" dirty="0">
                <a:ea typeface="ＭＳ Ｐゴシック" panose="020B0600070205080204" pitchFamily="34" charset="-128"/>
              </a:rPr>
              <a:t>peer-to-peer paradigm</a:t>
            </a:r>
            <a:endParaRPr lang="en-US" altLang="en-US" sz="2800" dirty="0">
              <a:ea typeface="ＭＳ Ｐゴシック" panose="020B0600070205080204" pitchFamily="34" charset="-128"/>
            </a:endParaRPr>
          </a:p>
          <a:p>
            <a:endParaRPr lang="en-US" sz="3600"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learn about protocols by examining popular application-layer protocols</a:t>
            </a:r>
          </a:p>
          <a:p>
            <a:pPr marL="692150" lvl="1" indent="-349250"/>
            <a:r>
              <a:rPr lang="en-US" altLang="en-US" sz="2800" dirty="0">
                <a:ea typeface="ＭＳ Ｐゴシック" panose="020B0600070205080204" pitchFamily="34" charset="-128"/>
              </a:rPr>
              <a:t>HTTP</a:t>
            </a:r>
          </a:p>
          <a:p>
            <a:pPr marL="692150" lvl="1" indent="-349250"/>
            <a:r>
              <a:rPr lang="en-US" altLang="en-US" sz="2800" dirty="0">
                <a:ea typeface="ＭＳ Ｐゴシック" panose="020B0600070205080204" pitchFamily="34" charset="-128"/>
              </a:rPr>
              <a:t>SMTP, IMAP</a:t>
            </a:r>
          </a:p>
          <a:p>
            <a:pPr marL="692150" lvl="1" indent="-349250"/>
            <a:r>
              <a:rPr lang="en-US" altLang="en-US" sz="2800" dirty="0">
                <a:ea typeface="ＭＳ Ｐゴシック" panose="020B0600070205080204" pitchFamily="34" charset="-128"/>
              </a:rPr>
              <a:t>DNS</a:t>
            </a:r>
          </a:p>
          <a:p>
            <a:pPr marL="349250" indent="-349250"/>
            <a:r>
              <a:rPr lang="en-US" altLang="en-US" sz="3200" dirty="0">
                <a:ea typeface="ＭＳ Ｐゴシック" panose="020B0600070205080204" pitchFamily="34" charset="-128"/>
              </a:rPr>
              <a:t>programming network applications</a:t>
            </a:r>
          </a:p>
          <a:p>
            <a:pPr marL="692150" lvl="1" indent="-349250"/>
            <a:r>
              <a:rPr lang="en-US" altLang="en-US" sz="2800" dirty="0">
                <a:ea typeface="ＭＳ Ｐゴシック" panose="020B0600070205080204" pitchFamily="34" charset="-128"/>
              </a:rPr>
              <a:t>socket API</a:t>
            </a:r>
            <a:endParaRPr lang="en-US" altLang="en-US" sz="20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a:t>
            </a:fld>
            <a:endParaRPr lang="en-US" dirty="0"/>
          </a:p>
        </p:txBody>
      </p:sp>
    </p:spTree>
    <p:extLst>
      <p:ext uri="{BB962C8B-B14F-4D97-AF65-F5344CB8AC3E}">
        <p14:creationId xmlns:p14="http://schemas.microsoft.com/office/powerpoint/2010/main" val="324274647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30</a:t>
            </a:fld>
            <a:endParaRPr lang="en-US"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200 OK</a:t>
            </a:r>
          </a:p>
          <a:p>
            <a:pPr lvl="1">
              <a:lnSpc>
                <a:spcPct val="95000"/>
              </a:lnSpc>
              <a:spcBef>
                <a:spcPts val="400"/>
              </a:spcBef>
            </a:pPr>
            <a:r>
              <a:rPr lang="en-US" altLang="en-US" dirty="0">
                <a:ea typeface="ＭＳ Ｐゴシック" panose="020B0600070205080204" pitchFamily="34" charset="-128"/>
              </a:rPr>
              <a:t>request succeeded, requested object later in this message</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301 Moved Permanently</a:t>
            </a:r>
          </a:p>
          <a:p>
            <a:pPr lvl="1">
              <a:lnSpc>
                <a:spcPct val="95000"/>
              </a:lnSpc>
              <a:spcBef>
                <a:spcPts val="400"/>
              </a:spcBef>
            </a:pPr>
            <a:r>
              <a:rPr lang="en-US" altLang="en-US" dirty="0">
                <a:ea typeface="ＭＳ Ｐゴシック" panose="020B0600070205080204" pitchFamily="34" charset="-128"/>
              </a:rPr>
              <a:t>requested object moved, new location specified later in this message (in Location: field)</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400 Bad Request</a:t>
            </a:r>
          </a:p>
          <a:p>
            <a:pPr lvl="1">
              <a:lnSpc>
                <a:spcPct val="95000"/>
              </a:lnSpc>
              <a:spcBef>
                <a:spcPts val="400"/>
              </a:spcBef>
            </a:pPr>
            <a:r>
              <a:rPr lang="en-US" altLang="en-US" dirty="0">
                <a:ea typeface="ＭＳ Ｐゴシック" panose="020B0600070205080204" pitchFamily="34" charset="-128"/>
              </a:rPr>
              <a:t>request msg not understood by server</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404 Not Found</a:t>
            </a:r>
          </a:p>
          <a:p>
            <a:pPr lvl="1">
              <a:lnSpc>
                <a:spcPct val="95000"/>
              </a:lnSpc>
              <a:spcBef>
                <a:spcPts val="400"/>
              </a:spcBef>
            </a:pPr>
            <a:r>
              <a:rPr lang="en-US" altLang="en-US" dirty="0">
                <a:ea typeface="ＭＳ Ｐゴシック" panose="020B0600070205080204" pitchFamily="34" charset="-128"/>
              </a:rPr>
              <a:t>requested document not found on this server</a:t>
            </a:r>
          </a:p>
          <a:p>
            <a:pPr>
              <a:lnSpc>
                <a:spcPct val="95000"/>
              </a:lnSpc>
              <a:spcBef>
                <a:spcPts val="400"/>
              </a:spcBef>
              <a:buFont typeface="Wingdings" pitchFamily="2" charset="2"/>
              <a:buNone/>
            </a:pPr>
            <a:r>
              <a:rPr lang="en-US" altLang="en-US" dirty="0">
                <a:solidFill>
                  <a:srgbClr val="CC0000"/>
                </a:solidFill>
                <a:ea typeface="ＭＳ Ｐゴシック" panose="020B0600070205080204" pitchFamily="34" charset="-128"/>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buClr>
                <a:srgbClr val="000099"/>
              </a:buClr>
              <a:buSzPct val="100000"/>
              <a:buFont typeface="Wingdings" pitchFamily="2" charset="2"/>
              <a:buChar char="§"/>
            </a:pPr>
            <a:r>
              <a:rPr lang="en-US" altLang="en-US" sz="2800" dirty="0">
                <a:latin typeface="+mn-lt"/>
              </a:rPr>
              <a:t>status code appears in 1st line in server-to-client response message.</a:t>
            </a:r>
          </a:p>
          <a:p>
            <a:pPr>
              <a:buClr>
                <a:srgbClr val="000099"/>
              </a:buClr>
              <a:buSzPct val="100000"/>
              <a:buFont typeface="Wingdings" pitchFamily="2" charset="2"/>
              <a:buChar char="§"/>
            </a:pPr>
            <a:r>
              <a:rPr lang="en-US" altLang="en-US" sz="2800" dirty="0">
                <a:latin typeface="+mn-lt"/>
              </a:rPr>
              <a:t>some sample codes</a:t>
            </a:r>
            <a:r>
              <a:rPr lang="en-US" altLang="en-US" sz="2400" dirty="0">
                <a:latin typeface="+mn-lt"/>
              </a:rPr>
              <a:t>:</a:t>
            </a:r>
          </a:p>
        </p:txBody>
      </p:sp>
    </p:spTree>
    <p:extLst>
      <p:ext uri="{BB962C8B-B14F-4D97-AF65-F5344CB8AC3E}">
        <p14:creationId xmlns:p14="http://schemas.microsoft.com/office/powerpoint/2010/main" val="426430117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31</a:t>
            </a:fld>
            <a:endParaRPr lang="en-US"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dirty="0">
                <a:ea typeface="ＭＳ Ｐゴシック" panose="020B0600070205080204" pitchFamily="34" charset="-128"/>
              </a:rPr>
              <a:t>1. Telnet to your favorite Web server:</a:t>
            </a:r>
          </a:p>
          <a:p>
            <a:pPr lvl="2">
              <a:buFontTx/>
              <a:buNone/>
            </a:pPr>
            <a:endParaRPr lang="en-US" altLang="en-US" sz="1800" dirty="0">
              <a:ea typeface="ＭＳ Ｐゴシック" panose="020B0600070205080204" pitchFamily="34" charset="-128"/>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5718629" y="1884363"/>
            <a:ext cx="6244187"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indent="-285750">
              <a:spcBef>
                <a:spcPts val="600"/>
              </a:spcBef>
              <a:buClr>
                <a:srgbClr val="0000A3"/>
              </a:buClr>
              <a:buSzTx/>
              <a:buFont typeface="Wingdings" pitchFamily="2" charset="2"/>
              <a:buChar char="§"/>
            </a:pPr>
            <a:r>
              <a:rPr lang="en-US" altLang="en-US" dirty="0">
                <a:latin typeface="+mn-lt"/>
              </a:rPr>
              <a:t>opens TCP connection to port 80 (default HTTP server port)  at </a:t>
            </a:r>
            <a:r>
              <a:rPr lang="en-US" altLang="en-US" dirty="0" err="1">
                <a:latin typeface="+mn-lt"/>
              </a:rPr>
              <a:t>gaia.cs.umass</a:t>
            </a:r>
            <a:r>
              <a:rPr lang="en-US" altLang="en-US" dirty="0">
                <a:latin typeface="+mn-lt"/>
              </a:rPr>
              <a:t>. </a:t>
            </a:r>
            <a:r>
              <a:rPr lang="en-US" altLang="en-US" dirty="0" err="1">
                <a:latin typeface="+mn-lt"/>
              </a:rPr>
              <a:t>edu</a:t>
            </a:r>
            <a:r>
              <a:rPr lang="en-US" altLang="en-US" dirty="0">
                <a:latin typeface="+mn-lt"/>
              </a:rPr>
              <a:t>.</a:t>
            </a:r>
          </a:p>
          <a:p>
            <a:pPr marL="285750" indent="-285750">
              <a:spcBef>
                <a:spcPts val="600"/>
              </a:spcBef>
              <a:buClr>
                <a:srgbClr val="0000A3"/>
              </a:buClr>
              <a:buSzTx/>
              <a:buFont typeface="Wingdings" pitchFamily="2" charset="2"/>
              <a:buChar char="§"/>
            </a:pPr>
            <a:r>
              <a:rPr lang="en-US" altLang="en-US" dirty="0">
                <a:latin typeface="+mn-lt"/>
              </a:rPr>
              <a:t>anything typed in will be sent  to port 80 at </a:t>
            </a:r>
            <a:r>
              <a:rPr lang="en-US" altLang="en-US" dirty="0" err="1">
                <a:latin typeface="+mn-lt"/>
              </a:rPr>
              <a:t>gaia.cs.umass.edu</a:t>
            </a:r>
            <a:endParaRPr lang="en-US" altLang="en-US" sz="2800" dirty="0">
              <a:latin typeface="+mn-lt"/>
            </a:endParaRPr>
          </a:p>
        </p:txBody>
      </p:sp>
      <p:sp>
        <p:nvSpPr>
          <p:cNvPr id="8" name="Text Box 6">
            <a:extLst>
              <a:ext uri="{FF2B5EF4-FFF2-40B4-BE49-F238E27FC236}">
                <a16:creationId xmlns:a16="http://schemas.microsoft.com/office/drawing/2014/main" id="{A05D1437-BBD8-714B-ADDF-C3F7DEF74ECB}"/>
              </a:ext>
            </a:extLst>
          </p:cNvPr>
          <p:cNvSpPr txBox="1">
            <a:spLocks noChangeArrowheads="1"/>
          </p:cNvSpPr>
          <p:nvPr/>
        </p:nvSpPr>
        <p:spPr bwMode="auto">
          <a:xfrm>
            <a:off x="1124351" y="1998799"/>
            <a:ext cx="433965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b="1" dirty="0">
                <a:solidFill>
                  <a:srgbClr val="CC0000"/>
                </a:solidFill>
                <a:latin typeface="Courier New" panose="02070309020205020404" pitchFamily="49" charset="0"/>
              </a:rPr>
              <a:t>telnet </a:t>
            </a:r>
            <a:r>
              <a:rPr lang="en-US" altLang="en-US" b="1" dirty="0" err="1">
                <a:solidFill>
                  <a:srgbClr val="CC0000"/>
                </a:solidFill>
                <a:latin typeface="Courier New" panose="02070309020205020404" pitchFamily="49" charset="0"/>
              </a:rPr>
              <a:t>gaia.cs.umass.edu</a:t>
            </a:r>
            <a:r>
              <a:rPr lang="en-US" altLang="en-US" b="1" dirty="0">
                <a:solidFill>
                  <a:srgbClr val="CC0000"/>
                </a:solidFill>
                <a:latin typeface="Courier New" panose="02070309020205020404" pitchFamily="49" charset="0"/>
              </a:rPr>
              <a:t> 80</a:t>
            </a:r>
            <a:endParaRPr lang="en-US" altLang="en-US" sz="3200" dirty="0">
              <a:solidFill>
                <a:srgbClr val="CC0000"/>
              </a:solidFill>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dirty="0">
                  <a:latin typeface="+mn-lt"/>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1243449" cy="2045073"/>
            <a:chOff x="727530" y="3145663"/>
            <a:chExt cx="11243449"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dirty="0">
                  <a:latin typeface="+mn-lt"/>
                </a:rPr>
                <a:t>2. type in a GET HTTP request:</a:t>
              </a:r>
            </a:p>
            <a:p>
              <a:pPr lvl="2">
                <a:buClrTx/>
                <a:buSzTx/>
                <a:buFontTx/>
                <a:buNone/>
              </a:pPr>
              <a:endParaRPr lang="en-US" altLang="en-US" sz="1800" dirty="0">
                <a:latin typeface="Comic Sans MS" panose="030F0902030302020204" pitchFamily="66" charset="0"/>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solidFill>
                    <a:srgbClr val="CC0000"/>
                  </a:solidFill>
                  <a:latin typeface="Courier New" panose="02070309020205020404" pitchFamily="49" charset="0"/>
                </a:rPr>
                <a:t>GET /</a:t>
              </a:r>
              <a:r>
                <a:rPr lang="en-US" altLang="en-US" b="1" dirty="0" err="1">
                  <a:solidFill>
                    <a:srgbClr val="CC0000"/>
                  </a:solidFill>
                  <a:latin typeface="Courier New" panose="02070309020205020404" pitchFamily="49" charset="0"/>
                </a:rPr>
                <a:t>kurose_ross</a:t>
              </a:r>
              <a:r>
                <a:rPr lang="en-US" altLang="en-US" b="1" dirty="0">
                  <a:solidFill>
                    <a:srgbClr val="CC0000"/>
                  </a:solidFill>
                  <a:latin typeface="Courier New" panose="02070309020205020404" pitchFamily="49" charset="0"/>
                </a:rPr>
                <a:t>/interactive/</a:t>
              </a:r>
              <a:r>
                <a:rPr lang="en-US" altLang="en-US" b="1" dirty="0" err="1">
                  <a:solidFill>
                    <a:srgbClr val="CC0000"/>
                  </a:solidFill>
                  <a:latin typeface="Courier New" panose="02070309020205020404" pitchFamily="49" charset="0"/>
                </a:rPr>
                <a:t>index.php</a:t>
              </a:r>
              <a:r>
                <a:rPr lang="en-US" altLang="en-US" b="1" dirty="0">
                  <a:solidFill>
                    <a:srgbClr val="CC0000"/>
                  </a:solidFill>
                  <a:latin typeface="Courier New" panose="02070309020205020404" pitchFamily="49" charset="0"/>
                </a:rPr>
                <a:t> HTTP/1.1</a:t>
              </a:r>
            </a:p>
            <a:p>
              <a:pPr>
                <a:spcBef>
                  <a:spcPct val="0"/>
                </a:spcBef>
                <a:buClrTx/>
                <a:buSzTx/>
                <a:buFontTx/>
                <a:buNone/>
              </a:pPr>
              <a:r>
                <a:rPr lang="en-US" altLang="en-US" b="1" dirty="0">
                  <a:solidFill>
                    <a:srgbClr val="CC0000"/>
                  </a:solidFill>
                  <a:latin typeface="Courier New" panose="02070309020205020404" pitchFamily="49" charset="0"/>
                </a:rPr>
                <a:t>Host: </a:t>
              </a:r>
              <a:r>
                <a:rPr lang="en-US" altLang="en-US" b="1" dirty="0" err="1">
                  <a:solidFill>
                    <a:srgbClr val="CC0000"/>
                  </a:solidFill>
                  <a:latin typeface="Courier New" panose="02070309020205020404" pitchFamily="49" charset="0"/>
                </a:rPr>
                <a:t>gaia.cs.umass.edu</a:t>
              </a:r>
              <a:endParaRPr lang="en-US" altLang="en-US" b="1" dirty="0">
                <a:solidFill>
                  <a:srgbClr val="CC0000"/>
                </a:solidFill>
                <a:latin typeface="Courier New" panose="02070309020205020404" pitchFamily="49" charset="0"/>
              </a:endParaRP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5726792" y="4175073"/>
              <a:ext cx="6244187"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5750" indent="-285750">
                <a:spcBef>
                  <a:spcPct val="0"/>
                </a:spcBef>
                <a:buClr>
                  <a:srgbClr val="0000A3"/>
                </a:buClr>
                <a:buSzTx/>
                <a:buFont typeface="Wingdings" pitchFamily="2" charset="2"/>
                <a:buChar char="§"/>
              </a:pPr>
              <a:r>
                <a:rPr lang="en-US" altLang="en-US" dirty="0">
                  <a:latin typeface="+mn-lt"/>
                </a:rPr>
                <a:t>by typing this in (hit carriage return twice), you send this minimal (but complete)  GET request to HTTP server</a:t>
              </a:r>
            </a:p>
          </p:txBody>
        </p:sp>
      </p:grpSp>
    </p:spTree>
    <p:extLst>
      <p:ext uri="{BB962C8B-B14F-4D97-AF65-F5344CB8AC3E}">
        <p14:creationId xmlns:p14="http://schemas.microsoft.com/office/powerpoint/2010/main" val="275422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32</a:t>
            </a:fld>
            <a:endParaRPr lang="en-US"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273412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ea typeface="ＭＳ Ｐゴシック" panose="020B0600070205080204" pitchFamily="34" charset="-128"/>
              </a:rPr>
              <a:t>Recall:  HTTP GET/response interaction is </a:t>
            </a:r>
            <a:r>
              <a:rPr lang="en-US" altLang="en-US" sz="3200" i="1" dirty="0">
                <a:solidFill>
                  <a:srgbClr val="C00000"/>
                </a:solidFill>
                <a:ea typeface="ＭＳ Ｐゴシック" panose="020B0600070205080204" pitchFamily="34" charset="-128"/>
              </a:rPr>
              <a:t>stateless</a:t>
            </a:r>
          </a:p>
          <a:p>
            <a:r>
              <a:rPr lang="en-US" altLang="en-US" dirty="0">
                <a:ea typeface="ＭＳ Ｐゴシック" panose="020B0600070205080204" pitchFamily="34" charset="-128"/>
              </a:rPr>
              <a:t>no notion of multi-step exchanges of HTTP messages to complete a Web “transaction” </a:t>
            </a:r>
          </a:p>
          <a:p>
            <a:pPr lvl="1"/>
            <a:r>
              <a:rPr lang="en-US" altLang="en-US" dirty="0">
                <a:ea typeface="ＭＳ Ｐゴシック" panose="020B0600070205080204" pitchFamily="34" charset="-128"/>
              </a:rPr>
              <a:t>no need for client/server to track “state” of multi-step exchange</a:t>
            </a:r>
          </a:p>
          <a:p>
            <a:pPr lvl="1"/>
            <a:r>
              <a:rPr lang="en-US" altLang="en-US" dirty="0">
                <a:ea typeface="ＭＳ Ｐゴシック" panose="020B0600070205080204" pitchFamily="34" charset="-128"/>
              </a:rPr>
              <a:t>all HTTP requests are independent of each other</a:t>
            </a:r>
          </a:p>
          <a:p>
            <a:pPr lvl="1"/>
            <a:r>
              <a:rPr lang="en-US" altLang="en-US" dirty="0">
                <a:ea typeface="ＭＳ Ｐゴシック" panose="020B0600070205080204" pitchFamily="34" charset="-128"/>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r>
              <a:rPr lang="en-US" dirty="0">
                <a:solidFill>
                  <a:srgbClr val="0000A3"/>
                </a:solidFill>
              </a:rPr>
              <a:t>a stateful protocol: </a:t>
            </a:r>
            <a:r>
              <a:rPr lang="en-US" dirty="0"/>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a:solidFill>
                  <a:schemeClr val="bg1">
                    <a:lumMod val="65000"/>
                  </a:schemeClr>
                </a:solidFill>
                <a:latin typeface="+mn-lt"/>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1400">
                <a:solidFill>
                  <a:schemeClr val="bg1">
                    <a:lumMod val="65000"/>
                  </a:schemeClr>
                </a:solidFill>
                <a:latin typeface="+mn-lt"/>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400"/>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2400">
                <a:solidFill>
                  <a:srgbClr val="FF0000"/>
                </a:solidFill>
                <a:latin typeface="+mn-lt"/>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400"/>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r>
                <a:rPr lang="en-US" sz="1400" dirty="0"/>
                <a:t>OK</a:t>
              </a:r>
              <a:endParaRPr lang="en-US" sz="1400" i="1" dirty="0"/>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r>
                <a:rPr lang="en-US" sz="1400" dirty="0"/>
                <a:t>OK</a:t>
              </a:r>
              <a:endParaRPr lang="en-US" sz="1400" i="1" dirty="0"/>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r>
                <a:rPr lang="en-US" sz="1400" dirty="0"/>
                <a:t>unlock </a:t>
              </a:r>
              <a:r>
                <a:rPr lang="en-US" sz="1400" i="1" dirty="0"/>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r>
                <a:rPr lang="en-US" sz="1400" dirty="0"/>
                <a:t>OK</a:t>
              </a:r>
              <a:endParaRPr lang="en-US" sz="1400" i="1" dirty="0"/>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r>
                <a:rPr lang="en-US" sz="1400" dirty="0"/>
                <a:t>update </a:t>
              </a:r>
              <a:r>
                <a:rPr lang="en-US" sz="1400" i="1" dirty="0"/>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r>
                <a:rPr lang="en-US" sz="1400" dirty="0"/>
                <a:t>update </a:t>
              </a:r>
              <a:r>
                <a:rPr lang="en-US" sz="1400" i="1" dirty="0"/>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r>
                <a:rPr lang="en-US" sz="1400" dirty="0"/>
                <a:t>lock data record </a:t>
              </a:r>
              <a:r>
                <a:rPr lang="en-US" sz="1400" i="1" dirty="0"/>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r>
                <a:rPr lang="en-US" sz="1400" dirty="0"/>
                <a:t>OK</a:t>
              </a:r>
              <a:endParaRPr lang="en-US" sz="1400" i="1" dirty="0"/>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r>
                <a:rPr lang="en-US" sz="1400" i="1" dirty="0"/>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r>
              <a:rPr lang="en-US" sz="1400" i="1" dirty="0"/>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r>
                <a:rPr lang="en-US" sz="1400" i="1" dirty="0"/>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r>
                <a:rPr lang="en-US" sz="1400" i="1" dirty="0"/>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latin typeface="Times New Roman" panose="02020603050405020304" pitchFamily="18" charset="0"/>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r>
                <a:rPr lang="en-US" sz="1400" i="1" dirty="0"/>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95870" y="4140346"/>
            <a:ext cx="414291" cy="338554"/>
          </a:xfrm>
          <a:prstGeom prst="rect">
            <a:avLst/>
          </a:prstGeom>
          <a:noFill/>
        </p:spPr>
        <p:txBody>
          <a:bodyPr wrap="square" rtlCol="0">
            <a:spAutoFit/>
          </a:bodyPr>
          <a:lstStyle/>
          <a:p>
            <a:r>
              <a:rPr lang="en-US" sz="1600" i="1" dirty="0">
                <a:solidFill>
                  <a:srgbClr val="0000A3"/>
                </a:solidFill>
              </a:rPr>
              <a:t>t’</a:t>
            </a:r>
            <a:endParaRPr lang="en-US" sz="1600" i="1" dirty="0"/>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r>
              <a:rPr lang="en-US" sz="1600" i="1" dirty="0">
                <a:solidFill>
                  <a:srgbClr val="C00000"/>
                </a:solidFill>
              </a:rPr>
              <a:t>Q: </a:t>
            </a:r>
            <a:r>
              <a:rPr lang="en-US" sz="1600" dirty="0"/>
              <a:t>what happens if network connection or client crashes at </a:t>
            </a:r>
            <a:r>
              <a:rPr lang="en-US" sz="1600" i="1" dirty="0"/>
              <a:t>t’ </a:t>
            </a:r>
            <a:r>
              <a:rPr lang="en-US" sz="1600" dirty="0"/>
              <a:t>?</a:t>
            </a:r>
          </a:p>
        </p:txBody>
      </p:sp>
    </p:spTree>
    <p:extLst>
      <p:ext uri="{BB962C8B-B14F-4D97-AF65-F5344CB8AC3E}">
        <p14:creationId xmlns:p14="http://schemas.microsoft.com/office/powerpoint/2010/main" val="2359085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33</a:t>
            </a:fld>
            <a:endParaRPr lang="en-US"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ea typeface="ＭＳ Ｐゴシック" panose="020B0600070205080204" pitchFamily="34" charset="-128"/>
              </a:rPr>
              <a:t>Web sites and client browser  use </a:t>
            </a:r>
            <a:r>
              <a:rPr lang="en-US" altLang="en-US" sz="3200" i="1" dirty="0">
                <a:solidFill>
                  <a:srgbClr val="C00000"/>
                </a:solidFill>
                <a:ea typeface="ＭＳ Ｐゴシック" panose="020B0600070205080204" pitchFamily="34" charset="-128"/>
              </a:rPr>
              <a:t>cookies</a:t>
            </a:r>
            <a:r>
              <a:rPr lang="en-US" altLang="en-US" sz="3200" dirty="0">
                <a:ea typeface="ＭＳ Ｐゴシック" panose="020B0600070205080204" pitchFamily="34" charset="-128"/>
              </a:rPr>
              <a:t> to maintain some state between transactions</a:t>
            </a:r>
          </a:p>
          <a:p>
            <a:pPr>
              <a:buFont typeface="Wingdings" pitchFamily="2" charset="2"/>
              <a:buNone/>
            </a:pPr>
            <a:r>
              <a:rPr lang="en-US" altLang="en-US" sz="3200" i="1" dirty="0">
                <a:solidFill>
                  <a:srgbClr val="0000A3"/>
                </a:solidFill>
                <a:ea typeface="ＭＳ Ｐゴシック" panose="020B0600070205080204" pitchFamily="34" charset="-128"/>
              </a:rPr>
              <a:t>four components:</a:t>
            </a:r>
          </a:p>
          <a:p>
            <a:pPr lvl="1">
              <a:buFont typeface="Wingdings" pitchFamily="2" charset="2"/>
              <a:buNone/>
            </a:pPr>
            <a:r>
              <a:rPr lang="en-US" altLang="en-US" sz="2800" dirty="0">
                <a:ea typeface="ＭＳ Ｐゴシック" panose="020B0600070205080204" pitchFamily="34" charset="-128"/>
              </a:rPr>
              <a:t>1) cookie header line of HTTP </a:t>
            </a:r>
            <a:r>
              <a:rPr lang="en-US" altLang="en-US" sz="2800" i="1" dirty="0">
                <a:ea typeface="ＭＳ Ｐゴシック" panose="020B0600070205080204" pitchFamily="34" charset="-128"/>
              </a:rPr>
              <a:t>response</a:t>
            </a:r>
            <a:r>
              <a:rPr lang="en-US" altLang="en-US" sz="2800" dirty="0">
                <a:ea typeface="ＭＳ Ｐゴシック" panose="020B0600070205080204" pitchFamily="34" charset="-128"/>
              </a:rPr>
              <a:t> message</a:t>
            </a:r>
          </a:p>
          <a:p>
            <a:pPr lvl="1">
              <a:buFont typeface="Wingdings" pitchFamily="2" charset="2"/>
              <a:buNone/>
            </a:pPr>
            <a:r>
              <a:rPr lang="en-US" altLang="en-US" sz="2800" dirty="0">
                <a:ea typeface="ＭＳ Ｐゴシック" panose="020B0600070205080204" pitchFamily="34" charset="-128"/>
              </a:rPr>
              <a:t>2) cookie header line in next HTTP </a:t>
            </a:r>
            <a:r>
              <a:rPr lang="en-US" altLang="en-US" sz="2800" i="1" dirty="0">
                <a:ea typeface="ＭＳ Ｐゴシック" panose="020B0600070205080204" pitchFamily="34" charset="-128"/>
              </a:rPr>
              <a:t>request</a:t>
            </a:r>
            <a:r>
              <a:rPr lang="en-US" altLang="en-US" sz="2800" dirty="0">
                <a:ea typeface="ＭＳ Ｐゴシック" panose="020B0600070205080204" pitchFamily="34" charset="-128"/>
              </a:rPr>
              <a:t> message</a:t>
            </a:r>
          </a:p>
          <a:p>
            <a:pPr lvl="1">
              <a:buFont typeface="Wingdings" pitchFamily="2" charset="2"/>
              <a:buNone/>
            </a:pPr>
            <a:r>
              <a:rPr lang="en-US" altLang="en-US" sz="2800" dirty="0">
                <a:ea typeface="ＭＳ Ｐゴシック" panose="020B0600070205080204" pitchFamily="34" charset="-128"/>
              </a:rPr>
              <a:t>3) cookie file kept on user</a:t>
            </a:r>
            <a:r>
              <a:rPr lang="ja-JP" altLang="en-US" sz="2800">
                <a:ea typeface="ＭＳ Ｐゴシック" panose="020B0600070205080204" pitchFamily="34" charset="-128"/>
              </a:rPr>
              <a:t>’</a:t>
            </a:r>
            <a:r>
              <a:rPr lang="en-US" altLang="ja-JP" sz="2800" dirty="0">
                <a:ea typeface="ＭＳ Ｐゴシック" panose="020B0600070205080204" pitchFamily="34" charset="-128"/>
              </a:rPr>
              <a:t>s host, managed by user</a:t>
            </a:r>
            <a:r>
              <a:rPr lang="ja-JP" altLang="en-US" sz="2800">
                <a:ea typeface="ＭＳ Ｐゴシック" panose="020B0600070205080204" pitchFamily="34" charset="-128"/>
              </a:rPr>
              <a:t>’</a:t>
            </a:r>
            <a:r>
              <a:rPr lang="en-US" altLang="ja-JP" sz="2800" dirty="0">
                <a:ea typeface="ＭＳ Ｐゴシック" panose="020B0600070205080204" pitchFamily="34" charset="-128"/>
              </a:rPr>
              <a:t>s browser</a:t>
            </a:r>
          </a:p>
          <a:p>
            <a:pPr lvl="1">
              <a:buFont typeface="Wingdings" pitchFamily="2" charset="2"/>
              <a:buNone/>
            </a:pPr>
            <a:r>
              <a:rPr lang="en-US" altLang="en-US" sz="2800" dirty="0">
                <a:ea typeface="ＭＳ Ｐゴシック" panose="020B0600070205080204" pitchFamily="34" charset="-128"/>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11113">
              <a:buFont typeface="Wingdings" charset="0"/>
              <a:buNone/>
              <a:defRPr/>
            </a:pPr>
            <a:r>
              <a:rPr lang="en-US" dirty="0">
                <a:solidFill>
                  <a:srgbClr val="0000A3"/>
                </a:solidFill>
              </a:rPr>
              <a:t>Example:</a:t>
            </a:r>
          </a:p>
          <a:p>
            <a:pPr marL="233363" indent="-233363">
              <a:spcBef>
                <a:spcPts val="600"/>
              </a:spcBef>
              <a:buFont typeface="Wingdings" charset="2"/>
              <a:buChar char="§"/>
              <a:defRPr/>
            </a:pPr>
            <a:r>
              <a:rPr lang="en-US" sz="2400" dirty="0"/>
              <a:t>Susan uses browser on laptop, visits specific e-commerce site for first time</a:t>
            </a:r>
          </a:p>
          <a:p>
            <a:pPr marL="233363" indent="-233363">
              <a:spcBef>
                <a:spcPts val="600"/>
              </a:spcBef>
              <a:buFont typeface="Wingdings" charset="2"/>
              <a:buChar char="§"/>
              <a:defRPr/>
            </a:pPr>
            <a:r>
              <a:rPr lang="en-US" sz="2400" dirty="0"/>
              <a:t>when initial HTTP requests arrives at site, site creates: </a:t>
            </a:r>
          </a:p>
          <a:p>
            <a:pPr marL="685800" lvl="1" indent="-228600">
              <a:spcBef>
                <a:spcPts val="600"/>
              </a:spcBef>
              <a:buFont typeface="Arial"/>
              <a:buChar char="•"/>
              <a:defRPr/>
            </a:pPr>
            <a:r>
              <a:rPr lang="en-US" dirty="0"/>
              <a:t>unique ID (aka “cookie”)</a:t>
            </a:r>
          </a:p>
          <a:p>
            <a:pPr marL="685800" lvl="1" indent="-228600">
              <a:spcBef>
                <a:spcPts val="600"/>
              </a:spcBef>
              <a:buFont typeface="Arial"/>
              <a:buChar char="•"/>
              <a:defRPr/>
            </a:pPr>
            <a:r>
              <a:rPr lang="en-US" dirty="0"/>
              <a:t>entry in backend database for ID</a:t>
            </a:r>
          </a:p>
          <a:p>
            <a:pPr marL="342900" indent="-228600">
              <a:spcBef>
                <a:spcPts val="600"/>
              </a:spcBef>
              <a:buFont typeface="Arial"/>
              <a:buChar char="•"/>
              <a:defRPr/>
            </a:pPr>
            <a:r>
              <a:rPr lang="en-US" sz="2400" dirty="0"/>
              <a:t>subsequent HTTP requests from Susan to this site will contain cookie ID value, allowing site to “identify” Susan</a:t>
            </a:r>
          </a:p>
        </p:txBody>
      </p:sp>
    </p:spTree>
    <p:extLst>
      <p:ext uri="{BB962C8B-B14F-4D97-AF65-F5344CB8AC3E}">
        <p14:creationId xmlns:p14="http://schemas.microsoft.com/office/powerpoint/2010/main" val="26808882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4"/>
                                        </p:tgtEl>
                                        <p:attrNameLst>
                                          <p:attrName>style.visibility</p:attrName>
                                        </p:attrNameLst>
                                      </p:cBhvr>
                                      <p:to>
                                        <p:strVal val="visible"/>
                                      </p:to>
                                    </p:set>
                                    <p:animEffect transition="in" filter="dissolve">
                                      <p:cBhvr>
                                        <p:cTn id="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34</a:t>
            </a:fld>
            <a:endParaRPr lang="en-US"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72999" y="1555531"/>
            <a:ext cx="9669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ea typeface="ＭＳ Ｐゴシック" panose="020B0600070205080204" pitchFamily="34" charset="-128"/>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msg</a:t>
                </a:r>
                <a:endParaRPr kumimoji="0" lang="en-US" altLang="en-US" sz="28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msg</a:t>
              </a:r>
              <a:endParaRPr kumimoji="0" lang="en-US" altLang="en-US" sz="2800"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mn-lt"/>
                <a:ea typeface="ＭＳ Ｐゴシック" panose="020B0600070205080204" pitchFamily="34" charset="-128"/>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cookie-</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specific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Amazon server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creates ID</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1678 for user</a:t>
              </a:r>
              <a:endPar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75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create</a:t>
                </a:r>
              </a:p>
              <a:p>
                <a:pPr marL="0" marR="0" lvl="0" indent="0" defTabSz="914400" eaLnBrk="0" fontAlgn="base" latinLnBrk="0" hangingPunct="0">
                  <a:lnSpc>
                    <a:spcPct val="75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response </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ea typeface="ＭＳ Ｐゴシック" panose="020B0600070205080204" pitchFamily="34" charset="-128"/>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usual HTTP request msg</a:t>
              </a:r>
            </a:p>
            <a:p>
              <a:pPr marL="0" marR="0" lvl="0" indent="0" algn="ctr" defTabSz="91440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cookie-</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specific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99"/>
                  </a:solidFill>
                  <a:effectLst/>
                  <a:uLnTx/>
                  <a:uFillTx/>
                  <a:latin typeface="+mn-lt"/>
                  <a:ea typeface="ＭＳ Ｐゴシック" panose="020B0600070205080204" pitchFamily="34" charset="-128"/>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mn-lt"/>
                  <a:ea typeface="ＭＳ Ｐゴシック" panose="020B0600070205080204" pitchFamily="34" charset="-128"/>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err="1">
                  <a:ln>
                    <a:noFill/>
                  </a:ln>
                  <a:solidFill>
                    <a:srgbClr val="FFFFFF"/>
                  </a:solidFill>
                  <a:effectLst/>
                  <a:uLnTx/>
                  <a:uFillTx/>
                  <a:latin typeface="+mn-lt"/>
                  <a:ea typeface="ＭＳ Ｐゴシック" panose="020B0600070205080204" pitchFamily="34" charset="-128"/>
                </a:rPr>
                <a:t>ebay</a:t>
              </a: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 8734</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mn-lt"/>
                  <a:ea typeface="ＭＳ Ｐゴシック" panose="020B0600070205080204" pitchFamily="34" charset="-128"/>
                </a:rPr>
                <a:t>amazon 1678</a:t>
              </a:r>
              <a:endParaRPr kumimoji="0" lang="en-US" altLang="en-US" sz="1600" b="1" i="0" u="none" strike="noStrike" kern="0" cap="none" spc="0" normalizeH="0" baseline="0" noProof="0" dirty="0">
                <a:ln>
                  <a:noFill/>
                </a:ln>
                <a:solidFill>
                  <a:srgbClr val="FFFFFF"/>
                </a:solidFill>
                <a:effectLst/>
                <a:uLnTx/>
                <a:uFillTx/>
                <a:latin typeface="+mn-lt"/>
                <a:ea typeface="ＭＳ Ｐゴシック" panose="020B0600070205080204" pitchFamily="34" charset="-128"/>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backend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dirty="0">
                <a:solidFill>
                  <a:schemeClr val="bg1">
                    <a:lumMod val="65000"/>
                  </a:schemeClr>
                </a:solidFill>
                <a:latin typeface="+mn-lt"/>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sz="2400"/>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spcBef>
                <a:spcPct val="0"/>
              </a:spcBef>
              <a:buClrTx/>
              <a:buSzTx/>
              <a:buFontTx/>
              <a:buNone/>
            </a:pPr>
            <a:r>
              <a:rPr lang="en-US" altLang="en-US" sz="1400" dirty="0">
                <a:solidFill>
                  <a:schemeClr val="bg1">
                    <a:lumMod val="65000"/>
                  </a:schemeClr>
                </a:solidFill>
                <a:latin typeface="+mn-lt"/>
              </a:rPr>
              <a:t>time</a:t>
            </a:r>
          </a:p>
        </p:txBody>
      </p:sp>
    </p:spTree>
    <p:extLst>
      <p:ext uri="{BB962C8B-B14F-4D97-AF65-F5344CB8AC3E}">
        <p14:creationId xmlns:p14="http://schemas.microsoft.com/office/powerpoint/2010/main" val="41525922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35</a:t>
            </a:fld>
            <a:endParaRPr lang="en-US"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446715"/>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75000"/>
              </a:lnSpc>
              <a:buFont typeface="Wingdings" pitchFamily="2" charset="2"/>
              <a:buNone/>
            </a:pPr>
            <a:r>
              <a:rPr lang="en-US" altLang="en-US" i="1" dirty="0">
                <a:solidFill>
                  <a:srgbClr val="CC0000"/>
                </a:solidFill>
                <a:ea typeface="ＭＳ Ｐゴシック" panose="020B0600070205080204" pitchFamily="34" charset="-128"/>
              </a:rPr>
              <a:t>What cookies can be used for:</a:t>
            </a:r>
          </a:p>
          <a:p>
            <a:pPr>
              <a:lnSpc>
                <a:spcPct val="75000"/>
              </a:lnSpc>
            </a:pPr>
            <a:r>
              <a:rPr lang="en-US" altLang="en-US" sz="2400" dirty="0">
                <a:ea typeface="ＭＳ Ｐゴシック" panose="020B0600070205080204" pitchFamily="34" charset="-128"/>
              </a:rPr>
              <a:t>authorization</a:t>
            </a:r>
          </a:p>
          <a:p>
            <a:pPr>
              <a:lnSpc>
                <a:spcPct val="75000"/>
              </a:lnSpc>
            </a:pPr>
            <a:r>
              <a:rPr lang="en-US" altLang="en-US" sz="2400" dirty="0">
                <a:ea typeface="ＭＳ Ｐゴシック" panose="020B0600070205080204" pitchFamily="34" charset="-128"/>
              </a:rPr>
              <a:t>shopping carts</a:t>
            </a:r>
          </a:p>
          <a:p>
            <a:pPr>
              <a:lnSpc>
                <a:spcPct val="75000"/>
              </a:lnSpc>
            </a:pPr>
            <a:r>
              <a:rPr lang="en-US" altLang="en-US" sz="2400" dirty="0">
                <a:ea typeface="ＭＳ Ｐゴシック" panose="020B0600070205080204" pitchFamily="34" charset="-128"/>
              </a:rPr>
              <a:t>recommendations</a:t>
            </a:r>
          </a:p>
          <a:p>
            <a:pPr>
              <a:lnSpc>
                <a:spcPct val="75000"/>
              </a:lnSpc>
            </a:pPr>
            <a:r>
              <a:rPr lang="en-US" altLang="en-US" sz="2400" dirty="0">
                <a:ea typeface="ＭＳ Ｐゴシック" panose="020B0600070205080204" pitchFamily="34" charset="-128"/>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cookies and privacy:</a:t>
            </a:r>
          </a:p>
          <a:p>
            <a:pPr>
              <a:lnSpc>
                <a:spcPct val="90000"/>
              </a:lnSpc>
              <a:buClr>
                <a:srgbClr val="000099"/>
              </a:buClr>
              <a:buSzPct val="100000"/>
              <a:buFont typeface="Wingdings" pitchFamily="2" charset="2"/>
              <a:buChar char="§"/>
            </a:pPr>
            <a:r>
              <a:rPr lang="en-US" altLang="en-US" sz="2400" dirty="0">
                <a:latin typeface="+mn-lt"/>
              </a:rPr>
              <a:t>cookies permit sites to </a:t>
            </a:r>
            <a:r>
              <a:rPr lang="en-US" altLang="en-US" sz="2400" i="1" dirty="0">
                <a:latin typeface="+mn-lt"/>
              </a:rPr>
              <a:t>learn</a:t>
            </a:r>
            <a:r>
              <a:rPr lang="en-US" altLang="en-US" sz="2400" dirty="0">
                <a:latin typeface="+mn-lt"/>
              </a:rPr>
              <a:t> a lot about you on their site.</a:t>
            </a:r>
          </a:p>
          <a:p>
            <a:pPr>
              <a:lnSpc>
                <a:spcPct val="90000"/>
              </a:lnSpc>
              <a:buClr>
                <a:srgbClr val="000099"/>
              </a:buClr>
              <a:buSzPct val="100000"/>
              <a:buFont typeface="Wingdings" pitchFamily="2" charset="2"/>
              <a:buChar char="§"/>
            </a:pPr>
            <a:r>
              <a:rPr lang="en-US" altLang="en-US" sz="2400" dirty="0">
                <a:latin typeface="+mn-lt"/>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dirty="0">
                <a:solidFill>
                  <a:srgbClr val="000099"/>
                </a:solidFill>
                <a:latin typeface="+mn-lt"/>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822261"/>
            <a:ext cx="6689454"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i="1" dirty="0">
                <a:solidFill>
                  <a:srgbClr val="CC0000"/>
                </a:solidFill>
                <a:latin typeface="+mn-lt"/>
              </a:rPr>
              <a:t>Challenge: How to keep </a:t>
            </a:r>
            <a:r>
              <a:rPr lang="en-US" altLang="ja-JP" sz="2800" i="1" dirty="0" smtClean="0">
                <a:solidFill>
                  <a:srgbClr val="CC0000"/>
                </a:solidFill>
                <a:latin typeface="+mn-lt"/>
              </a:rPr>
              <a:t>state in HTTP?</a:t>
            </a:r>
            <a:endParaRPr lang="en-US" altLang="ja-JP" sz="2800" i="1" dirty="0">
              <a:solidFill>
                <a:srgbClr val="CC0000"/>
              </a:solidFill>
              <a:latin typeface="+mn-lt"/>
            </a:endParaRPr>
          </a:p>
          <a:p>
            <a:pPr>
              <a:lnSpc>
                <a:spcPct val="90000"/>
              </a:lnSpc>
              <a:buClr>
                <a:srgbClr val="000099"/>
              </a:buClr>
              <a:buSzPct val="100000"/>
              <a:buFont typeface="Wingdings" pitchFamily="2" charset="2"/>
              <a:buChar char="§"/>
            </a:pPr>
            <a:r>
              <a:rPr lang="en-US" altLang="en-US" sz="2400" dirty="0">
                <a:latin typeface="+mn-lt"/>
              </a:rPr>
              <a:t>protocol endpoints: maintain state at sender/receiver over multiple transactions</a:t>
            </a:r>
          </a:p>
          <a:p>
            <a:pPr>
              <a:lnSpc>
                <a:spcPct val="90000"/>
              </a:lnSpc>
              <a:buClr>
                <a:srgbClr val="000099"/>
              </a:buClr>
              <a:buSzPct val="100000"/>
              <a:buFont typeface="Wingdings" pitchFamily="2" charset="2"/>
              <a:buChar char="§"/>
            </a:pPr>
            <a:r>
              <a:rPr lang="en-US" altLang="en-US" sz="2400" dirty="0">
                <a:latin typeface="+mn-lt"/>
              </a:rPr>
              <a:t>cookies: HTTP messages carry </a:t>
            </a:r>
            <a:r>
              <a:rPr lang="en-US" altLang="en-US" sz="2400" dirty="0" smtClean="0">
                <a:latin typeface="+mn-lt"/>
              </a:rPr>
              <a:t>state</a:t>
            </a:r>
          </a:p>
          <a:p>
            <a:pPr>
              <a:lnSpc>
                <a:spcPct val="90000"/>
              </a:lnSpc>
              <a:buClr>
                <a:srgbClr val="000099"/>
              </a:buClr>
              <a:buSzPct val="100000"/>
              <a:buFont typeface="Wingdings" pitchFamily="2" charset="2"/>
              <a:buChar char="§"/>
            </a:pPr>
            <a:endParaRPr lang="en-US" altLang="en-US" sz="2400" dirty="0">
              <a:latin typeface="+mn-lt"/>
            </a:endParaRPr>
          </a:p>
          <a:p>
            <a:r>
              <a:rPr lang="en-US" altLang="en-US" sz="2800" i="1" dirty="0">
                <a:solidFill>
                  <a:srgbClr val="CC0000"/>
                </a:solidFill>
                <a:latin typeface="+mn-lt"/>
              </a:rPr>
              <a:t>Cookies and security</a:t>
            </a:r>
            <a:endParaRPr lang="en-US" altLang="ja-JP" sz="2800" i="1" dirty="0">
              <a:solidFill>
                <a:srgbClr val="CC0000"/>
              </a:solidFill>
              <a:latin typeface="+mn-lt"/>
            </a:endParaRPr>
          </a:p>
          <a:p>
            <a:pPr marL="0" indent="0">
              <a:lnSpc>
                <a:spcPct val="90000"/>
              </a:lnSpc>
              <a:buClr>
                <a:srgbClr val="000099"/>
              </a:buClr>
              <a:buSzPct val="100000"/>
            </a:pPr>
            <a:r>
              <a:rPr lang="en-US" altLang="en-US" sz="2400" dirty="0">
                <a:latin typeface="+mn-lt"/>
              </a:rPr>
              <a:t>Q: What if a cookie is stolen by a hacker?</a:t>
            </a:r>
            <a:endParaRPr lang="en-US" altLang="en-US" sz="2400" dirty="0">
              <a:latin typeface="+mn-lt"/>
            </a:endParaRPr>
          </a:p>
        </p:txBody>
      </p:sp>
    </p:spTree>
    <p:extLst>
      <p:ext uri="{BB962C8B-B14F-4D97-AF65-F5344CB8AC3E}">
        <p14:creationId xmlns:p14="http://schemas.microsoft.com/office/powerpoint/2010/main" val="407772432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t>
            </a:r>
            <a:r>
              <a:rPr lang="en-US" sz="4400" dirty="0" smtClean="0">
                <a:ea typeface="ＭＳ Ｐゴシック" panose="020B0600070205080204" pitchFamily="34" charset="-128"/>
              </a:rPr>
              <a:t>(aka proxy </a:t>
            </a:r>
            <a:r>
              <a:rPr lang="en-US" sz="4400" dirty="0">
                <a:ea typeface="ＭＳ Ｐゴシック" panose="020B0600070205080204" pitchFamily="34" charset="-128"/>
              </a:rPr>
              <a:t>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36</a:t>
            </a:fld>
            <a:endParaRPr lang="en-US"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817755" y="2025650"/>
            <a:ext cx="4394625"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indent="-233363"/>
            <a:r>
              <a:rPr lang="en-US" altLang="en-US" sz="2400" dirty="0">
                <a:ea typeface="ＭＳ Ｐゴシック" panose="020B0600070205080204" pitchFamily="34" charset="-128"/>
              </a:rPr>
              <a:t>user configures browser to point to a </a:t>
            </a:r>
            <a:r>
              <a:rPr lang="en-US" altLang="en-US" sz="2400" i="1" dirty="0">
                <a:solidFill>
                  <a:srgbClr val="C00000"/>
                </a:solidFill>
                <a:ea typeface="ＭＳ Ｐゴシック" panose="020B0600070205080204" pitchFamily="34" charset="-128"/>
              </a:rPr>
              <a:t>Web cache</a:t>
            </a:r>
          </a:p>
          <a:p>
            <a:pPr marL="233363" indent="-233363"/>
            <a:r>
              <a:rPr lang="en-US" altLang="en-US" sz="2400" dirty="0">
                <a:ea typeface="ＭＳ Ｐゴシック" panose="020B0600070205080204" pitchFamily="34" charset="-128"/>
              </a:rPr>
              <a:t>browser sends all HTTP requests to cache</a:t>
            </a:r>
          </a:p>
          <a:p>
            <a:pPr marL="685800" lvl="1" indent="-228600"/>
            <a:r>
              <a:rPr lang="en-US" altLang="en-US" i="1" dirty="0">
                <a:solidFill>
                  <a:srgbClr val="0000A3"/>
                </a:solidFill>
                <a:ea typeface="ＭＳ Ｐゴシック" panose="020B0600070205080204" pitchFamily="34" charset="-128"/>
              </a:rPr>
              <a:t>if</a:t>
            </a:r>
            <a:r>
              <a:rPr lang="en-US" altLang="en-US" dirty="0">
                <a:ea typeface="ＭＳ Ｐゴシック" panose="020B0600070205080204" pitchFamily="34" charset="-128"/>
              </a:rPr>
              <a:t> object in cache: cache returns object to client</a:t>
            </a:r>
          </a:p>
          <a:p>
            <a:pPr marL="685800" lvl="1" indent="-228600"/>
            <a:r>
              <a:rPr lang="en-US" altLang="en-US" i="1" dirty="0">
                <a:solidFill>
                  <a:srgbClr val="0000A3"/>
                </a:solidFill>
                <a:ea typeface="ＭＳ Ｐゴシック" panose="020B0600070205080204" pitchFamily="34" charset="-128"/>
              </a:rPr>
              <a:t>else</a:t>
            </a:r>
            <a:r>
              <a:rPr lang="en-US" altLang="en-US" dirty="0">
                <a:ea typeface="ＭＳ Ｐゴシック" panose="020B0600070205080204" pitchFamily="34" charset="-128"/>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1" y="1333500"/>
            <a:ext cx="8750300"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i="1" dirty="0">
                <a:solidFill>
                  <a:srgbClr val="CC0000"/>
                </a:solidFill>
                <a:latin typeface="+mn-lt"/>
              </a:rPr>
              <a:t>Goal:</a:t>
            </a:r>
            <a:r>
              <a:rPr lang="en-US" altLang="en-US" sz="2800" dirty="0">
                <a:latin typeface="+mn-lt"/>
              </a:rPr>
              <a:t> satisfy client request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latin typeface="+mn-lt"/>
              </a:rPr>
              <a:t>client</a:t>
            </a:r>
            <a:endParaRPr lang="en-US" altLang="en-US" sz="2400">
              <a:latin typeface="+mn-lt"/>
            </a:endParaRPr>
          </a:p>
        </p:txBody>
      </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28633" y="2524463"/>
            <a:ext cx="83695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dirty="0">
                <a:latin typeface="+mn-lt"/>
              </a:rPr>
              <a:t>proxy</a:t>
            </a:r>
          </a:p>
          <a:p>
            <a:pPr algn="ctr">
              <a:lnSpc>
                <a:spcPct val="90000"/>
              </a:lnSpc>
              <a:spcBef>
                <a:spcPct val="0"/>
              </a:spcBef>
              <a:buClrTx/>
              <a:buSzTx/>
              <a:buFontTx/>
              <a:buNone/>
            </a:pPr>
            <a:r>
              <a:rPr lang="en-US" altLang="en-US" dirty="0">
                <a:latin typeface="+mn-lt"/>
              </a:rPr>
              <a:t>server</a:t>
            </a:r>
            <a:endParaRPr lang="en-US" altLang="en-US" sz="2400" dirty="0">
              <a:latin typeface="+mn-lt"/>
            </a:endParaRPr>
          </a:p>
        </p:txBody>
      </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latin typeface="+mn-lt"/>
              </a:rPr>
              <a:t>client</a:t>
            </a:r>
            <a:endParaRPr lang="en-US" altLang="en-US" sz="2400">
              <a:latin typeface="+mn-lt"/>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request</a:t>
              </a:r>
              <a:endParaRPr lang="en-US" altLang="en-US" sz="2400">
                <a:solidFill>
                  <a:srgbClr val="CC0000"/>
                </a:solidFill>
                <a:latin typeface="+mn-lt"/>
              </a:endParaRPr>
            </a:p>
          </p:txBody>
        </p:sp>
      </p:grpSp>
      <p:sp>
        <p:nvSpPr>
          <p:cNvPr id="100" name="Text Box 47">
            <a:extLst>
              <a:ext uri="{FF2B5EF4-FFF2-40B4-BE49-F238E27FC236}">
                <a16:creationId xmlns:a16="http://schemas.microsoft.com/office/drawing/2014/main" id="{637E5EE1-9119-8E49-9490-A2EECF4B5584}"/>
              </a:ext>
            </a:extLst>
          </p:cNvPr>
          <p:cNvSpPr txBox="1">
            <a:spLocks noChangeArrowheads="1"/>
          </p:cNvSpPr>
          <p:nvPr/>
        </p:nvSpPr>
        <p:spPr bwMode="auto">
          <a:xfrm>
            <a:off x="10264364" y="522888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600" dirty="0">
                <a:latin typeface="+mn-lt"/>
              </a:rPr>
              <a:t>origin </a:t>
            </a:r>
          </a:p>
          <a:p>
            <a:pPr algn="ctr">
              <a:lnSpc>
                <a:spcPct val="90000"/>
              </a:lnSpc>
              <a:spcBef>
                <a:spcPct val="0"/>
              </a:spcBef>
              <a:buClrTx/>
              <a:buSzTx/>
              <a:buFontTx/>
              <a:buNone/>
            </a:pPr>
            <a:r>
              <a:rPr lang="en-US" altLang="en-US" sz="1600" dirty="0">
                <a:latin typeface="+mn-lt"/>
              </a:rPr>
              <a:t>server</a:t>
            </a:r>
            <a:endParaRPr lang="en-US" altLang="en-US" sz="2400" dirty="0">
              <a:latin typeface="+mn-lt"/>
            </a:endParaRPr>
          </a:p>
        </p:txBody>
      </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spcBef>
                <a:spcPct val="0"/>
              </a:spcBef>
              <a:buClrTx/>
              <a:buSzTx/>
              <a:buFontTx/>
              <a:buNone/>
            </a:pPr>
            <a:r>
              <a:rPr lang="en-US" altLang="en-US" sz="1600" dirty="0">
                <a:latin typeface="+mn-lt"/>
              </a:rPr>
              <a:t>origin </a:t>
            </a:r>
          </a:p>
          <a:p>
            <a:pPr algn="ctr">
              <a:lnSpc>
                <a:spcPct val="80000"/>
              </a:lnSpc>
              <a:spcBef>
                <a:spcPct val="0"/>
              </a:spcBef>
              <a:buClrTx/>
              <a:buSzTx/>
              <a:buFontTx/>
              <a:buNone/>
            </a:pPr>
            <a:r>
              <a:rPr lang="en-US" altLang="en-US" sz="1600" dirty="0">
                <a:latin typeface="+mn-lt"/>
              </a:rPr>
              <a:t>server</a:t>
            </a:r>
            <a:endParaRPr lang="en-US" altLang="en-US" sz="2400" dirty="0">
              <a:latin typeface="+mn-lt"/>
            </a:endParaRPr>
          </a:p>
        </p:txBody>
      </p:sp>
      <p:sp>
        <p:nvSpPr>
          <p:cNvPr id="102" name="Rectangle 55">
            <a:extLst>
              <a:ext uri="{FF2B5EF4-FFF2-40B4-BE49-F238E27FC236}">
                <a16:creationId xmlns:a16="http://schemas.microsoft.com/office/drawing/2014/main" id="{34262177-3A90-E847-B2EC-55D3A7E8E1AB}"/>
              </a:ext>
            </a:extLst>
          </p:cNvPr>
          <p:cNvSpPr>
            <a:spLocks noChangeArrowheads="1"/>
          </p:cNvSpPr>
          <p:nvPr/>
        </p:nvSpPr>
        <p:spPr bwMode="auto">
          <a:xfrm>
            <a:off x="9191625" y="4099263"/>
            <a:ext cx="406400"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600">
                  <a:solidFill>
                    <a:srgbClr val="CC0000"/>
                  </a:solidFill>
                  <a:latin typeface="+mn-lt"/>
                </a:rPr>
                <a:t>HTTP response</a:t>
              </a:r>
              <a:endParaRPr lang="en-US" altLang="en-US" sz="2400">
                <a:solidFill>
                  <a:srgbClr val="CC0000"/>
                </a:solidFill>
                <a:latin typeface="+mn-lt"/>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1" name="Group 69">
            <a:extLst>
              <a:ext uri="{FF2B5EF4-FFF2-40B4-BE49-F238E27FC236}">
                <a16:creationId xmlns:a16="http://schemas.microsoft.com/office/drawing/2014/main" id="{695335D9-4B5E-E746-93FF-954FC244FD37}"/>
              </a:ext>
            </a:extLst>
          </p:cNvPr>
          <p:cNvGrpSpPr>
            <a:grpSpLocks/>
          </p:cNvGrpSpPr>
          <p:nvPr/>
        </p:nvGrpSpPr>
        <p:grpSpPr bwMode="auto">
          <a:xfrm>
            <a:off x="10356850" y="4513601"/>
            <a:ext cx="433388" cy="715962"/>
            <a:chOff x="4140" y="429"/>
            <a:chExt cx="1425" cy="2396"/>
          </a:xfrm>
        </p:grpSpPr>
        <p:sp>
          <p:nvSpPr>
            <p:cNvPr id="112" name="Freeform 70">
              <a:extLst>
                <a:ext uri="{FF2B5EF4-FFF2-40B4-BE49-F238E27FC236}">
                  <a16:creationId xmlns:a16="http://schemas.microsoft.com/office/drawing/2014/main" id="{913873A1-A3E6-344E-AAF4-6A4E4B701360}"/>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Rectangle 71">
              <a:extLst>
                <a:ext uri="{FF2B5EF4-FFF2-40B4-BE49-F238E27FC236}">
                  <a16:creationId xmlns:a16="http://schemas.microsoft.com/office/drawing/2014/main" id="{F9479AFE-E174-9A43-9DF7-1B7F16C2E9F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14" name="Freeform 72">
              <a:extLst>
                <a:ext uri="{FF2B5EF4-FFF2-40B4-BE49-F238E27FC236}">
                  <a16:creationId xmlns:a16="http://schemas.microsoft.com/office/drawing/2014/main" id="{23E9FAF3-B381-7C4C-A7D3-7EB568DF13B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5" name="Freeform 73">
              <a:extLst>
                <a:ext uri="{FF2B5EF4-FFF2-40B4-BE49-F238E27FC236}">
                  <a16:creationId xmlns:a16="http://schemas.microsoft.com/office/drawing/2014/main" id="{53F58983-234E-A246-9555-A7C2DEFF2BB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Rectangle 74">
              <a:extLst>
                <a:ext uri="{FF2B5EF4-FFF2-40B4-BE49-F238E27FC236}">
                  <a16:creationId xmlns:a16="http://schemas.microsoft.com/office/drawing/2014/main" id="{3E1E54F4-C6E4-444F-8A9A-F150210FABC4}"/>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17" name="Group 75">
              <a:extLst>
                <a:ext uri="{FF2B5EF4-FFF2-40B4-BE49-F238E27FC236}">
                  <a16:creationId xmlns:a16="http://schemas.microsoft.com/office/drawing/2014/main" id="{A4CBA219-D73A-F84C-9124-6F08F973F5CE}"/>
                </a:ext>
              </a:extLst>
            </p:cNvPr>
            <p:cNvGrpSpPr>
              <a:grpSpLocks/>
            </p:cNvGrpSpPr>
            <p:nvPr/>
          </p:nvGrpSpPr>
          <p:grpSpPr bwMode="auto">
            <a:xfrm>
              <a:off x="4749" y="668"/>
              <a:ext cx="581" cy="145"/>
              <a:chOff x="614" y="2568"/>
              <a:chExt cx="725" cy="139"/>
            </a:xfrm>
          </p:grpSpPr>
          <p:sp>
            <p:nvSpPr>
              <p:cNvPr id="142" name="AutoShape 76">
                <a:extLst>
                  <a:ext uri="{FF2B5EF4-FFF2-40B4-BE49-F238E27FC236}">
                    <a16:creationId xmlns:a16="http://schemas.microsoft.com/office/drawing/2014/main" id="{0FE32417-DCCC-5442-8FE3-CEC797686D2D}"/>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43" name="AutoShape 77">
                <a:extLst>
                  <a:ext uri="{FF2B5EF4-FFF2-40B4-BE49-F238E27FC236}">
                    <a16:creationId xmlns:a16="http://schemas.microsoft.com/office/drawing/2014/main" id="{B9BB341D-6B92-CC44-B3D2-27C02C906318}"/>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18" name="Rectangle 78">
              <a:extLst>
                <a:ext uri="{FF2B5EF4-FFF2-40B4-BE49-F238E27FC236}">
                  <a16:creationId xmlns:a16="http://schemas.microsoft.com/office/drawing/2014/main" id="{7B4093AD-CF24-BB4D-873D-B07BE93D74FF}"/>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19" name="Group 79">
              <a:extLst>
                <a:ext uri="{FF2B5EF4-FFF2-40B4-BE49-F238E27FC236}">
                  <a16:creationId xmlns:a16="http://schemas.microsoft.com/office/drawing/2014/main" id="{5DE31E60-75E5-0842-8115-088E7A846003}"/>
                </a:ext>
              </a:extLst>
            </p:cNvPr>
            <p:cNvGrpSpPr>
              <a:grpSpLocks/>
            </p:cNvGrpSpPr>
            <p:nvPr/>
          </p:nvGrpSpPr>
          <p:grpSpPr bwMode="auto">
            <a:xfrm>
              <a:off x="4747" y="994"/>
              <a:ext cx="581" cy="134"/>
              <a:chOff x="614" y="2568"/>
              <a:chExt cx="725" cy="139"/>
            </a:xfrm>
          </p:grpSpPr>
          <p:sp>
            <p:nvSpPr>
              <p:cNvPr id="140" name="AutoShape 80">
                <a:extLst>
                  <a:ext uri="{FF2B5EF4-FFF2-40B4-BE49-F238E27FC236}">
                    <a16:creationId xmlns:a16="http://schemas.microsoft.com/office/drawing/2014/main" id="{A7775AA5-23E4-804B-A04F-3193163E7290}"/>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41" name="AutoShape 81">
                <a:extLst>
                  <a:ext uri="{FF2B5EF4-FFF2-40B4-BE49-F238E27FC236}">
                    <a16:creationId xmlns:a16="http://schemas.microsoft.com/office/drawing/2014/main" id="{547F9DB6-DB83-AC42-B51A-070244A3D16D}"/>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0" name="Rectangle 82">
              <a:extLst>
                <a:ext uri="{FF2B5EF4-FFF2-40B4-BE49-F238E27FC236}">
                  <a16:creationId xmlns:a16="http://schemas.microsoft.com/office/drawing/2014/main" id="{49E7E0E3-CAD5-694A-B97C-46D96020F3C7}"/>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1" name="Rectangle 83">
              <a:extLst>
                <a:ext uri="{FF2B5EF4-FFF2-40B4-BE49-F238E27FC236}">
                  <a16:creationId xmlns:a16="http://schemas.microsoft.com/office/drawing/2014/main" id="{AF3E0759-38A3-914A-8FF9-3A7CD9DA8C4F}"/>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22" name="Group 84">
              <a:extLst>
                <a:ext uri="{FF2B5EF4-FFF2-40B4-BE49-F238E27FC236}">
                  <a16:creationId xmlns:a16="http://schemas.microsoft.com/office/drawing/2014/main" id="{EB79E284-FD62-3143-AA65-B127E9F6D9CB}"/>
                </a:ext>
              </a:extLst>
            </p:cNvPr>
            <p:cNvGrpSpPr>
              <a:grpSpLocks/>
            </p:cNvGrpSpPr>
            <p:nvPr/>
          </p:nvGrpSpPr>
          <p:grpSpPr bwMode="auto">
            <a:xfrm>
              <a:off x="4735" y="1627"/>
              <a:ext cx="582" cy="151"/>
              <a:chOff x="614" y="2568"/>
              <a:chExt cx="725" cy="139"/>
            </a:xfrm>
          </p:grpSpPr>
          <p:sp>
            <p:nvSpPr>
              <p:cNvPr id="138" name="AutoShape 85">
                <a:extLst>
                  <a:ext uri="{FF2B5EF4-FFF2-40B4-BE49-F238E27FC236}">
                    <a16:creationId xmlns:a16="http://schemas.microsoft.com/office/drawing/2014/main" id="{2C0C8BB4-8BF9-B741-AF20-9A03AB77BCEA}"/>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9" name="AutoShape 86">
                <a:extLst>
                  <a:ext uri="{FF2B5EF4-FFF2-40B4-BE49-F238E27FC236}">
                    <a16:creationId xmlns:a16="http://schemas.microsoft.com/office/drawing/2014/main" id="{F72720FC-B0AA-A84E-A686-35E8C4524E9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3" name="Freeform 87">
              <a:extLst>
                <a:ext uri="{FF2B5EF4-FFF2-40B4-BE49-F238E27FC236}">
                  <a16:creationId xmlns:a16="http://schemas.microsoft.com/office/drawing/2014/main" id="{D65F7AB8-77F0-D74F-8AE2-D73E317ABF7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24" name="Group 88">
              <a:extLst>
                <a:ext uri="{FF2B5EF4-FFF2-40B4-BE49-F238E27FC236}">
                  <a16:creationId xmlns:a16="http://schemas.microsoft.com/office/drawing/2014/main" id="{9C3676B6-DD2E-4C4C-8B2D-1DCDA62C8233}"/>
                </a:ext>
              </a:extLst>
            </p:cNvPr>
            <p:cNvGrpSpPr>
              <a:grpSpLocks/>
            </p:cNvGrpSpPr>
            <p:nvPr/>
          </p:nvGrpSpPr>
          <p:grpSpPr bwMode="auto">
            <a:xfrm>
              <a:off x="4739" y="1327"/>
              <a:ext cx="582" cy="139"/>
              <a:chOff x="614" y="2568"/>
              <a:chExt cx="725" cy="139"/>
            </a:xfrm>
          </p:grpSpPr>
          <p:sp>
            <p:nvSpPr>
              <p:cNvPr id="136" name="AutoShape 89">
                <a:extLst>
                  <a:ext uri="{FF2B5EF4-FFF2-40B4-BE49-F238E27FC236}">
                    <a16:creationId xmlns:a16="http://schemas.microsoft.com/office/drawing/2014/main" id="{0F2E9EB7-A170-774D-A4E2-360F52DBC55F}"/>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7" name="AutoShape 90">
                <a:extLst>
                  <a:ext uri="{FF2B5EF4-FFF2-40B4-BE49-F238E27FC236}">
                    <a16:creationId xmlns:a16="http://schemas.microsoft.com/office/drawing/2014/main" id="{273D0D93-64F6-E749-8F59-37402824310F}"/>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125" name="Rectangle 91">
              <a:extLst>
                <a:ext uri="{FF2B5EF4-FFF2-40B4-BE49-F238E27FC236}">
                  <a16:creationId xmlns:a16="http://schemas.microsoft.com/office/drawing/2014/main" id="{8086F60F-6926-E949-AF71-568526A130E7}"/>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6" name="Freeform 92">
              <a:extLst>
                <a:ext uri="{FF2B5EF4-FFF2-40B4-BE49-F238E27FC236}">
                  <a16:creationId xmlns:a16="http://schemas.microsoft.com/office/drawing/2014/main" id="{AA04C650-C3D7-6047-BC50-96F547A7985B}"/>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93">
              <a:extLst>
                <a:ext uri="{FF2B5EF4-FFF2-40B4-BE49-F238E27FC236}">
                  <a16:creationId xmlns:a16="http://schemas.microsoft.com/office/drawing/2014/main" id="{B620A447-F22A-1047-AB55-6D3FC6793F16}"/>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8" name="Oval 94">
              <a:extLst>
                <a:ext uri="{FF2B5EF4-FFF2-40B4-BE49-F238E27FC236}">
                  <a16:creationId xmlns:a16="http://schemas.microsoft.com/office/drawing/2014/main" id="{D18C1BAC-54EB-2C4D-96E0-DCBA8825DEF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29" name="Freeform 95">
              <a:extLst>
                <a:ext uri="{FF2B5EF4-FFF2-40B4-BE49-F238E27FC236}">
                  <a16:creationId xmlns:a16="http://schemas.microsoft.com/office/drawing/2014/main" id="{AE9B61EF-DC95-BD4B-8A95-97E504A2834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AutoShape 96">
              <a:extLst>
                <a:ext uri="{FF2B5EF4-FFF2-40B4-BE49-F238E27FC236}">
                  <a16:creationId xmlns:a16="http://schemas.microsoft.com/office/drawing/2014/main" id="{AEFFD9A1-A7DB-9741-8160-339984971864}"/>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1" name="AutoShape 97">
              <a:extLst>
                <a:ext uri="{FF2B5EF4-FFF2-40B4-BE49-F238E27FC236}">
                  <a16:creationId xmlns:a16="http://schemas.microsoft.com/office/drawing/2014/main" id="{4CF0FD3C-4FEA-C74E-B036-01248AA0D0CD}"/>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2" name="Oval 98">
              <a:extLst>
                <a:ext uri="{FF2B5EF4-FFF2-40B4-BE49-F238E27FC236}">
                  <a16:creationId xmlns:a16="http://schemas.microsoft.com/office/drawing/2014/main" id="{0CD0CEC4-6C5A-3848-912A-E20E61971AC4}"/>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3" name="Oval 99">
              <a:extLst>
                <a:ext uri="{FF2B5EF4-FFF2-40B4-BE49-F238E27FC236}">
                  <a16:creationId xmlns:a16="http://schemas.microsoft.com/office/drawing/2014/main" id="{E813B2FF-58DB-E94B-AA5D-719819E1A1E5}"/>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134" name="Oval 100">
              <a:extLst>
                <a:ext uri="{FF2B5EF4-FFF2-40B4-BE49-F238E27FC236}">
                  <a16:creationId xmlns:a16="http://schemas.microsoft.com/office/drawing/2014/main" id="{7FE7A801-184A-CA4F-8BDE-540520412CEA}"/>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5" name="Rectangle 101">
              <a:extLst>
                <a:ext uri="{FF2B5EF4-FFF2-40B4-BE49-F238E27FC236}">
                  <a16:creationId xmlns:a16="http://schemas.microsoft.com/office/drawing/2014/main" id="{601DD256-57BB-F948-8A59-299CE2830529}"/>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Tree>
    <p:extLst>
      <p:ext uri="{BB962C8B-B14F-4D97-AF65-F5344CB8AC3E}">
        <p14:creationId xmlns:p14="http://schemas.microsoft.com/office/powerpoint/2010/main" val="3974648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2000"/>
                                        <p:tgtEl>
                                          <p:spTgt spid="96"/>
                                        </p:tgtEl>
                                      </p:cBhvr>
                                    </p:animEffect>
                                  </p:childTnLst>
                                </p:cTn>
                              </p:par>
                            </p:childTnLst>
                          </p:cTn>
                        </p:par>
                        <p:par>
                          <p:cTn id="8" fill="hold">
                            <p:stCondLst>
                              <p:cond delay="2000"/>
                            </p:stCondLst>
                            <p:childTnLst>
                              <p:par>
                                <p:cTn id="9" presetID="22" presetClass="entr" presetSubtype="2"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Effect transition="in" filter="wipe(right)">
                                      <p:cBhvr>
                                        <p:cTn id="11" dur="2000"/>
                                        <p:tgtEl>
                                          <p:spTgt spid="104"/>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86"/>
                                        </p:tgtEl>
                                        <p:attrNameLst>
                                          <p:attrName>style.visibility</p:attrName>
                                        </p:attrNameLst>
                                      </p:cBhvr>
                                      <p:to>
                                        <p:strVal val="visible"/>
                                      </p:to>
                                    </p:set>
                                    <p:animEffect transition="in" filter="wipe(left)">
                                      <p:cBhvr>
                                        <p:cTn id="16" dur="2000"/>
                                        <p:tgtEl>
                                          <p:spTgt spid="86"/>
                                        </p:tgtEl>
                                      </p:cBhvr>
                                    </p:animEffect>
                                  </p:childTnLst>
                                </p:cTn>
                              </p:par>
                            </p:childTnLst>
                          </p:cTn>
                        </p:par>
                        <p:par>
                          <p:cTn id="17" fill="hold">
                            <p:stCondLst>
                              <p:cond delay="2000"/>
                            </p:stCondLst>
                            <p:childTnLst>
                              <p:par>
                                <p:cTn id="18" presetID="22" presetClass="entr" presetSubtype="2" fill="hold" nodeType="afterEffect">
                                  <p:stCondLst>
                                    <p:cond delay="0"/>
                                  </p:stCondLst>
                                  <p:childTnLst>
                                    <p:set>
                                      <p:cBhvr>
                                        <p:cTn id="19" dur="1" fill="hold">
                                          <p:stCondLst>
                                            <p:cond delay="0"/>
                                          </p:stCondLst>
                                        </p:cTn>
                                        <p:tgtEl>
                                          <p:spTgt spid="93"/>
                                        </p:tgtEl>
                                        <p:attrNameLst>
                                          <p:attrName>style.visibility</p:attrName>
                                        </p:attrNameLst>
                                      </p:cBhvr>
                                      <p:to>
                                        <p:strVal val="visible"/>
                                      </p:to>
                                    </p:set>
                                    <p:animEffect transition="in" filter="wipe(right)">
                                      <p:cBhvr>
                                        <p:cTn id="20" dur="2000"/>
                                        <p:tgtEl>
                                          <p:spTgt spid="93"/>
                                        </p:tgtEl>
                                      </p:cBhvr>
                                    </p:animEffect>
                                  </p:childTnLst>
                                </p:cTn>
                              </p:par>
                            </p:childTnLst>
                          </p:cTn>
                        </p:par>
                        <p:par>
                          <p:cTn id="21" fill="hold">
                            <p:stCondLst>
                              <p:cond delay="4000"/>
                            </p:stCondLst>
                            <p:childTnLst>
                              <p:par>
                                <p:cTn id="22" presetID="22" presetClass="entr" presetSubtype="2" fill="hold" nodeType="afterEffect">
                                  <p:stCondLst>
                                    <p:cond delay="0"/>
                                  </p:stCondLst>
                                  <p:childTnLst>
                                    <p:set>
                                      <p:cBhvr>
                                        <p:cTn id="23" dur="1" fill="hold">
                                          <p:stCondLst>
                                            <p:cond delay="0"/>
                                          </p:stCondLst>
                                        </p:cTn>
                                        <p:tgtEl>
                                          <p:spTgt spid="110"/>
                                        </p:tgtEl>
                                        <p:attrNameLst>
                                          <p:attrName>style.visibility</p:attrName>
                                        </p:attrNameLst>
                                      </p:cBhvr>
                                      <p:to>
                                        <p:strVal val="visible"/>
                                      </p:to>
                                    </p:set>
                                    <p:animEffect transition="in" filter="wipe(right)">
                                      <p:cBhvr>
                                        <p:cTn id="24"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t>
            </a:r>
            <a:r>
              <a:rPr lang="en-US" sz="4400" dirty="0" smtClean="0">
                <a:ea typeface="ＭＳ Ｐゴシック" panose="020B0600070205080204" pitchFamily="34" charset="-128"/>
              </a:rPr>
              <a:t>(aka proxy </a:t>
            </a:r>
            <a:r>
              <a:rPr lang="en-US" sz="4400" dirty="0">
                <a:ea typeface="ＭＳ Ｐゴシック" panose="020B0600070205080204" pitchFamily="34" charset="-128"/>
              </a:rPr>
              <a:t>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37</a:t>
            </a:fld>
            <a:endParaRPr lang="en-US"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rPr>
              <a:t>Web cache acts as both client and server</a:t>
            </a:r>
          </a:p>
          <a:p>
            <a:pPr lvl="1"/>
            <a:r>
              <a:rPr lang="en-US" altLang="en-US" sz="2800" dirty="0">
                <a:ea typeface="ＭＳ Ｐゴシック" panose="020B0600070205080204" pitchFamily="34" charset="-128"/>
              </a:rPr>
              <a:t>server for original requesting client</a:t>
            </a:r>
          </a:p>
          <a:p>
            <a:pPr lvl="1"/>
            <a:r>
              <a:rPr lang="en-US" altLang="en-US" sz="2800" dirty="0">
                <a:ea typeface="ＭＳ Ｐゴシック" panose="020B0600070205080204" pitchFamily="34" charset="-128"/>
              </a:rPr>
              <a:t>client to origin server</a:t>
            </a:r>
          </a:p>
          <a:p>
            <a:pPr marL="407988" indent="-277813"/>
            <a:r>
              <a:rPr lang="en-US" altLang="en-US" sz="3200" dirty="0">
                <a:ea typeface="ＭＳ Ｐゴシック" panose="020B0600070205080204" pitchFamily="34" charset="-128"/>
              </a:rPr>
              <a:t>typically cache is installed by ISP (university, company, residential ISP)</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Why </a:t>
            </a:r>
            <a:r>
              <a:rPr lang="en-US" altLang="en-US" sz="3200" dirty="0">
                <a:ea typeface="ＭＳ Ｐゴシック" panose="020B0600070205080204" pitchFamily="34" charset="-128"/>
              </a:rPr>
              <a:t>Web caching?</a:t>
            </a:r>
          </a:p>
          <a:p>
            <a:pPr marL="407988" indent="-287338"/>
            <a:r>
              <a:rPr lang="en-US" altLang="en-US" sz="3200" dirty="0">
                <a:ea typeface="ＭＳ Ｐゴシック" panose="020B0600070205080204" pitchFamily="34" charset="-128"/>
              </a:rPr>
              <a:t>reduce response time for client request </a:t>
            </a:r>
          </a:p>
          <a:p>
            <a:pPr marL="750888" lvl="1" indent="-287338"/>
            <a:r>
              <a:rPr lang="en-US" altLang="en-US" sz="2800" dirty="0">
                <a:ea typeface="ＭＳ Ｐゴシック" panose="020B0600070205080204" pitchFamily="34" charset="-128"/>
              </a:rPr>
              <a:t>cache is closer to client</a:t>
            </a:r>
          </a:p>
          <a:p>
            <a:pPr marL="407988" indent="-287338"/>
            <a:r>
              <a:rPr lang="en-US" altLang="en-US" sz="3200" dirty="0">
                <a:ea typeface="ＭＳ Ｐゴシック" panose="020B0600070205080204" pitchFamily="34" charset="-128"/>
              </a:rPr>
              <a:t>reduce traffic on an institution</a:t>
            </a:r>
            <a:r>
              <a:rPr lang="ja-JP" altLang="en-US" sz="3200">
                <a:ea typeface="ＭＳ Ｐゴシック" panose="020B0600070205080204" pitchFamily="34" charset="-128"/>
              </a:rPr>
              <a:t>’</a:t>
            </a:r>
            <a:r>
              <a:rPr lang="en-US" altLang="ja-JP" sz="3200" dirty="0">
                <a:ea typeface="ＭＳ Ｐゴシック" panose="020B0600070205080204" pitchFamily="34" charset="-128"/>
              </a:rPr>
              <a:t>s access link</a:t>
            </a:r>
          </a:p>
          <a:p>
            <a:pPr marL="407988" indent="-287338"/>
            <a:r>
              <a:rPr lang="en-US" altLang="en-US" sz="3200" dirty="0">
                <a:ea typeface="ＭＳ Ｐゴシック" panose="020B0600070205080204" pitchFamily="34" charset="-128"/>
              </a:rPr>
              <a:t>Internet is dense with caches </a:t>
            </a:r>
          </a:p>
          <a:p>
            <a:pPr marL="750888" lvl="1" indent="-287338"/>
            <a:r>
              <a:rPr lang="en-US" altLang="en-US" sz="2800" dirty="0">
                <a:ea typeface="ＭＳ Ｐゴシック" panose="020B0600070205080204" pitchFamily="34" charset="-128"/>
              </a:rPr>
              <a:t>enables “</a:t>
            </a:r>
            <a:r>
              <a:rPr lang="en-US" altLang="ja-JP" sz="2800" dirty="0">
                <a:ea typeface="ＭＳ Ｐゴシック" panose="020B0600070205080204" pitchFamily="34" charset="-128"/>
              </a:rPr>
              <a:t>poor” content providers to more effectively deliver content</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84526658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Caching example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38</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12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43682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892917" y="4742873"/>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33897" y="4168466"/>
            <a:ext cx="1933575"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defTabSz="914400" eaLnBrk="0" fontAlgn="base" latinLnBrk="0" hangingPunct="0">
              <a:lnSpc>
                <a:spcPct val="90000"/>
              </a:lnSpc>
              <a:spcBef>
                <a:spcPct val="20000"/>
              </a:spcBef>
              <a:spcAft>
                <a:spcPct val="0"/>
              </a:spcAft>
              <a:buClr>
                <a:srgbClr val="3333CC"/>
              </a:buClr>
              <a:buSzPct val="85000"/>
              <a:buFont typeface="ZapfDingbats" charset="2"/>
              <a:buNone/>
              <a:defRPr/>
            </a:pPr>
            <a:r>
              <a:rPr kumimoji="0" lang="en-US" altLang="en-US" sz="2000" b="0"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problem:</a:t>
            </a:r>
            <a:r>
              <a:rPr kumimoji="0" lang="en-US" altLang="en-US" sz="2000" b="0" i="1" u="none" strike="noStrike" kern="0" cap="none" spc="0" normalizeH="0" noProof="0" dirty="0">
                <a:ln>
                  <a:noFill/>
                </a:ln>
                <a:solidFill>
                  <a:srgbClr val="CC0000"/>
                </a:solidFill>
                <a:effectLst/>
                <a:uLnTx/>
                <a:uFillTx/>
                <a:latin typeface="+mn-lt"/>
                <a:ea typeface="ＭＳ Ｐゴシック" panose="020B0600070205080204" pitchFamily="34" charset="-128"/>
              </a:rPr>
              <a:t> </a:t>
            </a:r>
            <a:r>
              <a:rPr kumimoji="0" lang="en-US" altLang="en-US" sz="2000" b="0" u="none" strike="noStrike" kern="0" cap="none" spc="0" normalizeH="0" baseline="0" noProof="0" dirty="0">
                <a:ln>
                  <a:noFill/>
                </a:ln>
                <a:solidFill>
                  <a:srgbClr val="CC0000"/>
                </a:solidFill>
                <a:effectLst/>
                <a:uLnTx/>
                <a:uFillTx/>
                <a:latin typeface="+mn-lt"/>
                <a:ea typeface="ＭＳ Ｐゴシック" panose="020B0600070205080204" pitchFamily="34" charset="-128"/>
              </a:rPr>
              <a:t>large delays at high utilization!</a:t>
            </a: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00000"/>
                </a:solidFill>
                <a:latin typeface="Calibri" panose="020F0502020204030204" pitchFamily="34" charset="0"/>
                <a:ea typeface="ＭＳ Ｐゴシック" charset="0"/>
                <a:cs typeface="Calibri" panose="020F0502020204030204" pitchFamily="34" charset="0"/>
              </a:rPr>
              <a:t>.97</a:t>
            </a:r>
          </a:p>
          <a:p>
            <a:pPr marL="342900" indent="-342900" eaLnBrk="0" fontAlgn="base" hangingPunct="0">
              <a:lnSpc>
                <a:spcPct val="85000"/>
              </a:lnSpc>
              <a:spcBef>
                <a:spcPts val="6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eaLnBrk="0" fontAlgn="base" hangingPunct="0">
              <a:lnSpc>
                <a:spcPct val="85000"/>
              </a:lnSpc>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eaLnBrk="0" fontAlgn="base" hangingPunct="0">
              <a:lnSpc>
                <a:spcPct val="85000"/>
              </a:lnSpc>
              <a:spcBef>
                <a:spcPts val="600"/>
              </a:spcBef>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sz="2400"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a:p>
            <a:pPr marL="342900" indent="-342900" eaLnBrk="0" fontAlgn="base" hangingPunct="0">
              <a:lnSpc>
                <a:spcPct val="85000"/>
              </a:lnSpc>
              <a:spcBef>
                <a:spcPct val="20000"/>
              </a:spcBef>
              <a:spcAft>
                <a:spcPct val="0"/>
              </a:spcAft>
              <a:buClr>
                <a:srgbClr val="000099"/>
              </a:buClr>
              <a:buSzPct val="65000"/>
              <a:buFont typeface="Wingdings" charset="0"/>
              <a:buChar char="v"/>
              <a:defRPr/>
            </a:pP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data rate to browsers: 1.50 Mbps</a:t>
            </a:r>
          </a:p>
        </p:txBody>
      </p:sp>
    </p:spTree>
    <p:extLst>
      <p:ext uri="{BB962C8B-B14F-4D97-AF65-F5344CB8AC3E}">
        <p14:creationId xmlns:p14="http://schemas.microsoft.com/office/powerpoint/2010/main" val="3337280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29"/>
                                        </p:tgtEl>
                                        <p:attrNameLst>
                                          <p:attrName>style.visibility</p:attrName>
                                        </p:attrNameLst>
                                      </p:cBhvr>
                                      <p:to>
                                        <p:strVal val="visible"/>
                                      </p:to>
                                    </p:set>
                                    <p:animEffect transition="in" filter="dissolve">
                                      <p:cBhvr>
                                        <p:cTn id="7" dur="500"/>
                                        <p:tgtEl>
                                          <p:spTgt spid="5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291"/>
                                        </p:tgtEl>
                                        <p:attrNameLst>
                                          <p:attrName>style.visibility</p:attrName>
                                        </p:attrNameLst>
                                      </p:cBhvr>
                                      <p:to>
                                        <p:strVal val="visible"/>
                                      </p:to>
                                    </p:set>
                                    <p:animEffect transition="in" filter="dissolve">
                                      <p:cBhvr>
                                        <p:cTn id="15" dur="500"/>
                                        <p:tgtEl>
                                          <p:spTgt spid="2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91" grpId="0"/>
      <p:bldP spid="529"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Caching example: buy a faster access link</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39</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12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43682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.0015</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C0000"/>
                </a:solidFill>
                <a:latin typeface="Calibri" panose="020F0502020204030204" pitchFamily="34" charset="0"/>
                <a:ea typeface="ＭＳ Ｐゴシック" charset="0"/>
                <a:cs typeface="Calibri" panose="020F0502020204030204" pitchFamily="34" charset="0"/>
              </a:rPr>
              <a:t>97</a:t>
            </a:r>
          </a:p>
          <a:p>
            <a:pPr marL="342900" indent="-342900" eaLnBrk="0" fontAlgn="base" hangingPunct="0">
              <a:lnSpc>
                <a:spcPct val="85000"/>
              </a:lnSpc>
              <a:spcBef>
                <a:spcPts val="6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end-end delay  =  Internet delay +</a:t>
            </a:r>
          </a:p>
          <a:p>
            <a:pPr eaLnBrk="0" fontAlgn="base" hangingPunct="0">
              <a:lnSpc>
                <a:spcPct val="85000"/>
              </a:lnSpc>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access link delay + LAN delay </a:t>
            </a:r>
          </a:p>
          <a:p>
            <a:pPr eaLnBrk="0" fontAlgn="base" hangingPunct="0">
              <a:lnSpc>
                <a:spcPct val="85000"/>
              </a:lnSpc>
              <a:spcBef>
                <a:spcPts val="600"/>
              </a:spcBef>
              <a:spcAft>
                <a:spcPct val="0"/>
              </a:spcAft>
              <a:buClr>
                <a:srgbClr val="000099"/>
              </a:buClr>
              <a:buSzPct val="100000"/>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                                 =  2 sec + minutes + </a:t>
            </a:r>
            <a:r>
              <a:rPr lang="en-US" sz="2400" dirty="0" err="1">
                <a:solidFill>
                  <a:srgbClr val="000000"/>
                </a:solidFill>
                <a:latin typeface="Calibri" panose="020F0502020204030204" pitchFamily="34" charset="0"/>
                <a:ea typeface="ＭＳ Ｐゴシック" charset="0"/>
                <a:cs typeface="Calibri" panose="020F0502020204030204" pitchFamily="34" charset="0"/>
              </a:rPr>
              <a:t>usecs</a:t>
            </a: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a:p>
            <a:pPr marL="342900" indent="-342900" eaLnBrk="0" fontAlgn="base" hangingPunct="0">
              <a:lnSpc>
                <a:spcPct val="85000"/>
              </a:lnSpc>
              <a:spcBef>
                <a:spcPct val="20000"/>
              </a:spcBef>
              <a:spcAft>
                <a:spcPct val="0"/>
              </a:spcAft>
              <a:buClr>
                <a:srgbClr val="000099"/>
              </a:buClr>
              <a:buSzPct val="65000"/>
              <a:buFont typeface="Wingdings" charset="0"/>
              <a:buChar char="v"/>
              <a:defRPr/>
            </a:pPr>
            <a:endParaRPr lang="en-US" sz="2400" dirty="0">
              <a:solidFill>
                <a:srgbClr val="000000"/>
              </a:solidFill>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request rate from browsers to origin servers: 15/sec</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dirty="0">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118194" y="4759893"/>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413584" y="5927345"/>
            <a:ext cx="3023236" cy="698306"/>
            <a:chOff x="3635854" y="3415544"/>
            <a:chExt cx="3023236" cy="698306"/>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err="1">
                  <a:latin typeface="+mn-lt"/>
                </a:rPr>
                <a:t>msecs</a:t>
              </a:r>
              <a:endParaRPr lang="en-US" altLang="en-US" sz="2400" dirty="0">
                <a:latin typeface="+mn-lt"/>
              </a:endParaRPr>
            </a:p>
          </p:txBody>
        </p:sp>
        <p:sp>
          <p:nvSpPr>
            <p:cNvPr id="228" name="Rectangle 227">
              <a:extLst>
                <a:ext uri="{FF2B5EF4-FFF2-40B4-BE49-F238E27FC236}">
                  <a16:creationId xmlns:a16="http://schemas.microsoft.com/office/drawing/2014/main" id="{4EE7EB05-EB77-DA46-8D82-2C1B89B59FCD}"/>
                </a:ext>
              </a:extLst>
            </p:cNvPr>
            <p:cNvSpPr/>
            <p:nvPr/>
          </p:nvSpPr>
          <p:spPr>
            <a:xfrm>
              <a:off x="3635854" y="3415544"/>
              <a:ext cx="962683"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Cost:</a:t>
            </a:r>
            <a:r>
              <a:rPr lang="en-US" altLang="en-US" sz="2400" dirty="0">
                <a:latin typeface="+mn-lt"/>
              </a:rPr>
              <a:t> faster access link (expensive!)</a:t>
            </a:r>
          </a:p>
        </p:txBody>
      </p:sp>
    </p:spTree>
    <p:extLst>
      <p:ext uri="{BB962C8B-B14F-4D97-AF65-F5344CB8AC3E}">
        <p14:creationId xmlns:p14="http://schemas.microsoft.com/office/powerpoint/2010/main" val="1591375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226"/>
                                        </p:tgtEl>
                                        <p:attrNameLst>
                                          <p:attrName>style.visibility</p:attrName>
                                        </p:attrNameLst>
                                      </p:cBhvr>
                                      <p:to>
                                        <p:strVal val="visible"/>
                                      </p:to>
                                    </p:set>
                                    <p:animEffect transition="in" filter="dissolve">
                                      <p:cBhvr>
                                        <p:cTn id="16" dur="500"/>
                                        <p:tgtEl>
                                          <p:spTgt spid="22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230"/>
                                        </p:tgtEl>
                                        <p:attrNameLst>
                                          <p:attrName>style.visibility</p:attrName>
                                        </p:attrNameLst>
                                      </p:cBhvr>
                                      <p:to>
                                        <p:strVal val="visible"/>
                                      </p:to>
                                    </p:set>
                                    <p:animEffect transition="in" filter="dissolve">
                                      <p:cBhvr>
                                        <p:cTn id="21"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indent="-331788">
              <a:buClr>
                <a:srgbClr val="0000A8"/>
              </a:buClr>
            </a:pPr>
            <a:r>
              <a:rPr lang="en-US" altLang="en-US" sz="3200" dirty="0">
                <a:ea typeface="ＭＳ Ｐゴシック" panose="020B0600070205080204" pitchFamily="34" charset="-128"/>
              </a:rPr>
              <a:t>social networking</a:t>
            </a:r>
          </a:p>
          <a:p>
            <a:pPr marL="346075" indent="-331788">
              <a:buClr>
                <a:srgbClr val="0000A8"/>
              </a:buClr>
            </a:pPr>
            <a:r>
              <a:rPr lang="en-US" altLang="en-US" sz="3200" dirty="0">
                <a:ea typeface="ＭＳ Ｐゴシック" panose="020B0600070205080204" pitchFamily="34" charset="-128"/>
              </a:rPr>
              <a:t>Web</a:t>
            </a:r>
          </a:p>
          <a:p>
            <a:pPr marL="346075" indent="-331788">
              <a:buClr>
                <a:srgbClr val="0000A8"/>
              </a:buClr>
            </a:pPr>
            <a:r>
              <a:rPr lang="en-US" altLang="en-US" sz="3200" dirty="0">
                <a:ea typeface="ＭＳ Ｐゴシック" panose="020B0600070205080204" pitchFamily="34" charset="-128"/>
              </a:rPr>
              <a:t>text messaging</a:t>
            </a:r>
          </a:p>
          <a:p>
            <a:pPr marL="346075" indent="-331788">
              <a:buClr>
                <a:srgbClr val="0000A8"/>
              </a:buClr>
            </a:pPr>
            <a:r>
              <a:rPr lang="en-US" altLang="en-US" sz="3200" dirty="0">
                <a:ea typeface="ＭＳ Ｐゴシック" panose="020B0600070205080204" pitchFamily="34" charset="-128"/>
              </a:rPr>
              <a:t>e-mail</a:t>
            </a:r>
          </a:p>
          <a:p>
            <a:pPr marL="346075" indent="-331788">
              <a:buClr>
                <a:srgbClr val="0000A8"/>
              </a:buClr>
            </a:pPr>
            <a:r>
              <a:rPr lang="en-US" altLang="en-US" sz="3200" dirty="0">
                <a:ea typeface="ＭＳ Ｐゴシック" panose="020B0600070205080204" pitchFamily="34" charset="-128"/>
              </a:rPr>
              <a:t>multi-user network games</a:t>
            </a:r>
          </a:p>
          <a:p>
            <a:pPr marL="346075" indent="-331788">
              <a:buClr>
                <a:srgbClr val="0000A8"/>
              </a:buClr>
            </a:pPr>
            <a:r>
              <a:rPr lang="en-US" altLang="en-US" sz="3200" dirty="0">
                <a:ea typeface="ＭＳ Ｐゴシック" panose="020B0600070205080204" pitchFamily="34" charset="-128"/>
              </a:rPr>
              <a:t>streaming stored video (YouTube, Hulu, Netflix) </a:t>
            </a:r>
          </a:p>
          <a:p>
            <a:pPr marL="346075" indent="-331788">
              <a:buClr>
                <a:srgbClr val="0000A8"/>
              </a:buClr>
            </a:pPr>
            <a:r>
              <a:rPr lang="en-US" altLang="en-US" sz="3200" dirty="0">
                <a:ea typeface="ＭＳ Ｐゴシック" panose="020B0600070205080204" pitchFamily="34" charset="-128"/>
              </a:rPr>
              <a:t>P2P file sharing</a:t>
            </a:r>
          </a:p>
          <a:p>
            <a:endParaRPr lang="en-US" sz="36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a:t>
            </a:fld>
            <a:endParaRPr lang="en-US" dirty="0"/>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indent="-331788">
              <a:buClr>
                <a:srgbClr val="0000A8"/>
              </a:buClr>
            </a:pPr>
            <a:r>
              <a:rPr lang="en-US" altLang="en-US" sz="3200" dirty="0">
                <a:ea typeface="ＭＳ Ｐゴシック" panose="020B0600070205080204" pitchFamily="34" charset="-128"/>
              </a:rPr>
              <a:t>voice over IP (e.g., Skype)</a:t>
            </a:r>
          </a:p>
          <a:p>
            <a:pPr marL="346075" indent="-331788">
              <a:buClr>
                <a:srgbClr val="0000A8"/>
              </a:buClr>
            </a:pPr>
            <a:r>
              <a:rPr lang="en-US" altLang="en-US" sz="3200" dirty="0">
                <a:ea typeface="ＭＳ Ｐゴシック" panose="020B0600070205080204" pitchFamily="34" charset="-128"/>
              </a:rPr>
              <a:t>real-time video conferencing</a:t>
            </a:r>
          </a:p>
          <a:p>
            <a:pPr marL="346075" indent="-331788">
              <a:buClr>
                <a:srgbClr val="0000A8"/>
              </a:buClr>
            </a:pPr>
            <a:r>
              <a:rPr lang="en-US" altLang="en-US" sz="3200" dirty="0">
                <a:ea typeface="ＭＳ Ｐゴシック" panose="020B0600070205080204" pitchFamily="34" charset="-128"/>
              </a:rPr>
              <a:t>Internet search</a:t>
            </a:r>
          </a:p>
          <a:p>
            <a:pPr marL="346075" indent="-331788">
              <a:buClr>
                <a:srgbClr val="0000A8"/>
              </a:buClr>
            </a:pPr>
            <a:r>
              <a:rPr lang="en-US" altLang="en-US" sz="3200" dirty="0">
                <a:ea typeface="ＭＳ Ｐゴシック" panose="020B0600070205080204" pitchFamily="34" charset="-128"/>
              </a:rPr>
              <a:t>remote login</a:t>
            </a:r>
          </a:p>
          <a:p>
            <a:pPr marL="346075" indent="-331788">
              <a:buClr>
                <a:srgbClr val="0000A8"/>
              </a:buClr>
            </a:pPr>
            <a:r>
              <a:rPr lang="en-US" altLang="en-US" sz="3200" dirty="0">
                <a:ea typeface="ＭＳ Ｐゴシック" panose="020B0600070205080204" pitchFamily="34" charset="-128"/>
              </a:rPr>
              <a:t>…</a:t>
            </a:r>
          </a:p>
          <a:p>
            <a:pPr marL="14287" indent="0">
              <a:buClr>
                <a:srgbClr val="0000A8"/>
              </a:buClr>
              <a:buNone/>
            </a:pPr>
            <a:endParaRPr lang="en-US" sz="3600" dirty="0"/>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r>
              <a:rPr lang="en-US" sz="3600" i="1" u="sng" dirty="0">
                <a:solidFill>
                  <a:srgbClr val="C00000"/>
                </a:solidFill>
              </a:rPr>
              <a:t>Q:</a:t>
            </a:r>
            <a:r>
              <a:rPr lang="en-US" sz="3600" i="1" dirty="0"/>
              <a:t> your</a:t>
            </a:r>
            <a:r>
              <a:rPr lang="en-US" sz="3600" dirty="0"/>
              <a:t> favorites?</a:t>
            </a:r>
          </a:p>
        </p:txBody>
      </p:sp>
    </p:spTree>
    <p:extLst>
      <p:ext uri="{BB962C8B-B14F-4D97-AF65-F5344CB8AC3E}">
        <p14:creationId xmlns:p14="http://schemas.microsoft.com/office/powerpoint/2010/main" val="319910155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55446" y="4042622"/>
            <a:ext cx="6361287" cy="23024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45000"/>
              </a:spcBef>
              <a:spcAft>
                <a:spcPct val="0"/>
              </a:spcAft>
              <a:buClr>
                <a:srgbClr val="000099"/>
              </a:buClr>
              <a:buSzPct val="65000"/>
              <a:buFont typeface="Wingdings" charset="0"/>
              <a:buNone/>
              <a:defRPr/>
            </a:pPr>
            <a:r>
              <a:rPr lang="en-US" sz="2400" i="1" dirty="0">
                <a:solidFill>
                  <a:srgbClr val="CC0000"/>
                </a:solidFill>
                <a:latin typeface="Calibri" panose="020F0502020204030204" pitchFamily="34" charset="0"/>
                <a:ea typeface="ＭＳ Ｐゴシック" charset="0"/>
                <a:cs typeface="Calibri" panose="020F0502020204030204" pitchFamily="34" charset="0"/>
              </a:rPr>
              <a:t>Performance:</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LAN utilization: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utilization =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p>
          <a:p>
            <a:pPr marL="342900" indent="-342900" eaLnBrk="0" fontAlgn="base" hangingPunct="0">
              <a:lnSpc>
                <a:spcPct val="85000"/>
              </a:lnSpc>
              <a:spcBef>
                <a:spcPct val="200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average end-end delay  = </a:t>
            </a:r>
            <a:r>
              <a:rPr lang="en-US" sz="2400" dirty="0">
                <a:solidFill>
                  <a:srgbClr val="C00000"/>
                </a:solidFill>
                <a:latin typeface="Calibri" panose="020F0502020204030204" pitchFamily="34" charset="0"/>
                <a:ea typeface="ＭＳ Ｐゴシック" charset="0"/>
                <a:cs typeface="Calibri" panose="020F0502020204030204" pitchFamily="34" charset="0"/>
              </a:rPr>
              <a:t>?</a:t>
            </a:r>
            <a:r>
              <a:rPr lang="en-US" sz="2400" dirty="0">
                <a:solidFill>
                  <a:srgbClr val="000000"/>
                </a:solidFill>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Caching example: install a web cache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40</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2434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43682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eaLnBrk="0" fontAlgn="base" hangingPunct="0">
              <a:lnSpc>
                <a:spcPct val="85000"/>
              </a:lnSpc>
              <a:spcBef>
                <a:spcPct val="20000"/>
              </a:spcBef>
              <a:spcAft>
                <a:spcPct val="0"/>
              </a:spcAft>
              <a:buClr>
                <a:srgbClr val="000099"/>
              </a:buClr>
              <a:buSzPct val="65000"/>
              <a:buFont typeface="Wingdings" charset="0"/>
              <a:buNone/>
              <a:defRPr/>
            </a:pPr>
            <a:r>
              <a:rPr lang="en-US" sz="2800" i="1" dirty="0">
                <a:solidFill>
                  <a:srgbClr val="CC0000"/>
                </a:solidFill>
                <a:latin typeface="Calibri" panose="020F0502020204030204" pitchFamily="34" charset="0"/>
                <a:ea typeface="ＭＳ Ｐゴシック" charset="0"/>
                <a:cs typeface="Calibri" panose="020F0502020204030204" pitchFamily="34" charset="0"/>
              </a:rPr>
              <a:t>Scenario:</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access link rate: 1.54 Mbps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RTT from institutional router to server: 2 sec</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Web object size: 100K bits</a:t>
            </a:r>
          </a:p>
          <a:p>
            <a:pPr marL="342900"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request rate from browsers to origin servers: 15/sec</a:t>
            </a:r>
          </a:p>
          <a:p>
            <a:pPr marL="800100" lvl="1" indent="-342900" eaLnBrk="0" fontAlgn="base" hangingPunct="0">
              <a:lnSpc>
                <a:spcPct val="85000"/>
              </a:lnSpc>
              <a:spcBef>
                <a:spcPts val="400"/>
              </a:spcBef>
              <a:spcAft>
                <a:spcPct val="0"/>
              </a:spcAft>
              <a:buClr>
                <a:srgbClr val="000099"/>
              </a:buClr>
              <a:buSzPct val="100000"/>
              <a:buFont typeface="Wingdings" charset="2"/>
              <a:buChar char="§"/>
              <a:defRPr/>
            </a:pPr>
            <a:r>
              <a:rPr lang="en-US" sz="2400" dirty="0">
                <a:solidFill>
                  <a:srgbClr val="000000"/>
                </a:solidFill>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00130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15950" y="4554227"/>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80000"/>
              </a:lnSpc>
              <a:spcBef>
                <a:spcPct val="0"/>
              </a:spcBef>
            </a:pPr>
            <a:r>
              <a:rPr lang="en-US" altLang="en-US" sz="2400" i="1" dirty="0">
                <a:solidFill>
                  <a:srgbClr val="CC0000"/>
                </a:solidFill>
                <a:latin typeface="+mn-lt"/>
              </a:rPr>
              <a:t>How to compute link </a:t>
            </a:r>
          </a:p>
          <a:p>
            <a:pPr algn="ctr">
              <a:lnSpc>
                <a:spcPct val="80000"/>
              </a:lnSpc>
              <a:spcBef>
                <a:spcPct val="0"/>
              </a:spcBef>
            </a:pPr>
            <a:r>
              <a:rPr lang="en-US" altLang="en-US" sz="2400" i="1" dirty="0">
                <a:solidFill>
                  <a:srgbClr val="CC0000"/>
                </a:solidFill>
                <a:latin typeface="+mn-lt"/>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70724" y="5712506"/>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i="1" dirty="0">
                <a:solidFill>
                  <a:srgbClr val="CC0000"/>
                </a:solidFill>
                <a:latin typeface="+mn-lt"/>
              </a:rPr>
              <a:t>Cost:</a:t>
            </a:r>
            <a:r>
              <a:rPr lang="en-US" altLang="en-US" sz="2400" dirty="0">
                <a:latin typeface="+mn-lt"/>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10512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66878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81">
                                            <p:txEl>
                                              <p:pRg st="0" end="0"/>
                                            </p:txEl>
                                          </p:spTgt>
                                        </p:tgtEl>
                                        <p:attrNameLst>
                                          <p:attrName>style.visibility</p:attrName>
                                        </p:attrNameLst>
                                      </p:cBhvr>
                                      <p:to>
                                        <p:strVal val="visible"/>
                                      </p:to>
                                    </p:set>
                                    <p:animEffect transition="in" filter="dissolve">
                                      <p:cBhvr>
                                        <p:cTn id="20" dur="500"/>
                                        <p:tgtEl>
                                          <p:spTgt spid="281">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281">
                                            <p:txEl>
                                              <p:pRg st="1" end="1"/>
                                            </p:txEl>
                                          </p:spTgt>
                                        </p:tgtEl>
                                        <p:attrNameLst>
                                          <p:attrName>style.visibility</p:attrName>
                                        </p:attrNameLst>
                                      </p:cBhvr>
                                      <p:to>
                                        <p:strVal val="visible"/>
                                      </p:to>
                                    </p:set>
                                    <p:animEffect transition="in" filter="dissolve">
                                      <p:cBhvr>
                                        <p:cTn id="23"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p:bldP spid="25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Caching example: install a web cache</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41</a:t>
            </a:fld>
            <a:endParaRPr lang="en-US"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774479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17367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origin</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55442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18307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64027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980219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781940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53537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public</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 Internet</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40983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785909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36868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890684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06877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43682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institutional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network</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44500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07035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1.54 Mbps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39713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54635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31153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06400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967360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00222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05753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58140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65025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62891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00130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10512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16624" y="1311713"/>
            <a:ext cx="6166171" cy="2276941"/>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0">
              <a:lnSpc>
                <a:spcPct val="110000"/>
              </a:lnSpc>
              <a:spcBef>
                <a:spcPts val="400"/>
              </a:spcBef>
              <a:buFont typeface="Wingdings" pitchFamily="2" charset="2"/>
              <a:buNone/>
              <a:tabLst>
                <a:tab pos="576263" algn="l"/>
              </a:tabLst>
            </a:pPr>
            <a:r>
              <a:rPr lang="en-US" altLang="en-US" sz="3600" dirty="0">
                <a:solidFill>
                  <a:srgbClr val="CC0000"/>
                </a:solidFill>
                <a:ea typeface="ＭＳ Ｐゴシック" panose="020B0600070205080204" pitchFamily="34" charset="-128"/>
              </a:rPr>
              <a:t>Calculating access link utilization, end-end delay with cache:</a:t>
            </a:r>
          </a:p>
          <a:p>
            <a:pPr indent="-231775">
              <a:lnSpc>
                <a:spcPct val="110000"/>
              </a:lnSpc>
              <a:spcBef>
                <a:spcPts val="400"/>
              </a:spcBef>
              <a:tabLst>
                <a:tab pos="53975" algn="l"/>
                <a:tab pos="576263" algn="l"/>
              </a:tabLst>
            </a:pPr>
            <a:r>
              <a:rPr lang="en-US" altLang="en-US" sz="3100" dirty="0">
                <a:ea typeface="ＭＳ Ｐゴシック" panose="020B0600070205080204" pitchFamily="34" charset="-128"/>
              </a:rPr>
              <a:t>suppose cache hit rate is 0.4:  40% requests satisfied at cache, 60% requests satisfied at origin </a:t>
            </a:r>
          </a:p>
          <a:p>
            <a:pPr marL="228600" indent="-228600">
              <a:lnSpc>
                <a:spcPct val="80000"/>
              </a:lnSpc>
              <a:buFont typeface="Wingdings" pitchFamily="2" charset="2"/>
              <a:buNone/>
              <a:tabLst>
                <a:tab pos="576263" algn="l"/>
              </a:tabLst>
            </a:pPr>
            <a:r>
              <a:rPr lang="en-US" altLang="en-US" sz="2400" dirty="0">
                <a:latin typeface="Gill Sans MT" panose="020B0502020104020203" pitchFamily="34" charset="77"/>
                <a:ea typeface="ＭＳ Ｐゴシック" panose="020B0600070205080204" pitchFamily="34" charset="-128"/>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925554" y="3108706"/>
            <a:ext cx="6168360" cy="1570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indent="-231775">
              <a:lnSpc>
                <a:spcPct val="90000"/>
              </a:lnSpc>
              <a:spcBef>
                <a:spcPts val="400"/>
              </a:spcBef>
              <a:buClr>
                <a:srgbClr val="000099"/>
              </a:buClr>
              <a:buSzPct val="100000"/>
              <a:buFont typeface="Wingdings" charset="2"/>
              <a:buChar char="§"/>
              <a:tabLst>
                <a:tab pos="576263" algn="l"/>
              </a:tabLst>
              <a:defRPr/>
            </a:pPr>
            <a:r>
              <a:rPr lang="en-US" sz="2400" dirty="0">
                <a:ea typeface="ＭＳ Ｐゴシック" charset="0"/>
                <a:cs typeface="ＭＳ Ｐゴシック" charset="0"/>
              </a:rPr>
              <a:t>access link: 60% of requests use access link </a:t>
            </a:r>
          </a:p>
          <a:p>
            <a:pPr marL="231775" indent="-231775">
              <a:lnSpc>
                <a:spcPct val="90000"/>
              </a:lnSpc>
              <a:spcBef>
                <a:spcPts val="400"/>
              </a:spcBef>
              <a:buClr>
                <a:srgbClr val="000099"/>
              </a:buClr>
              <a:buSzPct val="100000"/>
              <a:buFont typeface="Wingdings" charset="2"/>
              <a:buChar char="§"/>
              <a:tabLst>
                <a:tab pos="576263" algn="l"/>
              </a:tabLst>
              <a:defRPr/>
            </a:pPr>
            <a:r>
              <a:rPr lang="en-US" sz="2400" dirty="0">
                <a:ea typeface="ＭＳ Ｐゴシック" charset="0"/>
                <a:cs typeface="ＭＳ Ｐゴシック" charset="0"/>
              </a:rPr>
              <a:t>data rate to browsers over access link </a:t>
            </a:r>
          </a:p>
          <a:p>
            <a:pPr>
              <a:lnSpc>
                <a:spcPct val="90000"/>
              </a:lnSpc>
              <a:spcBef>
                <a:spcPts val="400"/>
              </a:spcBef>
              <a:buClr>
                <a:srgbClr val="000099"/>
              </a:buClr>
              <a:buSzPct val="65000"/>
              <a:buFont typeface="ZapfDingbats" charset="0"/>
              <a:buNone/>
              <a:tabLst>
                <a:tab pos="576263" algn="l"/>
              </a:tabLst>
              <a:defRPr/>
            </a:pPr>
            <a:r>
              <a:rPr lang="en-US" sz="2400" dirty="0">
                <a:ea typeface="ＭＳ Ｐゴシック" charset="0"/>
                <a:cs typeface="ＭＳ Ｐゴシック" charset="0"/>
              </a:rPr>
              <a:t>       = 0.6 * 1.50 Mbps  =  .9 Mbps </a:t>
            </a:r>
          </a:p>
          <a:p>
            <a:pPr marL="231775" indent="-231775">
              <a:lnSpc>
                <a:spcPct val="90000"/>
              </a:lnSpc>
              <a:spcBef>
                <a:spcPts val="400"/>
              </a:spcBef>
              <a:buClr>
                <a:srgbClr val="0000A3"/>
              </a:buClr>
              <a:buSzPct val="100000"/>
              <a:buFont typeface="Wingdings" pitchFamily="2" charset="2"/>
              <a:buChar char="§"/>
              <a:tabLst>
                <a:tab pos="576263" algn="l"/>
              </a:tabLst>
              <a:defRPr/>
            </a:pPr>
            <a:r>
              <a:rPr lang="en-US" sz="2400" dirty="0">
                <a:ea typeface="ＭＳ Ｐゴシック" charset="0"/>
                <a:cs typeface="ＭＳ Ｐゴシック" charset="0"/>
              </a:rPr>
              <a:t>utilization = 0.9/1.54 = .58</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847726" y="4715508"/>
            <a:ext cx="6438281" cy="1492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85750" indent="-220663">
              <a:lnSpc>
                <a:spcPct val="85000"/>
              </a:lnSpc>
              <a:buClr>
                <a:srgbClr val="000099"/>
              </a:buClr>
              <a:buSzPct val="100000"/>
              <a:buFont typeface="Wingdings" charset="2"/>
              <a:buChar char="§"/>
              <a:tabLst>
                <a:tab pos="576263" algn="l"/>
              </a:tabLst>
              <a:defRPr/>
            </a:pPr>
            <a:r>
              <a:rPr lang="en-US" sz="2400" dirty="0">
                <a:ea typeface="ＭＳ Ｐゴシック" charset="0"/>
                <a:cs typeface="ＭＳ Ｐゴシック" charset="0"/>
              </a:rPr>
              <a:t>average end-end delay</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0.6 * (delay from origin servers)</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+ 0.4 * (delay when satisfied at cache)</a:t>
            </a:r>
          </a:p>
          <a:p>
            <a:pPr marL="342900" lvl="1">
              <a:lnSpc>
                <a:spcPct val="90000"/>
              </a:lnSpc>
              <a:spcBef>
                <a:spcPts val="400"/>
              </a:spcBef>
              <a:buClr>
                <a:srgbClr val="000099"/>
              </a:buClr>
              <a:buSzTx/>
              <a:tabLst>
                <a:tab pos="576263" algn="l"/>
              </a:tabLst>
              <a:defRPr/>
            </a:pPr>
            <a:r>
              <a:rPr lang="en-US" sz="2400" dirty="0">
                <a:ea typeface="ＭＳ Ｐゴシック" charset="0"/>
                <a:cs typeface="ＭＳ Ｐゴシック" charset="0"/>
              </a:rPr>
              <a:t>= 0.6 (2.01) + 0.4 (~msecs) = ~ 1.2 secs</a:t>
            </a:r>
          </a:p>
          <a:p>
            <a:pPr marL="228600" indent="-228600">
              <a:lnSpc>
                <a:spcPct val="80000"/>
              </a:lnSpc>
              <a:buClr>
                <a:srgbClr val="000099"/>
              </a:buClr>
              <a:buSzPct val="65000"/>
              <a:buFont typeface="Wingdings" charset="0"/>
              <a:buNone/>
              <a:tabLst>
                <a:tab pos="576263" algn="l"/>
              </a:tabLst>
              <a:defRPr/>
            </a:pPr>
            <a:r>
              <a:rPr lang="en-US" sz="2400" dirty="0">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898695" y="6241612"/>
            <a:ext cx="9274975" cy="738664"/>
          </a:xfrm>
          <a:prstGeom prst="rect">
            <a:avLst/>
          </a:prstGeom>
          <a:noFill/>
        </p:spPr>
        <p:txBody>
          <a:bodyPr wrap="none" rtlCol="0">
            <a:spAutoFit/>
          </a:bodyPr>
          <a:lstStyle/>
          <a:p>
            <a:r>
              <a:rPr lang="en-US" sz="2400" i="1" dirty="0">
                <a:solidFill>
                  <a:srgbClr val="C00000"/>
                </a:solidFill>
                <a:ea typeface="ＭＳ Ｐゴシック" charset="0"/>
                <a:cs typeface="ＭＳ Ｐゴシック" charset="0"/>
              </a:rPr>
              <a:t>lower average end-end delay than with 154 Mbps link (and cheaper too!)</a:t>
            </a:r>
          </a:p>
          <a:p>
            <a:endParaRPr lang="en-US" dirty="0"/>
          </a:p>
        </p:txBody>
      </p:sp>
    </p:spTree>
    <p:extLst>
      <p:ext uri="{BB962C8B-B14F-4D97-AF65-F5344CB8AC3E}">
        <p14:creationId xmlns:p14="http://schemas.microsoft.com/office/powerpoint/2010/main" val="3416360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Conditional GET</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i="1" dirty="0">
                <a:solidFill>
                  <a:srgbClr val="CC0000"/>
                </a:solidFill>
                <a:ea typeface="ＭＳ Ｐゴシック" panose="020B0600070205080204" pitchFamily="34" charset="-128"/>
              </a:rPr>
              <a:t>Goal:</a:t>
            </a:r>
            <a:r>
              <a:rPr lang="en-US" altLang="en-US" dirty="0">
                <a:ea typeface="ＭＳ Ｐゴシック" panose="020B0600070205080204" pitchFamily="34" charset="-128"/>
              </a:rPr>
              <a:t> don</a:t>
            </a:r>
            <a:r>
              <a:rPr lang="ja-JP" altLang="en-US">
                <a:ea typeface="ＭＳ Ｐゴシック" panose="020B0600070205080204" pitchFamily="34" charset="-128"/>
              </a:rPr>
              <a:t>’</a:t>
            </a:r>
            <a:r>
              <a:rPr lang="en-US" altLang="ja-JP" dirty="0">
                <a:ea typeface="ＭＳ Ｐゴシック" panose="020B0600070205080204" pitchFamily="34" charset="-128"/>
              </a:rPr>
              <a:t>t send object if cache has up-to-date cached version</a:t>
            </a:r>
          </a:p>
          <a:p>
            <a:pPr lvl="1"/>
            <a:r>
              <a:rPr lang="en-US" altLang="en-US" dirty="0">
                <a:ea typeface="ＭＳ Ｐゴシック" panose="020B0600070205080204" pitchFamily="34" charset="-128"/>
              </a:rPr>
              <a:t>no object transmission delay</a:t>
            </a:r>
          </a:p>
          <a:p>
            <a:pPr lvl="1"/>
            <a:r>
              <a:rPr lang="en-US" altLang="en-US" dirty="0">
                <a:ea typeface="ＭＳ Ｐゴシック" panose="020B0600070205080204" pitchFamily="34" charset="-128"/>
              </a:rPr>
              <a:t>lower link utilization</a:t>
            </a:r>
          </a:p>
          <a:p>
            <a:r>
              <a:rPr lang="en-US" altLang="en-US" i="1" dirty="0">
                <a:solidFill>
                  <a:srgbClr val="000090"/>
                </a:solidFill>
                <a:ea typeface="ＭＳ Ｐゴシック" panose="020B0600070205080204" pitchFamily="34" charset="-128"/>
              </a:rPr>
              <a:t>cache:</a:t>
            </a:r>
            <a:r>
              <a:rPr lang="en-US" altLang="en-US" dirty="0">
                <a:solidFill>
                  <a:srgbClr val="000090"/>
                </a:solidFill>
                <a:ea typeface="ＭＳ Ｐゴシック" panose="020B0600070205080204" pitchFamily="34" charset="-128"/>
              </a:rPr>
              <a:t> </a:t>
            </a:r>
            <a:r>
              <a:rPr lang="en-US" altLang="en-US" dirty="0">
                <a:ea typeface="ＭＳ Ｐゴシック" panose="020B0600070205080204" pitchFamily="34" charset="-128"/>
              </a:rPr>
              <a:t>specify date of cached copy in HTTP request</a:t>
            </a:r>
          </a:p>
          <a:p>
            <a:pPr lvl="1">
              <a:buFont typeface="Wingdings" pitchFamily="2" charset="2"/>
              <a:buNone/>
            </a:pPr>
            <a:r>
              <a:rPr lang="en-US" altLang="en-US" b="1" dirty="0">
                <a:ea typeface="ＭＳ Ｐゴシック" panose="020B0600070205080204" pitchFamily="34" charset="-128"/>
              </a:rPr>
              <a:t>If-modified-since: &lt;date&gt;</a:t>
            </a:r>
          </a:p>
          <a:p>
            <a:r>
              <a:rPr lang="en-US" altLang="en-US" i="1" dirty="0">
                <a:solidFill>
                  <a:srgbClr val="000090"/>
                </a:solidFill>
                <a:ea typeface="ＭＳ Ｐゴシック" panose="020B0600070205080204" pitchFamily="34" charset="-128"/>
              </a:rPr>
              <a:t>server:</a:t>
            </a:r>
            <a:r>
              <a:rPr lang="en-US" altLang="en-US" dirty="0">
                <a:solidFill>
                  <a:srgbClr val="000090"/>
                </a:solidFill>
                <a:ea typeface="ＭＳ Ｐゴシック" panose="020B0600070205080204" pitchFamily="34" charset="-128"/>
              </a:rPr>
              <a:t> </a:t>
            </a:r>
            <a:r>
              <a:rPr lang="en-US" altLang="en-US" dirty="0">
                <a:ea typeface="ＭＳ Ｐゴシック" panose="020B0600070205080204" pitchFamily="34" charset="-128"/>
              </a:rPr>
              <a:t>response contains no object if cached copy is up-to-date: </a:t>
            </a:r>
          </a:p>
          <a:p>
            <a:pPr lvl="1">
              <a:buFont typeface="Wingdings" pitchFamily="2" charset="2"/>
              <a:buNone/>
            </a:pPr>
            <a:r>
              <a:rPr lang="en-US" altLang="en-US" b="1" dirty="0">
                <a:ea typeface="ＭＳ Ｐゴシック" panose="020B0600070205080204" pitchFamily="34" charset="-128"/>
              </a:rPr>
              <a:t>HTTP/1.0 304 Not Modified</a:t>
            </a:r>
            <a:endParaRPr lang="en-US" altLang="en-US" sz="2800" dirty="0">
              <a:ea typeface="ＭＳ Ｐゴシック" panose="020B0600070205080204" pitchFamily="34" charset="-128"/>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request msg</a:t>
            </a:r>
          </a:p>
          <a:p>
            <a:pPr algn="ctr">
              <a:spcBef>
                <a:spcPct val="0"/>
              </a:spcBef>
              <a:buClrTx/>
              <a:buSzTx/>
              <a:buFontTx/>
              <a:buNone/>
            </a:pPr>
            <a:r>
              <a:rPr lang="en-US" altLang="en-US" sz="1600" b="1">
                <a:latin typeface="+mn-lt"/>
              </a:rPr>
              <a:t>If-modified-since: &lt;date&gt;</a:t>
            </a:r>
            <a:endParaRPr lang="en-US" altLang="en-US" b="1">
              <a:latin typeface="+mn-lt"/>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response</a:t>
              </a:r>
            </a:p>
            <a:p>
              <a:pPr algn="ctr">
                <a:spcBef>
                  <a:spcPct val="0"/>
                </a:spcBef>
                <a:buClrTx/>
                <a:buSzTx/>
                <a:buFontTx/>
                <a:buNone/>
              </a:pPr>
              <a:r>
                <a:rPr lang="en-US" altLang="en-US" sz="1600" b="1">
                  <a:latin typeface="+mn-lt"/>
                </a:rPr>
                <a:t>HTTP/1.0 </a:t>
              </a:r>
            </a:p>
            <a:p>
              <a:pPr algn="ctr">
                <a:spcBef>
                  <a:spcPct val="0"/>
                </a:spcBef>
                <a:buClrTx/>
                <a:buSzTx/>
                <a:buFontTx/>
                <a:buNone/>
              </a:pPr>
              <a:r>
                <a:rPr lang="en-US" altLang="en-US" sz="1600" b="1">
                  <a:latin typeface="+mn-lt"/>
                </a:rPr>
                <a:t>304 Not Modified</a:t>
              </a:r>
              <a:endParaRPr lang="en-US" altLang="en-US" b="1">
                <a:latin typeface="+mn-lt"/>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solidFill>
                  <a:srgbClr val="000099"/>
                </a:solidFill>
                <a:latin typeface="+mn-lt"/>
              </a:rPr>
              <a:t>object </a:t>
            </a:r>
          </a:p>
          <a:p>
            <a:pPr algn="ctr">
              <a:spcBef>
                <a:spcPct val="0"/>
              </a:spcBef>
              <a:buClrTx/>
              <a:buSzTx/>
              <a:buFontTx/>
              <a:buNone/>
            </a:pPr>
            <a:r>
              <a:rPr lang="en-US" altLang="en-US" sz="1800">
                <a:solidFill>
                  <a:srgbClr val="000099"/>
                </a:solidFill>
                <a:latin typeface="+mn-lt"/>
              </a:rPr>
              <a:t>not </a:t>
            </a:r>
          </a:p>
          <a:p>
            <a:pPr algn="ctr">
              <a:spcBef>
                <a:spcPct val="0"/>
              </a:spcBef>
              <a:buClrTx/>
              <a:buSzTx/>
              <a:buFontTx/>
              <a:buNone/>
            </a:pPr>
            <a:r>
              <a:rPr lang="en-US" altLang="en-US" sz="1800">
                <a:solidFill>
                  <a:srgbClr val="000099"/>
                </a:solidFill>
                <a:latin typeface="+mn-lt"/>
              </a:rPr>
              <a:t>modified</a:t>
            </a:r>
          </a:p>
          <a:p>
            <a:pPr algn="ctr">
              <a:spcBef>
                <a:spcPct val="0"/>
              </a:spcBef>
              <a:buClrTx/>
              <a:buSzTx/>
              <a:buFontTx/>
              <a:buNone/>
            </a:pPr>
            <a:r>
              <a:rPr lang="en-US" altLang="en-US" sz="1800">
                <a:solidFill>
                  <a:srgbClr val="000099"/>
                </a:solidFill>
                <a:latin typeface="+mn-lt"/>
              </a:rPr>
              <a:t>before</a:t>
            </a:r>
          </a:p>
          <a:p>
            <a:pPr algn="ctr">
              <a:spcBef>
                <a:spcPct val="0"/>
              </a:spcBef>
              <a:buClrTx/>
              <a:buSzTx/>
              <a:buFontTx/>
              <a:buNone/>
            </a:pPr>
            <a:r>
              <a:rPr lang="en-US" altLang="en-US" sz="1800">
                <a:solidFill>
                  <a:srgbClr val="000099"/>
                </a:solidFill>
                <a:latin typeface="+mn-lt"/>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latin typeface="+mn-lt"/>
              </a:rPr>
              <a:t>HTTP request msg</a:t>
            </a:r>
          </a:p>
          <a:p>
            <a:pPr algn="ctr">
              <a:spcBef>
                <a:spcPct val="0"/>
              </a:spcBef>
              <a:buClrTx/>
              <a:buSzTx/>
              <a:buFontTx/>
              <a:buNone/>
            </a:pPr>
            <a:r>
              <a:rPr lang="en-US" altLang="en-US" sz="1600" b="1">
                <a:latin typeface="+mn-lt"/>
              </a:rPr>
              <a:t>If-modified-since: &lt;date&gt;</a:t>
            </a:r>
            <a:endParaRPr lang="en-US" altLang="en-US" b="1">
              <a:latin typeface="+mn-lt"/>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dirty="0">
                <a:latin typeface="+mn-lt"/>
              </a:rPr>
              <a:t>HTTP response</a:t>
            </a:r>
          </a:p>
          <a:p>
            <a:pPr algn="ctr">
              <a:spcBef>
                <a:spcPct val="0"/>
              </a:spcBef>
              <a:buClrTx/>
              <a:buSzTx/>
              <a:buFontTx/>
              <a:buNone/>
            </a:pPr>
            <a:r>
              <a:rPr lang="en-US" altLang="en-US" sz="1600" b="1" dirty="0">
                <a:latin typeface="+mn-lt"/>
              </a:rPr>
              <a:t>HTTP/1.0 200 OK</a:t>
            </a:r>
          </a:p>
          <a:p>
            <a:pPr algn="ctr">
              <a:spcBef>
                <a:spcPct val="0"/>
              </a:spcBef>
              <a:buClrTx/>
              <a:buSzTx/>
              <a:buFontTx/>
              <a:buNone/>
            </a:pPr>
            <a:r>
              <a:rPr lang="en-US" altLang="en-US" b="1" dirty="0">
                <a:latin typeface="+mn-lt"/>
              </a:rPr>
              <a:t>&lt;data&gt;</a:t>
            </a:r>
          </a:p>
          <a:p>
            <a:pPr algn="ctr">
              <a:spcBef>
                <a:spcPct val="0"/>
              </a:spcBef>
              <a:buClrTx/>
              <a:buSzTx/>
              <a:buFontTx/>
              <a:buNone/>
            </a:pPr>
            <a:endParaRPr lang="en-US" altLang="en-US" b="1" dirty="0">
              <a:latin typeface="+mn-lt"/>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800">
                <a:solidFill>
                  <a:srgbClr val="000099"/>
                </a:solidFill>
                <a:latin typeface="+mn-lt"/>
              </a:rPr>
              <a:t>object </a:t>
            </a:r>
          </a:p>
          <a:p>
            <a:pPr algn="ctr">
              <a:spcBef>
                <a:spcPct val="0"/>
              </a:spcBef>
              <a:buClrTx/>
              <a:buSzTx/>
              <a:buFontTx/>
              <a:buNone/>
            </a:pPr>
            <a:r>
              <a:rPr lang="en-US" altLang="en-US" sz="1800">
                <a:solidFill>
                  <a:srgbClr val="000099"/>
                </a:solidFill>
                <a:latin typeface="+mn-lt"/>
              </a:rPr>
              <a:t>modified</a:t>
            </a:r>
          </a:p>
          <a:p>
            <a:pPr algn="ctr">
              <a:spcBef>
                <a:spcPct val="0"/>
              </a:spcBef>
              <a:buClrTx/>
              <a:buSzTx/>
              <a:buFontTx/>
              <a:buNone/>
            </a:pPr>
            <a:r>
              <a:rPr lang="en-US" altLang="en-US" sz="1800">
                <a:solidFill>
                  <a:srgbClr val="000099"/>
                </a:solidFill>
                <a:latin typeface="+mn-lt"/>
              </a:rPr>
              <a:t>after </a:t>
            </a:r>
          </a:p>
          <a:p>
            <a:pPr algn="ctr">
              <a:spcBef>
                <a:spcPct val="0"/>
              </a:spcBef>
              <a:buClrTx/>
              <a:buSzTx/>
              <a:buFontTx/>
              <a:buNone/>
            </a:pPr>
            <a:r>
              <a:rPr lang="en-US" altLang="en-US" sz="1800">
                <a:solidFill>
                  <a:srgbClr val="000099"/>
                </a:solidFill>
                <a:latin typeface="+mn-lt"/>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931601"/>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a:solidFill>
                    <a:srgbClr val="CC0000"/>
                  </a:solidFill>
                  <a:latin typeface="+mn-lt"/>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a:solidFill>
                    <a:srgbClr val="CC0000"/>
                  </a:solidFill>
                  <a:latin typeface="+mn-lt"/>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spTree>
    <p:extLst>
      <p:ext uri="{BB962C8B-B14F-4D97-AF65-F5344CB8AC3E}">
        <p14:creationId xmlns:p14="http://schemas.microsoft.com/office/powerpoint/2010/main" val="122762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73"/>
                                        </p:tgtEl>
                                        <p:attrNameLst>
                                          <p:attrName>style.visibility</p:attrName>
                                        </p:attrNameLst>
                                      </p:cBhvr>
                                      <p:to>
                                        <p:strVal val="visible"/>
                                      </p:to>
                                    </p:set>
                                    <p:animEffect transition="in" filter="wipe(left)">
                                      <p:cBhvr>
                                        <p:cTn id="11" dur="500"/>
                                        <p:tgtEl>
                                          <p:spTgt spid="273"/>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274"/>
                                        </p:tgtEl>
                                        <p:attrNameLst>
                                          <p:attrName>style.visibility</p:attrName>
                                        </p:attrNameLst>
                                      </p:cBhvr>
                                      <p:to>
                                        <p:strVal val="visible"/>
                                      </p:to>
                                    </p:set>
                                    <p:animEffect transition="in" filter="wipe(left)">
                                      <p:cBhvr>
                                        <p:cTn id="14" dur="500"/>
                                        <p:tgtEl>
                                          <p:spTgt spid="274"/>
                                        </p:tgtEl>
                                      </p:cBhvr>
                                    </p:animEffect>
                                  </p:childTnLst>
                                </p:cTn>
                              </p:par>
                            </p:childTnLst>
                          </p:cTn>
                        </p:par>
                        <p:par>
                          <p:cTn id="15" fill="hold">
                            <p:stCondLst>
                              <p:cond delay="1000"/>
                            </p:stCondLst>
                            <p:childTnLst>
                              <p:par>
                                <p:cTn id="16" presetID="9" presetClass="entr" presetSubtype="0" fill="hold" grpId="0" nodeType="afterEffect">
                                  <p:stCondLst>
                                    <p:cond delay="0"/>
                                  </p:stCondLst>
                                  <p:childTnLst>
                                    <p:set>
                                      <p:cBhvr>
                                        <p:cTn id="17" dur="1" fill="hold">
                                          <p:stCondLst>
                                            <p:cond delay="0"/>
                                          </p:stCondLst>
                                        </p:cTn>
                                        <p:tgtEl>
                                          <p:spTgt spid="279"/>
                                        </p:tgtEl>
                                        <p:attrNameLst>
                                          <p:attrName>style.visibility</p:attrName>
                                        </p:attrNameLst>
                                      </p:cBhvr>
                                      <p:to>
                                        <p:strVal val="visible"/>
                                      </p:to>
                                    </p:set>
                                    <p:animEffect transition="in" filter="dissolve">
                                      <p:cBhvr>
                                        <p:cTn id="18" dur="500"/>
                                        <p:tgtEl>
                                          <p:spTgt spid="279"/>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nodeType="clickEffect">
                                  <p:stCondLst>
                                    <p:cond delay="0"/>
                                  </p:stCondLst>
                                  <p:childTnLst>
                                    <p:set>
                                      <p:cBhvr>
                                        <p:cTn id="22" dur="1" fill="hold">
                                          <p:stCondLst>
                                            <p:cond delay="0"/>
                                          </p:stCondLst>
                                        </p:cTn>
                                        <p:tgtEl>
                                          <p:spTgt spid="275"/>
                                        </p:tgtEl>
                                        <p:attrNameLst>
                                          <p:attrName>style.visibility</p:attrName>
                                        </p:attrNameLst>
                                      </p:cBhvr>
                                      <p:to>
                                        <p:strVal val="visible"/>
                                      </p:to>
                                    </p:set>
                                    <p:animEffect transition="in" filter="wipe(right)">
                                      <p:cBhvr>
                                        <p:cTn id="23" dur="500"/>
                                        <p:tgtEl>
                                          <p:spTgt spid="275"/>
                                        </p:tgtEl>
                                      </p:cBhvr>
                                    </p:animEffect>
                                  </p:childTnLst>
                                </p:cTn>
                              </p:par>
                              <p:par>
                                <p:cTn id="24" presetID="22" presetClass="entr" presetSubtype="2" fill="hold" nodeType="withEffect">
                                  <p:stCondLst>
                                    <p:cond delay="0"/>
                                  </p:stCondLst>
                                  <p:childTnLst>
                                    <p:set>
                                      <p:cBhvr>
                                        <p:cTn id="25" dur="1" fill="hold">
                                          <p:stCondLst>
                                            <p:cond delay="0"/>
                                          </p:stCondLst>
                                        </p:cTn>
                                        <p:tgtEl>
                                          <p:spTgt spid="276"/>
                                        </p:tgtEl>
                                        <p:attrNameLst>
                                          <p:attrName>style.visibility</p:attrName>
                                        </p:attrNameLst>
                                      </p:cBhvr>
                                      <p:to>
                                        <p:strVal val="visible"/>
                                      </p:to>
                                    </p:set>
                                    <p:animEffect transition="in" filter="wipe(right)">
                                      <p:cBhvr>
                                        <p:cTn id="26" dur="500"/>
                                        <p:tgtEl>
                                          <p:spTgt spid="276"/>
                                        </p:tgtEl>
                                      </p:cBhvr>
                                    </p:animEffec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80"/>
                                        </p:tgtEl>
                                        <p:attrNameLst>
                                          <p:attrName>style.visibility</p:attrName>
                                        </p:attrNameLst>
                                      </p:cBhvr>
                                      <p:to>
                                        <p:strVal val="visible"/>
                                      </p:to>
                                    </p:set>
                                  </p:childTnLst>
                                </p:cTn>
                              </p:par>
                            </p:childTnLst>
                          </p:cTn>
                        </p:par>
                        <p:par>
                          <p:cTn id="31" fill="hold">
                            <p:stCondLst>
                              <p:cond delay="0"/>
                            </p:stCondLst>
                            <p:childTnLst>
                              <p:par>
                                <p:cTn id="32" presetID="22" presetClass="entr" presetSubtype="8" fill="hold" nodeType="afterEffect">
                                  <p:stCondLst>
                                    <p:cond delay="0"/>
                                  </p:stCondLst>
                                  <p:childTnLst>
                                    <p:set>
                                      <p:cBhvr>
                                        <p:cTn id="33" dur="1" fill="hold">
                                          <p:stCondLst>
                                            <p:cond delay="0"/>
                                          </p:stCondLst>
                                        </p:cTn>
                                        <p:tgtEl>
                                          <p:spTgt spid="281"/>
                                        </p:tgtEl>
                                        <p:attrNameLst>
                                          <p:attrName>style.visibility</p:attrName>
                                        </p:attrNameLst>
                                      </p:cBhvr>
                                      <p:to>
                                        <p:strVal val="visible"/>
                                      </p:to>
                                    </p:set>
                                    <p:animEffect transition="in" filter="wipe(left)">
                                      <p:cBhvr>
                                        <p:cTn id="34" dur="500"/>
                                        <p:tgtEl>
                                          <p:spTgt spid="281"/>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82"/>
                                        </p:tgtEl>
                                        <p:attrNameLst>
                                          <p:attrName>style.visibility</p:attrName>
                                        </p:attrNameLst>
                                      </p:cBhvr>
                                      <p:to>
                                        <p:strVal val="visible"/>
                                      </p:to>
                                    </p:set>
                                    <p:animEffect transition="in" filter="wipe(left)">
                                      <p:cBhvr>
                                        <p:cTn id="37" dur="500"/>
                                        <p:tgtEl>
                                          <p:spTgt spid="282"/>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285"/>
                                        </p:tgtEl>
                                        <p:attrNameLst>
                                          <p:attrName>style.visibility</p:attrName>
                                        </p:attrNameLst>
                                      </p:cBhvr>
                                      <p:to>
                                        <p:strVal val="visible"/>
                                      </p:to>
                                    </p:set>
                                    <p:animEffect transition="in" filter="dissolve">
                                      <p:cBhvr>
                                        <p:cTn id="41" dur="500"/>
                                        <p:tgtEl>
                                          <p:spTgt spid="28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2" fill="hold" nodeType="clickEffect">
                                  <p:stCondLst>
                                    <p:cond delay="0"/>
                                  </p:stCondLst>
                                  <p:childTnLst>
                                    <p:set>
                                      <p:cBhvr>
                                        <p:cTn id="45" dur="1" fill="hold">
                                          <p:stCondLst>
                                            <p:cond delay="0"/>
                                          </p:stCondLst>
                                        </p:cTn>
                                        <p:tgtEl>
                                          <p:spTgt spid="283"/>
                                        </p:tgtEl>
                                        <p:attrNameLst>
                                          <p:attrName>style.visibility</p:attrName>
                                        </p:attrNameLst>
                                      </p:cBhvr>
                                      <p:to>
                                        <p:strVal val="visible"/>
                                      </p:to>
                                    </p:set>
                                    <p:animEffect transition="in" filter="wipe(right)">
                                      <p:cBhvr>
                                        <p:cTn id="46" dur="500"/>
                                        <p:tgtEl>
                                          <p:spTgt spid="283"/>
                                        </p:tgtEl>
                                      </p:cBhvr>
                                    </p:animEffect>
                                  </p:childTnLst>
                                </p:cTn>
                              </p:par>
                              <p:par>
                                <p:cTn id="47" presetID="22" presetClass="entr" presetSubtype="2" fill="hold" grpId="0" nodeType="withEffect">
                                  <p:stCondLst>
                                    <p:cond delay="0"/>
                                  </p:stCondLst>
                                  <p:childTnLst>
                                    <p:set>
                                      <p:cBhvr>
                                        <p:cTn id="48" dur="1" fill="hold">
                                          <p:stCondLst>
                                            <p:cond delay="0"/>
                                          </p:stCondLst>
                                        </p:cTn>
                                        <p:tgtEl>
                                          <p:spTgt spid="284"/>
                                        </p:tgtEl>
                                        <p:attrNameLst>
                                          <p:attrName>style.visibility</p:attrName>
                                        </p:attrNameLst>
                                      </p:cBhvr>
                                      <p:to>
                                        <p:strVal val="visible"/>
                                      </p:to>
                                    </p:set>
                                    <p:animEffect transition="in" filter="wipe(right)">
                                      <p:cBhvr>
                                        <p:cTn id="49"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1752600"/>
            <a:ext cx="10654118" cy="453096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0">
              <a:buNone/>
            </a:pPr>
            <a:r>
              <a:rPr lang="en-US" altLang="en-US" sz="3200" i="1" u="sng" dirty="0" smtClean="0">
                <a:solidFill>
                  <a:srgbClr val="C00000"/>
                </a:solidFill>
                <a:ea typeface="ＭＳ Ｐゴシック" panose="020B0600070205080204" pitchFamily="34" charset="-128"/>
              </a:rPr>
              <a:t>HTTP1.1</a:t>
            </a:r>
            <a:r>
              <a:rPr lang="en-US" altLang="en-US" sz="2400" i="1" u="sng" dirty="0" smtClean="0">
                <a:solidFill>
                  <a:srgbClr val="C00000"/>
                </a:solidFill>
                <a:ea typeface="ＭＳ Ｐゴシック" panose="020B0600070205080204" pitchFamily="34" charset="-128"/>
              </a:rPr>
              <a:t> </a:t>
            </a:r>
            <a:r>
              <a:rPr lang="en-US" altLang="en-US" sz="2000" dirty="0">
                <a:ea typeface="ＭＳ Ｐゴシック" panose="020B0600070205080204" pitchFamily="34" charset="-128"/>
              </a:rPr>
              <a:t>(1997): </a:t>
            </a:r>
            <a:r>
              <a:rPr lang="en-US" altLang="en-US" sz="3200" dirty="0">
                <a:ea typeface="ＭＳ Ｐゴシック" panose="020B0600070205080204" pitchFamily="34" charset="-128"/>
              </a:rPr>
              <a:t>introduced </a:t>
            </a:r>
            <a:r>
              <a:rPr lang="en-US" altLang="en-US" sz="3200" dirty="0">
                <a:solidFill>
                  <a:srgbClr val="0000A3"/>
                </a:solidFill>
                <a:ea typeface="ＭＳ Ｐゴシック" panose="020B0600070205080204" pitchFamily="34" charset="-128"/>
              </a:rPr>
              <a:t>multiple, pipelined GETs</a:t>
            </a:r>
            <a:r>
              <a:rPr lang="en-US" altLang="en-US" sz="3200" dirty="0">
                <a:ea typeface="ＭＳ Ｐゴシック" panose="020B0600070205080204" pitchFamily="34" charset="-128"/>
              </a:rPr>
              <a:t> over single TCP connection</a:t>
            </a:r>
            <a:endParaRPr lang="en-US" altLang="en-US" sz="3200" b="1" dirty="0">
              <a:ea typeface="ＭＳ Ｐゴシック" panose="020B0600070205080204" pitchFamily="34" charset="-128"/>
            </a:endParaRPr>
          </a:p>
          <a:p>
            <a:r>
              <a:rPr lang="en-US" altLang="en-US" dirty="0">
                <a:ea typeface="ＭＳ Ｐゴシック" panose="020B0600070205080204" pitchFamily="34" charset="-128"/>
              </a:rPr>
              <a:t>server responds </a:t>
            </a:r>
            <a:r>
              <a:rPr lang="en-US" altLang="en-US" i="1" dirty="0">
                <a:ea typeface="ＭＳ Ｐゴシック" panose="020B0600070205080204" pitchFamily="34" charset="-128"/>
              </a:rPr>
              <a:t>in-order</a:t>
            </a:r>
            <a:r>
              <a:rPr lang="en-US" altLang="en-US" dirty="0">
                <a:ea typeface="ＭＳ Ｐゴシック" panose="020B0600070205080204" pitchFamily="34" charset="-128"/>
              </a:rPr>
              <a:t> (FCFS: first-come-first-served scheduling) to GET requests</a:t>
            </a:r>
          </a:p>
          <a:p>
            <a:r>
              <a:rPr lang="en-US" altLang="en-US" dirty="0">
                <a:ea typeface="ＭＳ Ｐゴシック" panose="020B0600070205080204" pitchFamily="34" charset="-128"/>
              </a:rPr>
              <a:t>with FCFS, small object may have to wait for transmission  (</a:t>
            </a:r>
            <a:r>
              <a:rPr lang="en-US" altLang="en-US" dirty="0">
                <a:solidFill>
                  <a:srgbClr val="C00000"/>
                </a:solidFill>
                <a:ea typeface="ＭＳ Ｐゴシック" panose="020B0600070205080204" pitchFamily="34" charset="-128"/>
              </a:rPr>
              <a:t>head-of-line (HOL) blocking</a:t>
            </a:r>
            <a:r>
              <a:rPr lang="en-US" altLang="en-US" dirty="0">
                <a:ea typeface="ＭＳ Ｐゴシック" panose="020B0600070205080204" pitchFamily="34" charset="-128"/>
              </a:rPr>
              <a:t>) behind large object(s</a:t>
            </a:r>
            <a:r>
              <a:rPr lang="en-US" altLang="en-US" dirty="0" smtClean="0">
                <a:ea typeface="ＭＳ Ｐゴシック" panose="020B0600070205080204" pitchFamily="34" charset="-128"/>
              </a:rPr>
              <a:t>)</a:t>
            </a:r>
          </a:p>
          <a:p>
            <a:pPr lvl="1"/>
            <a:r>
              <a:rPr lang="en-US" altLang="en-US" dirty="0" smtClean="0">
                <a:ea typeface="ＭＳ Ｐゴシック" panose="020B0600070205080204" pitchFamily="34" charset="-128"/>
              </a:rPr>
              <a:t>HTTP/1.1’s response? Opening multiple parallel TCP connections, having objects in the same page sent in parallel to the browser. Trade-offs?</a:t>
            </a:r>
            <a:endParaRPr lang="en-US" altLang="en-US" dirty="0">
              <a:ea typeface="ＭＳ Ｐゴシック" panose="020B0600070205080204" pitchFamily="34" charset="-128"/>
            </a:endParaRPr>
          </a:p>
          <a:p>
            <a:r>
              <a:rPr lang="en-US" altLang="en-US" dirty="0">
                <a:ea typeface="ＭＳ Ｐゴシック" panose="020B0600070205080204" pitchFamily="34" charset="-128"/>
              </a:rPr>
              <a:t>loss recovery (retransmitting lost TCP segments) stalls object transmission</a:t>
            </a: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525AA11-641B-8146-AFF2-E882C587848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92440742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1003084" y="20489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indent="0">
              <a:buNone/>
            </a:pPr>
            <a:r>
              <a:rPr lang="en-US" altLang="en-US" sz="3200" i="1" u="sng" dirty="0">
                <a:solidFill>
                  <a:srgbClr val="C00000"/>
                </a:solidFill>
                <a:ea typeface="ＭＳ Ｐゴシック" panose="020B0600070205080204" pitchFamily="34" charset="-128"/>
              </a:rPr>
              <a:t>HTTP/2:</a:t>
            </a:r>
            <a:r>
              <a:rPr lang="en-US" altLang="en-US" sz="3200" dirty="0">
                <a:ea typeface="ＭＳ Ｐゴシック" panose="020B0600070205080204" pitchFamily="34" charset="-128"/>
              </a:rPr>
              <a:t> </a:t>
            </a:r>
            <a:r>
              <a:rPr lang="en-US" altLang="en-US" sz="2000" dirty="0">
                <a:ea typeface="ＭＳ Ｐゴシック" panose="020B0600070205080204" pitchFamily="34" charset="-128"/>
              </a:rPr>
              <a:t>[RFC 7540, 2015] </a:t>
            </a:r>
            <a:r>
              <a:rPr lang="en-US" altLang="en-US" sz="3200" dirty="0">
                <a:ea typeface="ＭＳ Ｐゴシック" panose="020B0600070205080204" pitchFamily="34" charset="-128"/>
              </a:rPr>
              <a:t>increased flexibility at </a:t>
            </a:r>
            <a:r>
              <a:rPr lang="en-US" altLang="en-US" sz="3200" i="1" dirty="0">
                <a:ea typeface="ＭＳ Ｐゴシック" panose="020B0600070205080204" pitchFamily="34" charset="-128"/>
              </a:rPr>
              <a:t>server</a:t>
            </a:r>
            <a:r>
              <a:rPr lang="en-US" altLang="en-US" sz="3200" dirty="0">
                <a:ea typeface="ＭＳ Ｐゴシック" panose="020B0600070205080204" pitchFamily="34" charset="-128"/>
              </a:rPr>
              <a:t> in sending objects to client:</a:t>
            </a:r>
          </a:p>
          <a:p>
            <a:pPr marL="346075" indent="-280988"/>
            <a:r>
              <a:rPr lang="en-US" altLang="en-US" dirty="0">
                <a:ea typeface="ＭＳ Ｐゴシック" panose="020B0600070205080204" pitchFamily="34" charset="-128"/>
              </a:rPr>
              <a:t>methods, status codes, most header fields unchanged from HTTP 1.1</a:t>
            </a:r>
          </a:p>
          <a:p>
            <a:pPr marL="346075" indent="-280988"/>
            <a:r>
              <a:rPr lang="en-US" altLang="en-US" dirty="0">
                <a:ea typeface="ＭＳ Ｐゴシック" panose="020B0600070205080204" pitchFamily="34" charset="-128"/>
              </a:rPr>
              <a:t>transmission order of requested objects based on client-specified object priority </a:t>
            </a:r>
            <a:r>
              <a:rPr lang="en-US" altLang="en-US" sz="2400" dirty="0">
                <a:ea typeface="ＭＳ Ｐゴシック" panose="020B0600070205080204" pitchFamily="34" charset="-128"/>
              </a:rPr>
              <a:t>(not necessarily FCFS)</a:t>
            </a:r>
          </a:p>
          <a:p>
            <a:pPr marL="346075" indent="-280988"/>
            <a:r>
              <a:rPr lang="en-US" altLang="en-US" i="1" dirty="0">
                <a:ea typeface="ＭＳ Ｐゴシック" panose="020B0600070205080204" pitchFamily="34" charset="-128"/>
              </a:rPr>
              <a:t>push</a:t>
            </a:r>
            <a:r>
              <a:rPr lang="en-US" altLang="en-US" dirty="0">
                <a:ea typeface="ＭＳ Ｐゴシック" panose="020B0600070205080204" pitchFamily="34" charset="-128"/>
              </a:rPr>
              <a:t> unrequested objects to </a:t>
            </a:r>
            <a:r>
              <a:rPr lang="en-US" altLang="en-US" dirty="0" smtClean="0">
                <a:ea typeface="ＭＳ Ｐゴシック" panose="020B0600070205080204" pitchFamily="34" charset="-128"/>
              </a:rPr>
              <a:t>client^</a:t>
            </a:r>
            <a:endParaRPr lang="en-US" altLang="en-US" dirty="0">
              <a:ea typeface="ＭＳ Ｐゴシック" panose="020B0600070205080204" pitchFamily="34" charset="-128"/>
            </a:endParaRPr>
          </a:p>
          <a:p>
            <a:pPr marL="346075" indent="-280988"/>
            <a:r>
              <a:rPr lang="en-US" altLang="en-US" dirty="0">
                <a:ea typeface="ＭＳ Ｐゴシック" panose="020B0600070205080204" pitchFamily="34" charset="-128"/>
              </a:rPr>
              <a:t>divide objects into </a:t>
            </a:r>
            <a:r>
              <a:rPr lang="en-US" altLang="en-US" dirty="0" smtClean="0">
                <a:ea typeface="ＭＳ Ｐゴシック" panose="020B0600070205080204" pitchFamily="34" charset="-128"/>
              </a:rPr>
              <a:t>frames^^, </a:t>
            </a:r>
            <a:r>
              <a:rPr lang="en-US" altLang="en-US" dirty="0">
                <a:ea typeface="ＭＳ Ｐゴシック" panose="020B0600070205080204" pitchFamily="34" charset="-128"/>
              </a:rPr>
              <a:t>schedule frames to mitigate HOL </a:t>
            </a:r>
            <a:r>
              <a:rPr lang="en-US" altLang="en-US" dirty="0" smtClean="0">
                <a:ea typeface="ＭＳ Ｐゴシック" panose="020B0600070205080204" pitchFamily="34" charset="-128"/>
              </a:rPr>
              <a:t>blocking</a:t>
            </a:r>
          </a:p>
          <a:p>
            <a:pPr marL="688975" lvl="1" indent="-280988"/>
            <a:r>
              <a:rPr lang="en-US" altLang="en-US" dirty="0" smtClean="0">
                <a:ea typeface="ＭＳ Ｐゴシック" panose="020B0600070205080204" pitchFamily="34" charset="-128"/>
              </a:rPr>
              <a:t>How?</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1978295-803F-FC46-BFCF-47BC5B65601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1662177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ea typeface="ＭＳ Ｐゴシック" panose="020B0600070205080204" pitchFamily="34" charset="-128"/>
              </a:rPr>
              <a:t>HTTP 1.1: client requests 1 large object (e.g., video file, and 3 smaller objects)</a:t>
            </a:r>
          </a:p>
          <a:p>
            <a:pPr lvl="1"/>
            <a:endParaRPr lang="en-US" altLang="en-US" dirty="0">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r>
              <a:rPr lang="en-US" sz="1600" dirty="0"/>
              <a:t>GET O</a:t>
            </a:r>
            <a:r>
              <a:rPr lang="en-US" sz="1600" baseline="-25000" dirty="0"/>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r>
              <a:rPr lang="en-US" sz="1600" dirty="0"/>
              <a:t>GET O</a:t>
            </a:r>
            <a:r>
              <a:rPr lang="en-US" sz="1600" baseline="-25000" dirty="0"/>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r>
              <a:rPr lang="en-US" sz="1600" dirty="0"/>
              <a:t>GET O</a:t>
            </a:r>
            <a:r>
              <a:rPr lang="en-US" sz="1600" baseline="-25000" dirty="0"/>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r>
              <a:rPr lang="en-US" sz="1600" dirty="0"/>
              <a:t>GET O</a:t>
            </a:r>
            <a:r>
              <a:rPr lang="en-US" sz="1600" baseline="-25000" dirty="0"/>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r>
                  <a:rPr lang="en-US" sz="1600" dirty="0"/>
                  <a:t>O</a:t>
                </a:r>
                <a:r>
                  <a:rPr lang="en-US" sz="1600" baseline="-25000" dirty="0"/>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r>
                <a:rPr lang="en-US" sz="1600" dirty="0"/>
                <a:t>O</a:t>
              </a:r>
              <a:r>
                <a:rPr lang="en-US" sz="1600" baseline="-25000" dirty="0"/>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r>
                <a:rPr lang="en-US" sz="1600" dirty="0"/>
                <a:t>O</a:t>
              </a:r>
              <a:r>
                <a:rPr lang="en-US" sz="1600" baseline="-25000" dirty="0"/>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r>
                <a:rPr lang="en-US" sz="1600" dirty="0"/>
                <a:t>O</a:t>
              </a:r>
              <a:r>
                <a:rPr lang="en-US" sz="1600" baseline="-25000" dirty="0"/>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r>
              <a:rPr lang="en-US" dirty="0"/>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r>
              <a:rPr lang="en-US" sz="2400" dirty="0"/>
              <a:t>O</a:t>
            </a:r>
            <a:r>
              <a:rPr lang="en-US" sz="2400" baseline="-25000" dirty="0"/>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r>
              <a:rPr lang="en-US" sz="2400" dirty="0"/>
              <a:t>O</a:t>
            </a:r>
            <a:r>
              <a:rPr lang="en-US" sz="2400" baseline="-25000" dirty="0"/>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r>
              <a:rPr lang="en-US" sz="2400" dirty="0"/>
              <a:t>O</a:t>
            </a:r>
            <a:r>
              <a:rPr lang="en-US" sz="2400" baseline="-25000" dirty="0"/>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r>
              <a:rPr lang="en-US" sz="2400" dirty="0"/>
              <a:t>O</a:t>
            </a:r>
            <a:r>
              <a:rPr lang="en-US" sz="2400" baseline="-25000" dirty="0"/>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2400" i="1" dirty="0">
                <a:ea typeface="ＭＳ Ｐゴシック" panose="020B0600070205080204" pitchFamily="34" charset="-128"/>
              </a:rPr>
              <a:t>objects delivered in order requested: O</a:t>
            </a:r>
            <a:r>
              <a:rPr lang="en-US" altLang="en-US" sz="2400" i="1" baseline="-25000" dirty="0">
                <a:ea typeface="ＭＳ Ｐゴシック" panose="020B0600070205080204" pitchFamily="34" charset="-128"/>
              </a:rPr>
              <a:t>2</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3</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4</a:t>
            </a:r>
            <a:r>
              <a:rPr lang="en-US" altLang="en-US" sz="2400" i="1" dirty="0">
                <a:ea typeface="ＭＳ Ｐゴシック" panose="020B0600070205080204" pitchFamily="34" charset="-128"/>
              </a:rPr>
              <a:t> wait behind O</a:t>
            </a:r>
            <a:r>
              <a:rPr lang="en-US" altLang="en-US" sz="2400" i="1" baseline="-25000" dirty="0">
                <a:ea typeface="ＭＳ Ｐゴシック" panose="020B0600070205080204" pitchFamily="34" charset="-128"/>
              </a:rPr>
              <a:t>1</a:t>
            </a:r>
          </a:p>
          <a:p>
            <a:pPr lvl="1"/>
            <a:endParaRPr lang="en-US" altLang="en-US" dirty="0">
              <a:ea typeface="ＭＳ Ｐゴシック" panose="020B0600070205080204" pitchFamily="34" charset="-128"/>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3" name="Slide Number Placeholder 2">
            <a:extLst>
              <a:ext uri="{FF2B5EF4-FFF2-40B4-BE49-F238E27FC236}">
                <a16:creationId xmlns:a16="http://schemas.microsoft.com/office/drawing/2014/main" id="{1C473D8A-E960-DD42-828E-5FAE526BE60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3363809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ea typeface="ＭＳ Ｐゴシック" panose="020B0600070205080204" pitchFamily="34" charset="-128"/>
              </a:rPr>
              <a:t>HTTP/2: objects divided into frames, frame transmission interleaved</a:t>
            </a:r>
          </a:p>
          <a:p>
            <a:pPr lvl="1"/>
            <a:endParaRPr lang="en-US" altLang="en-US" dirty="0">
              <a:ea typeface="ＭＳ Ｐゴシック" panose="020B0600070205080204" pitchFamily="34" charset="-128"/>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dirty="0">
                <a:solidFill>
                  <a:srgbClr val="CC0000"/>
                </a:solidFill>
                <a:latin typeface="+mn-lt"/>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r>
              <a:rPr lang="en-US" sz="1600" dirty="0"/>
              <a:t>GET O</a:t>
            </a:r>
            <a:r>
              <a:rPr lang="en-US" sz="1600" baseline="-25000" dirty="0"/>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r>
              <a:rPr lang="en-US" sz="1600" dirty="0"/>
              <a:t>GET O</a:t>
            </a:r>
            <a:r>
              <a:rPr lang="en-US" sz="1600" baseline="-25000" dirty="0"/>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r>
              <a:rPr lang="en-US" sz="1600" dirty="0"/>
              <a:t>GET O</a:t>
            </a:r>
            <a:r>
              <a:rPr lang="en-US" sz="1600" baseline="-25000" dirty="0"/>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r>
              <a:rPr lang="en-US" sz="1600" dirty="0"/>
              <a:t>GET O</a:t>
            </a:r>
            <a:r>
              <a:rPr lang="en-US" sz="1600" baseline="-25000" dirty="0"/>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r>
                <a:rPr lang="en-US" sz="1600" dirty="0"/>
                <a:t>O</a:t>
              </a:r>
              <a:r>
                <a:rPr lang="en-US" sz="1600" baseline="-25000" dirty="0"/>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r>
                <a:rPr lang="en-US" sz="1600" dirty="0"/>
                <a:t>O</a:t>
              </a:r>
              <a:r>
                <a:rPr lang="en-US" sz="1600" baseline="-25000" dirty="0"/>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r>
              <a:rPr lang="en-US" dirty="0"/>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r>
              <a:rPr lang="en-US" sz="2400" dirty="0"/>
              <a:t>O</a:t>
            </a:r>
            <a:r>
              <a:rPr lang="en-US" sz="2400" baseline="-25000" dirty="0"/>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r>
              <a:rPr lang="en-US" sz="2400" dirty="0"/>
              <a:t>O</a:t>
            </a:r>
            <a:r>
              <a:rPr lang="en-US" sz="2400" baseline="-25000" dirty="0"/>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r>
              <a:rPr lang="en-US" sz="2400" dirty="0"/>
              <a:t>O</a:t>
            </a:r>
            <a:r>
              <a:rPr lang="en-US" sz="2400" baseline="-25000" dirty="0"/>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r>
              <a:rPr lang="en-US" sz="2400" dirty="0"/>
              <a:t>O</a:t>
            </a:r>
            <a:r>
              <a:rPr lang="en-US" sz="2400" baseline="-25000" dirty="0"/>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2400" i="1" dirty="0">
                <a:ea typeface="ＭＳ Ｐゴシック" panose="020B0600070205080204" pitchFamily="34" charset="-128"/>
              </a:rPr>
              <a:t>O</a:t>
            </a:r>
            <a:r>
              <a:rPr lang="en-US" altLang="en-US" sz="2400" i="1" baseline="-25000" dirty="0">
                <a:ea typeface="ＭＳ Ｐゴシック" panose="020B0600070205080204" pitchFamily="34" charset="-128"/>
              </a:rPr>
              <a:t>2</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3</a:t>
            </a:r>
            <a:r>
              <a:rPr lang="en-US" altLang="en-US" sz="2400" i="1" dirty="0">
                <a:ea typeface="ＭＳ Ｐゴシック" panose="020B0600070205080204" pitchFamily="34" charset="-128"/>
              </a:rPr>
              <a:t>, O</a:t>
            </a:r>
            <a:r>
              <a:rPr lang="en-US" altLang="en-US" sz="2400" i="1" baseline="-25000" dirty="0">
                <a:ea typeface="ＭＳ Ｐゴシック" panose="020B0600070205080204" pitchFamily="34" charset="-128"/>
              </a:rPr>
              <a:t>4</a:t>
            </a:r>
            <a:r>
              <a:rPr lang="en-US" altLang="en-US" sz="2400" i="1" dirty="0">
                <a:ea typeface="ＭＳ Ｐゴシック" panose="020B0600070205080204" pitchFamily="34" charset="-128"/>
              </a:rPr>
              <a:t> delivered quickly, O</a:t>
            </a:r>
            <a:r>
              <a:rPr lang="en-US" altLang="en-US" sz="2400" i="1" baseline="-25000" dirty="0">
                <a:ea typeface="ＭＳ Ｐゴシック" panose="020B0600070205080204" pitchFamily="34" charset="-128"/>
              </a:rPr>
              <a:t>1 </a:t>
            </a:r>
            <a:r>
              <a:rPr lang="en-US" altLang="en-US" sz="2400" i="1" dirty="0">
                <a:ea typeface="ＭＳ Ｐゴシック" panose="020B0600070205080204" pitchFamily="34" charset="-128"/>
              </a:rPr>
              <a:t>slightly delayed</a:t>
            </a:r>
          </a:p>
          <a:p>
            <a:pPr lvl="1"/>
            <a:endParaRPr lang="en-US" altLang="en-US" dirty="0">
              <a:ea typeface="ＭＳ Ｐゴシック" panose="020B0600070205080204" pitchFamily="34" charset="-128"/>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r>
                <a:rPr lang="en-US" sz="1600" dirty="0"/>
                <a:t>O</a:t>
              </a:r>
              <a:r>
                <a:rPr lang="en-US" sz="1600" baseline="-25000" dirty="0"/>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r>
                <a:rPr lang="en-US" sz="1600" dirty="0"/>
                <a:t>O</a:t>
              </a:r>
              <a:r>
                <a:rPr lang="en-US" sz="1600" baseline="-25000" dirty="0"/>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D8AE3159-6B20-AD4E-A105-8E32EE423C8B}"/>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3588565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673719" y="1118384"/>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lgn="ctr">
              <a:buNone/>
            </a:pPr>
            <a:r>
              <a:rPr lang="en-US" altLang="en-US" i="1" dirty="0">
                <a:solidFill>
                  <a:srgbClr val="000090"/>
                </a:solidFill>
                <a:ea typeface="ＭＳ Ｐゴシック" panose="020B0600070205080204" pitchFamily="34" charset="-128"/>
              </a:rPr>
              <a:t>Key goal: </a:t>
            </a:r>
            <a:r>
              <a:rPr lang="en-US" altLang="en-US" dirty="0">
                <a:ea typeface="ＭＳ Ｐゴシック" panose="020B0600070205080204" pitchFamily="34" charset="-128"/>
              </a:rPr>
              <a:t>decreased delay in multi-object </a:t>
            </a:r>
            <a:r>
              <a:rPr lang="en-US" altLang="en-US">
                <a:ea typeface="ＭＳ Ｐゴシック" panose="020B0600070205080204" pitchFamily="34" charset="-128"/>
              </a:rPr>
              <a:t>HTTP requests</a:t>
            </a:r>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1003084" y="20489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indent="0">
              <a:buNone/>
            </a:pPr>
            <a:r>
              <a:rPr lang="en-US" altLang="en-US" sz="3200" dirty="0">
                <a:ea typeface="ＭＳ Ｐゴシック" panose="020B0600070205080204" pitchFamily="34" charset="-128"/>
              </a:rPr>
              <a:t>HTTP/2 over single TCP connection means:</a:t>
            </a:r>
          </a:p>
          <a:p>
            <a:pPr marL="346075" indent="-280988"/>
            <a:r>
              <a:rPr lang="en-US" altLang="en-US" sz="3200" dirty="0">
                <a:ea typeface="ＭＳ Ｐゴシック" panose="020B0600070205080204" pitchFamily="34" charset="-128"/>
              </a:rPr>
              <a:t>recovery from packet loss still stalls all object transmissions</a:t>
            </a:r>
          </a:p>
          <a:p>
            <a:pPr marL="688975" lvl="1" indent="-280988"/>
            <a:r>
              <a:rPr lang="en-US" altLang="en-US" sz="2800" dirty="0">
                <a:ea typeface="ＭＳ Ｐゴシック" panose="020B0600070205080204" pitchFamily="34" charset="-128"/>
              </a:rPr>
              <a:t>as in HTTP 1.1, browsers have incentive to open multiple parallel TCP connections to reduce stalling, increase overall throughput</a:t>
            </a:r>
          </a:p>
          <a:p>
            <a:pPr marL="346075" indent="-280988"/>
            <a:r>
              <a:rPr lang="en-US" altLang="en-US" sz="3200" dirty="0">
                <a:ea typeface="ＭＳ Ｐゴシック" panose="020B0600070205080204" pitchFamily="34" charset="-128"/>
              </a:rPr>
              <a:t>no security over vanilla TCP connection</a:t>
            </a:r>
          </a:p>
          <a:p>
            <a:pPr marL="346075" indent="-280988"/>
            <a:r>
              <a:rPr lang="en-US" altLang="en-US" sz="3200" dirty="0">
                <a:solidFill>
                  <a:srgbClr val="C00000"/>
                </a:solidFill>
                <a:ea typeface="ＭＳ Ｐゴシック" panose="020B0600070205080204" pitchFamily="34" charset="-128"/>
              </a:rPr>
              <a:t>HTTP/3: </a:t>
            </a:r>
            <a:r>
              <a:rPr lang="en-US" altLang="en-US" sz="3200" dirty="0">
                <a:ea typeface="ＭＳ Ｐゴシック" panose="020B0600070205080204" pitchFamily="34" charset="-128"/>
              </a:rPr>
              <a:t>adds security , per object error- and congestion-control (more pipelining) over </a:t>
            </a:r>
            <a:r>
              <a:rPr lang="en-US" altLang="en-US" sz="3200" dirty="0" smtClean="0">
                <a:ea typeface="ＭＳ Ｐゴシック" panose="020B0600070205080204" pitchFamily="34" charset="-128"/>
              </a:rPr>
              <a:t>UDP^</a:t>
            </a:r>
            <a:endParaRPr lang="en-US" altLang="en-US" sz="3200" dirty="0">
              <a:ea typeface="ＭＳ Ｐゴシック" panose="020B0600070205080204" pitchFamily="34" charset="-128"/>
            </a:endParaRPr>
          </a:p>
          <a:p>
            <a:pPr marL="688975" lvl="1" indent="-280988"/>
            <a:r>
              <a:rPr lang="en-US" altLang="en-US" sz="2800" dirty="0">
                <a:ea typeface="ＭＳ Ｐゴシック" panose="020B0600070205080204" pitchFamily="34" charset="-128"/>
              </a:rPr>
              <a:t>more on HTTP/3 in transport layer</a:t>
            </a:r>
          </a:p>
          <a:p>
            <a:pPr lvl="1"/>
            <a:endParaRPr lang="en-US" altLang="en-US"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
        <p:nvSpPr>
          <p:cNvPr id="5" name="Slide Number Placeholder 2">
            <a:extLst>
              <a:ext uri="{FF2B5EF4-FFF2-40B4-BE49-F238E27FC236}">
                <a16:creationId xmlns:a16="http://schemas.microsoft.com/office/drawing/2014/main" id="{11978295-803F-FC46-BFCF-47BC5B65601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47</a:t>
            </a:fld>
            <a:endParaRPr lang="en-US" dirty="0"/>
          </a:p>
        </p:txBody>
      </p:sp>
    </p:spTree>
    <p:extLst>
      <p:ext uri="{BB962C8B-B14F-4D97-AF65-F5344CB8AC3E}">
        <p14:creationId xmlns:p14="http://schemas.microsoft.com/office/powerpoint/2010/main" val="2916283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48</a:t>
            </a:fld>
            <a:endParaRPr lang="en-US" dirty="0"/>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49</a:t>
            </a:fld>
            <a:endParaRPr lang="en-US"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Three major components: </a:t>
            </a:r>
          </a:p>
          <a:p>
            <a:pPr marL="460375" indent="-215900">
              <a:spcBef>
                <a:spcPts val="400"/>
              </a:spcBef>
            </a:pPr>
            <a:r>
              <a:rPr lang="en-US" altLang="en-US" dirty="0">
                <a:ea typeface="ＭＳ Ｐゴシック" panose="020B0600070205080204" pitchFamily="34" charset="-128"/>
              </a:rPr>
              <a:t>user agents </a:t>
            </a:r>
          </a:p>
          <a:p>
            <a:pPr marL="460375" indent="-215900">
              <a:spcBef>
                <a:spcPts val="400"/>
              </a:spcBef>
            </a:pPr>
            <a:r>
              <a:rPr lang="en-US" altLang="en-US" dirty="0">
                <a:ea typeface="ＭＳ Ｐゴシック" panose="020B0600070205080204" pitchFamily="34" charset="-128"/>
              </a:rPr>
              <a:t>mail servers </a:t>
            </a:r>
          </a:p>
          <a:p>
            <a:pPr marL="460375" indent="-215900">
              <a:spcBef>
                <a:spcPts val="400"/>
              </a:spcBef>
              <a:spcAft>
                <a:spcPct val="75000"/>
              </a:spcAft>
            </a:pPr>
            <a:r>
              <a:rPr lang="en-US" altLang="en-US" dirty="0">
                <a:ea typeface="ＭＳ Ｐゴシック" panose="020B0600070205080204" pitchFamily="34" charset="-128"/>
              </a:rPr>
              <a:t>simple mail transfer protocol: SMTP</a:t>
            </a:r>
          </a:p>
          <a:p>
            <a:pPr>
              <a:buFont typeface="Wingdings" pitchFamily="2" charset="2"/>
              <a:buNone/>
            </a:pPr>
            <a:r>
              <a:rPr lang="en-US" altLang="en-US" sz="3600" dirty="0">
                <a:solidFill>
                  <a:srgbClr val="CC0000"/>
                </a:solidFill>
                <a:ea typeface="ＭＳ Ｐゴシック" panose="020B0600070205080204" pitchFamily="34" charset="-128"/>
              </a:rPr>
              <a:t>User Agent</a:t>
            </a:r>
          </a:p>
          <a:p>
            <a:pPr marL="460375" indent="-215900">
              <a:spcBef>
                <a:spcPts val="400"/>
              </a:spcBef>
            </a:pPr>
            <a:r>
              <a:rPr lang="en-US" altLang="en-US" dirty="0">
                <a:ea typeface="ＭＳ Ｐゴシック" panose="020B0600070205080204" pitchFamily="34" charset="-128"/>
              </a:rPr>
              <a:t>a.k.a. “</a:t>
            </a:r>
            <a:r>
              <a:rPr lang="en-US" altLang="ja-JP" dirty="0">
                <a:ea typeface="ＭＳ Ｐゴシック" panose="020B0600070205080204" pitchFamily="34" charset="-128"/>
              </a:rPr>
              <a:t>mail reader”</a:t>
            </a:r>
          </a:p>
          <a:p>
            <a:pPr marL="460375" indent="-215900">
              <a:spcBef>
                <a:spcPts val="400"/>
              </a:spcBef>
            </a:pPr>
            <a:r>
              <a:rPr lang="en-US" altLang="en-US" dirty="0">
                <a:ea typeface="ＭＳ Ｐゴシック" panose="020B0600070205080204" pitchFamily="34" charset="-128"/>
              </a:rPr>
              <a:t>composing, editing, reading mail messages</a:t>
            </a:r>
          </a:p>
          <a:p>
            <a:pPr marL="460375" indent="-215900">
              <a:spcBef>
                <a:spcPts val="400"/>
              </a:spcBef>
            </a:pPr>
            <a:r>
              <a:rPr lang="en-US" altLang="en-US" dirty="0">
                <a:ea typeface="ＭＳ Ｐゴシック" panose="020B0600070205080204" pitchFamily="34" charset="-128"/>
              </a:rPr>
              <a:t>e.g., Outlook, iPhone mail client</a:t>
            </a:r>
          </a:p>
          <a:p>
            <a:pPr marL="460375" indent="-215900">
              <a:spcBef>
                <a:spcPts val="400"/>
              </a:spcBef>
            </a:pPr>
            <a:r>
              <a:rPr lang="en-US" altLang="en-US" dirty="0">
                <a:ea typeface="ＭＳ Ｐゴシック" panose="020B0600070205080204" pitchFamily="34" charset="-128"/>
              </a:rPr>
              <a:t>outgoing, incoming messages stored on server</a:t>
            </a:r>
          </a:p>
        </p:txBody>
      </p:sp>
      <p:sp>
        <p:nvSpPr>
          <p:cNvPr id="223" name="Rectangle 280">
            <a:extLst>
              <a:ext uri="{FF2B5EF4-FFF2-40B4-BE49-F238E27FC236}">
                <a16:creationId xmlns:a16="http://schemas.microsoft.com/office/drawing/2014/main" id="{00D5BD5B-D26A-D34A-98C8-091AA10DD909}"/>
              </a:ext>
            </a:extLst>
          </p:cNvPr>
          <p:cNvSpPr>
            <a:spLocks noChangeArrowheads="1"/>
          </p:cNvSpPr>
          <p:nvPr/>
        </p:nvSpPr>
        <p:spPr bwMode="auto">
          <a:xfrm>
            <a:off x="9629775" y="406072"/>
            <a:ext cx="1828800" cy="981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726613" y="353688"/>
            <a:ext cx="1736725" cy="989013"/>
            <a:chOff x="4458" y="3335"/>
            <a:chExt cx="1094" cy="62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663" y="372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 mailbox</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outgoing </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message queue</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335838" y="1183947"/>
            <a:ext cx="4311650" cy="5118100"/>
            <a:chOff x="2941" y="886"/>
            <a:chExt cx="2716"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1" y="2193"/>
              <a:ext cx="641" cy="330"/>
              <a:chOff x="3749" y="2537"/>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spTree>
    <p:extLst>
      <p:ext uri="{BB962C8B-B14F-4D97-AF65-F5344CB8AC3E}">
        <p14:creationId xmlns:p14="http://schemas.microsoft.com/office/powerpoint/2010/main" val="207445698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1000" dirty="0">
                  <a:solidFill>
                    <a:schemeClr val="bg1"/>
                  </a:solidFill>
                </a:rPr>
                <a:t>application</a:t>
              </a:r>
              <a:endParaRPr lang="en-US" altLang="en-US" sz="1000" dirty="0"/>
            </a:p>
            <a:p>
              <a:pPr algn="ctr">
                <a:spcBef>
                  <a:spcPct val="0"/>
                </a:spcBef>
                <a:buClrTx/>
                <a:buSzTx/>
                <a:buFontTx/>
                <a:buNone/>
              </a:pPr>
              <a:r>
                <a:rPr lang="en-US" altLang="en-US" sz="1000" dirty="0"/>
                <a:t>transport</a:t>
              </a:r>
            </a:p>
            <a:p>
              <a:pPr algn="ctr">
                <a:spcBef>
                  <a:spcPct val="0"/>
                </a:spcBef>
                <a:buClrTx/>
                <a:buSzTx/>
                <a:buFontTx/>
                <a:buNone/>
              </a:pPr>
              <a:r>
                <a:rPr lang="en-US" altLang="en-US" sz="1000" dirty="0"/>
                <a:t>network</a:t>
              </a:r>
            </a:p>
            <a:p>
              <a:pPr algn="ctr">
                <a:spcBef>
                  <a:spcPct val="0"/>
                </a:spcBef>
                <a:buClrTx/>
                <a:buSzTx/>
                <a:buFontTx/>
                <a:buNone/>
              </a:pPr>
              <a:r>
                <a:rPr lang="en-US" altLang="en-US" sz="1000" dirty="0"/>
                <a:t>data link</a:t>
              </a:r>
            </a:p>
            <a:p>
              <a:pPr algn="ctr">
                <a:spcBef>
                  <a:spcPct val="0"/>
                </a:spcBef>
                <a:buClrTx/>
                <a:buSzTx/>
                <a:buFontTx/>
                <a:buNone/>
              </a:pPr>
              <a:r>
                <a:rPr lang="en-US" altLang="en-US" sz="1000" dirty="0"/>
                <a:t>physical</a:t>
              </a:r>
              <a:endParaRPr lang="en-US" altLang="en-US" sz="2400" dirty="0"/>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indent="0">
              <a:buClr>
                <a:srgbClr val="0000A8"/>
              </a:buClr>
              <a:buNone/>
            </a:pPr>
            <a:r>
              <a:rPr lang="en-US" altLang="en-US" dirty="0">
                <a:solidFill>
                  <a:srgbClr val="C00000"/>
                </a:solidFill>
                <a:ea typeface="ＭＳ Ｐゴシック" panose="020B0600070205080204" pitchFamily="34" charset="-128"/>
              </a:rPr>
              <a:t>write programs that:</a:t>
            </a:r>
          </a:p>
          <a:p>
            <a:pPr marL="346075" indent="-231775"/>
            <a:r>
              <a:rPr lang="en-US" altLang="en-US" sz="2400" dirty="0">
                <a:ea typeface="ＭＳ Ｐゴシック" panose="020B0600070205080204" pitchFamily="34" charset="-128"/>
              </a:rPr>
              <a:t>run on (different) end systems</a:t>
            </a:r>
          </a:p>
          <a:p>
            <a:pPr marL="346075" indent="-231775"/>
            <a:r>
              <a:rPr lang="en-US" altLang="en-US" sz="2400" dirty="0">
                <a:ea typeface="ＭＳ Ｐゴシック" panose="020B0600070205080204" pitchFamily="34" charset="-128"/>
              </a:rPr>
              <a:t>communicate over network</a:t>
            </a:r>
          </a:p>
          <a:p>
            <a:pPr marL="346075" indent="-231775"/>
            <a:r>
              <a:rPr lang="en-US" altLang="en-US" sz="2400" dirty="0">
                <a:ea typeface="ＭＳ Ｐゴシック" panose="020B0600070205080204" pitchFamily="34" charset="-128"/>
              </a:rPr>
              <a:t>e.g., web server software communicates with browser software</a:t>
            </a:r>
          </a:p>
          <a:p>
            <a:pPr marL="14287" indent="0">
              <a:buClr>
                <a:srgbClr val="0000A8"/>
              </a:buClr>
              <a:buNone/>
            </a:pPr>
            <a:r>
              <a:rPr lang="en-US" altLang="en-US" dirty="0">
                <a:solidFill>
                  <a:srgbClr val="C00000"/>
                </a:solidFill>
                <a:ea typeface="ＭＳ Ｐゴシック" panose="020B0600070205080204" pitchFamily="34" charset="-128"/>
              </a:rPr>
              <a:t>no need to write software for network-core devices</a:t>
            </a:r>
          </a:p>
          <a:p>
            <a:pPr marL="346075" indent="-231775"/>
            <a:r>
              <a:rPr lang="en-US" altLang="en-US" sz="2400" dirty="0">
                <a:ea typeface="ＭＳ Ｐゴシック" panose="020B0600070205080204" pitchFamily="34" charset="-128"/>
              </a:rPr>
              <a:t>network-core devices do not run user applications </a:t>
            </a:r>
          </a:p>
          <a:p>
            <a:pPr marL="346075" indent="-231775"/>
            <a:r>
              <a:rPr lang="en-US" altLang="en-US" sz="2400" dirty="0">
                <a:ea typeface="ＭＳ Ｐゴシック" panose="020B0600070205080204" pitchFamily="34" charset="-128"/>
              </a:rPr>
              <a:t>applications on end systems  allows for rapid app development, propagation</a:t>
            </a:r>
          </a:p>
          <a:p>
            <a:endParaRPr lang="en-US" sz="3200"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59" name="Slide Number Placeholder 2">
            <a:extLst>
              <a:ext uri="{FF2B5EF4-FFF2-40B4-BE49-F238E27FC236}">
                <a16:creationId xmlns:a16="http://schemas.microsoft.com/office/drawing/2014/main" id="{C5E948AC-BBED-3740-B629-6749D81B46A5}"/>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5</a:t>
            </a:fld>
            <a:endParaRPr lang="en-US" dirty="0"/>
          </a:p>
        </p:txBody>
      </p:sp>
    </p:spTree>
    <p:extLst>
      <p:ext uri="{BB962C8B-B14F-4D97-AF65-F5344CB8AC3E}">
        <p14:creationId xmlns:p14="http://schemas.microsoft.com/office/powerpoint/2010/main" val="3225403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1"/>
                                        </p:tgtEl>
                                        <p:attrNameLst>
                                          <p:attrName>style.visibility</p:attrName>
                                        </p:attrNameLst>
                                      </p:cBhvr>
                                      <p:to>
                                        <p:strVal val="visible"/>
                                      </p:to>
                                    </p:set>
                                    <p:animEffect transition="in" filter="dissolve">
                                      <p:cBhvr>
                                        <p:cTn id="12" dur="500"/>
                                        <p:tgtEl>
                                          <p:spTgt spid="571"/>
                                        </p:tgtEl>
                                      </p:cBhvr>
                                    </p:animEffect>
                                  </p:childTnLst>
                                </p:cTn>
                              </p:par>
                              <p:par>
                                <p:cTn id="13" presetID="9" presetClass="entr" presetSubtype="0" fill="hold" nodeType="withEffect">
                                  <p:stCondLst>
                                    <p:cond delay="0"/>
                                  </p:stCondLst>
                                  <p:childTnLst>
                                    <p:set>
                                      <p:cBhvr>
                                        <p:cTn id="14" dur="1" fill="hold">
                                          <p:stCondLst>
                                            <p:cond delay="0"/>
                                          </p:stCondLst>
                                        </p:cTn>
                                        <p:tgtEl>
                                          <p:spTgt spid="631"/>
                                        </p:tgtEl>
                                        <p:attrNameLst>
                                          <p:attrName>style.visibility</p:attrName>
                                        </p:attrNameLst>
                                      </p:cBhvr>
                                      <p:to>
                                        <p:strVal val="visible"/>
                                      </p:to>
                                    </p:set>
                                    <p:animEffect transition="in" filter="dissolve">
                                      <p:cBhvr>
                                        <p:cTn id="15" dur="500"/>
                                        <p:tgtEl>
                                          <p:spTgt spid="631"/>
                                        </p:tgtEl>
                                      </p:cBhvr>
                                    </p:animEffect>
                                  </p:childTnLst>
                                </p:cTn>
                              </p:par>
                              <p:par>
                                <p:cTn id="16" presetID="9" presetClass="entr" presetSubtype="0" fill="hold" nodeType="withEffect">
                                  <p:stCondLst>
                                    <p:cond delay="0"/>
                                  </p:stCondLst>
                                  <p:childTnLst>
                                    <p:set>
                                      <p:cBhvr>
                                        <p:cTn id="17" dur="1" fill="hold">
                                          <p:stCondLst>
                                            <p:cond delay="0"/>
                                          </p:stCondLst>
                                        </p:cTn>
                                        <p:tgtEl>
                                          <p:spTgt spid="642"/>
                                        </p:tgtEl>
                                        <p:attrNameLst>
                                          <p:attrName>style.visibility</p:attrName>
                                        </p:attrNameLst>
                                      </p:cBhvr>
                                      <p:to>
                                        <p:strVal val="visible"/>
                                      </p:to>
                                    </p:set>
                                    <p:animEffect transition="in" filter="dissolve">
                                      <p:cBhvr>
                                        <p:cTn id="18" dur="500"/>
                                        <p:tgtEl>
                                          <p:spTgt spid="64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652"/>
                                        </p:tgtEl>
                                        <p:attrNameLst>
                                          <p:attrName>style.visibility</p:attrName>
                                        </p:attrNameLst>
                                      </p:cBhvr>
                                      <p:to>
                                        <p:strVal val="visible"/>
                                      </p:to>
                                    </p:set>
                                    <p:animEffect transition="in" filter="dissolve">
                                      <p:cBhvr>
                                        <p:cTn id="23" dur="500"/>
                                        <p:tgtEl>
                                          <p:spTgt spid="65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51"/>
                                        </p:tgtEl>
                                        <p:attrNameLst>
                                          <p:attrName>style.visibility</p:attrName>
                                        </p:attrNameLst>
                                      </p:cBhvr>
                                      <p:to>
                                        <p:strVal val="visible"/>
                                      </p:to>
                                    </p:set>
                                    <p:animEffect transition="in" filter="dissolve">
                                      <p:cBhvr>
                                        <p:cTn id="26" dur="500"/>
                                        <p:tgtEl>
                                          <p:spTgt spid="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50</a:t>
            </a:fld>
            <a:endParaRPr lang="en-US" dirty="0"/>
          </a:p>
        </p:txBody>
      </p:sp>
      <p:sp>
        <p:nvSpPr>
          <p:cNvPr id="223" name="Rectangle 280">
            <a:extLst>
              <a:ext uri="{FF2B5EF4-FFF2-40B4-BE49-F238E27FC236}">
                <a16:creationId xmlns:a16="http://schemas.microsoft.com/office/drawing/2014/main" id="{00D5BD5B-D26A-D34A-98C8-091AA10DD909}"/>
              </a:ext>
            </a:extLst>
          </p:cNvPr>
          <p:cNvSpPr>
            <a:spLocks noChangeArrowheads="1"/>
          </p:cNvSpPr>
          <p:nvPr/>
        </p:nvSpPr>
        <p:spPr bwMode="auto">
          <a:xfrm>
            <a:off x="9629775" y="406072"/>
            <a:ext cx="1828800" cy="981075"/>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726613" y="353688"/>
            <a:ext cx="1736725" cy="989013"/>
            <a:chOff x="4458" y="3335"/>
            <a:chExt cx="1094" cy="62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663" y="372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 mailbox</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outgoing </a:t>
              </a:r>
            </a:p>
            <a:p>
              <a:pPr marL="0" marR="0" lvl="0" indent="0" algn="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message queue</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335838" y="1183947"/>
            <a:ext cx="4311650" cy="5118100"/>
            <a:chOff x="2941" y="886"/>
            <a:chExt cx="2716"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mn-lt"/>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server</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41" y="2193"/>
              <a:ext cx="641" cy="330"/>
              <a:chOff x="3749" y="2537"/>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CC0000"/>
                    </a:solidFill>
                    <a:effectLst/>
                    <a:uLnTx/>
                    <a:uFillTx/>
                    <a:latin typeface="+mn-lt"/>
                    <a:ea typeface="ＭＳ Ｐゴシック" panose="020B0600070205080204" pitchFamily="34" charset="-128"/>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mn-lt"/>
                    <a:ea typeface="ＭＳ Ｐゴシック" panose="020B0600070205080204" pitchFamily="34" charset="-128"/>
                  </a:rPr>
                  <a:t>agent</a:t>
                </a:r>
                <a:endParaRPr kumimoji="0" lang="en-US" altLang="en-US" sz="2800" b="0" i="0" u="none" strike="noStrike" kern="0" cap="none" spc="0" normalizeH="0" baseline="0" noProof="0">
                  <a:ln>
                    <a:noFill/>
                  </a:ln>
                  <a:solidFill>
                    <a:srgbClr val="000000"/>
                  </a:solidFill>
                  <a:effectLst/>
                  <a:uLnTx/>
                  <a:uFillTx/>
                  <a:latin typeface="+mn-lt"/>
                  <a:ea typeface="ＭＳ Ｐゴシック" panose="020B0600070205080204" pitchFamily="34" charset="-128"/>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40656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mail servers:</a:t>
            </a:r>
          </a:p>
          <a:p>
            <a:r>
              <a:rPr lang="en-US" altLang="en-US" i="1" dirty="0">
                <a:solidFill>
                  <a:srgbClr val="CC0000"/>
                </a:solidFill>
                <a:ea typeface="ＭＳ Ｐゴシック" panose="020B0600070205080204" pitchFamily="34" charset="-128"/>
              </a:rPr>
              <a:t>mailbox</a:t>
            </a:r>
            <a:r>
              <a:rPr lang="en-US" altLang="en-US" dirty="0">
                <a:ea typeface="ＭＳ Ｐゴシック" panose="020B0600070205080204" pitchFamily="34" charset="-128"/>
              </a:rPr>
              <a:t> contains incoming messages for user</a:t>
            </a:r>
          </a:p>
          <a:p>
            <a:r>
              <a:rPr lang="en-US" altLang="en-US" i="1" dirty="0">
                <a:solidFill>
                  <a:srgbClr val="CC0000"/>
                </a:solidFill>
                <a:ea typeface="ＭＳ Ｐゴシック" panose="020B0600070205080204" pitchFamily="34" charset="-128"/>
              </a:rPr>
              <a:t>message queue</a:t>
            </a:r>
            <a:r>
              <a:rPr lang="en-US" altLang="en-US" dirty="0">
                <a:ea typeface="ＭＳ Ｐゴシック" panose="020B0600070205080204" pitchFamily="34" charset="-128"/>
              </a:rPr>
              <a:t> of outgoing (to be sent) mail messages</a:t>
            </a:r>
          </a:p>
          <a:p>
            <a:r>
              <a:rPr lang="en-US" altLang="en-US" i="1" dirty="0">
                <a:solidFill>
                  <a:srgbClr val="CC0000"/>
                </a:solidFill>
                <a:ea typeface="ＭＳ Ｐゴシック" panose="020B0600070205080204" pitchFamily="34" charset="-128"/>
              </a:rPr>
              <a:t>SMTP protocol</a:t>
            </a:r>
            <a:r>
              <a:rPr lang="en-US" altLang="en-US" dirty="0">
                <a:ea typeface="ＭＳ Ｐゴシック" panose="020B0600070205080204" pitchFamily="34" charset="-128"/>
              </a:rPr>
              <a:t> between mail servers to send email messages</a:t>
            </a:r>
          </a:p>
          <a:p>
            <a:pPr lvl="1"/>
            <a:r>
              <a:rPr lang="en-US" altLang="en-US" sz="2800" dirty="0">
                <a:ea typeface="ＭＳ Ｐゴシック" panose="020B0600070205080204" pitchFamily="34" charset="-128"/>
              </a:rPr>
              <a:t>client: sending mail server</a:t>
            </a:r>
          </a:p>
          <a:p>
            <a:pPr lvl="1"/>
            <a:r>
              <a:rPr lang="en-US" altLang="ja-JP" sz="2800" dirty="0">
                <a:ea typeface="ＭＳ Ｐゴシック" panose="020B0600070205080204" pitchFamily="34" charset="-128"/>
              </a:rPr>
              <a:t>“server”: receiving mail server</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79162117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the </a:t>
            </a:r>
            <a:r>
              <a:rPr lang="en-US" altLang="en-US" dirty="0">
                <a:cs typeface="Calibri" panose="020F0502020204030204" pitchFamily="34" charset="0"/>
              </a:rPr>
              <a:t>RFC </a:t>
            </a:r>
            <a:r>
              <a:rPr lang="en-US" altLang="en-US" sz="3200" dirty="0">
                <a:cs typeface="Calibri" panose="020F0502020204030204" pitchFamily="34" charset="0"/>
              </a:rPr>
              <a:t>(5321)</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51</a:t>
            </a:fld>
            <a:endParaRPr lang="en-US"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1072532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600"/>
              </a:spcBef>
            </a:pPr>
            <a:r>
              <a:rPr lang="en-US" altLang="en-US" dirty="0">
                <a:ea typeface="ＭＳ Ｐゴシック" panose="020B0600070205080204" pitchFamily="34" charset="-128"/>
              </a:rPr>
              <a:t>uses TCP to reliably transfer email message from client (mail server initiating connection) to server, port 25</a:t>
            </a:r>
          </a:p>
          <a:p>
            <a:pPr>
              <a:spcBef>
                <a:spcPts val="600"/>
              </a:spcBef>
            </a:pPr>
            <a:r>
              <a:rPr lang="en-US" altLang="en-US" dirty="0">
                <a:ea typeface="ＭＳ Ｐゴシック" panose="020B0600070205080204" pitchFamily="34" charset="-128"/>
              </a:rPr>
              <a:t>direct transfer: sending server (acting like client) to receiving server</a:t>
            </a:r>
          </a:p>
          <a:p>
            <a:pPr>
              <a:spcBef>
                <a:spcPts val="600"/>
              </a:spcBef>
            </a:pPr>
            <a:r>
              <a:rPr lang="en-US" altLang="en-US" dirty="0">
                <a:ea typeface="ＭＳ Ｐゴシック" panose="020B0600070205080204" pitchFamily="34" charset="-128"/>
              </a:rPr>
              <a:t>three phases of transfer</a:t>
            </a:r>
          </a:p>
          <a:p>
            <a:pPr lvl="1">
              <a:spcBef>
                <a:spcPts val="600"/>
              </a:spcBef>
            </a:pPr>
            <a:r>
              <a:rPr lang="en-US" altLang="en-US" dirty="0">
                <a:ea typeface="ＭＳ Ｐゴシック" panose="020B0600070205080204" pitchFamily="34" charset="-128"/>
              </a:rPr>
              <a:t>handshaking (greeting)</a:t>
            </a:r>
          </a:p>
          <a:p>
            <a:pPr lvl="1">
              <a:spcBef>
                <a:spcPts val="600"/>
              </a:spcBef>
            </a:pPr>
            <a:r>
              <a:rPr lang="en-US" altLang="en-US" dirty="0">
                <a:ea typeface="ＭＳ Ｐゴシック" panose="020B0600070205080204" pitchFamily="34" charset="-128"/>
              </a:rPr>
              <a:t>transfer of messages</a:t>
            </a:r>
          </a:p>
          <a:p>
            <a:pPr lvl="1">
              <a:spcBef>
                <a:spcPts val="600"/>
              </a:spcBef>
            </a:pPr>
            <a:r>
              <a:rPr lang="en-US" altLang="en-US" dirty="0">
                <a:ea typeface="ＭＳ Ｐゴシック" panose="020B0600070205080204" pitchFamily="34" charset="-128"/>
              </a:rPr>
              <a:t>closure</a:t>
            </a:r>
          </a:p>
          <a:p>
            <a:pPr>
              <a:spcBef>
                <a:spcPts val="600"/>
              </a:spcBef>
            </a:pPr>
            <a:r>
              <a:rPr lang="en-US" altLang="en-US" dirty="0">
                <a:ea typeface="ＭＳ Ｐゴシック" panose="020B0600070205080204" pitchFamily="34" charset="-128"/>
              </a:rPr>
              <a:t>command/response interaction (like HTTP)</a:t>
            </a:r>
            <a:endParaRPr lang="en-US" altLang="en-US" dirty="0">
              <a:solidFill>
                <a:schemeClr val="accent2"/>
              </a:solidFill>
              <a:ea typeface="ＭＳ Ｐゴシック" panose="020B0600070205080204" pitchFamily="34" charset="-128"/>
            </a:endParaRPr>
          </a:p>
          <a:p>
            <a:pPr lvl="1">
              <a:spcBef>
                <a:spcPts val="600"/>
              </a:spcBef>
            </a:pPr>
            <a:r>
              <a:rPr lang="en-US" altLang="en-US" dirty="0">
                <a:solidFill>
                  <a:srgbClr val="000099"/>
                </a:solidFill>
                <a:ea typeface="ＭＳ Ｐゴシック" panose="020B0600070205080204" pitchFamily="34" charset="-128"/>
              </a:rPr>
              <a:t>commands:</a:t>
            </a:r>
            <a:r>
              <a:rPr lang="en-US" altLang="en-US" dirty="0">
                <a:ea typeface="ＭＳ Ｐゴシック" panose="020B0600070205080204" pitchFamily="34" charset="-128"/>
              </a:rPr>
              <a:t> ASCII text</a:t>
            </a:r>
          </a:p>
          <a:p>
            <a:pPr lvl="1">
              <a:spcBef>
                <a:spcPts val="600"/>
              </a:spcBef>
            </a:pPr>
            <a:r>
              <a:rPr lang="en-US" altLang="en-US" dirty="0">
                <a:solidFill>
                  <a:srgbClr val="000099"/>
                </a:solidFill>
                <a:ea typeface="ＭＳ Ｐゴシック" panose="020B0600070205080204" pitchFamily="34" charset="-128"/>
              </a:rPr>
              <a:t>response:</a:t>
            </a:r>
            <a:r>
              <a:rPr lang="en-US" altLang="en-US" dirty="0">
                <a:ea typeface="ＭＳ Ｐゴシック" panose="020B0600070205080204" pitchFamily="34" charset="-128"/>
              </a:rPr>
              <a:t> status code and phrase</a:t>
            </a:r>
          </a:p>
          <a:p>
            <a:pPr>
              <a:spcBef>
                <a:spcPts val="600"/>
              </a:spcBef>
            </a:pPr>
            <a:r>
              <a:rPr lang="en-US" altLang="en-US" dirty="0">
                <a:ea typeface="ＭＳ Ｐゴシック" panose="020B0600070205080204" pitchFamily="34" charset="-128"/>
              </a:rPr>
              <a:t>messages must be in 7-bit ASCI</a:t>
            </a:r>
            <a:endParaRPr lang="en-US" altLang="en-US" sz="3200" dirty="0">
              <a:ea typeface="ＭＳ Ｐゴシック" panose="020B0600070205080204" pitchFamily="34" charset="-128"/>
            </a:endParaRPr>
          </a:p>
          <a:p>
            <a:pPr lvl="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45961555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52</a:t>
            </a:fld>
            <a:endParaRPr lang="en-US"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1) Alice uses UA to compose e-mail message “</a:t>
            </a:r>
            <a:r>
              <a:rPr lang="en-US" altLang="ja-JP" sz="2400" dirty="0">
                <a:ea typeface="ＭＳ Ｐゴシック" panose="020B0600070205080204" pitchFamily="34" charset="-128"/>
              </a:rPr>
              <a:t>to” </a:t>
            </a:r>
            <a:r>
              <a:rPr lang="en-US" altLang="ja-JP" sz="2400" dirty="0" err="1">
                <a:ea typeface="ＭＳ Ｐゴシック" panose="020B0600070205080204" pitchFamily="34" charset="-128"/>
              </a:rPr>
              <a:t>bob@someschool.edu</a:t>
            </a:r>
            <a:endParaRPr lang="en-US" altLang="ja-JP" sz="2400" dirty="0">
              <a:ea typeface="ＭＳ Ｐゴシック" panose="020B0600070205080204" pitchFamily="34" charset="-128"/>
            </a:endParaRPr>
          </a:p>
          <a:p>
            <a:pPr>
              <a:buFont typeface="Wingdings" pitchFamily="2" charset="2"/>
              <a:buNone/>
            </a:pPr>
            <a:endParaRPr lang="en-US" altLang="en-US" sz="2200" dirty="0">
              <a:ea typeface="ＭＳ Ｐゴシック" panose="020B0600070205080204" pitchFamily="34" charset="-128"/>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4) SMTP client sends Alice’</a:t>
            </a:r>
            <a:r>
              <a:rPr lang="en-US" altLang="ja-JP" sz="2400" dirty="0">
                <a:ea typeface="ＭＳ Ｐゴシック" panose="020B0600070205080204" pitchFamily="34" charset="-128"/>
              </a:rPr>
              <a:t>s message over the TCP </a:t>
            </a:r>
            <a:r>
              <a:rPr lang="en-US" altLang="ja-JP" dirty="0">
                <a:ea typeface="ＭＳ Ｐゴシック" panose="020B0600070205080204" pitchFamily="34" charset="-128"/>
                <a:cs typeface="Calibri" panose="020F0502020204030204" pitchFamily="34" charset="0"/>
              </a:rPr>
              <a:t>connection</a:t>
            </a:r>
            <a:endParaRPr lang="en-US" altLang="en-US" sz="2400" dirty="0">
              <a:latin typeface="Gill Sans MT" panose="020B0502020104020203" pitchFamily="34" charset="77"/>
              <a:ea typeface="ＭＳ Ｐゴシック" panose="020B0600070205080204" pitchFamily="34" charset="-128"/>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mail</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Alice</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Bob</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 mail server</a:t>
            </a:r>
            <a:endPar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2) Alice’</a:t>
            </a:r>
            <a:r>
              <a:rPr lang="en-US" altLang="ja-JP" sz="2400" dirty="0">
                <a:ea typeface="ＭＳ Ｐゴシック" panose="020B0600070205080204" pitchFamily="34" charset="-128"/>
              </a:rPr>
              <a:t>s UA sends message to her mail server;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3) client side of SMTP opens TCP connection with Bob’</a:t>
            </a:r>
            <a:r>
              <a:rPr lang="en-US" altLang="ja-JP" sz="2400" dirty="0">
                <a:ea typeface="ＭＳ Ｐゴシック" panose="020B0600070205080204" pitchFamily="34" charset="-128"/>
              </a:rPr>
              <a:t>s mail server</a:t>
            </a:r>
            <a:endParaRPr lang="en-US" altLang="en-US" sz="2400" dirty="0">
              <a:ea typeface="ＭＳ Ｐゴシック" panose="020B0600070205080204" pitchFamily="34" charset="-128"/>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5) Bob’</a:t>
            </a:r>
            <a:r>
              <a:rPr lang="en-US" altLang="ja-JP" sz="2400" dirty="0">
                <a:ea typeface="ＭＳ Ｐゴシック" panose="020B0600070205080204" pitchFamily="34" charset="-128"/>
              </a:rPr>
              <a:t>s mail server places the message in Bob’s mailbox</a:t>
            </a:r>
          </a:p>
          <a:p>
            <a:pPr>
              <a:buFont typeface="Wingdings" pitchFamily="2" charset="2"/>
              <a:buNone/>
            </a:pPr>
            <a:endParaRPr lang="en-US" altLang="en-US" sz="2400" dirty="0">
              <a:latin typeface="Gill Sans MT" panose="020B0502020104020203" pitchFamily="34" charset="77"/>
              <a:ea typeface="ＭＳ Ｐゴシック" panose="020B0600070205080204" pitchFamily="34" charset="-128"/>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2400" dirty="0">
                <a:ea typeface="ＭＳ Ｐゴシック" panose="020B0600070205080204" pitchFamily="34" charset="-128"/>
              </a:rPr>
              <a:t>6) Bob invokes his user agent to read message</a:t>
            </a:r>
          </a:p>
          <a:p>
            <a:pPr>
              <a:buFont typeface="Wingdings" pitchFamily="2" charset="2"/>
              <a:buNone/>
            </a:pPr>
            <a:endParaRPr lang="en-US" altLang="en-US" sz="2200" dirty="0">
              <a:latin typeface="Gill Sans MT" panose="020B0502020104020203" pitchFamily="34" charset="77"/>
              <a:ea typeface="ＭＳ Ｐゴシック" panose="020B0600070205080204" pitchFamily="34" charset="-128"/>
            </a:endParaRPr>
          </a:p>
        </p:txBody>
      </p:sp>
    </p:spTree>
    <p:extLst>
      <p:ext uri="{BB962C8B-B14F-4D97-AF65-F5344CB8AC3E}">
        <p14:creationId xmlns:p14="http://schemas.microsoft.com/office/powerpoint/2010/main" val="26951470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53</a:t>
            </a:fld>
            <a:endParaRPr lang="en-US"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a:t>
            </a:r>
            <a:r>
              <a:rPr lang="en-US" altLang="en-US" sz="2200" b="1" dirty="0" err="1">
                <a:latin typeface="Courier New" panose="02070309020205020404" pitchFamily="49" charset="0"/>
              </a:rPr>
              <a:t>hamburger.edu</a:t>
            </a:r>
            <a:r>
              <a:rPr lang="en-US" altLang="en-US" sz="2200" b="1" dirty="0">
                <a:latin typeface="Courier New" panose="02070309020205020404" pitchFamily="49" charset="0"/>
              </a:rPr>
              <a:t> </a:t>
            </a:r>
          </a:p>
          <a:p>
            <a:pPr>
              <a:spcBef>
                <a:spcPct val="0"/>
              </a:spcBef>
              <a:buClrTx/>
              <a:buSzTx/>
              <a:buFontTx/>
              <a:buNone/>
            </a:pPr>
            <a:r>
              <a:rPr lang="en-US" altLang="en-US" sz="2200" b="1" dirty="0">
                <a:latin typeface="Courier New" panose="02070309020205020404" pitchFamily="49" charset="0"/>
              </a:rPr>
              <a:t>     C: HELO </a:t>
            </a:r>
            <a:r>
              <a:rPr lang="en-US" altLang="en-US" sz="2200" b="1" dirty="0" err="1">
                <a:latin typeface="Courier New" panose="02070309020205020404" pitchFamily="49" charset="0"/>
              </a:rPr>
              <a:t>crepes.fr</a:t>
            </a:r>
            <a:r>
              <a:rPr lang="en-US" altLang="en-US" sz="2200" b="1" dirty="0">
                <a:latin typeface="Courier New" panose="02070309020205020404" pitchFamily="49" charset="0"/>
              </a:rPr>
              <a:t> </a:t>
            </a:r>
          </a:p>
          <a:p>
            <a:pPr>
              <a:spcBef>
                <a:spcPct val="0"/>
              </a:spcBef>
              <a:buClrTx/>
              <a:buSzTx/>
              <a:buFontTx/>
              <a:buNone/>
            </a:pPr>
            <a:r>
              <a:rPr lang="en-US" altLang="en-US" sz="2200" b="1" dirty="0">
                <a:latin typeface="Courier New" panose="02070309020205020404" pitchFamily="49" charset="0"/>
              </a:rPr>
              <a:t>     S: 250  Hello </a:t>
            </a:r>
            <a:r>
              <a:rPr lang="en-US" altLang="en-US" sz="2200" b="1" dirty="0" err="1">
                <a:latin typeface="Courier New" panose="02070309020205020404" pitchFamily="49" charset="0"/>
              </a:rPr>
              <a:t>crepes.fr</a:t>
            </a:r>
            <a:r>
              <a:rPr lang="en-US" altLang="en-US" sz="2200" b="1" dirty="0">
                <a:latin typeface="Courier New" panose="02070309020205020404" pitchFamily="49" charset="0"/>
              </a:rPr>
              <a:t>, pleased to meet you </a:t>
            </a:r>
          </a:p>
          <a:p>
            <a:pPr>
              <a:spcBef>
                <a:spcPct val="0"/>
              </a:spcBef>
              <a:buClrTx/>
              <a:buSzTx/>
              <a:buFontTx/>
              <a:buNone/>
            </a:pPr>
            <a:r>
              <a:rPr lang="en-US" altLang="en-US" sz="2200" b="1" dirty="0">
                <a:latin typeface="Courier New" panose="02070309020205020404" pitchFamily="49" charset="0"/>
              </a:rPr>
              <a:t>     C: MAIL FROM: &lt;</a:t>
            </a:r>
            <a:r>
              <a:rPr lang="en-US" altLang="en-US" sz="2200" b="1" dirty="0" err="1">
                <a:latin typeface="Courier New" panose="02070309020205020404" pitchFamily="49" charset="0"/>
              </a:rPr>
              <a:t>alice@crepes.fr</a:t>
            </a:r>
            <a:r>
              <a:rPr lang="en-US" altLang="en-US" sz="2200" b="1" dirty="0">
                <a:latin typeface="Courier New" panose="02070309020205020404" pitchFamily="49" charset="0"/>
              </a:rPr>
              <a:t>&gt; </a:t>
            </a:r>
          </a:p>
          <a:p>
            <a:pPr>
              <a:spcBef>
                <a:spcPct val="0"/>
              </a:spcBef>
              <a:buClrTx/>
              <a:buSzTx/>
              <a:buFontTx/>
              <a:buNone/>
            </a:pPr>
            <a:r>
              <a:rPr lang="en-US" altLang="en-US" sz="2200" b="1" dirty="0">
                <a:latin typeface="Courier New" panose="02070309020205020404" pitchFamily="49" charset="0"/>
              </a:rPr>
              <a:t>     S: 250 </a:t>
            </a:r>
            <a:r>
              <a:rPr lang="en-US" altLang="en-US" sz="2200" b="1" dirty="0" err="1">
                <a:latin typeface="Courier New" panose="02070309020205020404" pitchFamily="49" charset="0"/>
              </a:rPr>
              <a:t>alice@crepes.fr</a:t>
            </a:r>
            <a:r>
              <a:rPr lang="en-US" altLang="en-US" sz="2200" b="1" dirty="0">
                <a:latin typeface="Courier New" panose="02070309020205020404" pitchFamily="49" charset="0"/>
              </a:rPr>
              <a:t>... Sender ok </a:t>
            </a:r>
          </a:p>
          <a:p>
            <a:pPr>
              <a:spcBef>
                <a:spcPct val="0"/>
              </a:spcBef>
              <a:buClrTx/>
              <a:buSzTx/>
              <a:buFontTx/>
              <a:buNone/>
            </a:pPr>
            <a:r>
              <a:rPr lang="en-US" altLang="en-US" sz="2200" b="1" dirty="0">
                <a:latin typeface="Courier New" panose="02070309020205020404" pitchFamily="49" charset="0"/>
              </a:rPr>
              <a:t>     C: RCPT TO: &lt;</a:t>
            </a:r>
            <a:r>
              <a:rPr lang="en-US" altLang="en-US" sz="2200" b="1" dirty="0" err="1">
                <a:latin typeface="Courier New" panose="02070309020205020404" pitchFamily="49" charset="0"/>
              </a:rPr>
              <a:t>bob@hamburger.edu</a:t>
            </a:r>
            <a:r>
              <a:rPr lang="en-US" altLang="en-US" sz="2200" b="1" dirty="0">
                <a:latin typeface="Courier New" panose="02070309020205020404" pitchFamily="49" charset="0"/>
              </a:rPr>
              <a:t>&gt; </a:t>
            </a:r>
          </a:p>
          <a:p>
            <a:pPr>
              <a:spcBef>
                <a:spcPct val="0"/>
              </a:spcBef>
              <a:buClrTx/>
              <a:buSzTx/>
              <a:buFontTx/>
              <a:buNone/>
            </a:pPr>
            <a:r>
              <a:rPr lang="en-US" altLang="en-US" sz="2200" b="1" dirty="0">
                <a:latin typeface="Courier New" panose="02070309020205020404" pitchFamily="49" charset="0"/>
              </a:rPr>
              <a:t>     S: 250 </a:t>
            </a:r>
            <a:r>
              <a:rPr lang="en-US" altLang="en-US" sz="2200" b="1" dirty="0" err="1">
                <a:latin typeface="Courier New" panose="02070309020205020404" pitchFamily="49" charset="0"/>
              </a:rPr>
              <a:t>bob@hamburger.edu</a:t>
            </a:r>
            <a:r>
              <a:rPr lang="en-US" altLang="en-US" sz="2200" b="1" dirty="0">
                <a:latin typeface="Courier New" panose="02070309020205020404" pitchFamily="49" charset="0"/>
              </a:rPr>
              <a:t>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a:t>
            </a:r>
            <a:r>
              <a:rPr lang="en-US" altLang="en-US" sz="2200" b="1" dirty="0" err="1">
                <a:latin typeface="Courier New" panose="02070309020205020404" pitchFamily="49" charset="0"/>
              </a:rPr>
              <a:t>hamburger.edu</a:t>
            </a:r>
            <a:r>
              <a:rPr lang="en-US" altLang="en-US" sz="2200" b="1" dirty="0">
                <a:latin typeface="Courier New" panose="02070309020205020404" pitchFamily="49" charset="0"/>
              </a:rPr>
              <a:t>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389241094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Try SMTP interaction for yourself:</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54</a:t>
            </a:fld>
            <a:endParaRPr lang="en-US" dirty="0"/>
          </a:p>
        </p:txBody>
      </p:sp>
      <p:sp>
        <p:nvSpPr>
          <p:cNvPr id="5" name="Rectangle 3">
            <a:extLst>
              <a:ext uri="{FF2B5EF4-FFF2-40B4-BE49-F238E27FC236}">
                <a16:creationId xmlns:a16="http://schemas.microsoft.com/office/drawing/2014/main" id="{4C9E916C-86D8-5E4E-B470-87E29195D48D}"/>
              </a:ext>
            </a:extLst>
          </p:cNvPr>
          <p:cNvSpPr txBox="1">
            <a:spLocks noChangeArrowheads="1"/>
          </p:cNvSpPr>
          <p:nvPr/>
        </p:nvSpPr>
        <p:spPr>
          <a:xfrm>
            <a:off x="798691" y="1303792"/>
            <a:ext cx="1015659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C00000"/>
                </a:solidFill>
                <a:ea typeface="ＭＳ Ｐゴシック" panose="020B0600070205080204" pitchFamily="34" charset="-128"/>
              </a:rPr>
              <a:t>telnet &lt;</a:t>
            </a:r>
            <a:r>
              <a:rPr lang="en-US" altLang="en-US" dirty="0" err="1">
                <a:solidFill>
                  <a:srgbClr val="C00000"/>
                </a:solidFill>
                <a:ea typeface="ＭＳ Ｐゴシック" panose="020B0600070205080204" pitchFamily="34" charset="-128"/>
              </a:rPr>
              <a:t>servername</a:t>
            </a:r>
            <a:r>
              <a:rPr lang="en-US" altLang="en-US" dirty="0">
                <a:solidFill>
                  <a:srgbClr val="C00000"/>
                </a:solidFill>
                <a:ea typeface="ＭＳ Ｐゴシック" panose="020B0600070205080204" pitchFamily="34" charset="-128"/>
              </a:rPr>
              <a:t>&gt; 25</a:t>
            </a:r>
          </a:p>
          <a:p>
            <a:pPr marL="519113" indent="-288925"/>
            <a:r>
              <a:rPr lang="en-US" altLang="en-US" dirty="0">
                <a:ea typeface="ＭＳ Ｐゴシック" panose="020B0600070205080204" pitchFamily="34" charset="-128"/>
              </a:rPr>
              <a:t>see 220 reply from server</a:t>
            </a:r>
          </a:p>
          <a:p>
            <a:pPr marL="519113" indent="-288925"/>
            <a:r>
              <a:rPr lang="en-US" altLang="en-US" dirty="0">
                <a:ea typeface="ＭＳ Ｐゴシック" panose="020B0600070205080204" pitchFamily="34" charset="-128"/>
              </a:rPr>
              <a:t>enter HELO, MAIL FROM:, RCPT TO:, DATA, QUIT commands </a:t>
            </a:r>
          </a:p>
          <a:p>
            <a:pPr>
              <a:buFont typeface="Wingdings" pitchFamily="2" charset="2"/>
              <a:buNone/>
            </a:pPr>
            <a:r>
              <a:rPr lang="en-US" altLang="en-US" dirty="0">
                <a:ea typeface="ＭＳ Ｐゴシック" panose="020B0600070205080204" pitchFamily="34" charset="-128"/>
              </a:rPr>
              <a:t>above lets you send email without using e-mail client (reader)</a:t>
            </a:r>
          </a:p>
          <a:p>
            <a:pPr>
              <a:buFont typeface="Wingdings" pitchFamily="2" charset="2"/>
              <a:buNone/>
            </a:pPr>
            <a:endParaRPr lang="en-US" altLang="en-US" dirty="0">
              <a:ea typeface="ＭＳ Ｐゴシック" panose="020B0600070205080204" pitchFamily="34" charset="-128"/>
            </a:endParaRPr>
          </a:p>
          <a:p>
            <a:pPr>
              <a:buFont typeface="Wingdings" pitchFamily="2" charset="2"/>
              <a:buNone/>
            </a:pPr>
            <a:r>
              <a:rPr lang="en-US" altLang="en-US" sz="2000" i="1" dirty="0">
                <a:ea typeface="ＭＳ Ｐゴシック" panose="020B0600070205080204" pitchFamily="34" charset="-128"/>
              </a:rPr>
              <a:t>Note: this will only work if &lt;</a:t>
            </a:r>
            <a:r>
              <a:rPr lang="en-US" altLang="en-US" sz="2000" i="1" dirty="0" err="1">
                <a:ea typeface="ＭＳ Ｐゴシック" panose="020B0600070205080204" pitchFamily="34" charset="-128"/>
              </a:rPr>
              <a:t>servername</a:t>
            </a:r>
            <a:r>
              <a:rPr lang="en-US" altLang="en-US" sz="2000" i="1" dirty="0">
                <a:ea typeface="ＭＳ Ｐゴシック" panose="020B0600070205080204" pitchFamily="34" charset="-128"/>
              </a:rPr>
              <a:t>&gt; allows telnet connections to port 25 (this is becoming increasingly rare because of security concerns)</a:t>
            </a:r>
          </a:p>
        </p:txBody>
      </p:sp>
    </p:spTree>
    <p:extLst>
      <p:ext uri="{BB962C8B-B14F-4D97-AF65-F5344CB8AC3E}">
        <p14:creationId xmlns:p14="http://schemas.microsoft.com/office/powerpoint/2010/main" val="370723925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closing observations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55</a:t>
            </a:fld>
            <a:endParaRPr lang="en-US" dirty="0"/>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SMTP uses </a:t>
            </a:r>
            <a:r>
              <a:rPr lang="en-US" altLang="en-US" u="sng" dirty="0">
                <a:ea typeface="ＭＳ Ｐゴシック" panose="020B0600070205080204" pitchFamily="34" charset="-128"/>
              </a:rPr>
              <a:t>persistent</a:t>
            </a:r>
            <a:r>
              <a:rPr lang="en-US" altLang="en-US" dirty="0">
                <a:ea typeface="ＭＳ Ｐゴシック" panose="020B0600070205080204" pitchFamily="34" charset="-128"/>
              </a:rPr>
              <a:t> connections</a:t>
            </a:r>
          </a:p>
          <a:p>
            <a:r>
              <a:rPr lang="en-US" altLang="en-US" dirty="0">
                <a:ea typeface="ＭＳ Ｐゴシック" panose="020B0600070205080204" pitchFamily="34" charset="-128"/>
              </a:rPr>
              <a:t>SMTP requires message (header &amp; body) to be in 7-bit ASCII</a:t>
            </a:r>
          </a:p>
          <a:p>
            <a:r>
              <a:rPr lang="en-US" altLang="en-US" dirty="0">
                <a:ea typeface="ＭＳ Ｐゴシック" panose="020B0600070205080204" pitchFamily="34" charset="-128"/>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comparison with HTTP:</a:t>
            </a:r>
          </a:p>
          <a:p>
            <a:pPr marL="576263" indent="-317500">
              <a:spcBef>
                <a:spcPct val="50000"/>
              </a:spcBef>
            </a:pPr>
            <a:r>
              <a:rPr lang="en-US" altLang="en-US" dirty="0">
                <a:ea typeface="ＭＳ Ｐゴシック" panose="020B0600070205080204" pitchFamily="34" charset="-128"/>
              </a:rPr>
              <a:t>HTTP: pull</a:t>
            </a:r>
          </a:p>
          <a:p>
            <a:pPr marL="576263" indent="-317500">
              <a:spcAft>
                <a:spcPct val="50000"/>
              </a:spcAft>
            </a:pPr>
            <a:r>
              <a:rPr lang="en-US" altLang="en-US" dirty="0">
                <a:ea typeface="ＭＳ Ｐゴシック" panose="020B0600070205080204" pitchFamily="34" charset="-128"/>
              </a:rPr>
              <a:t>SMTP: push</a:t>
            </a:r>
          </a:p>
          <a:p>
            <a:pPr marL="576263" indent="-317500">
              <a:spcAft>
                <a:spcPct val="50000"/>
              </a:spcAft>
            </a:pPr>
            <a:r>
              <a:rPr lang="en-US" altLang="en-US" dirty="0">
                <a:ea typeface="ＭＳ Ｐゴシック" panose="020B0600070205080204" pitchFamily="34" charset="-128"/>
              </a:rPr>
              <a:t>both have ASCII command/response interaction, status codes</a:t>
            </a:r>
          </a:p>
          <a:p>
            <a:pPr marL="576263" indent="-317500"/>
            <a:r>
              <a:rPr lang="en-US" altLang="en-US" dirty="0">
                <a:ea typeface="ＭＳ Ｐゴシック" panose="020B0600070205080204" pitchFamily="34" charset="-128"/>
              </a:rPr>
              <a:t>HTTP: each object encapsulated in its own response message</a:t>
            </a:r>
          </a:p>
          <a:p>
            <a:pPr marL="576263" indent="-317500"/>
            <a:r>
              <a:rPr lang="en-US" altLang="en-US" dirty="0">
                <a:ea typeface="ＭＳ Ｐゴシック" panose="020B0600070205080204" pitchFamily="34" charset="-128"/>
              </a:rPr>
              <a:t>SMTP: multiple objects sent in multipart message</a:t>
            </a:r>
          </a:p>
        </p:txBody>
      </p:sp>
    </p:spTree>
    <p:extLst>
      <p:ext uri="{BB962C8B-B14F-4D97-AF65-F5344CB8AC3E}">
        <p14:creationId xmlns:p14="http://schemas.microsoft.com/office/powerpoint/2010/main" val="231228586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56</a:t>
            </a:fld>
            <a:endParaRPr lang="en-US" dirty="0"/>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5" y="1518446"/>
            <a:ext cx="6379126"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dirty="0">
                <a:ea typeface="ＭＳ Ｐゴシック" panose="020B0600070205080204" pitchFamily="34" charset="-128"/>
              </a:rPr>
              <a:t>SMTP: protocol for exchanging e-mail messages, defined in RFC 531 (like HTTP)</a:t>
            </a:r>
          </a:p>
          <a:p>
            <a:pPr marL="14288" indent="0">
              <a:buFont typeface="Wingdings" pitchFamily="2" charset="2"/>
              <a:buNone/>
            </a:pPr>
            <a:r>
              <a:rPr lang="en-US" altLang="en-US" dirty="0">
                <a:ea typeface="ＭＳ Ｐゴシック" panose="020B0600070205080204" pitchFamily="34" charset="-128"/>
              </a:rPr>
              <a:t>RFC 822 defines </a:t>
            </a:r>
            <a:r>
              <a:rPr lang="en-US" altLang="en-US" i="1" dirty="0">
                <a:ea typeface="ＭＳ Ｐゴシック" panose="020B0600070205080204" pitchFamily="34" charset="-128"/>
              </a:rPr>
              <a:t>syntax</a:t>
            </a:r>
            <a:r>
              <a:rPr lang="en-US" altLang="en-US" dirty="0">
                <a:ea typeface="ＭＳ Ｐゴシック" panose="020B0600070205080204" pitchFamily="34" charset="-128"/>
              </a:rPr>
              <a:t> for e-mail message itself (like HTML)</a:t>
            </a:r>
          </a:p>
          <a:p>
            <a:pPr marL="346075" indent="-217488"/>
            <a:r>
              <a:rPr lang="en-US" altLang="en-US" sz="2400" dirty="0">
                <a:ea typeface="ＭＳ Ｐゴシック" panose="020B0600070205080204" pitchFamily="34" charset="-128"/>
              </a:rPr>
              <a:t>header lines, e.g.,</a:t>
            </a:r>
          </a:p>
          <a:p>
            <a:pPr marL="635000" lvl="1" indent="-288925"/>
            <a:r>
              <a:rPr lang="en-US" altLang="en-US" sz="2000" dirty="0">
                <a:ea typeface="ＭＳ Ｐゴシック" panose="020B0600070205080204" pitchFamily="34" charset="-128"/>
              </a:rPr>
              <a:t>To:</a:t>
            </a:r>
          </a:p>
          <a:p>
            <a:pPr marL="635000" lvl="1" indent="-288925"/>
            <a:r>
              <a:rPr lang="en-US" altLang="en-US" sz="2000" dirty="0">
                <a:ea typeface="ＭＳ Ｐゴシック" panose="020B0600070205080204" pitchFamily="34" charset="-128"/>
              </a:rPr>
              <a:t>From:</a:t>
            </a:r>
          </a:p>
          <a:p>
            <a:pPr marL="635000" lvl="1" indent="-288925"/>
            <a:r>
              <a:rPr lang="en-US" altLang="en-US" sz="2000" dirty="0">
                <a:ea typeface="ＭＳ Ｐゴシック" panose="020B0600070205080204" pitchFamily="34" charset="-128"/>
              </a:rPr>
              <a:t>Subject:</a:t>
            </a:r>
          </a:p>
          <a:p>
            <a:pPr marL="403225" lvl="1" indent="0">
              <a:buFont typeface="Wingdings" pitchFamily="2" charset="2"/>
              <a:buNone/>
            </a:pPr>
            <a:r>
              <a:rPr lang="en-US" altLang="en-US" dirty="0">
                <a:ea typeface="ＭＳ Ｐゴシック" panose="020B0600070205080204" pitchFamily="34" charset="-128"/>
              </a:rPr>
              <a:t>these lines, within the body of the email message area different from </a:t>
            </a:r>
            <a:r>
              <a:rPr lang="en-US" altLang="en-US" sz="2200" dirty="0">
                <a:ea typeface="ＭＳ Ｐゴシック" panose="020B0600070205080204" pitchFamily="34" charset="-128"/>
              </a:rPr>
              <a:t>SMTP MAIL FROM:, RCPT TO:</a:t>
            </a:r>
            <a:r>
              <a:rPr lang="en-US" altLang="en-US" dirty="0">
                <a:ea typeface="ＭＳ Ｐゴシック" panose="020B0600070205080204" pitchFamily="34" charset="-128"/>
              </a:rPr>
              <a:t> commands!</a:t>
            </a:r>
          </a:p>
          <a:p>
            <a:r>
              <a:rPr lang="en-US" altLang="en-US" sz="2400" dirty="0">
                <a:ea typeface="ＭＳ Ｐゴシック" panose="020B0600070205080204" pitchFamily="34" charset="-128"/>
              </a:rPr>
              <a:t>Body: the “</a:t>
            </a:r>
            <a:r>
              <a:rPr lang="en-US" altLang="ja-JP" sz="2400" dirty="0">
                <a:ea typeface="ＭＳ Ｐゴシック" panose="020B0600070205080204" pitchFamily="34" charset="-128"/>
              </a:rPr>
              <a:t>message” , </a:t>
            </a:r>
            <a:r>
              <a:rPr lang="en-US" altLang="en-US" sz="2400" dirty="0">
                <a:ea typeface="ＭＳ Ｐゴシック" panose="020B0600070205080204" pitchFamily="34" charset="-128"/>
              </a:rPr>
              <a:t>ASCII characters only</a:t>
            </a:r>
            <a:endParaRPr lang="en-US" altLang="en-US" sz="2000" dirty="0">
              <a:ea typeface="ＭＳ Ｐゴシック" panose="020B0600070205080204" pitchFamily="34" charset="-128"/>
            </a:endParaRP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r>
              <a:rPr lang="en-US" sz="2000" dirty="0">
                <a:solidFill>
                  <a:srgbClr val="000000"/>
                </a:solidFill>
                <a:latin typeface="Arial" panose="020B0604020202020204" pitchFamily="34" charset="0"/>
                <a:ea typeface="ＭＳ Ｐゴシック" panose="020B0600070205080204" pitchFamily="34" charset="-128"/>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blank</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82865790"/>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access protocols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57</a:t>
            </a:fld>
            <a:endParaRPr lang="en-US" dirty="0"/>
          </a:p>
        </p:txBody>
      </p:sp>
      <p:grpSp>
        <p:nvGrpSpPr>
          <p:cNvPr id="261" name="Group 260">
            <a:extLst>
              <a:ext uri="{FF2B5EF4-FFF2-40B4-BE49-F238E27FC236}">
                <a16:creationId xmlns:a16="http://schemas.microsoft.com/office/drawing/2014/main" id="{E5CF0878-A5CD-8C42-B5CD-2EEF6065E344}"/>
              </a:ext>
            </a:extLst>
          </p:cNvPr>
          <p:cNvGrpSpPr/>
          <p:nvPr/>
        </p:nvGrpSpPr>
        <p:grpSpPr>
          <a:xfrm>
            <a:off x="1933753" y="1424214"/>
            <a:ext cx="8245475" cy="1826169"/>
            <a:chOff x="444500" y="1308100"/>
            <a:chExt cx="8245475" cy="1826169"/>
          </a:xfrm>
        </p:grpSpPr>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2962275" y="1577975"/>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4648200" y="1587500"/>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2670176" y="1987551"/>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 e-mail </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2020888" y="1466850"/>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3781425" y="1457325"/>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3622675" y="1477963"/>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SMTP</a:t>
              </a:r>
            </a:p>
          </p:txBody>
        </p:sp>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5209999" y="1308100"/>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e-mail access</a:t>
              </a:r>
            </a:p>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4244880" y="2598738"/>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 e-mail </a:t>
              </a:r>
            </a:p>
            <a:p>
              <a:pPr marL="0" marR="0" lvl="0" indent="0" algn="ctr"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4800600" y="2000250"/>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4500" y="1557338"/>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13700" y="15716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2003425" y="1905000"/>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3633788" y="1901825"/>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5253038" y="1898650"/>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5575478" y="1927225"/>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a:t>
              </a:r>
            </a:p>
          </p:txBody>
        </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1066800" y="1419225"/>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6967538" y="1422400"/>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user</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agent</a:t>
                </a: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pPr>
            <a:r>
              <a:rPr lang="en-US" altLang="en-US" dirty="0">
                <a:solidFill>
                  <a:srgbClr val="CC0000"/>
                </a:solidFill>
                <a:ea typeface="ＭＳ Ｐゴシック" panose="020B0600070205080204" pitchFamily="34" charset="-128"/>
              </a:rPr>
              <a:t>SMTP:</a:t>
            </a:r>
            <a:r>
              <a:rPr lang="en-US" altLang="en-US" dirty="0">
                <a:ea typeface="ＭＳ Ｐゴシック" panose="020B0600070205080204" pitchFamily="34" charset="-128"/>
              </a:rPr>
              <a:t> delivery/storage of e-mail messages to receiver’</a:t>
            </a:r>
            <a:r>
              <a:rPr lang="en-US" altLang="ja-JP" dirty="0">
                <a:ea typeface="ＭＳ Ｐゴシック" panose="020B0600070205080204" pitchFamily="34" charset="-128"/>
              </a:rPr>
              <a:t>s server</a:t>
            </a:r>
          </a:p>
          <a:p>
            <a:pPr>
              <a:lnSpc>
                <a:spcPct val="100000"/>
              </a:lnSpc>
            </a:pPr>
            <a:r>
              <a:rPr lang="en-US" altLang="en-US" dirty="0">
                <a:ea typeface="ＭＳ Ｐゴシック" panose="020B0600070205080204" pitchFamily="34" charset="-128"/>
              </a:rPr>
              <a:t>mail access protocol: retrieval from server</a:t>
            </a:r>
          </a:p>
          <a:p>
            <a:pPr lvl="1">
              <a:lnSpc>
                <a:spcPct val="100000"/>
              </a:lnSpc>
            </a:pPr>
            <a:r>
              <a:rPr lang="en-US" altLang="en-US" dirty="0">
                <a:solidFill>
                  <a:srgbClr val="CC0000"/>
                </a:solidFill>
                <a:ea typeface="ＭＳ Ｐゴシック" panose="020B0600070205080204" pitchFamily="34" charset="-128"/>
              </a:rPr>
              <a:t>IMAP:</a:t>
            </a:r>
            <a:r>
              <a:rPr lang="en-US" altLang="en-US" dirty="0">
                <a:ea typeface="ＭＳ Ｐゴシック" panose="020B0600070205080204" pitchFamily="34" charset="-128"/>
              </a:rPr>
              <a:t> Internet Mail Access Protocol [RFC 3501]: messages stored on server, IMAP provides retrieval, deletion, folders of stored messages on server</a:t>
            </a:r>
          </a:p>
          <a:p>
            <a:pPr marL="346075" indent="-288925">
              <a:lnSpc>
                <a:spcPct val="100000"/>
              </a:lnSpc>
            </a:pPr>
            <a:r>
              <a:rPr lang="en-US" altLang="en-US" dirty="0">
                <a:solidFill>
                  <a:srgbClr val="CC0000"/>
                </a:solidFill>
                <a:ea typeface="ＭＳ Ｐゴシック" panose="020B0600070205080204" pitchFamily="34" charset="-128"/>
              </a:rPr>
              <a:t>HTTP:</a:t>
            </a:r>
            <a:r>
              <a:rPr lang="en-US" altLang="en-US" dirty="0">
                <a:ea typeface="ＭＳ Ｐゴシック" panose="020B0600070205080204" pitchFamily="34" charset="-128"/>
              </a:rPr>
              <a:t> </a:t>
            </a:r>
            <a:r>
              <a:rPr lang="en-US" altLang="en-US" dirty="0" err="1">
                <a:ea typeface="ＭＳ Ｐゴシック" panose="020B0600070205080204" pitchFamily="34" charset="-128"/>
              </a:rPr>
              <a:t>gmail</a:t>
            </a:r>
            <a:r>
              <a:rPr lang="en-US" altLang="en-US" dirty="0">
                <a:ea typeface="ＭＳ Ｐゴシック" panose="020B0600070205080204" pitchFamily="34" charset="-128"/>
              </a:rPr>
              <a:t>, Hotmail, </a:t>
            </a:r>
            <a:r>
              <a:rPr lang="en-US" altLang="en-US" dirty="0" err="1">
                <a:ea typeface="ＭＳ Ｐゴシック" panose="020B0600070205080204" pitchFamily="34" charset="-128"/>
              </a:rPr>
              <a:t>Yahoo!Mail</a:t>
            </a:r>
            <a:r>
              <a:rPr lang="en-US" altLang="en-US" dirty="0">
                <a:ea typeface="ＭＳ Ｐゴシック" panose="020B0600070205080204" pitchFamily="34" charset="-128"/>
              </a:rPr>
              <a:t>, etc. provides web-based interface on top of STMP (to send), IMAP (or POP) to retrieve e-mail messages</a:t>
            </a:r>
          </a:p>
          <a:p>
            <a:pPr lvl="1"/>
            <a:endParaRPr lang="en-US" altLang="en-US" sz="2200" dirty="0">
              <a:ea typeface="ＭＳ Ｐゴシック" panose="020B0600070205080204" pitchFamily="34" charset="-128"/>
            </a:endParaRPr>
          </a:p>
        </p:txBody>
      </p:sp>
    </p:spTree>
    <p:extLst>
      <p:ext uri="{BB962C8B-B14F-4D97-AF65-F5344CB8AC3E}">
        <p14:creationId xmlns:p14="http://schemas.microsoft.com/office/powerpoint/2010/main" val="32069543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58</a:t>
            </a:fld>
            <a:endParaRPr lang="en-US" dirty="0"/>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59</a:t>
            </a:fld>
            <a:endParaRPr lang="en-US" dirty="0"/>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i="1" dirty="0">
                <a:solidFill>
                  <a:srgbClr val="000099"/>
                </a:solidFill>
                <a:ea typeface="ＭＳ Ｐゴシック" panose="020B0600070205080204" pitchFamily="34" charset="-128"/>
              </a:rPr>
              <a:t>people:</a:t>
            </a:r>
            <a:r>
              <a:rPr lang="en-US" altLang="en-US" dirty="0">
                <a:ea typeface="ＭＳ Ｐゴシック" panose="020B0600070205080204" pitchFamily="34" charset="-128"/>
              </a:rPr>
              <a:t> many identifiers:</a:t>
            </a:r>
          </a:p>
          <a:p>
            <a:pPr lvl="1"/>
            <a:r>
              <a:rPr lang="en-US" altLang="en-US" sz="2800" dirty="0">
                <a:ea typeface="ＭＳ Ｐゴシック" panose="020B0600070205080204" pitchFamily="34" charset="-128"/>
              </a:rPr>
              <a:t>SSN, name, passport #</a:t>
            </a:r>
          </a:p>
          <a:p>
            <a:pPr>
              <a:buFont typeface="Wingdings" pitchFamily="2" charset="2"/>
              <a:buNone/>
            </a:pPr>
            <a:r>
              <a:rPr lang="en-US" altLang="en-US" i="1" dirty="0">
                <a:solidFill>
                  <a:srgbClr val="000099"/>
                </a:solidFill>
                <a:ea typeface="ＭＳ Ｐゴシック" panose="020B0600070205080204" pitchFamily="34" charset="-128"/>
              </a:rPr>
              <a:t>Internet hosts, routers:</a:t>
            </a:r>
          </a:p>
          <a:p>
            <a:pPr lvl="1"/>
            <a:r>
              <a:rPr lang="en-US" altLang="en-US" dirty="0">
                <a:ea typeface="ＭＳ Ｐゴシック" panose="020B0600070205080204" pitchFamily="34" charset="-128"/>
              </a:rPr>
              <a:t>IP address (32 bit) - used for addressing datagrams</a:t>
            </a:r>
          </a:p>
          <a:p>
            <a:pPr lvl="1"/>
            <a:r>
              <a:rPr lang="en-US" altLang="ja-JP" dirty="0">
                <a:ea typeface="ＭＳ Ｐゴシック" panose="020B0600070205080204" pitchFamily="34" charset="-128"/>
              </a:rPr>
              <a:t>“name”, e.g., </a:t>
            </a:r>
            <a:r>
              <a:rPr lang="en-US" altLang="ja-JP" dirty="0" err="1">
                <a:ea typeface="ＭＳ Ｐゴシック" panose="020B0600070205080204" pitchFamily="34" charset="-128"/>
              </a:rPr>
              <a:t>cs.umass.edu</a:t>
            </a:r>
            <a:r>
              <a:rPr lang="en-US" altLang="ja-JP" dirty="0">
                <a:ea typeface="ＭＳ Ｐゴシック" panose="020B0600070205080204" pitchFamily="34" charset="-128"/>
              </a:rPr>
              <a:t> - used by humans</a:t>
            </a:r>
          </a:p>
          <a:p>
            <a:pPr>
              <a:buFont typeface="Wingdings" pitchFamily="2" charset="2"/>
              <a:buNone/>
            </a:pPr>
            <a:r>
              <a:rPr lang="en-US" altLang="en-US" i="1" u="sng" dirty="0">
                <a:solidFill>
                  <a:srgbClr val="CC0000"/>
                </a:solidFill>
                <a:ea typeface="ＭＳ Ｐゴシック" panose="020B0600070205080204" pitchFamily="34" charset="-128"/>
              </a:rPr>
              <a:t>Q:</a:t>
            </a:r>
            <a:r>
              <a:rPr lang="en-US" altLang="en-US" dirty="0">
                <a:ea typeface="ＭＳ Ｐゴシック" panose="020B0600070205080204" pitchFamily="34" charset="-128"/>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ea typeface="ＭＳ Ｐゴシック" panose="020B0600070205080204" pitchFamily="34" charset="-128"/>
              </a:rPr>
              <a:t>Domain Name System:</a:t>
            </a:r>
          </a:p>
          <a:p>
            <a:r>
              <a:rPr lang="en-US" altLang="en-US" i="1" dirty="0">
                <a:solidFill>
                  <a:srgbClr val="000099"/>
                </a:solidFill>
                <a:ea typeface="ＭＳ Ｐゴシック" panose="020B0600070205080204" pitchFamily="34" charset="-128"/>
              </a:rPr>
              <a:t>distributed database</a:t>
            </a:r>
            <a:r>
              <a:rPr lang="en-US" altLang="en-US" dirty="0">
                <a:ea typeface="ＭＳ Ｐゴシック" panose="020B0600070205080204" pitchFamily="34" charset="-128"/>
              </a:rPr>
              <a:t> implemented in hierarchy of many </a:t>
            </a:r>
            <a:r>
              <a:rPr lang="en-US" altLang="en-US" i="1" dirty="0">
                <a:solidFill>
                  <a:srgbClr val="000099"/>
                </a:solidFill>
                <a:ea typeface="ＭＳ Ｐゴシック" panose="020B0600070205080204" pitchFamily="34" charset="-128"/>
              </a:rPr>
              <a:t>name servers</a:t>
            </a:r>
            <a:endParaRPr lang="en-US" altLang="en-US" dirty="0">
              <a:solidFill>
                <a:srgbClr val="000099"/>
              </a:solidFill>
              <a:ea typeface="ＭＳ Ｐゴシック" panose="020B0600070205080204" pitchFamily="34" charset="-128"/>
            </a:endParaRPr>
          </a:p>
          <a:p>
            <a:r>
              <a:rPr lang="en-US" altLang="en-US" i="1" dirty="0">
                <a:solidFill>
                  <a:srgbClr val="000099"/>
                </a:solidFill>
                <a:ea typeface="ＭＳ Ｐゴシック" panose="020B0600070205080204" pitchFamily="34" charset="-128"/>
              </a:rPr>
              <a:t>application-layer protocol:</a:t>
            </a:r>
            <a:r>
              <a:rPr lang="en-US" altLang="en-US" dirty="0">
                <a:ea typeface="ＭＳ Ｐゴシック" panose="020B0600070205080204" pitchFamily="34" charset="-128"/>
              </a:rPr>
              <a:t> hosts, name servers communicate to </a:t>
            </a:r>
            <a:r>
              <a:rPr lang="en-US" altLang="en-US" i="1" dirty="0">
                <a:solidFill>
                  <a:srgbClr val="000099"/>
                </a:solidFill>
                <a:ea typeface="ＭＳ Ｐゴシック" panose="020B0600070205080204" pitchFamily="34" charset="-128"/>
              </a:rPr>
              <a:t>resolve</a:t>
            </a:r>
            <a:r>
              <a:rPr lang="en-US" altLang="en-US" dirty="0">
                <a:solidFill>
                  <a:srgbClr val="FF0000"/>
                </a:solidFill>
                <a:ea typeface="ＭＳ Ｐゴシック" panose="020B0600070205080204" pitchFamily="34" charset="-128"/>
              </a:rPr>
              <a:t> </a:t>
            </a:r>
            <a:r>
              <a:rPr lang="en-US" altLang="en-US" dirty="0">
                <a:ea typeface="ＭＳ Ｐゴシック" panose="020B0600070205080204" pitchFamily="34" charset="-128"/>
              </a:rPr>
              <a:t>names (address/name translation)</a:t>
            </a:r>
          </a:p>
          <a:p>
            <a:pPr lvl="1">
              <a:spcBef>
                <a:spcPts val="1000"/>
              </a:spcBef>
            </a:pPr>
            <a:r>
              <a:rPr lang="en-US" altLang="en-US" sz="2800" dirty="0">
                <a:ea typeface="ＭＳ Ｐゴシック" panose="020B0600070205080204" pitchFamily="34" charset="-128"/>
              </a:rPr>
              <a:t>note: core Internet function, </a:t>
            </a:r>
            <a:r>
              <a:rPr lang="en-US" altLang="en-US" sz="2800" i="1" dirty="0">
                <a:solidFill>
                  <a:srgbClr val="C00000"/>
                </a:solidFill>
                <a:ea typeface="ＭＳ Ｐゴシック" panose="020B0600070205080204" pitchFamily="34" charset="-128"/>
              </a:rPr>
              <a:t>implemented as application-layer protocol</a:t>
            </a:r>
          </a:p>
          <a:p>
            <a:pPr lvl="1">
              <a:spcBef>
                <a:spcPts val="1000"/>
              </a:spcBef>
            </a:pPr>
            <a:r>
              <a:rPr lang="en-US" altLang="en-US" sz="2800" dirty="0">
                <a:ea typeface="ＭＳ Ｐゴシック" panose="020B0600070205080204" pitchFamily="34" charset="-128"/>
              </a:rPr>
              <a:t>complexity at network’</a:t>
            </a:r>
            <a:r>
              <a:rPr lang="en-US" altLang="ja-JP" sz="2800" dirty="0">
                <a:ea typeface="ＭＳ Ｐゴシック" panose="020B0600070205080204" pitchFamily="34" charset="-128"/>
              </a:rPr>
              <a:t>s “edge”</a:t>
            </a:r>
            <a:endParaRPr lang="en-US" altLang="en-US" sz="2800" dirty="0">
              <a:ea typeface="ＭＳ Ｐゴシック" panose="020B0600070205080204" pitchFamily="34" charset="-128"/>
            </a:endParaRPr>
          </a:p>
        </p:txBody>
      </p:sp>
    </p:spTree>
    <p:extLst>
      <p:ext uri="{BB962C8B-B14F-4D97-AF65-F5344CB8AC3E}">
        <p14:creationId xmlns:p14="http://schemas.microsoft.com/office/powerpoint/2010/main" val="2343156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dissolve">
                                      <p:cBhvr>
                                        <p:cTn id="7"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7959044" y="2342382"/>
            <a:ext cx="7403" cy="2772905"/>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dirty="0">
                <a:solidFill>
                  <a:srgbClr val="CC0000"/>
                </a:solidFill>
                <a:ea typeface="ＭＳ Ｐゴシック" panose="020B0600070205080204" pitchFamily="34" charset="-128"/>
              </a:rPr>
              <a:t>server: </a:t>
            </a:r>
          </a:p>
          <a:p>
            <a:pPr marL="466725" indent="-233363">
              <a:spcBef>
                <a:spcPts val="400"/>
              </a:spcBef>
            </a:pPr>
            <a:r>
              <a:rPr lang="en-US" altLang="en-US" dirty="0">
                <a:ea typeface="ＭＳ Ｐゴシック" panose="020B0600070205080204" pitchFamily="34" charset="-128"/>
              </a:rPr>
              <a:t>always-on host</a:t>
            </a:r>
          </a:p>
          <a:p>
            <a:pPr marL="466725" indent="-233363">
              <a:spcBef>
                <a:spcPts val="400"/>
              </a:spcBef>
            </a:pPr>
            <a:r>
              <a:rPr lang="en-US" altLang="en-US" dirty="0">
                <a:ea typeface="ＭＳ Ｐゴシック" panose="020B0600070205080204" pitchFamily="34" charset="-128"/>
              </a:rPr>
              <a:t>permanent IP address</a:t>
            </a:r>
          </a:p>
          <a:p>
            <a:pPr marL="466725" indent="-233363">
              <a:spcBef>
                <a:spcPts val="400"/>
              </a:spcBef>
            </a:pPr>
            <a:r>
              <a:rPr lang="en-US" altLang="en-US" dirty="0">
                <a:ea typeface="ＭＳ Ｐゴシック" panose="020B0600070205080204" pitchFamily="34" charset="-128"/>
              </a:rPr>
              <a:t>often in data centers, for scaling</a:t>
            </a:r>
          </a:p>
          <a:p>
            <a:pPr>
              <a:spcBef>
                <a:spcPct val="75000"/>
              </a:spcBef>
              <a:buNone/>
            </a:pPr>
            <a:r>
              <a:rPr lang="en-US" altLang="en-US" dirty="0">
                <a:solidFill>
                  <a:srgbClr val="CC0000"/>
                </a:solidFill>
                <a:ea typeface="ＭＳ Ｐゴシック" panose="020B0600070205080204" pitchFamily="34" charset="-128"/>
              </a:rPr>
              <a:t>clients:</a:t>
            </a:r>
          </a:p>
          <a:p>
            <a:pPr marL="466725" indent="-233363">
              <a:spcBef>
                <a:spcPts val="400"/>
              </a:spcBef>
            </a:pPr>
            <a:r>
              <a:rPr lang="en-US" altLang="en-US" dirty="0">
                <a:ea typeface="ＭＳ Ｐゴシック" panose="020B0600070205080204" pitchFamily="34" charset="-128"/>
              </a:rPr>
              <a:t>contact, communicate with server</a:t>
            </a:r>
          </a:p>
          <a:p>
            <a:pPr marL="466725" indent="-233363">
              <a:spcBef>
                <a:spcPts val="400"/>
              </a:spcBef>
            </a:pPr>
            <a:r>
              <a:rPr lang="en-US" altLang="en-US" dirty="0">
                <a:ea typeface="ＭＳ Ｐゴシック" panose="020B0600070205080204" pitchFamily="34" charset="-128"/>
              </a:rPr>
              <a:t>may be intermittently connected</a:t>
            </a:r>
          </a:p>
          <a:p>
            <a:pPr marL="466725" indent="-233363">
              <a:spcBef>
                <a:spcPts val="400"/>
              </a:spcBef>
            </a:pPr>
            <a:r>
              <a:rPr lang="en-US" altLang="en-US" dirty="0">
                <a:ea typeface="ＭＳ Ｐゴシック" panose="020B0600070205080204" pitchFamily="34" charset="-128"/>
              </a:rPr>
              <a:t>may have dynamic IP addresses</a:t>
            </a:r>
          </a:p>
          <a:p>
            <a:pPr marL="466725" indent="-233363">
              <a:spcBef>
                <a:spcPts val="400"/>
              </a:spcBef>
            </a:pPr>
            <a:r>
              <a:rPr lang="en-US" altLang="en-US" dirty="0">
                <a:ea typeface="ＭＳ Ｐゴシック" panose="020B0600070205080204" pitchFamily="34" charset="-128"/>
              </a:rPr>
              <a:t>do </a:t>
            </a:r>
            <a:r>
              <a:rPr lang="en-US" altLang="en-US" i="1" dirty="0">
                <a:ea typeface="ＭＳ Ｐゴシック" panose="020B0600070205080204" pitchFamily="34" charset="-128"/>
              </a:rPr>
              <a:t>not</a:t>
            </a:r>
            <a:r>
              <a:rPr lang="en-US" altLang="en-US" dirty="0">
                <a:ea typeface="ＭＳ Ｐゴシック" panose="020B0600070205080204" pitchFamily="34" charset="-128"/>
              </a:rPr>
              <a:t> communicate directly with each other</a:t>
            </a:r>
          </a:p>
          <a:p>
            <a:r>
              <a:rPr lang="en-US" dirty="0"/>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1" name="Slide Number Placeholder 2">
            <a:extLst>
              <a:ext uri="{FF2B5EF4-FFF2-40B4-BE49-F238E27FC236}">
                <a16:creationId xmlns:a16="http://schemas.microsoft.com/office/drawing/2014/main" id="{11C947C3-A18E-7342-B385-B637BB8FD05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a:t>
            </a:fld>
            <a:endParaRPr lang="en-US" dirty="0"/>
          </a:p>
        </p:txBody>
      </p:sp>
    </p:spTree>
    <p:extLst>
      <p:ext uri="{BB962C8B-B14F-4D97-AF65-F5344CB8AC3E}">
        <p14:creationId xmlns:p14="http://schemas.microsoft.com/office/powerpoint/2010/main" val="2456053228"/>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60</a:t>
            </a:fld>
            <a:endParaRPr lang="en-US" dirty="0"/>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i="1" dirty="0">
                <a:solidFill>
                  <a:srgbClr val="CC0000"/>
                </a:solidFill>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indent="-233363">
              <a:spcBef>
                <a:spcPts val="400"/>
              </a:spcBef>
            </a:pPr>
            <a:r>
              <a:rPr lang="en-US" altLang="en-US" dirty="0">
                <a:latin typeface="Calibri" panose="020F0502020204030204" pitchFamily="34" charset="0"/>
                <a:ea typeface="ＭＳ Ｐゴシック" panose="020B0600070205080204" pitchFamily="34" charset="-128"/>
                <a:cs typeface="Calibri" panose="020F0502020204030204" pitchFamily="34" charset="0"/>
              </a:rPr>
              <a:t>maintenance</a:t>
            </a:r>
          </a:p>
          <a:p>
            <a:pPr>
              <a:buFont typeface="Wingdings" pitchFamily="2" charset="2"/>
              <a:buNone/>
            </a:pPr>
            <a:endParaRPr lang="en-US" altLang="en-US" dirty="0">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71359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DNS services</a:t>
            </a:r>
          </a:p>
          <a:p>
            <a:pPr marL="460375" indent="-215900"/>
            <a:r>
              <a:rPr lang="en-US" altLang="en-US" dirty="0">
                <a:ea typeface="ＭＳ Ｐゴシック" panose="020B0600070205080204" pitchFamily="34" charset="-128"/>
              </a:rPr>
              <a:t>hostname to IP address translation</a:t>
            </a:r>
          </a:p>
          <a:p>
            <a:pPr marL="460375" indent="-215900"/>
            <a:r>
              <a:rPr lang="en-US" altLang="en-US" dirty="0">
                <a:ea typeface="ＭＳ Ｐゴシック" panose="020B0600070205080204" pitchFamily="34" charset="-128"/>
              </a:rPr>
              <a:t>host aliasing</a:t>
            </a:r>
          </a:p>
          <a:p>
            <a:pPr lvl="1"/>
            <a:r>
              <a:rPr lang="en-US" altLang="en-US" sz="2800" dirty="0">
                <a:ea typeface="ＭＳ Ｐゴシック" panose="020B0600070205080204" pitchFamily="34" charset="-128"/>
              </a:rPr>
              <a:t>canonical, alias names</a:t>
            </a:r>
          </a:p>
          <a:p>
            <a:pPr marL="460375" indent="-287338"/>
            <a:r>
              <a:rPr lang="en-US" altLang="en-US" dirty="0">
                <a:ea typeface="ＭＳ Ｐゴシック" panose="020B0600070205080204" pitchFamily="34" charset="-128"/>
              </a:rPr>
              <a:t>mail server aliasing</a:t>
            </a:r>
          </a:p>
          <a:p>
            <a:pPr marL="460375" indent="-287338"/>
            <a:r>
              <a:rPr lang="en-US" altLang="en-US" dirty="0">
                <a:ea typeface="ＭＳ Ｐゴシック" panose="020B0600070205080204" pitchFamily="34" charset="-128"/>
              </a:rPr>
              <a:t>load distribution</a:t>
            </a:r>
          </a:p>
          <a:p>
            <a:pPr lvl="1"/>
            <a:r>
              <a:rPr lang="en-US" altLang="en-US" sz="2800" dirty="0">
                <a:ea typeface="ＭＳ Ｐゴシック" panose="020B0600070205080204" pitchFamily="34" charset="-128"/>
              </a:rPr>
              <a:t>replicated Web servers: many IP addresses correspond to one name</a:t>
            </a:r>
          </a:p>
          <a:p>
            <a:endParaRPr lang="en-US" altLang="en-US" sz="2400" dirty="0">
              <a:latin typeface="Gill Sans MT" panose="020B0502020104020203" pitchFamily="34" charset="77"/>
              <a:ea typeface="ＭＳ Ｐゴシック" panose="020B0600070205080204" pitchFamily="34" charset="-128"/>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3" y="3709428"/>
            <a:ext cx="4491458"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indent="-331788"/>
            <a:r>
              <a:rPr lang="en-US" altLang="en-US" sz="3200" i="1" dirty="0">
                <a:solidFill>
                  <a:srgbClr val="C00000"/>
                </a:solidFill>
                <a:latin typeface="Calibri" panose="020F0502020204030204" pitchFamily="34" charset="0"/>
                <a:cs typeface="Calibri" panose="020F0502020204030204" pitchFamily="34" charset="0"/>
              </a:rPr>
              <a:t>A: </a:t>
            </a:r>
            <a:r>
              <a:rPr lang="en-US" altLang="en-US" sz="3200" i="1" dirty="0">
                <a:solidFill>
                  <a:srgbClr val="CC0000"/>
                </a:solidFill>
                <a:latin typeface="Calibri" panose="020F0502020204030204" pitchFamily="34" charset="0"/>
                <a:cs typeface="Calibri" panose="020F0502020204030204" pitchFamily="34" charset="0"/>
              </a:rPr>
              <a:t>doesn‘t</a:t>
            </a:r>
            <a:r>
              <a:rPr lang="en-US" altLang="ja-JP" sz="3200" i="1" dirty="0">
                <a:solidFill>
                  <a:srgbClr val="CC0000"/>
                </a:solidFill>
                <a:latin typeface="Calibri" panose="020F0502020204030204" pitchFamily="34" charset="0"/>
                <a:cs typeface="Calibri" panose="020F0502020204030204" pitchFamily="34" charset="0"/>
              </a:rPr>
              <a:t> scale!</a:t>
            </a:r>
          </a:p>
          <a:p>
            <a:pPr marL="466725" indent="-292100">
              <a:buClr>
                <a:srgbClr val="0000A3"/>
              </a:buClr>
              <a:buFont typeface="Wingdings" pitchFamily="2" charset="2"/>
              <a:buChar char="§"/>
            </a:pPr>
            <a:r>
              <a:rPr lang="en-US" altLang="en-US" sz="2800" dirty="0">
                <a:latin typeface="Calibri" panose="020F0502020204030204" pitchFamily="34" charset="0"/>
                <a:cs typeface="Calibri" panose="020F0502020204030204" pitchFamily="34" charset="0"/>
              </a:rPr>
              <a:t>Comcast DNS servers alone: 600B DNS queries per day</a:t>
            </a:r>
          </a:p>
        </p:txBody>
      </p:sp>
    </p:spTree>
    <p:extLst>
      <p:ext uri="{BB962C8B-B14F-4D97-AF65-F5344CB8AC3E}">
        <p14:creationId xmlns:p14="http://schemas.microsoft.com/office/powerpoint/2010/main" val="1056083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61</a:t>
            </a:fld>
            <a:endParaRPr lang="en-US" dirty="0"/>
          </a:p>
        </p:txBody>
      </p:sp>
      <p:grpSp>
        <p:nvGrpSpPr>
          <p:cNvPr id="10" name="Group 23">
            <a:extLst>
              <a:ext uri="{FF2B5EF4-FFF2-40B4-BE49-F238E27FC236}">
                <a16:creationId xmlns:a16="http://schemas.microsoft.com/office/drawing/2014/main" id="{E15C6EA6-6AE7-4049-974F-38B4C9051885}"/>
              </a:ext>
            </a:extLst>
          </p:cNvPr>
          <p:cNvGrpSpPr>
            <a:grpSpLocks/>
          </p:cNvGrpSpPr>
          <p:nvPr/>
        </p:nvGrpSpPr>
        <p:grpSpPr bwMode="auto">
          <a:xfrm>
            <a:off x="877709" y="1432519"/>
            <a:ext cx="8414514" cy="2387703"/>
            <a:chOff x="230" y="577"/>
            <a:chExt cx="5644" cy="1716"/>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2240" y="577"/>
              <a:ext cx="1385"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800" dirty="0"/>
                <a:t>Root DNS Servers</a:t>
              </a:r>
            </a:p>
          </p:txBody>
        </p:sp>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528" y="1295"/>
              <a:ext cx="1380"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2304" y="1296"/>
              <a:ext cx="1311"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4032" y="1296"/>
              <a:ext cx="134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t>.</a:t>
              </a:r>
              <a:r>
                <a:rPr lang="en-US" altLang="en-US" sz="1800" dirty="0" err="1"/>
                <a:t>edu</a:t>
              </a:r>
              <a:r>
                <a:rPr lang="en-US" altLang="en-US" sz="1800" dirty="0"/>
                <a:t>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1344" y="864"/>
              <a:ext cx="1392" cy="432"/>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2929" y="852"/>
              <a:ext cx="0" cy="44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3168" y="864"/>
              <a:ext cx="1440" cy="43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3828" y="181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nyu.edu</a:t>
              </a:r>
              <a:endParaRPr lang="en-US" altLang="en-US" sz="1800" dirty="0"/>
            </a:p>
            <a:p>
              <a:pPr eaLnBrk="1" hangingPunct="1">
                <a:spcBef>
                  <a:spcPct val="0"/>
                </a:spcBef>
                <a:buClrTx/>
                <a:buSzTx/>
                <a:buFontTx/>
                <a:buNone/>
              </a:pPr>
              <a:r>
                <a:rPr lang="en-US" altLang="en-US" sz="1800" dirty="0"/>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4882" y="1812"/>
              <a:ext cx="992"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t>umass.edu</a:t>
              </a:r>
            </a:p>
            <a:p>
              <a:pPr eaLnBrk="1" hangingPunct="1">
                <a:spcBef>
                  <a:spcPct val="0"/>
                </a:spcBef>
                <a:buClrTx/>
                <a:buSzTx/>
                <a:buFontTx/>
                <a:buNone/>
              </a:pPr>
              <a:r>
                <a:rPr lang="en-US" altLang="en-US" sz="1800"/>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4185" y="1536"/>
              <a:ext cx="375" cy="30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4848" y="1536"/>
              <a:ext cx="336" cy="302"/>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230" y="1828"/>
              <a:ext cx="1010"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yahoo.com</a:t>
              </a:r>
              <a:endParaRPr lang="en-US" altLang="en-US" sz="1800" dirty="0"/>
            </a:p>
            <a:p>
              <a:pPr eaLnBrk="1" hangingPunct="1">
                <a:spcBef>
                  <a:spcPct val="0"/>
                </a:spcBef>
                <a:buClrTx/>
                <a:buSzTx/>
                <a:buFontTx/>
                <a:buNone/>
              </a:pPr>
              <a:r>
                <a:rPr lang="en-US" altLang="en-US" sz="1800" dirty="0"/>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1308" y="1812"/>
              <a:ext cx="1001"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err="1"/>
                <a:t>amazon.com</a:t>
              </a:r>
              <a:endParaRPr lang="en-US" altLang="en-US" sz="1800" dirty="0"/>
            </a:p>
            <a:p>
              <a:pPr eaLnBrk="1" hangingPunct="1">
                <a:spcBef>
                  <a:spcPct val="0"/>
                </a:spcBef>
                <a:buClrTx/>
                <a:buSzTx/>
                <a:buFontTx/>
                <a:buNone/>
              </a:pPr>
              <a:r>
                <a:rPr lang="en-US" altLang="en-US" sz="1800" dirty="0"/>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759" y="1541"/>
              <a:ext cx="248" cy="297"/>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1344" y="1541"/>
              <a:ext cx="288" cy="3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2534" y="1799"/>
              <a:ext cx="993" cy="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t>pbs.org</a:t>
              </a:r>
            </a:p>
            <a:p>
              <a:pPr eaLnBrk="1" hangingPunct="1">
                <a:spcBef>
                  <a:spcPct val="0"/>
                </a:spcBef>
                <a:buClrTx/>
                <a:buSzTx/>
                <a:buFontTx/>
                <a:buNone/>
              </a:pPr>
              <a:r>
                <a:rPr lang="en-US" altLang="en-US" sz="1800"/>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2931" y="1536"/>
              <a:ext cx="0" cy="3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indent="0">
              <a:buFont typeface="Wingdings" pitchFamily="2" charset="2"/>
              <a:buNone/>
            </a:pPr>
            <a:r>
              <a:rPr lang="en-US" altLang="en-US" dirty="0">
                <a:solidFill>
                  <a:srgbClr val="000099"/>
                </a:solidFill>
                <a:ea typeface="ＭＳ Ｐゴシック" panose="020B0600070205080204" pitchFamily="34" charset="-128"/>
              </a:rPr>
              <a:t>Client wants IP address for </a:t>
            </a:r>
            <a:r>
              <a:rPr lang="en-US" altLang="en-US" sz="2400" dirty="0" err="1">
                <a:solidFill>
                  <a:srgbClr val="000099"/>
                </a:solidFill>
                <a:ea typeface="ＭＳ Ｐゴシック" panose="020B0600070205080204" pitchFamily="34" charset="-128"/>
              </a:rPr>
              <a:t>www.amazon.com</a:t>
            </a:r>
            <a:r>
              <a:rPr lang="en-US" altLang="en-US" dirty="0">
                <a:solidFill>
                  <a:srgbClr val="000099"/>
                </a:solidFill>
                <a:ea typeface="ＭＳ Ｐゴシック" panose="020B0600070205080204" pitchFamily="34" charset="-128"/>
              </a:rPr>
              <a:t>; 1</a:t>
            </a:r>
            <a:r>
              <a:rPr lang="en-US" altLang="en-US" baseline="30000" dirty="0">
                <a:solidFill>
                  <a:srgbClr val="000099"/>
                </a:solidFill>
                <a:ea typeface="ＭＳ Ｐゴシック" panose="020B0600070205080204" pitchFamily="34" charset="-128"/>
              </a:rPr>
              <a:t>st</a:t>
            </a:r>
            <a:r>
              <a:rPr lang="en-US" altLang="en-US" dirty="0">
                <a:solidFill>
                  <a:srgbClr val="000099"/>
                </a:solidFill>
                <a:ea typeface="ＭＳ Ｐゴシック" panose="020B0600070205080204" pitchFamily="34" charset="-128"/>
              </a:rPr>
              <a:t> approximation:</a:t>
            </a:r>
          </a:p>
          <a:p>
            <a:pPr marL="460375" indent="-215900"/>
            <a:r>
              <a:rPr lang="en-US" altLang="en-US" dirty="0">
                <a:ea typeface="ＭＳ Ｐゴシック" panose="020B0600070205080204" pitchFamily="34" charset="-128"/>
              </a:rPr>
              <a:t>client queries root server to find .com DNS server</a:t>
            </a:r>
          </a:p>
          <a:p>
            <a:pPr marL="460375" indent="-215900"/>
            <a:r>
              <a:rPr lang="en-US" altLang="en-US" dirty="0">
                <a:ea typeface="ＭＳ Ｐゴシック" panose="020B0600070205080204" pitchFamily="34" charset="-128"/>
              </a:rPr>
              <a:t>client queries .com DNS server to get </a:t>
            </a:r>
            <a:r>
              <a:rPr lang="en-US" altLang="en-US" sz="2400" dirty="0" err="1">
                <a:ea typeface="ＭＳ Ｐゴシック" panose="020B0600070205080204" pitchFamily="34" charset="-128"/>
              </a:rPr>
              <a:t>amazon.com</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DNS server</a:t>
            </a:r>
          </a:p>
          <a:p>
            <a:pPr marL="460375" indent="-215900"/>
            <a:r>
              <a:rPr lang="en-US" altLang="en-US" dirty="0">
                <a:ea typeface="ＭＳ Ｐゴシック" panose="020B0600070205080204" pitchFamily="34" charset="-128"/>
              </a:rPr>
              <a:t>client queries </a:t>
            </a:r>
            <a:r>
              <a:rPr lang="en-US" altLang="en-US" sz="2400" dirty="0" err="1">
                <a:ea typeface="ＭＳ Ｐゴシック" panose="020B0600070205080204" pitchFamily="34" charset="-128"/>
              </a:rPr>
              <a:t>amazon.com</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DNS server to get  IP address for </a:t>
            </a:r>
            <a:r>
              <a:rPr lang="en-US" altLang="en-US" sz="2400" dirty="0" err="1">
                <a:ea typeface="ＭＳ Ｐゴシック" panose="020B0600070205080204" pitchFamily="34" charset="-128"/>
              </a:rPr>
              <a:t>www.amazon.com</a:t>
            </a:r>
            <a:endParaRPr lang="en-US" altLang="en-US" dirty="0">
              <a:ea typeface="ＭＳ Ｐゴシック" panose="020B0600070205080204" pitchFamily="34" charset="-128"/>
            </a:endParaRP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r>
              <a:rPr lang="en-US" sz="2400" i="1" dirty="0">
                <a:solidFill>
                  <a:srgbClr val="C00000"/>
                </a:solidFill>
              </a:rPr>
              <a:t>Top Level Domain</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r>
              <a:rPr lang="en-US" sz="2400" i="1" dirty="0">
                <a:solidFill>
                  <a:srgbClr val="C00000"/>
                </a:solidFill>
              </a:rPr>
              <a:t>Root</a:t>
            </a: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r>
              <a:rPr lang="en-US" sz="2400" i="1" dirty="0">
                <a:solidFill>
                  <a:srgbClr val="C00000"/>
                </a:solidFill>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dirty="0"/>
              <a:t>…</a:t>
            </a:r>
          </a:p>
        </p:txBody>
      </p:sp>
    </p:spTree>
    <p:extLst>
      <p:ext uri="{BB962C8B-B14F-4D97-AF65-F5344CB8AC3E}">
        <p14:creationId xmlns:p14="http://schemas.microsoft.com/office/powerpoint/2010/main" val="227443474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62</a:t>
            </a:fld>
            <a:endParaRPr lang="en-US" dirty="0"/>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indent="-288925"/>
            <a:r>
              <a:rPr lang="en-US" altLang="en-US" dirty="0">
                <a:ea typeface="ＭＳ Ｐゴシック" panose="020B0600070205080204" pitchFamily="34" charset="-128"/>
              </a:rPr>
              <a:t>official, contact-of-last-resort by name servers that can not resolve name</a:t>
            </a:r>
          </a:p>
          <a:p>
            <a:pPr marL="403225" indent="-288925"/>
            <a:r>
              <a:rPr lang="en-US" altLang="en-US" i="1" dirty="0">
                <a:solidFill>
                  <a:srgbClr val="C00000"/>
                </a:solidFill>
                <a:ea typeface="ＭＳ Ｐゴシック" panose="020B0600070205080204" pitchFamily="34" charset="-128"/>
              </a:rPr>
              <a:t>incredibly important </a:t>
            </a:r>
            <a:r>
              <a:rPr lang="en-US" altLang="en-US" dirty="0">
                <a:ea typeface="ＭＳ Ｐゴシック" panose="020B0600070205080204" pitchFamily="34" charset="-128"/>
              </a:rPr>
              <a:t>Internet function</a:t>
            </a:r>
          </a:p>
          <a:p>
            <a:pPr marL="635000" lvl="1" indent="-317500"/>
            <a:r>
              <a:rPr lang="en-US" altLang="en-US" dirty="0">
                <a:ea typeface="ＭＳ Ｐゴシック" panose="020B0600070205080204" pitchFamily="34" charset="-128"/>
              </a:rPr>
              <a:t>Internet couldn’t function without it!</a:t>
            </a:r>
          </a:p>
          <a:p>
            <a:pPr marL="635000" lvl="1" indent="-317500"/>
            <a:r>
              <a:rPr lang="en-US" altLang="en-US" dirty="0">
                <a:ea typeface="ＭＳ Ｐゴシック" panose="020B0600070205080204" pitchFamily="34" charset="-128"/>
              </a:rPr>
              <a:t>DNSSEC – provides security (authentication and message integrity)</a:t>
            </a:r>
          </a:p>
          <a:p>
            <a:pPr marL="403225" indent="-288925"/>
            <a:r>
              <a:rPr lang="en-US" dirty="0"/>
              <a:t>ICANN </a:t>
            </a:r>
            <a:r>
              <a:rPr lang="en-US" sz="2400" dirty="0"/>
              <a:t>(Internet Corporation for Assigned Names and Numbers)</a:t>
            </a:r>
            <a:r>
              <a:rPr lang="en-US" sz="2400" dirty="0">
                <a:ea typeface="ＭＳ Ｐゴシック" panose="020B0600070205080204" pitchFamily="34" charset="-128"/>
              </a:rPr>
              <a:t> </a:t>
            </a:r>
            <a:r>
              <a:rPr lang="en-US" dirty="0">
                <a:ea typeface="ＭＳ Ｐゴシック" panose="020B0600070205080204" pitchFamily="34" charset="-128"/>
              </a:rPr>
              <a:t>manages root DNS domain</a:t>
            </a:r>
            <a:endParaRPr lang="en-US" dirty="0"/>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ct val="90000"/>
              </a:lnSpc>
            </a:pPr>
            <a:r>
              <a:rPr lang="en-US" altLang="en-US" sz="2400" dirty="0">
                <a:solidFill>
                  <a:srgbClr val="0000A3"/>
                </a:solidFill>
                <a:latin typeface="+mn-lt"/>
              </a:rPr>
              <a:t>13 logical root name “</a:t>
            </a:r>
            <a:r>
              <a:rPr lang="en-US" altLang="ja-JP" sz="2400" dirty="0">
                <a:solidFill>
                  <a:srgbClr val="0000A3"/>
                </a:solidFill>
                <a:latin typeface="+mn-lt"/>
              </a:rPr>
              <a:t>servers” worldwide each “server” replicated many times (~200 servers in US)</a:t>
            </a:r>
            <a:endParaRPr lang="en-US" altLang="ja-JP" dirty="0">
              <a:solidFill>
                <a:srgbClr val="0000A3"/>
              </a:solidFill>
              <a:latin typeface="+mn-lt"/>
            </a:endParaRPr>
          </a:p>
        </p:txBody>
      </p:sp>
    </p:spTree>
    <p:extLst>
      <p:ext uri="{BB962C8B-B14F-4D97-AF65-F5344CB8AC3E}">
        <p14:creationId xmlns:p14="http://schemas.microsoft.com/office/powerpoint/2010/main" val="133134966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TLD: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63</a:t>
            </a:fld>
            <a:endParaRPr lang="en-US" dirty="0"/>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798692" y="1489418"/>
            <a:ext cx="1051560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C00000"/>
                </a:solidFill>
                <a:ea typeface="ＭＳ Ｐゴシック" panose="020B0600070205080204" pitchFamily="34" charset="-128"/>
              </a:rPr>
              <a:t>Top-Level Domain (TLD) servers:</a:t>
            </a:r>
          </a:p>
          <a:p>
            <a:pPr marL="460375" lvl="1" indent="-287338">
              <a:buFont typeface="Wingdings" pitchFamily="2" charset="2"/>
              <a:buChar char="§"/>
            </a:pPr>
            <a:r>
              <a:rPr lang="en-US" altLang="en-US" sz="2800" dirty="0">
                <a:ea typeface="ＭＳ Ｐゴシック" panose="020B0600070205080204" pitchFamily="34" charset="-128"/>
              </a:rPr>
              <a:t>responsible for .com, .org, </a:t>
            </a:r>
            <a:r>
              <a:rPr lang="en-US" altLang="en-US" sz="2800" dirty="0" err="1">
                <a:ea typeface="ＭＳ Ｐゴシック" panose="020B0600070205080204" pitchFamily="34" charset="-128"/>
              </a:rPr>
              <a:t>.net</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edu</a:t>
            </a:r>
            <a:r>
              <a:rPr lang="en-US" altLang="en-US" sz="2800" dirty="0">
                <a:ea typeface="ＭＳ Ｐゴシック" panose="020B0600070205080204" pitchFamily="34" charset="-128"/>
              </a:rPr>
              <a:t>, .aero, .jobs, .museums, and all top-level country domains, e.g.: .</a:t>
            </a:r>
            <a:r>
              <a:rPr lang="en-US" altLang="en-US" sz="2800" dirty="0" err="1">
                <a:ea typeface="ＭＳ Ｐゴシック" panose="020B0600070205080204" pitchFamily="34" charset="-128"/>
              </a:rPr>
              <a:t>cn</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uk</a:t>
            </a:r>
            <a:r>
              <a:rPr lang="en-US" altLang="en-US" sz="2800" dirty="0">
                <a:ea typeface="ＭＳ Ｐゴシック" panose="020B0600070205080204" pitchFamily="34" charset="-128"/>
              </a:rPr>
              <a:t>, .</a:t>
            </a:r>
            <a:r>
              <a:rPr lang="en-US" altLang="en-US" sz="2800" dirty="0" err="1">
                <a:ea typeface="ＭＳ Ｐゴシック" panose="020B0600070205080204" pitchFamily="34" charset="-128"/>
              </a:rPr>
              <a:t>fr</a:t>
            </a:r>
            <a:r>
              <a:rPr lang="en-US" altLang="en-US" sz="2800" dirty="0">
                <a:ea typeface="ＭＳ Ｐゴシック" panose="020B0600070205080204" pitchFamily="34" charset="-128"/>
              </a:rPr>
              <a:t>, .ca, .</a:t>
            </a:r>
            <a:r>
              <a:rPr lang="en-US" altLang="en-US" sz="2800" dirty="0" err="1">
                <a:ea typeface="ＭＳ Ｐゴシック" panose="020B0600070205080204" pitchFamily="34" charset="-128"/>
              </a:rPr>
              <a:t>jp</a:t>
            </a:r>
            <a:endParaRPr lang="en-US" altLang="en-US" sz="2800" dirty="0">
              <a:ea typeface="ＭＳ Ｐゴシック" panose="020B0600070205080204" pitchFamily="34" charset="-128"/>
            </a:endParaRPr>
          </a:p>
          <a:p>
            <a:pPr marL="460375" lvl="1" indent="-287338">
              <a:buFont typeface="Wingdings" pitchFamily="2" charset="2"/>
              <a:buChar char="§"/>
            </a:pPr>
            <a:r>
              <a:rPr lang="en-US" altLang="en-US" sz="2800" dirty="0">
                <a:ea typeface="ＭＳ Ｐゴシック" panose="020B0600070205080204" pitchFamily="34" charset="-128"/>
              </a:rPr>
              <a:t>Network Solutions: authoritative registry for .com, </a:t>
            </a:r>
            <a:r>
              <a:rPr lang="en-US" altLang="en-US" sz="2800" dirty="0" err="1">
                <a:ea typeface="ＭＳ Ｐゴシック" panose="020B0600070205080204" pitchFamily="34" charset="-128"/>
              </a:rPr>
              <a:t>.net</a:t>
            </a:r>
            <a:r>
              <a:rPr lang="en-US" altLang="en-US" sz="2800" dirty="0">
                <a:ea typeface="ＭＳ Ｐゴシック" panose="020B0600070205080204" pitchFamily="34" charset="-128"/>
              </a:rPr>
              <a:t> TLD</a:t>
            </a:r>
          </a:p>
          <a:p>
            <a:pPr marL="460375" lvl="1" indent="-287338">
              <a:buFont typeface="Wingdings" pitchFamily="2" charset="2"/>
              <a:buChar char="§"/>
            </a:pPr>
            <a:r>
              <a:rPr lang="en-US" altLang="en-US" sz="2800" dirty="0">
                <a:ea typeface="ＭＳ Ｐゴシック" panose="020B0600070205080204" pitchFamily="34" charset="-128"/>
              </a:rPr>
              <a:t>Educause: .</a:t>
            </a:r>
            <a:r>
              <a:rPr lang="en-US" altLang="en-US" sz="2800" dirty="0" err="1">
                <a:ea typeface="ＭＳ Ｐゴシック" panose="020B0600070205080204" pitchFamily="34" charset="-128"/>
              </a:rPr>
              <a:t>edu</a:t>
            </a:r>
            <a:r>
              <a:rPr lang="en-US" altLang="en-US" sz="2800" dirty="0">
                <a:ea typeface="ＭＳ Ｐゴシック" panose="020B0600070205080204" pitchFamily="34" charset="-128"/>
              </a:rPr>
              <a:t> TLD</a:t>
            </a:r>
          </a:p>
          <a:p>
            <a:pPr>
              <a:spcBef>
                <a:spcPts val="2200"/>
              </a:spcBef>
              <a:buFont typeface="Wingdings" pitchFamily="2" charset="2"/>
              <a:buNone/>
            </a:pPr>
            <a:r>
              <a:rPr lang="en-US" altLang="en-US" sz="3200" dirty="0">
                <a:solidFill>
                  <a:srgbClr val="C00000"/>
                </a:solidFill>
                <a:ea typeface="ＭＳ Ｐゴシック" panose="020B0600070205080204" pitchFamily="34" charset="-128"/>
              </a:rPr>
              <a:t>Authoritative DNS servers: </a:t>
            </a:r>
          </a:p>
          <a:p>
            <a:pPr marL="460375" lvl="1" indent="-287338">
              <a:buFont typeface="Wingdings" pitchFamily="2" charset="2"/>
              <a:buChar char="§"/>
            </a:pPr>
            <a:r>
              <a:rPr lang="en-US" altLang="en-US" sz="2800" dirty="0">
                <a:latin typeface="Calibri" panose="020F0502020204030204" pitchFamily="34" charset="0"/>
                <a:ea typeface="ＭＳ Ｐゴシック" panose="020B0600070205080204" pitchFamily="34" charset="-128"/>
                <a:cs typeface="Calibri" panose="020F0502020204030204" pitchFamily="34" charset="0"/>
              </a:rPr>
              <a:t>organization’</a:t>
            </a:r>
            <a:r>
              <a:rPr lang="en-US" altLang="ja-JP" sz="2800" dirty="0">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lvl="1" indent="-287338">
              <a:buFont typeface="Wingdings" pitchFamily="2" charset="2"/>
              <a:buChar char="§"/>
            </a:pPr>
            <a:r>
              <a:rPr lang="en-US" altLang="en-US" sz="2800" dirty="0">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lvl="1"/>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513878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64</a:t>
            </a:fld>
            <a:endParaRPr lang="en-US" dirty="0"/>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3688"/>
            <a:r>
              <a:rPr lang="en-US" altLang="en-US" sz="3200" dirty="0">
                <a:ea typeface="ＭＳ Ｐゴシック" panose="020B0600070205080204" pitchFamily="34" charset="-128"/>
              </a:rPr>
              <a:t>does not strictly belong to hierarchy</a:t>
            </a:r>
          </a:p>
          <a:p>
            <a:pPr indent="-293688"/>
            <a:r>
              <a:rPr lang="en-US" altLang="en-US" sz="3200" dirty="0">
                <a:ea typeface="ＭＳ Ｐゴシック" panose="020B0600070205080204" pitchFamily="34" charset="-128"/>
              </a:rPr>
              <a:t>each ISP (residential ISP, company, university) has one</a:t>
            </a:r>
          </a:p>
          <a:p>
            <a:pPr lvl="1"/>
            <a:r>
              <a:rPr lang="en-US" altLang="en-US" sz="2800" dirty="0">
                <a:ea typeface="ＭＳ Ｐゴシック" panose="020B0600070205080204" pitchFamily="34" charset="-128"/>
              </a:rPr>
              <a:t>also called “</a:t>
            </a:r>
            <a:r>
              <a:rPr lang="en-US" altLang="ja-JP" sz="2800" dirty="0">
                <a:ea typeface="ＭＳ Ｐゴシック" panose="020B0600070205080204" pitchFamily="34" charset="-128"/>
              </a:rPr>
              <a:t>default name server”</a:t>
            </a:r>
          </a:p>
          <a:p>
            <a:pPr indent="-293688"/>
            <a:r>
              <a:rPr lang="en-US" altLang="en-US" sz="3200" dirty="0">
                <a:ea typeface="ＭＳ Ｐゴシック" panose="020B0600070205080204" pitchFamily="34" charset="-128"/>
              </a:rPr>
              <a:t>when host makes DNS query, query is sent to its local DNS server</a:t>
            </a:r>
          </a:p>
          <a:p>
            <a:pPr lvl="1"/>
            <a:r>
              <a:rPr lang="en-US" altLang="en-US" sz="2800" dirty="0">
                <a:ea typeface="ＭＳ Ｐゴシック" panose="020B0600070205080204" pitchFamily="34" charset="-128"/>
              </a:rPr>
              <a:t>has local cache of recent name-to-address translation pairs (but may be out of date!)</a:t>
            </a:r>
          </a:p>
          <a:p>
            <a:pPr lvl="1"/>
            <a:r>
              <a:rPr lang="en-US" altLang="en-US" sz="2800" dirty="0">
                <a:ea typeface="ＭＳ Ｐゴシック" panose="020B0600070205080204" pitchFamily="34" charset="-128"/>
              </a:rPr>
              <a:t>acts as proxy, forwards query into hierarchy</a:t>
            </a:r>
          </a:p>
          <a:p>
            <a:pPr lvl="1"/>
            <a:endParaRPr lang="en-US" altLang="en-US" dirty="0">
              <a:latin typeface="Gill Sans MT" panose="020B0502020104020203" pitchFamily="34" charset="77"/>
              <a:ea typeface="ＭＳ Ｐゴシック" panose="020B0600070205080204" pitchFamily="34" charset="-128"/>
            </a:endParaRPr>
          </a:p>
        </p:txBody>
      </p:sp>
    </p:spTree>
    <p:extLst>
      <p:ext uri="{BB962C8B-B14F-4D97-AF65-F5344CB8AC3E}">
        <p14:creationId xmlns:p14="http://schemas.microsoft.com/office/powerpoint/2010/main" val="311178065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65</a:t>
            </a:fld>
            <a:endParaRPr lang="en-US" dirty="0"/>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0000A3"/>
                </a:solidFill>
                <a:ea typeface="ＭＳ Ｐゴシック" panose="020B0600070205080204" pitchFamily="34" charset="-128"/>
              </a:rPr>
              <a:t>Example: </a:t>
            </a:r>
            <a:r>
              <a:rPr lang="en-US" altLang="en-US" dirty="0">
                <a:ea typeface="ＭＳ Ｐゴシック" panose="020B0600070205080204" pitchFamily="34" charset="-128"/>
              </a:rPr>
              <a:t>host at </a:t>
            </a:r>
            <a:r>
              <a:rPr lang="en-US" altLang="en-US" sz="2400" dirty="0" err="1">
                <a:ea typeface="ＭＳ Ｐゴシック" panose="020B0600070205080204" pitchFamily="34" charset="-128"/>
              </a:rPr>
              <a:t>engineering.nyu.edu</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wants IP address for </a:t>
            </a:r>
            <a:r>
              <a:rPr lang="en-US" altLang="en-US" sz="2400" dirty="0" err="1">
                <a:ea typeface="ＭＳ Ｐゴシック" panose="020B0600070205080204" pitchFamily="34" charset="-128"/>
              </a:rPr>
              <a:t>gaia.cs.umass.edu</a:t>
            </a:r>
            <a:endParaRPr lang="en-US" altLang="en-US" dirty="0">
              <a:ea typeface="ＭＳ Ｐゴシック" panose="020B0600070205080204" pitchFamily="34" charset="-128"/>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Iterated query:</a:t>
            </a:r>
          </a:p>
          <a:p>
            <a:pPr indent="-285750">
              <a:lnSpc>
                <a:spcPct val="85000"/>
              </a:lnSpc>
              <a:buClr>
                <a:srgbClr val="000099"/>
              </a:buClr>
              <a:buSzPct val="100000"/>
              <a:buFont typeface="Wingdings" pitchFamily="2" charset="2"/>
              <a:buChar char="§"/>
            </a:pPr>
            <a:r>
              <a:rPr lang="en-US" altLang="en-US" sz="2800" dirty="0">
                <a:latin typeface="+mn-lt"/>
              </a:rPr>
              <a:t>contacted server replies with name of server to contact</a:t>
            </a:r>
          </a:p>
          <a:p>
            <a:pPr indent="-285750">
              <a:lnSpc>
                <a:spcPct val="85000"/>
              </a:lnSpc>
              <a:buClr>
                <a:srgbClr val="000099"/>
              </a:buClr>
              <a:buSzPct val="100000"/>
              <a:buFont typeface="Wingdings" pitchFamily="2" charset="2"/>
              <a:buChar char="§"/>
            </a:pPr>
            <a:r>
              <a:rPr lang="en-US" altLang="ja-JP" sz="2800" dirty="0">
                <a:latin typeface="+mn-lt"/>
              </a:rPr>
              <a:t>“I don’t know this name, but ask this server”</a:t>
            </a:r>
            <a:endParaRPr lang="en-US" altLang="en-US" sz="2800" dirty="0">
              <a:latin typeface="+mn-lt"/>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requesting host at</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lang="en-US" altLang="en-US" sz="1400" i="1" kern="0" dirty="0" err="1">
                <a:solidFill>
                  <a:srgbClr val="000099"/>
                </a:solidFill>
              </a:rPr>
              <a:t>engineering.nyu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local DNS server</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dns.nyu.edu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7</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807724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9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8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17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66</a:t>
            </a:fld>
            <a:endParaRPr lang="en-US" dirty="0"/>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requesting host at</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engineering.nyu.edu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gaia.cs.umass.edu</a:t>
            </a:r>
            <a:endPar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local DNS server</a:t>
              </a:r>
              <a:endPar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dns</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lang="en-US" altLang="en-US" sz="1400" i="1" kern="0" dirty="0" err="1">
                  <a:solidFill>
                    <a:srgbClr val="000099"/>
                  </a:solidFill>
                </a:rPr>
                <a:t>nyu</a:t>
              </a: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rPr>
                <a:t>.</a:t>
              </a:r>
              <a:r>
                <a:rPr kumimoji="0" lang="en-US" altLang="en-US" sz="1400" b="0" i="1" u="none" strike="noStrike" kern="0" cap="none" spc="0" normalizeH="0" baseline="0" noProof="0" dirty="0" err="1">
                  <a:ln>
                    <a:noFill/>
                  </a:ln>
                  <a:solidFill>
                    <a:srgbClr val="000099"/>
                  </a:solidFill>
                  <a:effectLst/>
                  <a:uLnTx/>
                  <a:uFillTx/>
                  <a:latin typeface="Arial" panose="020B0604020202020204" pitchFamily="34" charset="0"/>
                  <a:ea typeface="ＭＳ Ｐゴシック" panose="020B0600070205080204" pitchFamily="34" charset="-128"/>
                </a:rPr>
                <a:t>edu</a:t>
              </a:r>
              <a:endPar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endParaRP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1</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2</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3</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5</a:t>
            </a:r>
            <a:endParaRPr kumimoji="0" lang="en-US" altLang="en-US" sz="24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2316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Recursive query:</a:t>
            </a:r>
          </a:p>
          <a:p>
            <a:pPr marL="403225" indent="-288925">
              <a:buClr>
                <a:srgbClr val="000099"/>
              </a:buClr>
              <a:buSzPct val="100000"/>
              <a:buFont typeface="Wingdings" pitchFamily="2" charset="2"/>
              <a:buChar char="§"/>
            </a:pPr>
            <a:r>
              <a:rPr lang="en-US" altLang="en-US" sz="2800" dirty="0">
                <a:latin typeface="+mn-lt"/>
              </a:rPr>
              <a:t>puts burden of name resolution on contacted name server</a:t>
            </a:r>
          </a:p>
          <a:p>
            <a:pPr marL="403225" indent="-288925">
              <a:buClr>
                <a:srgbClr val="000099"/>
              </a:buClr>
              <a:buSzPct val="100000"/>
              <a:buFont typeface="Wingdings" pitchFamily="2" charset="2"/>
              <a:buChar char="§"/>
            </a:pPr>
            <a:r>
              <a:rPr lang="en-US" altLang="en-US" sz="2800" dirty="0">
                <a:latin typeface="+mn-lt"/>
              </a:rPr>
              <a:t>heavy load at upper levels of hierarchy</a:t>
            </a:r>
            <a:r>
              <a:rPr lang="en-US" altLang="en-US" sz="2400" dirty="0">
                <a:latin typeface="+mn-lt"/>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dirty="0">
                <a:solidFill>
                  <a:srgbClr val="0000A3"/>
                </a:solidFill>
                <a:ea typeface="ＭＳ Ｐゴシック" panose="020B0600070205080204" pitchFamily="34" charset="-128"/>
              </a:rPr>
              <a:t>Example: </a:t>
            </a:r>
            <a:r>
              <a:rPr lang="en-US" altLang="en-US" dirty="0">
                <a:ea typeface="ＭＳ Ｐゴシック" panose="020B0600070205080204" pitchFamily="34" charset="-128"/>
              </a:rPr>
              <a:t>host at </a:t>
            </a:r>
            <a:r>
              <a:rPr lang="en-US" altLang="en-US" sz="2400" dirty="0" err="1">
                <a:ea typeface="ＭＳ Ｐゴシック" panose="020B0600070205080204" pitchFamily="34" charset="-128"/>
              </a:rPr>
              <a:t>engineering.nyu.edu</a:t>
            </a:r>
            <a:r>
              <a:rPr lang="en-US" altLang="en-US" sz="2400" dirty="0">
                <a:ea typeface="ＭＳ Ｐゴシック" panose="020B0600070205080204" pitchFamily="34" charset="-128"/>
              </a:rPr>
              <a:t> </a:t>
            </a:r>
            <a:r>
              <a:rPr lang="en-US" altLang="en-US" dirty="0">
                <a:ea typeface="ＭＳ Ｐゴシック" panose="020B0600070205080204" pitchFamily="34" charset="-128"/>
              </a:rPr>
              <a:t>wants IP address for </a:t>
            </a:r>
            <a:r>
              <a:rPr lang="en-US" altLang="en-US" sz="2400" dirty="0" err="1">
                <a:ea typeface="ＭＳ Ｐゴシック" panose="020B0600070205080204" pitchFamily="34" charset="-128"/>
              </a:rPr>
              <a:t>gaia.cs.umass.edu</a:t>
            </a: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2845649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7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7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87"/>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9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8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9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17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Updating DNS Records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67</a:t>
            </a:fld>
            <a:endParaRPr lang="en-US" dirty="0"/>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95275"/>
            <a:r>
              <a:rPr lang="en-US" altLang="en-US" sz="3200" dirty="0">
                <a:ea typeface="ＭＳ Ｐゴシック" panose="020B0600070205080204" pitchFamily="34" charset="-128"/>
              </a:rPr>
              <a:t>once (any) name server learns mapping, it </a:t>
            </a:r>
            <a:r>
              <a:rPr lang="en-US" altLang="en-US" sz="3200" i="1" dirty="0">
                <a:solidFill>
                  <a:srgbClr val="000099"/>
                </a:solidFill>
                <a:ea typeface="ＭＳ Ｐゴシック" panose="020B0600070205080204" pitchFamily="34" charset="-128"/>
              </a:rPr>
              <a:t>caches</a:t>
            </a:r>
            <a:r>
              <a:rPr lang="en-US" altLang="en-US" sz="3200" dirty="0">
                <a:ea typeface="ＭＳ Ｐゴシック" panose="020B0600070205080204" pitchFamily="34" charset="-128"/>
              </a:rPr>
              <a:t> mapping</a:t>
            </a:r>
          </a:p>
          <a:p>
            <a:pPr lvl="1"/>
            <a:r>
              <a:rPr lang="en-US" altLang="en-US" sz="2800" dirty="0">
                <a:ea typeface="ＭＳ Ｐゴシック" panose="020B0600070205080204" pitchFamily="34" charset="-128"/>
              </a:rPr>
              <a:t>cache entries timeout (disappear) after some time (TTL)</a:t>
            </a:r>
          </a:p>
          <a:p>
            <a:pPr lvl="1"/>
            <a:r>
              <a:rPr lang="en-US" altLang="en-US" sz="2800" dirty="0">
                <a:ea typeface="ＭＳ Ｐゴシック" panose="020B0600070205080204" pitchFamily="34" charset="-128"/>
              </a:rPr>
              <a:t>TLD servers typically cached in local name servers</a:t>
            </a:r>
          </a:p>
          <a:p>
            <a:pPr lvl="2"/>
            <a:r>
              <a:rPr lang="en-US" altLang="en-US" sz="2400" dirty="0">
                <a:ea typeface="ＭＳ Ｐゴシック" panose="020B0600070205080204" pitchFamily="34" charset="-128"/>
              </a:rPr>
              <a:t>thus root name servers not often visited</a:t>
            </a:r>
          </a:p>
          <a:p>
            <a:pPr indent="-295275"/>
            <a:r>
              <a:rPr lang="en-US" altLang="en-US" sz="3200" dirty="0">
                <a:ea typeface="ＭＳ Ｐゴシック" panose="020B0600070205080204" pitchFamily="34" charset="-128"/>
              </a:rPr>
              <a:t>cached entries may be </a:t>
            </a:r>
            <a:r>
              <a:rPr lang="en-US" altLang="en-US" sz="3200" i="1" dirty="0">
                <a:solidFill>
                  <a:srgbClr val="CC0000"/>
                </a:solidFill>
                <a:ea typeface="ＭＳ Ｐゴシック" panose="020B0600070205080204" pitchFamily="34" charset="-128"/>
              </a:rPr>
              <a:t>out-of-date</a:t>
            </a:r>
            <a:r>
              <a:rPr lang="en-US" altLang="en-US" sz="3200" dirty="0">
                <a:ea typeface="ＭＳ Ｐゴシック" panose="020B0600070205080204" pitchFamily="34" charset="-128"/>
              </a:rPr>
              <a:t> (</a:t>
            </a:r>
            <a:r>
              <a:rPr lang="en-US" altLang="en-US" sz="3200" dirty="0">
                <a:solidFill>
                  <a:srgbClr val="0000A3"/>
                </a:solidFill>
                <a:ea typeface="ＭＳ Ｐゴシック" panose="020B0600070205080204" pitchFamily="34" charset="-128"/>
              </a:rPr>
              <a:t>best-effort name-to-address translation!</a:t>
            </a:r>
            <a:r>
              <a:rPr lang="en-US" altLang="en-US" sz="3200" dirty="0">
                <a:ea typeface="ＭＳ Ｐゴシック" panose="020B0600070205080204" pitchFamily="34" charset="-128"/>
              </a:rPr>
              <a:t>)</a:t>
            </a:r>
          </a:p>
          <a:p>
            <a:pPr lvl="1"/>
            <a:r>
              <a:rPr lang="en-US" altLang="en-US" sz="2800" dirty="0">
                <a:ea typeface="ＭＳ Ｐゴシック" panose="020B0600070205080204" pitchFamily="34" charset="-128"/>
              </a:rPr>
              <a:t>if name host changes IP address, may not be known Internet-wide until all TTLs expire!</a:t>
            </a:r>
          </a:p>
          <a:p>
            <a:pPr indent="-295275"/>
            <a:r>
              <a:rPr lang="en-US" altLang="en-US" sz="3200" dirty="0">
                <a:ea typeface="ＭＳ Ｐゴシック" panose="020B0600070205080204" pitchFamily="34" charset="-128"/>
              </a:rPr>
              <a:t>update/notify mechanisms proposed IETF standard</a:t>
            </a:r>
          </a:p>
          <a:p>
            <a:pPr lvl="1"/>
            <a:r>
              <a:rPr lang="en-US" altLang="en-US" sz="2800" dirty="0">
                <a:ea typeface="ＭＳ Ｐゴシック" panose="020B0600070205080204" pitchFamily="34" charset="-128"/>
              </a:rPr>
              <a:t>RFC 2136</a:t>
            </a:r>
          </a:p>
        </p:txBody>
      </p:sp>
    </p:spTree>
    <p:extLst>
      <p:ext uri="{BB962C8B-B14F-4D97-AF65-F5344CB8AC3E}">
        <p14:creationId xmlns:p14="http://schemas.microsoft.com/office/powerpoint/2010/main" val="213556168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68</a:t>
            </a:fld>
            <a:endParaRPr lang="en-US" dirty="0"/>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738187" y="1270000"/>
            <a:ext cx="1016204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pitchFamily="2" charset="2"/>
              <a:buNone/>
            </a:pPr>
            <a:r>
              <a:rPr lang="en-US" altLang="en-US" sz="3200" dirty="0">
                <a:solidFill>
                  <a:srgbClr val="CC0000"/>
                </a:solidFill>
                <a:ea typeface="ＭＳ Ｐゴシック" panose="020B0600070205080204" pitchFamily="34" charset="-128"/>
              </a:rPr>
              <a:t>DNS:</a:t>
            </a:r>
            <a:r>
              <a:rPr lang="en-US" altLang="en-US" dirty="0">
                <a:ea typeface="ＭＳ Ｐゴシック" panose="020B0600070205080204" pitchFamily="34" charset="-128"/>
              </a:rPr>
              <a:t> distributed database storing resource records </a:t>
            </a:r>
            <a:r>
              <a:rPr lang="en-US" altLang="en-US" sz="3200" dirty="0">
                <a:solidFill>
                  <a:srgbClr val="CC0000"/>
                </a:solidFill>
                <a:ea typeface="ＭＳ Ｐゴシック" panose="020B0600070205080204" pitchFamily="34" charset="-128"/>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1467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CC0000"/>
                </a:solidFill>
                <a:ea typeface="ＭＳ Ｐゴシック" panose="020B0600070205080204" pitchFamily="34" charset="-128"/>
              </a:rPr>
              <a:t>type=NS</a:t>
            </a:r>
          </a:p>
          <a:p>
            <a:pPr marL="346075" lvl="1" indent="-288925">
              <a:buFont typeface="Wingdings" pitchFamily="2" charset="2"/>
              <a:buChar char="§"/>
            </a:pPr>
            <a:r>
              <a:rPr lang="en-US" altLang="en-US" dirty="0">
                <a:latin typeface="Courier" pitchFamily="2" charset="0"/>
                <a:ea typeface="ＭＳ Ｐゴシック" panose="020B0600070205080204" pitchFamily="34" charset="-128"/>
              </a:rPr>
              <a:t>name</a:t>
            </a:r>
            <a:r>
              <a:rPr lang="en-US" altLang="en-US" dirty="0">
                <a:ea typeface="ＭＳ Ｐゴシック" panose="020B0600070205080204" pitchFamily="34" charset="-128"/>
              </a:rPr>
              <a:t> is domain (e.g., </a:t>
            </a:r>
            <a:r>
              <a:rPr lang="en-US" altLang="en-US" dirty="0" err="1">
                <a:ea typeface="ＭＳ Ｐゴシック" panose="020B0600070205080204" pitchFamily="34" charset="-128"/>
              </a:rPr>
              <a:t>foo.com</a:t>
            </a:r>
            <a:r>
              <a:rPr lang="en-US" altLang="en-US" dirty="0">
                <a:ea typeface="ＭＳ Ｐゴシック" panose="020B0600070205080204" pitchFamily="34" charset="-128"/>
              </a:rPr>
              <a:t>)</a:t>
            </a:r>
          </a:p>
          <a:p>
            <a:pPr marL="346075" lvl="1" indent="-288925">
              <a:buFont typeface="Wingdings" pitchFamily="2" charset="2"/>
              <a:buChar char="§"/>
            </a:pPr>
            <a:r>
              <a:rPr lang="en-US" altLang="en-US" dirty="0">
                <a:latin typeface="Courier" pitchFamily="2" charset="0"/>
                <a:ea typeface="ＭＳ Ｐゴシック" panose="020B0600070205080204" pitchFamily="34" charset="-128"/>
              </a:rPr>
              <a:t>value </a:t>
            </a:r>
            <a:r>
              <a:rPr lang="en-US" altLang="en-US" dirty="0">
                <a:ea typeface="ＭＳ Ｐゴシック" panose="020B0600070205080204" pitchFamily="34" charset="-128"/>
              </a:rPr>
              <a:t>is hostname of authoritative name server for this domain</a:t>
            </a:r>
          </a:p>
          <a:p>
            <a:endParaRPr lang="en-US" altLang="en-US" dirty="0">
              <a:ea typeface="ＭＳ Ｐゴシック" panose="020B0600070205080204" pitchFamily="34" charset="-128"/>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1693864" y="1727751"/>
            <a:ext cx="633253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r>
              <a:rPr lang="en-US" altLang="en-US" sz="3200" dirty="0">
                <a:latin typeface="+mn-lt"/>
              </a:rPr>
              <a:t>RR format: </a:t>
            </a:r>
            <a:r>
              <a:rPr lang="en-US" altLang="en-US" sz="2400" dirty="0">
                <a:latin typeface="+mn-lt"/>
              </a:rPr>
              <a:t>(</a:t>
            </a:r>
            <a:r>
              <a:rPr lang="en-US" altLang="en-US" sz="2400" dirty="0">
                <a:latin typeface="Courier" pitchFamily="2" charset="0"/>
              </a:rPr>
              <a:t>name, value, type, </a:t>
            </a:r>
            <a:r>
              <a:rPr lang="en-US" altLang="en-US" sz="2400" dirty="0" err="1">
                <a:latin typeface="Courier" pitchFamily="2" charset="0"/>
              </a:rPr>
              <a:t>ttl</a:t>
            </a:r>
            <a:r>
              <a:rPr lang="en-US" altLang="en-US" sz="2400" dirty="0">
                <a:latin typeface="+mn-lt"/>
              </a:rPr>
              <a:t>)</a:t>
            </a:r>
            <a:endParaRPr lang="en-US" altLang="en-US" sz="3200" dirty="0">
              <a:latin typeface="+mn-lt"/>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5336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75000"/>
              <a:buFont typeface="Wingdings" pitchFamily="2" charset="2"/>
              <a:buNone/>
            </a:pPr>
            <a:r>
              <a:rPr lang="en-US" altLang="en-US" sz="3200" dirty="0">
                <a:solidFill>
                  <a:srgbClr val="CC0000"/>
                </a:solidFill>
                <a:latin typeface="+mn-lt"/>
              </a:rPr>
              <a:t>type=A</a:t>
            </a:r>
          </a:p>
          <a:p>
            <a:pPr marL="403225" lvl="1" indent="-317500">
              <a:buClr>
                <a:srgbClr val="000099"/>
              </a:buClr>
              <a:buSzTx/>
              <a:buFont typeface="Wingdings" pitchFamily="2" charset="2"/>
              <a:buChar char="§"/>
            </a:pPr>
            <a:r>
              <a:rPr lang="en-US" altLang="en-US" sz="2400" dirty="0">
                <a:latin typeface="Courier" pitchFamily="2" charset="0"/>
              </a:rPr>
              <a:t>name</a:t>
            </a:r>
            <a:r>
              <a:rPr lang="en-US" altLang="en-US" sz="2400" dirty="0">
                <a:latin typeface="+mn-lt"/>
              </a:rPr>
              <a:t> is hostname</a:t>
            </a:r>
          </a:p>
          <a:p>
            <a:pPr marL="403225" lvl="1" indent="-317500">
              <a:buClr>
                <a:srgbClr val="000099"/>
              </a:buClr>
              <a:buSzTx/>
              <a:buFont typeface="Wingdings" pitchFamily="2" charset="2"/>
              <a:buChar char="§"/>
            </a:pPr>
            <a:r>
              <a:rPr lang="en-US" altLang="en-US" sz="2400" dirty="0">
                <a:latin typeface="Courier" pitchFamily="2" charset="0"/>
              </a:rPr>
              <a:t>value</a:t>
            </a:r>
            <a:r>
              <a:rPr lang="en-US" altLang="en-US" sz="2400" dirty="0">
                <a:latin typeface="+mn-lt"/>
              </a:rPr>
              <a:t> is IP address</a:t>
            </a:r>
          </a:p>
          <a:p>
            <a:pPr>
              <a:buFont typeface="ZapfDingbats" charset="2"/>
              <a:buChar char="r"/>
            </a:pPr>
            <a:endParaRPr lang="en-US" altLang="en-US" sz="2800" dirty="0">
              <a:latin typeface="+mn-lt"/>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5558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type=CNAME</a:t>
            </a:r>
          </a:p>
          <a:p>
            <a:pPr marL="403225" lvl="1" indent="-317500">
              <a:buClr>
                <a:srgbClr val="000099"/>
              </a:buClr>
              <a:buSzTx/>
              <a:buFont typeface="Wingdings" pitchFamily="2" charset="2"/>
              <a:buChar char="§"/>
            </a:pPr>
            <a:r>
              <a:rPr lang="en-US" altLang="en-US" sz="2400" dirty="0">
                <a:latin typeface="Courier" pitchFamily="2" charset="0"/>
              </a:rPr>
              <a:t>name </a:t>
            </a:r>
            <a:r>
              <a:rPr lang="en-US" altLang="en-US" sz="2400" dirty="0">
                <a:latin typeface="+mn-lt"/>
              </a:rPr>
              <a:t>is alias name for some “</a:t>
            </a:r>
            <a:r>
              <a:rPr lang="en-US" altLang="ja-JP" sz="2400" dirty="0">
                <a:latin typeface="+mn-lt"/>
              </a:rPr>
              <a:t>canonical” (the real) name</a:t>
            </a:r>
          </a:p>
          <a:p>
            <a:pPr marL="403225" lvl="1" indent="-317500">
              <a:buClr>
                <a:srgbClr val="000099"/>
              </a:buClr>
              <a:buSzPct val="120000"/>
              <a:buFont typeface="Wingdings" pitchFamily="2" charset="2"/>
              <a:buChar char="§"/>
            </a:pPr>
            <a:r>
              <a:rPr lang="en-US" altLang="en-US" dirty="0" err="1">
                <a:latin typeface="+mn-lt"/>
              </a:rPr>
              <a:t>www.ibm.com</a:t>
            </a:r>
            <a:r>
              <a:rPr lang="en-US" altLang="en-US" dirty="0">
                <a:latin typeface="+mn-lt"/>
              </a:rPr>
              <a:t> </a:t>
            </a:r>
            <a:r>
              <a:rPr lang="en-US" altLang="en-US" sz="2400" dirty="0">
                <a:latin typeface="+mn-lt"/>
              </a:rPr>
              <a:t>is really </a:t>
            </a:r>
            <a:r>
              <a:rPr lang="en-US" altLang="en-US" dirty="0">
                <a:latin typeface="+mn-lt"/>
              </a:rPr>
              <a:t>servereast.backup2.ibm.com</a:t>
            </a:r>
          </a:p>
          <a:p>
            <a:pPr marL="403225" lvl="1" indent="-317500">
              <a:buClr>
                <a:srgbClr val="000099"/>
              </a:buClr>
              <a:buSzTx/>
              <a:buFont typeface="Wingdings" pitchFamily="2" charset="2"/>
              <a:buChar char="§"/>
            </a:pPr>
            <a:r>
              <a:rPr lang="en-US" altLang="en-US" sz="2400" dirty="0">
                <a:latin typeface="Courier" pitchFamily="2" charset="0"/>
              </a:rPr>
              <a:t>value </a:t>
            </a:r>
            <a:r>
              <a:rPr lang="en-US" altLang="en-US" sz="2400" dirty="0">
                <a:latin typeface="+mn-lt"/>
              </a:rPr>
              <a:t>is canonical name</a:t>
            </a:r>
          </a:p>
          <a:p>
            <a:pPr>
              <a:buFont typeface="ZapfDingbats" charset="2"/>
              <a:buChar char="r"/>
            </a:pPr>
            <a:endParaRPr lang="en-US" altLang="en-US" sz="2800" dirty="0">
              <a:latin typeface="+mn-lt"/>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7275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dirty="0">
                <a:solidFill>
                  <a:srgbClr val="CC0000"/>
                </a:solidFill>
                <a:latin typeface="+mn-lt"/>
              </a:rPr>
              <a:t>type=MX</a:t>
            </a:r>
          </a:p>
          <a:p>
            <a:pPr lvl="1">
              <a:buClr>
                <a:srgbClr val="000099"/>
              </a:buClr>
              <a:buSzTx/>
              <a:buFont typeface="Wingdings" pitchFamily="2" charset="2"/>
              <a:buChar char="§"/>
            </a:pPr>
            <a:r>
              <a:rPr lang="en-US" altLang="en-US" sz="2400" dirty="0">
                <a:latin typeface="Courier" pitchFamily="2" charset="0"/>
              </a:rPr>
              <a:t>value</a:t>
            </a:r>
            <a:r>
              <a:rPr lang="en-US" altLang="en-US" sz="2400" dirty="0">
                <a:latin typeface="+mn-lt"/>
              </a:rPr>
              <a:t> is name of </a:t>
            </a:r>
            <a:r>
              <a:rPr lang="en-US" altLang="en-US" sz="2400" dirty="0" err="1">
                <a:latin typeface="+mn-lt"/>
              </a:rPr>
              <a:t>mailserver</a:t>
            </a:r>
            <a:r>
              <a:rPr lang="en-US" altLang="en-US" sz="2400" dirty="0">
                <a:latin typeface="+mn-lt"/>
              </a:rPr>
              <a:t> associated with </a:t>
            </a:r>
            <a:r>
              <a:rPr lang="en-US" altLang="en-US" sz="2400" dirty="0">
                <a:latin typeface="Courier" pitchFamily="2" charset="0"/>
              </a:rPr>
              <a:t>name</a:t>
            </a:r>
          </a:p>
          <a:p>
            <a:pPr>
              <a:buFont typeface="ZapfDingbats" charset="2"/>
              <a:buChar char="r"/>
            </a:pPr>
            <a:endParaRPr lang="en-US" altLang="en-US" sz="2800" dirty="0">
              <a:latin typeface="+mn-lt"/>
            </a:endParaRPr>
          </a:p>
        </p:txBody>
      </p:sp>
    </p:spTree>
    <p:extLst>
      <p:ext uri="{BB962C8B-B14F-4D97-AF65-F5344CB8AC3E}">
        <p14:creationId xmlns:p14="http://schemas.microsoft.com/office/powerpoint/2010/main" val="178195293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69</a:t>
            </a:fld>
            <a:endParaRPr lang="en-US" dirty="0"/>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3200" dirty="0">
                <a:ea typeface="ＭＳ Ｐゴシック" panose="020B0600070205080204" pitchFamily="34" charset="-128"/>
              </a:rPr>
              <a:t>DNS</a:t>
            </a:r>
            <a:r>
              <a:rPr lang="en-US" altLang="en-US" sz="3200" i="1" dirty="0">
                <a:ea typeface="ＭＳ Ｐゴシック" panose="020B0600070205080204" pitchFamily="34" charset="-128"/>
              </a:rPr>
              <a:t> </a:t>
            </a:r>
            <a:r>
              <a:rPr lang="en-US" altLang="en-US" sz="3200" i="1" dirty="0">
                <a:solidFill>
                  <a:srgbClr val="CC0000"/>
                </a:solidFill>
                <a:ea typeface="ＭＳ Ｐゴシック" panose="020B0600070205080204" pitchFamily="34" charset="-128"/>
              </a:rPr>
              <a:t>query</a:t>
            </a:r>
            <a:r>
              <a:rPr lang="en-US" altLang="en-US" sz="3200" dirty="0">
                <a:solidFill>
                  <a:srgbClr val="FF0000"/>
                </a:solidFill>
                <a:ea typeface="ＭＳ Ｐゴシック" panose="020B0600070205080204" pitchFamily="34" charset="-128"/>
              </a:rPr>
              <a:t> </a:t>
            </a:r>
            <a:r>
              <a:rPr lang="en-US" altLang="en-US" sz="3200" dirty="0">
                <a:ea typeface="ＭＳ Ｐゴシック" panose="020B0600070205080204" pitchFamily="34" charset="-128"/>
              </a:rPr>
              <a:t>and </a:t>
            </a:r>
            <a:r>
              <a:rPr lang="en-US" altLang="en-US" sz="3200" i="1" dirty="0">
                <a:solidFill>
                  <a:srgbClr val="CC0000"/>
                </a:solidFill>
                <a:ea typeface="ＭＳ Ｐゴシック" panose="020B0600070205080204" pitchFamily="34" charset="-128"/>
              </a:rPr>
              <a:t>reply</a:t>
            </a:r>
            <a:r>
              <a:rPr lang="en-US" altLang="en-US" sz="3200" dirty="0">
                <a:ea typeface="ＭＳ Ｐゴシック" panose="020B0600070205080204" pitchFamily="34" charset="-128"/>
              </a:rPr>
              <a:t> messages, both have same  </a:t>
            </a:r>
            <a:r>
              <a:rPr lang="en-US" altLang="en-US" sz="3200" i="1" dirty="0">
                <a:solidFill>
                  <a:srgbClr val="CC0000"/>
                </a:solidFill>
                <a:ea typeface="ＭＳ Ｐゴシック" panose="020B0600070205080204" pitchFamily="34" charset="-128"/>
              </a:rPr>
              <a:t>format:</a:t>
            </a:r>
            <a:endParaRPr lang="en-US" altLang="en-US" sz="3200" dirty="0">
              <a:solidFill>
                <a:srgbClr val="CC0000"/>
              </a:solidFill>
              <a:ea typeface="ＭＳ Ｐゴシック" panose="020B0600070205080204" pitchFamily="34" charset="-128"/>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a:buFont typeface="ZapfDingbats" charset="0"/>
              <a:buNone/>
              <a:defRPr/>
            </a:pPr>
            <a:r>
              <a:rPr lang="en-US" sz="2800" dirty="0">
                <a:ea typeface="ＭＳ Ｐゴシック" charset="0"/>
                <a:cs typeface="ＭＳ Ｐゴシック" charset="0"/>
              </a:rPr>
              <a:t>message header:</a:t>
            </a:r>
          </a:p>
          <a:p>
            <a:pPr marL="227013" indent="-227013">
              <a:buClr>
                <a:srgbClr val="000099"/>
              </a:buClr>
              <a:buSzPct val="100000"/>
              <a:buFont typeface="Wingdings" charset="2"/>
              <a:buChar char="§"/>
              <a:defRPr/>
            </a:pPr>
            <a:r>
              <a:rPr lang="en-US" sz="2400" dirty="0">
                <a:solidFill>
                  <a:srgbClr val="000099"/>
                </a:solidFill>
                <a:ea typeface="ＭＳ Ｐゴシック" charset="0"/>
                <a:cs typeface="ＭＳ Ｐゴシック" charset="0"/>
              </a:rPr>
              <a:t>identification:</a:t>
            </a:r>
            <a:r>
              <a:rPr lang="en-US" sz="2400" dirty="0">
                <a:ea typeface="ＭＳ Ｐゴシック" charset="0"/>
                <a:cs typeface="ＭＳ Ｐゴシック" charset="0"/>
              </a:rPr>
              <a:t> 16 bit # for query, reply to query uses same #</a:t>
            </a:r>
          </a:p>
          <a:p>
            <a:pPr marL="227013" indent="-227013">
              <a:buClr>
                <a:srgbClr val="000099"/>
              </a:buClr>
              <a:buSzPct val="100000"/>
              <a:buFont typeface="Wingdings" charset="2"/>
              <a:buChar char="§"/>
              <a:defRPr/>
            </a:pPr>
            <a:r>
              <a:rPr lang="en-US" sz="2400" dirty="0">
                <a:solidFill>
                  <a:srgbClr val="000099"/>
                </a:solidFill>
                <a:ea typeface="ＭＳ Ｐゴシック" charset="0"/>
                <a:cs typeface="ＭＳ Ｐゴシック" charset="0"/>
              </a:rPr>
              <a:t>flags:</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query or reply</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recursion desired </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recursion available</a:t>
            </a:r>
          </a:p>
          <a:p>
            <a:pPr marL="460375" lvl="1" indent="-230188">
              <a:buClr>
                <a:srgbClr val="000099"/>
              </a:buClr>
              <a:buSzTx/>
              <a:buFont typeface="Arial" panose="020B0604020202020204" pitchFamily="34" charset="0"/>
              <a:buChar char="•"/>
              <a:defRPr/>
            </a:pPr>
            <a:r>
              <a:rPr lang="en-US" sz="2400" dirty="0">
                <a:ea typeface="ＭＳ Ｐゴシック" charset="0"/>
                <a:cs typeface="ＭＳ Ｐゴシック" charset="0"/>
              </a:rPr>
              <a:t>reply is authoritative</a:t>
            </a:r>
          </a:p>
        </p:txBody>
      </p:sp>
      <p:grpSp>
        <p:nvGrpSpPr>
          <p:cNvPr id="12" name="Group 36">
            <a:extLst>
              <a:ext uri="{FF2B5EF4-FFF2-40B4-BE49-F238E27FC236}">
                <a16:creationId xmlns:a16="http://schemas.microsoft.com/office/drawing/2014/main" id="{365C3E27-18EF-8C44-9010-3FE85E4A33B9}"/>
              </a:ext>
            </a:extLst>
          </p:cNvPr>
          <p:cNvGrpSpPr>
            <a:grpSpLocks/>
          </p:cNvGrpSpPr>
          <p:nvPr/>
        </p:nvGrpSpPr>
        <p:grpSpPr bwMode="auto">
          <a:xfrm>
            <a:off x="6272212" y="2258439"/>
            <a:ext cx="3725863" cy="4184650"/>
            <a:chOff x="2672" y="1396"/>
            <a:chExt cx="2347" cy="2636"/>
          </a:xfrm>
        </p:grpSpPr>
        <p:sp>
          <p:nvSpPr>
            <p:cNvPr id="16" name="Rectangle 33">
              <a:extLst>
                <a:ext uri="{FF2B5EF4-FFF2-40B4-BE49-F238E27FC236}">
                  <a16:creationId xmlns:a16="http://schemas.microsoft.com/office/drawing/2014/main" id="{7DC553FD-5FAB-8C43-BF84-21B2DD8D7513}"/>
                </a:ext>
              </a:extLst>
            </p:cNvPr>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additional info (variable # of RRs)</a:t>
              </a:r>
            </a:p>
          </p:txBody>
        </p:sp>
      </p:gr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Tree>
    <p:extLst>
      <p:ext uri="{BB962C8B-B14F-4D97-AF65-F5344CB8AC3E}">
        <p14:creationId xmlns:p14="http://schemas.microsoft.com/office/powerpoint/2010/main" val="69563214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lvl="1"/>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as well as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 P2P file sharing</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1" name="Slide Number Placeholder 2">
            <a:extLst>
              <a:ext uri="{FF2B5EF4-FFF2-40B4-BE49-F238E27FC236}">
                <a16:creationId xmlns:a16="http://schemas.microsoft.com/office/drawing/2014/main" id="{00EDE609-C7B4-964D-B6B8-B5D4F81BD88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a:t>
            </a:fld>
            <a:endParaRPr lang="en-US" dirty="0"/>
          </a:p>
        </p:txBody>
      </p:sp>
    </p:spTree>
    <p:extLst>
      <p:ext uri="{BB962C8B-B14F-4D97-AF65-F5344CB8AC3E}">
        <p14:creationId xmlns:p14="http://schemas.microsoft.com/office/powerpoint/2010/main" val="79060261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70</a:t>
            </a:fld>
            <a:endParaRPr lang="en-US" dirty="0"/>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pPr>
            <a:r>
              <a:rPr lang="en-US" altLang="en-US" sz="3200" dirty="0">
                <a:ea typeface="ＭＳ Ｐゴシック" panose="020B0600070205080204" pitchFamily="34" charset="-128"/>
              </a:rPr>
              <a:t>DNS</a:t>
            </a:r>
            <a:r>
              <a:rPr lang="en-US" altLang="en-US" sz="3200" i="1" dirty="0">
                <a:ea typeface="ＭＳ Ｐゴシック" panose="020B0600070205080204" pitchFamily="34" charset="-128"/>
              </a:rPr>
              <a:t> </a:t>
            </a:r>
            <a:r>
              <a:rPr lang="en-US" altLang="en-US" sz="3200" i="1" dirty="0">
                <a:solidFill>
                  <a:srgbClr val="CC0000"/>
                </a:solidFill>
                <a:ea typeface="ＭＳ Ｐゴシック" panose="020B0600070205080204" pitchFamily="34" charset="-128"/>
              </a:rPr>
              <a:t>query</a:t>
            </a:r>
            <a:r>
              <a:rPr lang="en-US" altLang="en-US" sz="3200" dirty="0">
                <a:solidFill>
                  <a:srgbClr val="FF0000"/>
                </a:solidFill>
                <a:ea typeface="ＭＳ Ｐゴシック" panose="020B0600070205080204" pitchFamily="34" charset="-128"/>
              </a:rPr>
              <a:t> </a:t>
            </a:r>
            <a:r>
              <a:rPr lang="en-US" altLang="en-US" sz="3200" dirty="0">
                <a:ea typeface="ＭＳ Ｐゴシック" panose="020B0600070205080204" pitchFamily="34" charset="-128"/>
              </a:rPr>
              <a:t>and </a:t>
            </a:r>
            <a:r>
              <a:rPr lang="en-US" altLang="en-US" sz="3200" i="1" dirty="0">
                <a:solidFill>
                  <a:srgbClr val="CC0000"/>
                </a:solidFill>
                <a:ea typeface="ＭＳ Ｐゴシック" panose="020B0600070205080204" pitchFamily="34" charset="-128"/>
              </a:rPr>
              <a:t>reply</a:t>
            </a:r>
            <a:r>
              <a:rPr lang="en-US" altLang="en-US" sz="3200" dirty="0">
                <a:ea typeface="ＭＳ Ｐゴシック" panose="020B0600070205080204" pitchFamily="34" charset="-128"/>
              </a:rPr>
              <a:t> messages, both have same  </a:t>
            </a:r>
            <a:r>
              <a:rPr lang="en-US" altLang="en-US" sz="3200" i="1" dirty="0">
                <a:solidFill>
                  <a:srgbClr val="CC0000"/>
                </a:solidFill>
                <a:ea typeface="ＭＳ Ｐゴシック" panose="020B0600070205080204" pitchFamily="34" charset="-128"/>
              </a:rPr>
              <a:t>format:</a:t>
            </a:r>
            <a:endParaRPr lang="en-US" altLang="en-US" sz="3200" dirty="0">
              <a:solidFill>
                <a:srgbClr val="CC0000"/>
              </a:solidFill>
              <a:ea typeface="ＭＳ Ｐゴシック" panose="020B0600070205080204" pitchFamily="34" charset="-128"/>
            </a:endParaRPr>
          </a:p>
        </p:txBody>
      </p:sp>
      <p:grpSp>
        <p:nvGrpSpPr>
          <p:cNvPr id="12" name="Group 36">
            <a:extLst>
              <a:ext uri="{FF2B5EF4-FFF2-40B4-BE49-F238E27FC236}">
                <a16:creationId xmlns:a16="http://schemas.microsoft.com/office/drawing/2014/main" id="{365C3E27-18EF-8C44-9010-3FE85E4A33B9}"/>
              </a:ext>
            </a:extLst>
          </p:cNvPr>
          <p:cNvGrpSpPr>
            <a:grpSpLocks/>
          </p:cNvGrpSpPr>
          <p:nvPr/>
        </p:nvGrpSpPr>
        <p:grpSpPr bwMode="auto">
          <a:xfrm>
            <a:off x="6272212" y="2258439"/>
            <a:ext cx="3725863" cy="4184650"/>
            <a:chOff x="2672" y="1396"/>
            <a:chExt cx="2347" cy="2636"/>
          </a:xfrm>
        </p:grpSpPr>
        <p:sp>
          <p:nvSpPr>
            <p:cNvPr id="16" name="Rectangle 33">
              <a:extLst>
                <a:ext uri="{FF2B5EF4-FFF2-40B4-BE49-F238E27FC236}">
                  <a16:creationId xmlns:a16="http://schemas.microsoft.com/office/drawing/2014/main" id="{7DC553FD-5FAB-8C43-BF84-21B2DD8D7513}"/>
                </a:ext>
              </a:extLst>
            </p:cNvPr>
            <p:cNvSpPr>
              <a:spLocks noChangeArrowheads="1"/>
            </p:cNvSpPr>
            <p:nvPr/>
          </p:nvSpPr>
          <p:spPr bwMode="auto">
            <a:xfrm>
              <a:off x="2742" y="1396"/>
              <a:ext cx="2277" cy="2585"/>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2688" y="1447"/>
              <a:ext cx="2277" cy="2585"/>
            </a:xfrm>
            <a:prstGeom prst="rect">
              <a:avLst/>
            </a:prstGeom>
            <a:solidFill>
              <a:schemeClr val="bg1"/>
            </a:solidFill>
            <a:ln w="1905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2681" y="3606"/>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2688" y="3174"/>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2681" y="2742"/>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2681" y="2317"/>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2680" y="2029"/>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2672" y="1745"/>
              <a:ext cx="2297"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3826" y="1454"/>
              <a:ext cx="2" cy="85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2842" y="1492"/>
              <a:ext cx="82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4180" y="1492"/>
              <a:ext cx="386"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2862" y="1780"/>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2789" y="2417"/>
              <a:ext cx="206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3866" y="2067"/>
              <a:ext cx="1053"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2762" y="206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3928" y="1786"/>
              <a:ext cx="919"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2983" y="2848"/>
              <a:ext cx="1695"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3002" y="3280"/>
              <a:ext cx="171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2811" y="3700"/>
              <a:ext cx="2007"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t>additional info (variable # of RRs)</a:t>
              </a:r>
            </a:p>
          </p:txBody>
        </p:sp>
      </p:gr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200"/>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gr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name, type fields for a query</a:t>
            </a:r>
            <a:endParaRPr lang="en-US" altLang="en-US" sz="2800" dirty="0">
              <a:latin typeface="+mn-lt"/>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RRs in response to query</a:t>
            </a:r>
            <a:endParaRPr lang="en-US" altLang="en-US" sz="2800" dirty="0">
              <a:latin typeface="+mn-lt"/>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records for authoritative servers</a:t>
            </a:r>
            <a:endParaRPr lang="en-US" altLang="en-US" sz="2800" dirty="0">
              <a:latin typeface="+mn-lt"/>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5000"/>
              </a:lnSpc>
              <a:spcBef>
                <a:spcPct val="0"/>
              </a:spcBef>
              <a:buClrTx/>
              <a:buSzTx/>
              <a:buFontTx/>
              <a:buNone/>
            </a:pPr>
            <a:r>
              <a:rPr lang="en-US" altLang="en-US" sz="2400" dirty="0">
                <a:latin typeface="+mn-lt"/>
              </a:rPr>
              <a:t>additional “ </a:t>
            </a:r>
            <a:r>
              <a:rPr lang="en-US" altLang="ja-JP" sz="2400" dirty="0">
                <a:latin typeface="+mn-lt"/>
              </a:rPr>
              <a:t>helpful” </a:t>
            </a:r>
            <a:r>
              <a:rPr lang="en-US" altLang="en-US" sz="2400" dirty="0">
                <a:latin typeface="+mn-lt"/>
              </a:rPr>
              <a:t>info that may be used</a:t>
            </a:r>
            <a:endParaRPr lang="en-US" altLang="en-US" sz="2800" dirty="0">
              <a:latin typeface="+mn-lt"/>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56" name="Title 1">
            <a:extLst>
              <a:ext uri="{FF2B5EF4-FFF2-40B4-BE49-F238E27FC236}">
                <a16:creationId xmlns:a16="http://schemas.microsoft.com/office/drawing/2014/main" id="{D2B1E3BD-D737-BC41-BDF7-AEE43093A0BA}"/>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Tree>
    <p:extLst>
      <p:ext uri="{BB962C8B-B14F-4D97-AF65-F5344CB8AC3E}">
        <p14:creationId xmlns:p14="http://schemas.microsoft.com/office/powerpoint/2010/main" val="402502170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Inserting records into DNS</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71</a:t>
            </a:fld>
            <a:endParaRPr lang="en-US" dirty="0"/>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None/>
            </a:pPr>
            <a:r>
              <a:rPr lang="en-US" altLang="en-US" dirty="0">
                <a:ea typeface="ＭＳ Ｐゴシック" panose="020B0600070205080204" pitchFamily="34" charset="-128"/>
              </a:rPr>
              <a:t>Example: new startup “</a:t>
            </a:r>
            <a:r>
              <a:rPr lang="en-US" altLang="ja-JP" dirty="0">
                <a:ea typeface="ＭＳ Ｐゴシック" panose="020B0600070205080204" pitchFamily="34" charset="-128"/>
              </a:rPr>
              <a:t>Network Utopia”</a:t>
            </a:r>
          </a:p>
          <a:p>
            <a:pPr indent="-295275"/>
            <a:r>
              <a:rPr lang="en-US" altLang="en-US" dirty="0">
                <a:ea typeface="ＭＳ Ｐゴシック" panose="020B0600070205080204" pitchFamily="34" charset="-128"/>
              </a:rPr>
              <a:t>register name </a:t>
            </a:r>
            <a:r>
              <a:rPr lang="en-US" altLang="en-US" dirty="0" err="1">
                <a:ea typeface="ＭＳ Ｐゴシック" panose="020B0600070205080204" pitchFamily="34" charset="-128"/>
              </a:rPr>
              <a:t>networkuptopia.com</a:t>
            </a:r>
            <a:r>
              <a:rPr lang="en-US" altLang="en-US" dirty="0">
                <a:ea typeface="ＭＳ Ｐゴシック" panose="020B0600070205080204" pitchFamily="34" charset="-128"/>
              </a:rPr>
              <a:t> at </a:t>
            </a:r>
            <a:r>
              <a:rPr lang="en-US" altLang="en-US" i="1" dirty="0">
                <a:solidFill>
                  <a:srgbClr val="CC0000"/>
                </a:solidFill>
                <a:ea typeface="ＭＳ Ｐゴシック" panose="020B0600070205080204" pitchFamily="34" charset="-128"/>
              </a:rPr>
              <a:t>DNS registrar</a:t>
            </a:r>
            <a:r>
              <a:rPr lang="en-US" altLang="en-US" dirty="0">
                <a:ea typeface="ＭＳ Ｐゴシック" panose="020B0600070205080204" pitchFamily="34" charset="-128"/>
              </a:rPr>
              <a:t> (e.g., Network Solutions)</a:t>
            </a:r>
          </a:p>
          <a:p>
            <a:pPr lvl="1"/>
            <a:r>
              <a:rPr lang="en-US" altLang="en-US" dirty="0">
                <a:ea typeface="ＭＳ Ｐゴシック" panose="020B0600070205080204" pitchFamily="34" charset="-128"/>
              </a:rPr>
              <a:t>provide names, IP addresses of authoritative name server (primary and secondary)</a:t>
            </a:r>
          </a:p>
          <a:p>
            <a:pPr lvl="1"/>
            <a:r>
              <a:rPr lang="en-US" altLang="en-US" dirty="0">
                <a:ea typeface="ＭＳ Ｐゴシック" panose="020B0600070205080204" pitchFamily="34" charset="-128"/>
              </a:rPr>
              <a:t>registrar inserts NS, A RRs into .com TLD server:</a:t>
            </a:r>
            <a:endParaRPr lang="en-US" altLang="en-US" sz="2800" dirty="0">
              <a:ea typeface="ＭＳ Ｐゴシック" panose="020B0600070205080204" pitchFamily="34" charset="-128"/>
            </a:endParaRPr>
          </a:p>
          <a:p>
            <a:pPr marL="463550" lvl="1" indent="0">
              <a:buNone/>
            </a:pPr>
            <a:r>
              <a:rPr lang="en-US" altLang="en-US" sz="2200" dirty="0">
                <a:latin typeface="Courier" pitchFamily="2" charset="0"/>
                <a:ea typeface="ＭＳ Ｐゴシック" panose="020B0600070205080204" pitchFamily="34" charset="-128"/>
              </a:rPr>
              <a:t> (</a:t>
            </a:r>
            <a:r>
              <a:rPr lang="en-US" altLang="en-US" sz="2200" dirty="0" err="1">
                <a:latin typeface="Courier" pitchFamily="2" charset="0"/>
                <a:ea typeface="ＭＳ Ｐゴシック" panose="020B0600070205080204" pitchFamily="34" charset="-128"/>
              </a:rPr>
              <a:t>networkutopia.com</a:t>
            </a:r>
            <a:r>
              <a:rPr lang="en-US" altLang="en-US" sz="2200" dirty="0">
                <a:latin typeface="Courier" pitchFamily="2" charset="0"/>
                <a:ea typeface="ＭＳ Ｐゴシック" panose="020B0600070205080204" pitchFamily="34" charset="-128"/>
              </a:rPr>
              <a:t>, dns1.networkutopia.com, NS)</a:t>
            </a:r>
          </a:p>
          <a:p>
            <a:pPr lvl="1">
              <a:buFont typeface="Wingdings" pitchFamily="2" charset="2"/>
              <a:buNone/>
            </a:pPr>
            <a:r>
              <a:rPr lang="en-US" altLang="en-US" sz="2200" dirty="0">
                <a:latin typeface="Courier" pitchFamily="2" charset="0"/>
                <a:ea typeface="ＭＳ Ｐゴシック" panose="020B0600070205080204" pitchFamily="34" charset="-128"/>
              </a:rPr>
              <a:t> (dns1.networkutopia.com, 212.212.212.1, A)</a:t>
            </a:r>
            <a:endParaRPr lang="en-US" altLang="en-US" sz="2200" dirty="0">
              <a:solidFill>
                <a:schemeClr val="accent2"/>
              </a:solidFill>
              <a:latin typeface="Courier" pitchFamily="2" charset="0"/>
              <a:ea typeface="ＭＳ Ｐゴシック" panose="020B0600070205080204" pitchFamily="34" charset="-128"/>
            </a:endParaRPr>
          </a:p>
          <a:p>
            <a:pPr indent="-295275"/>
            <a:r>
              <a:rPr lang="en-US" altLang="en-US" dirty="0">
                <a:ea typeface="ＭＳ Ｐゴシック" panose="020B0600070205080204" pitchFamily="34" charset="-128"/>
              </a:rPr>
              <a:t>create authoritative server locally with IP address </a:t>
            </a:r>
            <a:r>
              <a:rPr lang="en-US" altLang="en-US" sz="2000" dirty="0">
                <a:latin typeface="Courier" pitchFamily="2" charset="0"/>
                <a:ea typeface="ＭＳ Ｐゴシック" panose="020B0600070205080204" pitchFamily="34" charset="-128"/>
              </a:rPr>
              <a:t>212.212.212.1</a:t>
            </a:r>
            <a:endParaRPr lang="en-US" altLang="en-US" sz="2000" dirty="0">
              <a:ea typeface="ＭＳ Ｐゴシック" panose="020B0600070205080204" pitchFamily="34" charset="-128"/>
            </a:endParaRPr>
          </a:p>
          <a:p>
            <a:pPr lvl="1" indent="-295275"/>
            <a:r>
              <a:rPr lang="en-US" altLang="en-US" dirty="0">
                <a:ea typeface="ＭＳ Ｐゴシック" panose="020B0600070205080204" pitchFamily="34" charset="-128"/>
              </a:rPr>
              <a:t>type A record for www.networkuptopia.com</a:t>
            </a:r>
          </a:p>
          <a:p>
            <a:pPr lvl="1" indent="-295275"/>
            <a:r>
              <a:rPr lang="en-US" altLang="en-US" dirty="0">
                <a:ea typeface="ＭＳ Ｐゴシック" panose="020B0600070205080204" pitchFamily="34" charset="-128"/>
              </a:rPr>
              <a:t>type MX record for </a:t>
            </a:r>
            <a:r>
              <a:rPr lang="en-US" altLang="en-US" dirty="0" err="1">
                <a:ea typeface="ＭＳ Ｐゴシック" panose="020B0600070205080204" pitchFamily="34" charset="-128"/>
              </a:rPr>
              <a:t>networkutopia.com</a:t>
            </a:r>
            <a:endParaRPr lang="en-US" altLang="en-US" dirty="0">
              <a:ea typeface="ＭＳ Ｐゴシック" panose="020B0600070205080204" pitchFamily="34" charset="-128"/>
            </a:endParaRPr>
          </a:p>
          <a:p>
            <a:pPr>
              <a:lnSpc>
                <a:spcPct val="80000"/>
              </a:lnSpc>
              <a:buFont typeface="Wingdings" pitchFamily="2" charset="2"/>
              <a:buNone/>
            </a:pPr>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225247711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72</a:t>
            </a:fld>
            <a:endParaRPr lang="en-US" dirty="0"/>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indent="0">
              <a:buFont typeface="Wingdings" pitchFamily="2" charset="2"/>
              <a:buNone/>
            </a:pPr>
            <a:r>
              <a:rPr lang="en-US" altLang="en-US" sz="3200" dirty="0">
                <a:solidFill>
                  <a:srgbClr val="22228B"/>
                </a:solidFill>
                <a:ea typeface="ＭＳ Ｐゴシック" panose="020B0600070205080204" pitchFamily="34" charset="-128"/>
              </a:rPr>
              <a:t>DDoS attacks</a:t>
            </a:r>
          </a:p>
          <a:p>
            <a:r>
              <a:rPr lang="en-US" altLang="en-US" dirty="0">
                <a:ea typeface="ＭＳ Ｐゴシック" panose="020B0600070205080204" pitchFamily="34" charset="-128"/>
              </a:rPr>
              <a:t>bombard root servers with traffic</a:t>
            </a:r>
          </a:p>
          <a:p>
            <a:pPr marL="574675" lvl="1" indent="-227013"/>
            <a:r>
              <a:rPr lang="en-US" altLang="en-US" dirty="0">
                <a:ea typeface="ＭＳ Ｐゴシック" panose="020B0600070205080204" pitchFamily="34" charset="-128"/>
              </a:rPr>
              <a:t>not successful to date</a:t>
            </a:r>
          </a:p>
          <a:p>
            <a:pPr marL="574675" lvl="1" indent="-227013"/>
            <a:r>
              <a:rPr lang="en-US" altLang="en-US" dirty="0">
                <a:ea typeface="ＭＳ Ｐゴシック" panose="020B0600070205080204" pitchFamily="34" charset="-128"/>
              </a:rPr>
              <a:t>traffic filtering</a:t>
            </a:r>
          </a:p>
          <a:p>
            <a:pPr marL="574675" lvl="1" indent="-227013"/>
            <a:r>
              <a:rPr lang="en-US" altLang="en-US" dirty="0">
                <a:ea typeface="ＭＳ Ｐゴシック" panose="020B0600070205080204" pitchFamily="34" charset="-128"/>
              </a:rPr>
              <a:t>local DNS servers cache IPs of TLD servers, allowing root server bypass</a:t>
            </a:r>
          </a:p>
          <a:p>
            <a:r>
              <a:rPr lang="en-US" altLang="en-US" dirty="0">
                <a:ea typeface="ＭＳ Ｐゴシック" panose="020B0600070205080204" pitchFamily="34" charset="-128"/>
              </a:rPr>
              <a:t>bombard TLD servers</a:t>
            </a:r>
          </a:p>
          <a:p>
            <a:pPr marL="574675" lvl="1" indent="-227013"/>
            <a:r>
              <a:rPr lang="en-US" altLang="en-US" dirty="0">
                <a:ea typeface="ＭＳ Ｐゴシック" panose="020B0600070205080204" pitchFamily="34" charset="-128"/>
              </a:rPr>
              <a:t>potentially more dangerous</a:t>
            </a:r>
          </a:p>
          <a:p>
            <a:pPr>
              <a:buFont typeface="Comic Sans MS" panose="030F0902030302020204" pitchFamily="66" charset="0"/>
              <a:buAutoNum type="arabicPeriod"/>
            </a:pPr>
            <a:endParaRPr lang="en-US" altLang="en-US" dirty="0">
              <a:latin typeface="Gill Sans MT" panose="020B0502020104020203" pitchFamily="34" charset="77"/>
              <a:ea typeface="ＭＳ Ｐゴシック" panose="020B0600070205080204" pitchFamily="34" charset="-128"/>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defRPr/>
            </a:pPr>
            <a:r>
              <a:rPr lang="en-US" sz="3200" kern="0" dirty="0">
                <a:solidFill>
                  <a:srgbClr val="2D2DB9">
                    <a:lumMod val="75000"/>
                  </a:srgbClr>
                </a:solidFill>
                <a:latin typeface="+mn-lt"/>
              </a:rPr>
              <a:t>R</a:t>
            </a:r>
            <a:r>
              <a:rPr kumimoji="0" lang="en-US" sz="3200" b="0" i="0" u="none" strike="noStrike" kern="0" cap="none" spc="0" normalizeH="0" baseline="0" noProof="0" dirty="0" err="1">
                <a:ln>
                  <a:noFill/>
                </a:ln>
                <a:solidFill>
                  <a:srgbClr val="2D2DB9">
                    <a:lumMod val="75000"/>
                  </a:srgbClr>
                </a:solidFill>
                <a:effectLst/>
                <a:uLnTx/>
                <a:uFillTx/>
                <a:latin typeface="+mn-lt"/>
                <a:ea typeface="ＭＳ Ｐゴシック" charset="0"/>
              </a:rPr>
              <a:t>edirect</a:t>
            </a:r>
            <a:r>
              <a:rPr kumimoji="0" lang="en-US" sz="3200" b="0" i="0" u="none" strike="noStrike" kern="0" cap="none" spc="0" normalizeH="0" baseline="0" noProof="0" dirty="0">
                <a:ln>
                  <a:noFill/>
                </a:ln>
                <a:solidFill>
                  <a:srgbClr val="2D2DB9">
                    <a:lumMod val="75000"/>
                  </a:srgbClr>
                </a:solidFill>
                <a:effectLst/>
                <a:uLnTx/>
                <a:uFillTx/>
                <a:latin typeface="+mn-lt"/>
                <a:ea typeface="ＭＳ Ｐゴシック" charset="0"/>
              </a:rPr>
              <a:t> attacks</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man-in-middle</a:t>
            </a:r>
          </a:p>
          <a:p>
            <a:pPr marL="692150" marR="0" lvl="1" indent="-234950" algn="l" defTabSz="914400" rtl="0" eaLnBrk="0" fontAlgn="base" latinLnBrk="0" hangingPunct="0">
              <a:lnSpc>
                <a:spcPct val="85000"/>
              </a:lnSpc>
              <a:spcBef>
                <a:spcPct val="20000"/>
              </a:spcBef>
              <a:spcAft>
                <a:spcPct val="0"/>
              </a:spcAft>
              <a:buClr>
                <a:srgbClr val="000099"/>
              </a:buClr>
              <a:buSzTx/>
              <a:buFont typeface="Arial"/>
              <a:buChar char="•"/>
              <a:defRPr/>
            </a:pPr>
            <a:r>
              <a:rPr lang="en-US" kern="0" dirty="0" err="1">
                <a:solidFill>
                  <a:srgbClr val="000000"/>
                </a:solidFill>
                <a:latin typeface="+mn-lt"/>
              </a:rPr>
              <a:t>i</a:t>
            </a:r>
            <a:r>
              <a:rPr kumimoji="0" lang="en-US" sz="2400" b="0" i="0" u="none" strike="noStrike" kern="0" cap="none" spc="0" normalizeH="0" baseline="0" noProof="0" dirty="0" err="1">
                <a:ln>
                  <a:noFill/>
                </a:ln>
                <a:solidFill>
                  <a:srgbClr val="000000"/>
                </a:solidFill>
                <a:effectLst/>
                <a:uLnTx/>
                <a:uFillTx/>
                <a:latin typeface="+mn-lt"/>
                <a:ea typeface="ＭＳ Ｐゴシック" charset="0"/>
              </a:rPr>
              <a:t>ntercept</a:t>
            </a:r>
            <a:r>
              <a:rPr kumimoji="0" lang="en-US" sz="2400" b="0" i="0" u="none" strike="noStrike" kern="0" cap="none" spc="0" normalizeH="0" baseline="0" noProof="0" dirty="0">
                <a:ln>
                  <a:noFill/>
                </a:ln>
                <a:solidFill>
                  <a:srgbClr val="000000"/>
                </a:solidFill>
                <a:effectLst/>
                <a:uLnTx/>
                <a:uFillTx/>
                <a:latin typeface="+mn-lt"/>
                <a:ea typeface="ＭＳ Ｐゴシック" charset="0"/>
              </a:rPr>
              <a:t> DNS queries</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DNS poisoning</a:t>
            </a:r>
          </a:p>
          <a:p>
            <a:pPr marL="692150" marR="0" lvl="1" indent="-234950" algn="l" defTabSz="914400" rtl="0" eaLnBrk="0" fontAlgn="base" latinLnBrk="0" hangingPunct="0">
              <a:lnSpc>
                <a:spcPct val="85000"/>
              </a:lnSpc>
              <a:spcBef>
                <a:spcPct val="20000"/>
              </a:spcBef>
              <a:spcAft>
                <a:spcPct val="0"/>
              </a:spcAft>
              <a:buClr>
                <a:srgbClr val="000099"/>
              </a:buClr>
              <a:buSzTx/>
              <a:defRPr/>
            </a:pPr>
            <a:r>
              <a:rPr lang="en-US" kern="0" dirty="0">
                <a:solidFill>
                  <a:srgbClr val="000000"/>
                </a:solidFill>
                <a:latin typeface="+mn-lt"/>
              </a:rPr>
              <a:t>s</a:t>
            </a:r>
            <a:r>
              <a:rPr kumimoji="0" lang="en-US" sz="2400" b="0" i="0" u="none" strike="noStrike" kern="0" cap="none" spc="0" normalizeH="0" baseline="0" noProof="0" dirty="0">
                <a:ln>
                  <a:noFill/>
                </a:ln>
                <a:solidFill>
                  <a:srgbClr val="000000"/>
                </a:solidFill>
                <a:effectLst/>
                <a:uLnTx/>
                <a:uFillTx/>
                <a:latin typeface="+mn-lt"/>
                <a:ea typeface="ＭＳ Ｐゴシック" charset="0"/>
              </a:rPr>
              <a:t>end bogus relies to DNS server, which caches</a:t>
            </a:r>
          </a:p>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defRPr/>
            </a:pPr>
            <a:r>
              <a:rPr lang="en-US" sz="3200" kern="0" dirty="0">
                <a:solidFill>
                  <a:srgbClr val="2D2DB9">
                    <a:lumMod val="75000"/>
                  </a:srgbClr>
                </a:solidFill>
                <a:latin typeface="+mn-lt"/>
              </a:rPr>
              <a:t>E</a:t>
            </a:r>
            <a:r>
              <a:rPr kumimoji="0" lang="en-US" sz="3200" b="0" i="0" u="none" strike="noStrike" kern="0" cap="none" spc="0" normalizeH="0" baseline="0" noProof="0" dirty="0" err="1">
                <a:ln>
                  <a:noFill/>
                </a:ln>
                <a:solidFill>
                  <a:srgbClr val="2D2DB9">
                    <a:lumMod val="75000"/>
                  </a:srgbClr>
                </a:solidFill>
                <a:effectLst/>
                <a:uLnTx/>
                <a:uFillTx/>
                <a:latin typeface="+mn-lt"/>
                <a:ea typeface="ＭＳ Ｐゴシック" charset="0"/>
              </a:rPr>
              <a:t>xploit</a:t>
            </a:r>
            <a:r>
              <a:rPr kumimoji="0" lang="en-US" sz="3200" b="0" i="0" u="none" strike="noStrike" kern="0" cap="none" spc="0" normalizeH="0" baseline="0" noProof="0" dirty="0">
                <a:ln>
                  <a:noFill/>
                </a:ln>
                <a:solidFill>
                  <a:srgbClr val="2D2DB9">
                    <a:lumMod val="75000"/>
                  </a:srgbClr>
                </a:solidFill>
                <a:effectLst/>
                <a:uLnTx/>
                <a:uFillTx/>
                <a:latin typeface="+mn-lt"/>
                <a:ea typeface="ＭＳ Ｐゴシック" charset="0"/>
              </a:rPr>
              <a:t> DNS for DDoS</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send queries with spoofed source address: target IP</a:t>
            </a:r>
          </a:p>
          <a:p>
            <a:pPr marR="0" lvl="0"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000000"/>
                </a:solidFill>
                <a:effectLst/>
                <a:uLnTx/>
                <a:uFillTx/>
                <a:latin typeface="+mn-lt"/>
                <a:ea typeface="ＭＳ Ｐゴシック" charset="0"/>
              </a:rPr>
              <a:t>requires </a:t>
            </a:r>
            <a:r>
              <a:rPr kumimoji="0" lang="en-US" sz="2800" b="0" i="0" u="none" strike="noStrike" kern="0" cap="none" spc="0" normalizeH="0" baseline="0" noProof="0" dirty="0" smtClean="0">
                <a:ln>
                  <a:noFill/>
                </a:ln>
                <a:solidFill>
                  <a:srgbClr val="000000"/>
                </a:solidFill>
                <a:effectLst/>
                <a:uLnTx/>
                <a:uFillTx/>
                <a:latin typeface="+mn-lt"/>
                <a:ea typeface="ＭＳ Ｐゴシック" charset="0"/>
              </a:rPr>
              <a:t>amplification^</a:t>
            </a:r>
            <a:endParaRPr kumimoji="0" lang="en-US" sz="2800" b="0" i="0" u="none" strike="noStrike" kern="0" cap="none" spc="0" normalizeH="0" baseline="0" noProof="0" dirty="0">
              <a:ln>
                <a:noFill/>
              </a:ln>
              <a:solidFill>
                <a:srgbClr val="000000"/>
              </a:solidFill>
              <a:effectLst/>
              <a:uLnTx/>
              <a:uFillTx/>
              <a:latin typeface="+mn-lt"/>
              <a:ea typeface="ＭＳ Ｐゴシック" charset="0"/>
            </a:endParaRPr>
          </a:p>
        </p:txBody>
      </p:sp>
      <p:grpSp>
        <p:nvGrpSpPr>
          <p:cNvPr id="8" name="Group 7">
            <a:extLst>
              <a:ext uri="{FF2B5EF4-FFF2-40B4-BE49-F238E27FC236}">
                <a16:creationId xmlns:a16="http://schemas.microsoft.com/office/drawing/2014/main" id="{98F59A9F-F530-1645-B169-B3D9E513F9FC}"/>
              </a:ext>
            </a:extLst>
          </p:cNvPr>
          <p:cNvGrpSpPr/>
          <p:nvPr/>
        </p:nvGrpSpPr>
        <p:grpSpPr>
          <a:xfrm>
            <a:off x="10363200" y="1741717"/>
            <a:ext cx="1570587" cy="3933371"/>
            <a:chOff x="10363200" y="1886857"/>
            <a:chExt cx="1570587" cy="3933371"/>
          </a:xfrm>
        </p:grpSpPr>
        <p:sp>
          <p:nvSpPr>
            <p:cNvPr id="2" name="Right Brace 1">
              <a:extLst>
                <a:ext uri="{FF2B5EF4-FFF2-40B4-BE49-F238E27FC236}">
                  <a16:creationId xmlns:a16="http://schemas.microsoft.com/office/drawing/2014/main" id="{2BC9AD6B-3D33-6342-9673-D2DA680922B5}"/>
                </a:ext>
              </a:extLst>
            </p:cNvPr>
            <p:cNvSpPr/>
            <p:nvPr/>
          </p:nvSpPr>
          <p:spPr>
            <a:xfrm>
              <a:off x="10363200" y="1886857"/>
              <a:ext cx="257045" cy="3933371"/>
            </a:xfrm>
            <a:prstGeom prst="righ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 name="TextBox 3">
              <a:extLst>
                <a:ext uri="{FF2B5EF4-FFF2-40B4-BE49-F238E27FC236}">
                  <a16:creationId xmlns:a16="http://schemas.microsoft.com/office/drawing/2014/main" id="{A8B31ECB-6F1A-E14E-998E-A0CCC67B7AAD}"/>
                </a:ext>
              </a:extLst>
            </p:cNvPr>
            <p:cNvSpPr txBox="1"/>
            <p:nvPr/>
          </p:nvSpPr>
          <p:spPr>
            <a:xfrm flipH="1">
              <a:off x="10591216" y="3480862"/>
              <a:ext cx="1342571" cy="738664"/>
            </a:xfrm>
            <a:prstGeom prst="rect">
              <a:avLst/>
            </a:prstGeom>
            <a:noFill/>
          </p:spPr>
          <p:txBody>
            <a:bodyPr wrap="square" rtlCol="0">
              <a:spAutoFit/>
            </a:bodyPr>
            <a:lstStyle/>
            <a:p>
              <a:pPr algn="ctr"/>
              <a:r>
                <a:rPr lang="en-US" sz="2400" dirty="0"/>
                <a:t>DNSSEC</a:t>
              </a:r>
            </a:p>
            <a:p>
              <a:pPr algn="ctr"/>
              <a:r>
                <a:rPr lang="en-US" dirty="0"/>
                <a:t>[RFC 4033]</a:t>
              </a:r>
            </a:p>
          </p:txBody>
        </p:sp>
      </p:grpSp>
    </p:spTree>
    <p:extLst>
      <p:ext uri="{BB962C8B-B14F-4D97-AF65-F5344CB8AC3E}">
        <p14:creationId xmlns:p14="http://schemas.microsoft.com/office/powerpoint/2010/main" val="192610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dirty="0">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73</a:t>
            </a:fld>
            <a:endParaRPr lang="en-US" dirty="0"/>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Peer-to-peer </a:t>
            </a:r>
            <a:r>
              <a:rPr lang="en-US" altLang="en-US" sz="36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marL="582613" lvl="1" indent="-225425"/>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examples: </a:t>
            </a:r>
            <a:r>
              <a:rPr lang="en-US" sz="2400" dirty="0"/>
              <a:t>P2P file sharing (BitTorrent), streaming (</a:t>
            </a:r>
            <a:r>
              <a:rPr lang="en-US" sz="2400" dirty="0" err="1"/>
              <a:t>KanKan</a:t>
            </a:r>
            <a:r>
              <a:rPr lang="en-US" sz="2400" dirty="0"/>
              <a:t>), VoIP (Skype)</a:t>
            </a:r>
            <a:endParaRPr lang="en-US"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74</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75</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client-server vs P2P</a:t>
            </a:r>
            <a:endParaRPr lang="en-US" sz="44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dirty="0">
                <a:solidFill>
                  <a:srgbClr val="CC0000"/>
                </a:solidFill>
                <a:ea typeface="ＭＳ Ｐゴシック" panose="020B0600070205080204" pitchFamily="34" charset="-128"/>
              </a:rPr>
              <a:t>Q</a:t>
            </a:r>
            <a:r>
              <a:rPr lang="en-US" altLang="en-US" sz="3200" i="1" dirty="0">
                <a:solidFill>
                  <a:srgbClr val="CC0000"/>
                </a:solidFill>
                <a:ea typeface="ＭＳ Ｐゴシック" panose="020B0600070205080204" pitchFamily="34" charset="-128"/>
              </a:rPr>
              <a:t>:</a:t>
            </a:r>
            <a:r>
              <a:rPr lang="en-US" altLang="en-US" sz="3200" dirty="0">
                <a:ea typeface="ＭＳ Ｐゴシック" panose="020B0600070205080204" pitchFamily="34" charset="-128"/>
              </a:rPr>
              <a:t> how much time to distribute file (size </a:t>
            </a:r>
            <a:r>
              <a:rPr lang="en-US" altLang="en-US" sz="3200" i="1" dirty="0">
                <a:ea typeface="ＭＳ Ｐゴシック" panose="020B0600070205080204" pitchFamily="34" charset="-128"/>
              </a:rPr>
              <a:t>F</a:t>
            </a:r>
            <a:r>
              <a:rPr lang="en-US" altLang="en-US" sz="3200" dirty="0">
                <a:ea typeface="ＭＳ Ｐゴシック" panose="020B0600070205080204" pitchFamily="34" charset="-128"/>
              </a:rPr>
              <a:t>) from one server to  </a:t>
            </a:r>
            <a:r>
              <a:rPr lang="en-US" altLang="en-US" sz="3200" i="1" dirty="0">
                <a:ea typeface="ＭＳ Ｐゴシック" panose="020B0600070205080204" pitchFamily="34" charset="-128"/>
              </a:rPr>
              <a:t>N  peers</a:t>
            </a:r>
            <a:r>
              <a:rPr lang="en-US" altLang="en-US" sz="3200" dirty="0">
                <a:ea typeface="ＭＳ Ｐゴシック" panose="020B0600070205080204" pitchFamily="34" charset="-128"/>
              </a:rPr>
              <a:t>?</a:t>
            </a:r>
          </a:p>
          <a:p>
            <a:pPr marL="858838" lvl="1" indent="-238125"/>
            <a:r>
              <a:rPr lang="en-US" altLang="en-US"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err="1">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err="1">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dirty="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a:t>
            </a:r>
            <a:r>
              <a:rPr kumimoji="0" lang="en-US" altLang="en-US" sz="2400" b="0" i="0" u="none" strike="noStrike" kern="0" cap="none" spc="0" normalizeH="0" baseline="0" noProof="0" dirty="0" err="1">
                <a:ln>
                  <a:noFill/>
                </a:ln>
                <a:solidFill>
                  <a:srgbClr val="000000"/>
                </a:solidFill>
                <a:effectLst/>
                <a:uLnTx/>
                <a:uFillTx/>
                <a:latin typeface="+mn-lt"/>
                <a:ea typeface="ＭＳ Ｐゴシック" panose="020B0600070205080204" pitchFamily="34" charset="-128"/>
              </a:rPr>
              <a:t>i</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download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a:t>Introduction: 1-</a:t>
            </a:r>
            <a:fld id="{C4204591-24BD-A542-B9D5-F8D8A88D2FEE}" type="slidenum">
              <a:rPr lang="en-US" smtClean="0"/>
              <a:pPr/>
              <a:t>76</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client-server</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sequentially send (upload) </a:t>
            </a:r>
            <a:r>
              <a:rPr lang="en-US" altLang="en-US" i="1" dirty="0">
                <a:ea typeface="ＭＳ Ｐゴシック" panose="020B0600070205080204" pitchFamily="34" charset="-128"/>
              </a:rPr>
              <a:t>N </a:t>
            </a:r>
            <a:r>
              <a:rPr lang="en-US" altLang="en-US" dirty="0">
                <a:ea typeface="ＭＳ Ｐゴシック" panose="020B0600070205080204" pitchFamily="34" charset="-128"/>
              </a:rPr>
              <a:t>file</a:t>
            </a:r>
            <a:r>
              <a:rPr lang="en-US" altLang="en-US" i="1" dirty="0">
                <a:ea typeface="ＭＳ Ｐゴシック" panose="020B0600070205080204" pitchFamily="34" charset="-128"/>
              </a:rPr>
              <a:t> </a:t>
            </a:r>
            <a:r>
              <a:rPr lang="en-US" altLang="en-US" dirty="0">
                <a:ea typeface="ＭＳ Ｐゴシック" panose="020B0600070205080204" pitchFamily="34" charset="-128"/>
              </a:rPr>
              <a:t>copies:</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a:p>
            <a:pPr lvl="1">
              <a:lnSpc>
                <a:spcPct val="100000"/>
              </a:lnSpc>
            </a:pPr>
            <a:r>
              <a:rPr lang="en-US" altLang="en-US" dirty="0">
                <a:ea typeface="ＭＳ Ｐゴシック" panose="020B0600070205080204" pitchFamily="34" charset="-128"/>
              </a:rPr>
              <a:t>time to send </a:t>
            </a:r>
            <a:r>
              <a:rPr lang="en-US" altLang="en-US" i="1" dirty="0">
                <a:ea typeface="ＭＳ Ｐゴシック" panose="020B0600070205080204" pitchFamily="34" charset="-128"/>
              </a:rPr>
              <a:t>N</a:t>
            </a:r>
            <a:r>
              <a:rPr lang="en-US" altLang="en-US" dirty="0">
                <a:ea typeface="ＭＳ Ｐゴシック" panose="020B0600070205080204" pitchFamily="34" charset="-128"/>
              </a:rPr>
              <a:t> copies: </a:t>
            </a:r>
            <a:r>
              <a:rPr lang="en-US" altLang="en-US" i="1" dirty="0">
                <a:ea typeface="ＭＳ Ｐゴシック" panose="020B0600070205080204" pitchFamily="34" charset="-128"/>
              </a:rPr>
              <a:t>NF/u</a:t>
            </a:r>
            <a:r>
              <a:rPr lang="en-US" altLang="en-US" i="1" baseline="-25000" dirty="0">
                <a:ea typeface="ＭＳ Ｐゴシック" panose="020B0600070205080204" pitchFamily="34" charset="-128"/>
              </a:rPr>
              <a:t>s</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dirty="0" err="1">
                <a:latin typeface="+mn-lt"/>
              </a:rPr>
              <a:t>d</a:t>
            </a:r>
            <a:r>
              <a:rPr lang="en-US" altLang="en-US" sz="2400" i="1" baseline="-25000" dirty="0" err="1">
                <a:latin typeface="+mn-lt"/>
              </a:rPr>
              <a:t>mi</a:t>
            </a:r>
            <a:r>
              <a:rPr lang="en-US" altLang="en-US" sz="2400" baseline="-25000" dirty="0" err="1">
                <a:latin typeface="+mn-lt"/>
              </a:rPr>
              <a:t>n</a:t>
            </a:r>
            <a:r>
              <a:rPr lang="en-US" altLang="en-US" sz="2400" dirty="0">
                <a:latin typeface="+mn-lt"/>
              </a:rPr>
              <a:t> = min client download rate</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a:t>
            </a:r>
            <a:r>
              <a:rPr lang="en-US" altLang="en-US" sz="2400" i="1" dirty="0" err="1">
                <a:latin typeface="+mn-lt"/>
              </a:rPr>
              <a:t>d</a:t>
            </a:r>
            <a:r>
              <a:rPr lang="en-US" altLang="en-US" sz="2400" i="1" baseline="-25000" dirty="0" err="1">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34688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49378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73622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a:latin typeface="+mn-lt"/>
              </a:rPr>
              <a:t>time to  distribute F </a:t>
            </a:r>
          </a:p>
          <a:p>
            <a:pPr algn="r">
              <a:lnSpc>
                <a:spcPct val="80000"/>
              </a:lnSpc>
            </a:pPr>
            <a:r>
              <a:rPr lang="en-US" altLang="en-US" sz="2400" i="1">
                <a:latin typeface="+mn-lt"/>
              </a:rPr>
              <a:t>to N clients using </a:t>
            </a:r>
          </a:p>
          <a:p>
            <a:pPr algn="r">
              <a:lnSpc>
                <a:spcPct val="80000"/>
              </a:lnSpc>
            </a:pPr>
            <a:r>
              <a:rPr lang="en-US" altLang="en-US" sz="2400" i="1">
                <a:latin typeface="+mn-lt"/>
              </a:rPr>
              <a:t>client-server approach</a:t>
            </a:r>
            <a:r>
              <a:rPr lang="en-US" altLang="en-US" sz="2800">
                <a:latin typeface="+mn-lt"/>
              </a:rPr>
              <a:t> </a:t>
            </a:r>
            <a:endParaRPr lang="en-US" altLang="en-US" sz="320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696559" y="5279281"/>
            <a:ext cx="43436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a:latin typeface="+mn-lt"/>
              </a:rPr>
              <a:t> D</a:t>
            </a:r>
            <a:r>
              <a:rPr lang="en-US" altLang="en-US" sz="3200" i="1" baseline="-25000">
                <a:latin typeface="+mn-lt"/>
              </a:rPr>
              <a:t>c-s</a:t>
            </a:r>
            <a:r>
              <a:rPr lang="en-US" altLang="en-US" sz="3200" i="1">
                <a:latin typeface="+mn-lt"/>
              </a:rPr>
              <a:t> &gt; max{NF/u</a:t>
            </a:r>
            <a:r>
              <a:rPr lang="en-US" altLang="en-US" sz="3200" i="1" baseline="-25000">
                <a:latin typeface="+mn-lt"/>
              </a:rPr>
              <a:t>s,</a:t>
            </a:r>
            <a:r>
              <a:rPr lang="en-US" altLang="en-US" sz="3200" i="1">
                <a:latin typeface="+mn-lt"/>
              </a:rPr>
              <a:t>,F/d</a:t>
            </a:r>
            <a:r>
              <a:rPr lang="en-US" altLang="en-US" sz="3200" i="1" baseline="-25000">
                <a:latin typeface="+mn-lt"/>
              </a:rPr>
              <a:t>min</a:t>
            </a:r>
            <a:r>
              <a:rPr lang="en-US" altLang="en-US" sz="3200" i="1">
                <a:latin typeface="+mn-lt"/>
              </a:rPr>
              <a:t>}</a:t>
            </a:r>
            <a:r>
              <a:rPr lang="en-US" altLang="en-US" sz="3200" i="1">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593497"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P2P</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upload at least one copy:</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dirty="0">
                <a:latin typeface="+mn-lt"/>
              </a:rPr>
              <a:t>min client download time: </a:t>
            </a:r>
            <a:r>
              <a:rPr lang="en-US" altLang="en-US" sz="2400" i="1" dirty="0">
                <a:latin typeface="+mn-lt"/>
              </a:rPr>
              <a:t>F/</a:t>
            </a:r>
            <a:r>
              <a:rPr lang="en-US" altLang="en-US" sz="2400" i="1" dirty="0" err="1">
                <a:latin typeface="+mn-lt"/>
              </a:rPr>
              <a:t>d</a:t>
            </a:r>
            <a:r>
              <a:rPr lang="en-US" altLang="en-US" sz="2400" i="1" baseline="-25000" dirty="0" err="1">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d</a:t>
              </a:r>
              <a:r>
                <a:rPr lang="en-US" altLang="en-US" sz="1800" i="1" baseline="-2500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a:latin typeface="+mn-lt"/>
                </a:rPr>
                <a:t>u</a:t>
              </a:r>
              <a:r>
                <a:rPr lang="en-US" altLang="en-US" sz="1800" i="1" baseline="-2500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a:latin typeface="+mn-lt"/>
                </a:rPr>
                <a:t>F</a:t>
              </a:r>
              <a:endParaRPr lang="en-US" altLang="en-US" sz="1600" i="1" baseline="-2500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clients: </a:t>
            </a:r>
            <a:r>
              <a:rPr lang="en-US" altLang="en-US" sz="2800" dirty="0">
                <a:latin typeface="+mn-lt"/>
              </a:rPr>
              <a:t>as aggregate must download </a:t>
            </a:r>
            <a:r>
              <a:rPr lang="en-US" altLang="en-US" sz="2800" i="1" dirty="0">
                <a:latin typeface="+mn-lt"/>
              </a:rPr>
              <a:t>NF</a:t>
            </a:r>
            <a:r>
              <a:rPr lang="en-US" altLang="en-US" sz="2800" dirty="0">
                <a:latin typeface="+mn-lt"/>
              </a:rPr>
              <a:t> bits</a:t>
            </a:r>
          </a:p>
          <a:p>
            <a:pPr lvl="1">
              <a:lnSpc>
                <a:spcPct val="85000"/>
              </a:lnSpc>
              <a:buClr>
                <a:srgbClr val="000099"/>
              </a:buClr>
              <a:buSzTx/>
              <a:buFont typeface="Arial" panose="020B0604020202020204" pitchFamily="34" charset="0"/>
              <a:buChar char="•"/>
            </a:pPr>
            <a:r>
              <a:rPr lang="en-US" altLang="en-US" sz="2400" dirty="0">
                <a:latin typeface="+mn-lt"/>
              </a:rPr>
              <a:t>max upload rate (limiting max download rate) is </a:t>
            </a:r>
            <a:r>
              <a:rPr lang="en-US" altLang="en-US" sz="2400" i="1" dirty="0">
                <a:latin typeface="+mn-lt"/>
              </a:rPr>
              <a:t>u</a:t>
            </a:r>
            <a:r>
              <a:rPr lang="en-US" altLang="en-US" sz="2400" i="1" baseline="-25000" dirty="0">
                <a:latin typeface="+mn-lt"/>
              </a:rPr>
              <a:t>s</a:t>
            </a:r>
            <a:r>
              <a:rPr lang="en-US" altLang="en-US" sz="2400" i="1" dirty="0">
                <a:latin typeface="+mn-lt"/>
              </a:rPr>
              <a:t> + </a:t>
            </a:r>
            <a:r>
              <a:rPr lang="en-US" altLang="en-US" sz="2800" i="1" dirty="0">
                <a:latin typeface="Symbol" pitchFamily="2" charset="2"/>
              </a:rPr>
              <a:t>S</a:t>
            </a:r>
            <a:r>
              <a:rPr lang="en-US" altLang="en-US" sz="2400" i="1" dirty="0">
                <a:latin typeface="+mn-lt"/>
              </a:rPr>
              <a:t>u</a:t>
            </a:r>
            <a:r>
              <a:rPr lang="en-US" altLang="en-US" sz="24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dirty="0">
                <a:latin typeface="+mn-lt"/>
              </a:rPr>
              <a:t>time to  distribute F </a:t>
            </a:r>
          </a:p>
          <a:p>
            <a:pPr algn="r">
              <a:lnSpc>
                <a:spcPct val="80000"/>
              </a:lnSpc>
            </a:pPr>
            <a:r>
              <a:rPr lang="en-US" altLang="en-US" i="1" dirty="0">
                <a:latin typeface="+mn-lt"/>
              </a:rPr>
              <a:t>to N clients using </a:t>
            </a:r>
          </a:p>
          <a:p>
            <a:pPr algn="r">
              <a:lnSpc>
                <a:spcPct val="80000"/>
              </a:lnSpc>
            </a:pPr>
            <a:r>
              <a:rPr lang="en-US" altLang="en-US" i="1" dirty="0">
                <a:latin typeface="+mn-lt"/>
              </a:rPr>
              <a:t>P2P approach</a:t>
            </a:r>
            <a:r>
              <a:rPr lang="en-US" altLang="en-US" sz="2400" dirty="0">
                <a:latin typeface="+mn-lt"/>
              </a:rPr>
              <a:t> </a:t>
            </a:r>
            <a:endParaRPr lang="en-US" altLang="en-US" sz="28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4214018" y="5202837"/>
            <a:ext cx="62620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P2P</a:t>
            </a:r>
            <a:r>
              <a:rPr lang="en-US" altLang="en-US" sz="3200" i="1" dirty="0">
                <a:latin typeface="+mn-lt"/>
              </a:rPr>
              <a:t> &gt; max{F/</a:t>
            </a:r>
            <a:r>
              <a:rPr lang="en-US" altLang="en-US" sz="3200" i="1" dirty="0" err="1">
                <a:latin typeface="+mn-lt"/>
              </a:rPr>
              <a:t>u</a:t>
            </a:r>
            <a:r>
              <a:rPr lang="en-US" altLang="en-US" sz="3200" i="1" baseline="-25000" dirty="0" err="1">
                <a:latin typeface="+mn-lt"/>
              </a:rPr>
              <a:t>s,</a:t>
            </a:r>
            <a:r>
              <a:rPr lang="en-US" altLang="en-US" sz="3200" i="1" dirty="0" err="1">
                <a:latin typeface="+mn-lt"/>
              </a:rPr>
              <a:t>,F</a:t>
            </a:r>
            <a:r>
              <a:rPr lang="en-US" altLang="en-US" sz="3200" i="1" dirty="0">
                <a:latin typeface="+mn-lt"/>
              </a:rPr>
              <a:t>/</a:t>
            </a:r>
            <a:r>
              <a:rPr lang="en-US" altLang="en-US" sz="3200" i="1" dirty="0" err="1">
                <a:latin typeface="+mn-lt"/>
              </a:rPr>
              <a:t>d</a:t>
            </a:r>
            <a:r>
              <a:rPr lang="en-US" altLang="en-US" sz="3200" i="1" baseline="-25000" dirty="0" err="1">
                <a:latin typeface="+mn-lt"/>
              </a:rPr>
              <a:t>min</a:t>
            </a:r>
            <a:r>
              <a:rPr lang="en-US" altLang="en-US" sz="3200" i="1" baseline="-25000" dirty="0">
                <a:latin typeface="+mn-lt"/>
              </a:rPr>
              <a:t>,</a:t>
            </a:r>
            <a:r>
              <a:rPr lang="en-US" altLang="en-US" sz="3200" i="1" dirty="0">
                <a:latin typeface="+mn-lt"/>
              </a:rPr>
              <a:t>,NF/(</a:t>
            </a:r>
            <a:r>
              <a:rPr lang="en-US" altLang="en-US" sz="2800" i="1" dirty="0">
                <a:latin typeface="+mn-lt"/>
              </a:rPr>
              <a:t>u</a:t>
            </a:r>
            <a:r>
              <a:rPr lang="en-US" altLang="en-US" sz="2800" i="1" baseline="-25000" dirty="0">
                <a:latin typeface="+mn-lt"/>
              </a:rPr>
              <a:t>s</a:t>
            </a:r>
            <a:r>
              <a:rPr lang="en-US" altLang="en-US" sz="2800" i="1" dirty="0">
                <a:latin typeface="+mn-lt"/>
              </a:rPr>
              <a:t> + </a:t>
            </a:r>
            <a:r>
              <a:rPr lang="en-US" altLang="en-US" sz="3200" i="1" dirty="0">
                <a:latin typeface="Symbol" pitchFamily="2" charset="2"/>
              </a:rPr>
              <a:t>S</a:t>
            </a:r>
            <a:r>
              <a:rPr lang="en-US" altLang="en-US" sz="2800" i="1" dirty="0">
                <a:latin typeface="+mn-lt"/>
              </a:rPr>
              <a:t>u</a:t>
            </a:r>
            <a:r>
              <a:rPr lang="en-US" altLang="en-US" sz="2800" i="1" baseline="-25000" dirty="0">
                <a:latin typeface="+mn-lt"/>
              </a:rPr>
              <a:t>i</a:t>
            </a:r>
            <a:r>
              <a:rPr lang="en-US" altLang="en-US" sz="3200" dirty="0">
                <a:latin typeface="+mn-lt"/>
              </a:rPr>
              <a:t>)</a:t>
            </a:r>
            <a:r>
              <a:rPr lang="en-US" altLang="en-US" sz="3200" i="1" dirty="0">
                <a:latin typeface="+mn-lt"/>
              </a:rPr>
              <a:t>}</a:t>
            </a:r>
            <a:r>
              <a:rPr lang="en-US" altLang="en-US" sz="32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3027135"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a:t>
              </a:r>
              <a:r>
                <a:rPr lang="en-US" altLang="en-US" sz="2400" i="1" dirty="0">
                  <a:latin typeface="+mn-lt"/>
                </a:rPr>
                <a:t>N</a:t>
              </a:r>
              <a:r>
                <a:rPr lang="en-US" altLang="en-US" sz="24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77</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client upload rate =</a:t>
            </a:r>
            <a:r>
              <a:rPr lang="en-US" altLang="en-US" sz="2400" i="1" dirty="0">
                <a:latin typeface="+mn-lt"/>
              </a:rPr>
              <a:t> u</a:t>
            </a:r>
            <a:r>
              <a:rPr lang="en-US" altLang="en-US" sz="2400" dirty="0">
                <a:latin typeface="+mn-lt"/>
              </a:rPr>
              <a:t>,  </a:t>
            </a:r>
            <a:r>
              <a:rPr lang="en-US" altLang="en-US" sz="2400" i="1" dirty="0">
                <a:latin typeface="+mn-lt"/>
              </a:rPr>
              <a:t>F/u </a:t>
            </a:r>
            <a:r>
              <a:rPr lang="en-US" altLang="en-US" sz="2400" dirty="0">
                <a:latin typeface="+mn-lt"/>
              </a:rPr>
              <a:t>= 1 hour,  </a:t>
            </a:r>
            <a:r>
              <a:rPr lang="en-US" altLang="en-US" sz="2400" i="1" dirty="0">
                <a:latin typeface="+mn-lt"/>
              </a:rPr>
              <a:t>u</a:t>
            </a:r>
            <a:r>
              <a:rPr lang="en-US" altLang="en-US" sz="2400" i="1" baseline="-25000" dirty="0">
                <a:latin typeface="+mn-lt"/>
              </a:rPr>
              <a:t>s</a:t>
            </a:r>
            <a:r>
              <a:rPr lang="en-US" altLang="en-US" sz="2400" i="1" dirty="0">
                <a:latin typeface="+mn-lt"/>
              </a:rPr>
              <a:t> = 10u,  </a:t>
            </a:r>
            <a:r>
              <a:rPr lang="en-US" altLang="en-US" sz="2400" i="1" dirty="0" err="1">
                <a:latin typeface="+mn-lt"/>
              </a:rPr>
              <a:t>d</a:t>
            </a:r>
            <a:r>
              <a:rPr lang="en-US" altLang="en-US" sz="2400" i="1" baseline="-25000" dirty="0" err="1">
                <a:latin typeface="+mn-lt"/>
              </a:rPr>
              <a:t>min</a:t>
            </a:r>
            <a:r>
              <a:rPr lang="en-US" altLang="en-US" sz="2400" i="1" dirty="0">
                <a:latin typeface="+mn-lt"/>
              </a:rPr>
              <a:t> ≥ u</a:t>
            </a:r>
            <a:r>
              <a:rPr lang="en-US" altLang="en-US" sz="24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spid="_x0000_s31837" name="Chart" r:id="rId4" imgW="7734300" imgH="5295900" progId="Excel.Chart.8">
                  <p:embed/>
                </p:oleObj>
              </mc:Choice>
              <mc:Fallback>
                <p:oleObj name="Chart" r:id="rId4"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78</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dirty="0">
                <a:latin typeface="+mn-lt"/>
              </a:rPr>
              <a:t>file divided into 256Kb chunks</a:t>
            </a:r>
          </a:p>
          <a:p>
            <a:pPr>
              <a:buClr>
                <a:srgbClr val="000099"/>
              </a:buClr>
              <a:buSzPct val="100000"/>
              <a:buFont typeface="Wingdings" pitchFamily="2" charset="2"/>
              <a:buChar char="§"/>
            </a:pPr>
            <a:r>
              <a:rPr lang="en-US" altLang="en-US" sz="2800" dirty="0">
                <a:latin typeface="+mn-lt"/>
              </a:rPr>
              <a:t>peers in torrent send/receive file chunks</a:t>
            </a:r>
            <a:endParaRPr lang="en-US" altLang="en-US" sz="32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dirty="0">
                <a:solidFill>
                  <a:srgbClr val="CC0000"/>
                </a:solidFill>
                <a:latin typeface="+mn-lt"/>
              </a:rPr>
              <a:t>tracker:</a:t>
            </a:r>
            <a:r>
              <a:rPr lang="en-US" altLang="en-US" sz="2800" dirty="0">
                <a:latin typeface="+mn-lt"/>
              </a:rPr>
              <a:t> </a:t>
            </a:r>
            <a:r>
              <a:rPr lang="en-US" altLang="en-US" sz="2400" dirty="0">
                <a:latin typeface="+mn-lt"/>
              </a:rPr>
              <a:t>tracks peers </a:t>
            </a:r>
          </a:p>
          <a:p>
            <a:pPr eaLnBrk="1" hangingPunct="1">
              <a:lnSpc>
                <a:spcPct val="85000"/>
              </a:lnSpc>
              <a:spcBef>
                <a:spcPct val="0"/>
              </a:spcBef>
              <a:buClrTx/>
              <a:buSzTx/>
              <a:buFontTx/>
              <a:buNone/>
            </a:pPr>
            <a:r>
              <a:rPr lang="en-US" altLang="en-US" sz="24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712401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dirty="0">
                <a:solidFill>
                  <a:srgbClr val="CC0000"/>
                </a:solidFill>
                <a:latin typeface="+mn-lt"/>
              </a:rPr>
              <a:t>torrent:</a:t>
            </a:r>
            <a:r>
              <a:rPr lang="en-US" altLang="en-US" sz="2800" dirty="0">
                <a:latin typeface="+mn-lt"/>
              </a:rPr>
              <a:t> </a:t>
            </a:r>
            <a:r>
              <a:rPr lang="en-US" altLang="en-US" sz="24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obtains list</a:t>
            </a:r>
          </a:p>
          <a:p>
            <a:pPr eaLnBrk="1" hangingPunct="1">
              <a:spcBef>
                <a:spcPct val="0"/>
              </a:spcBef>
              <a:buClrTx/>
              <a:buSzTx/>
              <a:buFontTx/>
              <a:buNone/>
            </a:pPr>
            <a:r>
              <a:rPr lang="en-US" altLang="en-US" sz="180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a:latin typeface="+mn-lt"/>
              </a:rPr>
              <a:t>… and begins exchanging </a:t>
            </a:r>
          </a:p>
          <a:p>
            <a:pPr eaLnBrk="1" hangingPunct="1">
              <a:spcBef>
                <a:spcPct val="0"/>
              </a:spcBef>
              <a:buClrTx/>
              <a:buSzTx/>
              <a:buFontTx/>
              <a:buNone/>
            </a:pPr>
            <a:r>
              <a:rPr lang="en-US" altLang="en-US" sz="180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79</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None/>
            </a:pPr>
            <a:r>
              <a:rPr lang="en-US" altLang="en-US" sz="3200" i="1" dirty="0">
                <a:solidFill>
                  <a:srgbClr val="CC0000"/>
                </a:solidFill>
                <a:ea typeface="ＭＳ Ｐゴシック" panose="020B0600070205080204" pitchFamily="34" charset="-128"/>
              </a:rPr>
              <a:t>process:</a:t>
            </a:r>
            <a:r>
              <a:rPr lang="en-US" altLang="en-US" sz="3200" dirty="0">
                <a:ea typeface="ＭＳ Ｐゴシック" panose="020B0600070205080204" pitchFamily="34" charset="-128"/>
              </a:rPr>
              <a:t> program running within a host</a:t>
            </a:r>
          </a:p>
          <a:p>
            <a:r>
              <a:rPr lang="en-US" altLang="en-US" sz="3200" dirty="0">
                <a:ea typeface="ＭＳ Ｐゴシック" panose="020B0600070205080204" pitchFamily="34" charset="-128"/>
              </a:rPr>
              <a:t>within same host, two processes communicate using  </a:t>
            </a:r>
            <a:r>
              <a:rPr lang="en-US" altLang="en-US" sz="3200" dirty="0">
                <a:solidFill>
                  <a:srgbClr val="CC0000"/>
                </a:solidFill>
                <a:ea typeface="ＭＳ Ｐゴシック" panose="020B0600070205080204" pitchFamily="34" charset="-128"/>
              </a:rPr>
              <a:t>inter-process communication</a:t>
            </a:r>
            <a:r>
              <a:rPr lang="en-US" altLang="en-US" sz="3200" dirty="0">
                <a:ea typeface="ＭＳ Ｐゴシック" panose="020B0600070205080204" pitchFamily="34" charset="-128"/>
              </a:rPr>
              <a:t> (defined by OS)</a:t>
            </a:r>
          </a:p>
          <a:p>
            <a:r>
              <a:rPr lang="en-US" altLang="en-US" sz="3200" dirty="0">
                <a:ea typeface="ＭＳ Ｐゴシック" panose="020B0600070205080204" pitchFamily="34" charset="-128"/>
              </a:rPr>
              <a:t>processes in different hosts communicate by exchanging </a:t>
            </a:r>
            <a:r>
              <a:rPr lang="en-US" altLang="en-US" sz="3200" dirty="0">
                <a:solidFill>
                  <a:srgbClr val="CC0000"/>
                </a:solidFill>
                <a:ea typeface="ＭＳ Ｐゴシック" panose="020B0600070205080204" pitchFamily="34" charset="-128"/>
              </a:rPr>
              <a:t>messages</a:t>
            </a:r>
          </a:p>
          <a:p>
            <a:endParaRPr lang="en-US" sz="36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a:t>
            </a:fld>
            <a:endParaRPr lang="en-US" dirty="0"/>
          </a:p>
        </p:txBody>
      </p:sp>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buFont typeface="Wingdings" pitchFamily="2" charset="2"/>
              <a:buNone/>
            </a:pPr>
            <a:r>
              <a:rPr lang="en-US" altLang="en-US" i="1" dirty="0">
                <a:solidFill>
                  <a:srgbClr val="CC0000"/>
                </a:solidFill>
                <a:ea typeface="ＭＳ Ｐゴシック" panose="020B0600070205080204" pitchFamily="34" charset="-128"/>
              </a:rPr>
              <a:t>client process:</a:t>
            </a:r>
            <a:r>
              <a:rPr lang="en-US" altLang="en-US" dirty="0">
                <a:ea typeface="ＭＳ Ｐゴシック" panose="020B0600070205080204" pitchFamily="34" charset="-128"/>
              </a:rPr>
              <a:t> </a:t>
            </a:r>
            <a:r>
              <a:rPr lang="en-US" altLang="en-US" sz="2400" dirty="0">
                <a:ea typeface="ＭＳ Ｐゴシック" panose="020B0600070205080204" pitchFamily="34" charset="-128"/>
              </a:rPr>
              <a:t>process that initiates communication</a:t>
            </a:r>
          </a:p>
          <a:p>
            <a:pPr>
              <a:spcBef>
                <a:spcPts val="400"/>
              </a:spcBef>
              <a:buFont typeface="Wingdings" pitchFamily="2" charset="2"/>
              <a:buNone/>
            </a:pPr>
            <a:r>
              <a:rPr lang="en-US" altLang="en-US" i="1" dirty="0">
                <a:solidFill>
                  <a:srgbClr val="CC0000"/>
                </a:solidFill>
                <a:ea typeface="ＭＳ Ｐゴシック" panose="020B0600070205080204" pitchFamily="34" charset="-128"/>
              </a:rPr>
              <a:t>server process:</a:t>
            </a:r>
            <a:r>
              <a:rPr lang="en-US" altLang="en-US" dirty="0">
                <a:ea typeface="ＭＳ Ｐゴシック" panose="020B0600070205080204" pitchFamily="34" charset="-128"/>
              </a:rPr>
              <a:t> </a:t>
            </a:r>
            <a:r>
              <a:rPr lang="en-US" altLang="en-US" sz="2400" dirty="0">
                <a:ea typeface="ＭＳ Ｐゴシック" panose="020B0600070205080204" pitchFamily="34" charset="-128"/>
              </a:rPr>
              <a:t>process that waits to be contacted</a:t>
            </a:r>
            <a:endParaRPr lang="en-US" altLang="en-US" dirty="0">
              <a:ea typeface="ＭＳ Ｐゴシック" panose="020B0600070205080204" pitchFamily="34" charset="-128"/>
            </a:endParaRPr>
          </a:p>
          <a:p>
            <a:pPr>
              <a:buFont typeface="Wingdings" pitchFamily="2" charset="2"/>
              <a:buNone/>
            </a:pPr>
            <a:endParaRPr lang="en-US" altLang="en-US" dirty="0">
              <a:ea typeface="ＭＳ Ｐゴシック" panose="020B0600070205080204" pitchFamily="34" charset="-128"/>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buClr>
                <a:srgbClr val="000099"/>
              </a:buClr>
              <a:buSzPct val="100000"/>
              <a:buFont typeface="Wingdings" pitchFamily="2" charset="2"/>
              <a:buChar char="§"/>
            </a:pPr>
            <a:r>
              <a:rPr lang="en-US" altLang="en-US" sz="2800" dirty="0">
                <a:latin typeface="+mn-lt"/>
              </a:rPr>
              <a:t>note: applications with P2P architectures have client processes &amp; server processes</a:t>
            </a: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latin typeface="+mn-lt"/>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a:latin typeface="+mn-lt"/>
              </a:rPr>
              <a:t>clients, servers</a:t>
            </a:r>
          </a:p>
        </p:txBody>
      </p:sp>
    </p:spTree>
    <p:extLst>
      <p:ext uri="{BB962C8B-B14F-4D97-AF65-F5344CB8AC3E}">
        <p14:creationId xmlns:p14="http://schemas.microsoft.com/office/powerpoint/2010/main" val="2438834391"/>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7" y="1548887"/>
            <a:ext cx="5988276"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dirty="0">
                <a:latin typeface="+mn-lt"/>
                <a:ea typeface="ＭＳ Ｐゴシック" panose="020B0600070205080204" pitchFamily="34" charset="-128"/>
              </a:rPr>
              <a:t>peer joining torrent: </a:t>
            </a:r>
          </a:p>
          <a:p>
            <a:pPr marL="681038" lvl="1" indent="-223838"/>
            <a:r>
              <a:rPr lang="en-US" altLang="en-US" kern="0" dirty="0">
                <a:latin typeface="+mn-lt"/>
                <a:ea typeface="ＭＳ Ｐゴシック" panose="020B0600070205080204" pitchFamily="34" charset="-128"/>
              </a:rPr>
              <a:t>has no chunks, but will accumulate them over time from other peers</a:t>
            </a:r>
          </a:p>
          <a:p>
            <a:pPr marL="681038" lvl="1" indent="-223838"/>
            <a:r>
              <a:rPr lang="en-US" altLang="en-US" kern="0" dirty="0">
                <a:latin typeface="+mn-lt"/>
                <a:ea typeface="ＭＳ Ｐゴシック" panose="020B0600070205080204" pitchFamily="34" charset="-128"/>
              </a:rPr>
              <a:t>registers with tracker to get list of peers, connects to subset of peers (</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neighbors</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a:t>
            </a:r>
            <a:endParaRPr lang="en-US" altLang="en-US"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dirty="0">
                <a:solidFill>
                  <a:srgbClr val="CC0000"/>
                </a:solidFill>
                <a:latin typeface="+mn-lt"/>
              </a:rPr>
              <a:t>churn:</a:t>
            </a:r>
            <a:r>
              <a:rPr lang="en-US" altLang="en-US" sz="28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80</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dirty="0">
                <a:solidFill>
                  <a:srgbClr val="CC0000"/>
                </a:solidFill>
              </a:rPr>
              <a:t>Requesting chunks:</a:t>
            </a:r>
          </a:p>
          <a:p>
            <a:pPr marL="406400" indent="-276225">
              <a:buFont typeface="Wingdings" charset="2"/>
              <a:buChar char="§"/>
              <a:defRPr/>
            </a:pPr>
            <a:r>
              <a:rPr lang="en-US" dirty="0"/>
              <a:t>at any given time, different peers have different subsets of file chunks</a:t>
            </a:r>
          </a:p>
          <a:p>
            <a:pPr marL="406400" indent="-276225">
              <a:buFont typeface="Wingdings" charset="2"/>
              <a:buChar char="§"/>
              <a:defRPr/>
            </a:pPr>
            <a:r>
              <a:rPr lang="en-US" dirty="0"/>
              <a:t>periodically, Alice asks each peer for list of chunks that they have</a:t>
            </a:r>
          </a:p>
          <a:p>
            <a:pPr marL="406400" indent="-276225">
              <a:buFont typeface="Wingdings" charset="2"/>
              <a:buChar char="§"/>
              <a:defRPr/>
            </a:pPr>
            <a:r>
              <a:rPr lang="en-US"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dirty="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dirty="0">
                <a:latin typeface="+mn-lt"/>
              </a:rPr>
              <a:t>Alice sends chunks to those four peers currently sending her chunks </a:t>
            </a:r>
            <a:r>
              <a:rPr lang="en-US" altLang="en-US" sz="2800" i="1" dirty="0">
                <a:latin typeface="+mn-lt"/>
              </a:rPr>
              <a:t>at highest rate</a:t>
            </a:r>
            <a:r>
              <a:rPr lang="en-US" altLang="en-US" sz="2800" dirty="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re-evaluate top 4 every10 secs</a:t>
            </a:r>
          </a:p>
          <a:p>
            <a:pPr marL="471488" indent="-341313">
              <a:lnSpc>
                <a:spcPct val="90000"/>
              </a:lnSpc>
              <a:spcBef>
                <a:spcPts val="400"/>
              </a:spcBef>
              <a:buClr>
                <a:srgbClr val="000099"/>
              </a:buClr>
              <a:buSzPct val="100000"/>
              <a:buFont typeface="Wingdings" pitchFamily="2" charset="2"/>
              <a:buChar char="§"/>
            </a:pPr>
            <a:r>
              <a:rPr lang="en-US" altLang="en-US" sz="2800" dirty="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dirty="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newly chosen peer may join top 4</a:t>
            </a:r>
          </a:p>
          <a:p>
            <a:pPr>
              <a:buClr>
                <a:srgbClr val="000099"/>
              </a:buClr>
              <a:buSzTx/>
              <a:buFont typeface="Wingdings" pitchFamily="2" charset="2"/>
              <a:buChar char="§"/>
            </a:pPr>
            <a:endParaRPr lang="en-US" altLang="en-US"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81</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(1) Alice “</a:t>
            </a:r>
            <a:r>
              <a:rPr lang="en-US" altLang="ja-JP" sz="2400" dirty="0">
                <a:latin typeface="+mn-lt"/>
              </a:rPr>
              <a:t>optimistically unchokes” Bob</a:t>
            </a:r>
            <a:endParaRPr lang="en-US" altLang="en-US" sz="24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(2) Alice becomes one of Bob’</a:t>
            </a:r>
            <a:r>
              <a:rPr lang="en-US" altLang="ja-JP" sz="2400" dirty="0">
                <a:latin typeface="+mn-lt"/>
              </a:rPr>
              <a:t>s top-four providers; Bob reciprocates</a:t>
            </a:r>
            <a:endParaRPr lang="en-US" altLang="en-US" sz="24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(3) Bob becomes one of Alice’</a:t>
            </a:r>
            <a:r>
              <a:rPr lang="en-US" altLang="ja-JP" sz="2400" dirty="0">
                <a:latin typeface="+mn-lt"/>
              </a:rPr>
              <a:t>s top-four providers</a:t>
            </a:r>
            <a:endParaRPr lang="en-US" altLang="en-US" sz="24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dirty="0">
                <a:latin typeface="+mn-lt"/>
              </a:rPr>
              <a:t>higher upload rate:</a:t>
            </a:r>
            <a:r>
              <a:rPr lang="en-US" altLang="en-US" sz="24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82</a:t>
            </a:fld>
            <a:endParaRPr lang="en-US" dirty="0"/>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83</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676400"/>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endParaRPr lang="en-US" altLang="en-US" sz="2800" dirty="0">
              <a:latin typeface="+mn-lt"/>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939800" y="1452782"/>
            <a:ext cx="9225965" cy="4821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indent="-341313">
              <a:buClr>
                <a:srgbClr val="0000A3"/>
              </a:buClr>
              <a:buSzPct val="100000"/>
              <a:buFont typeface="Wingdings" pitchFamily="2" charset="2"/>
              <a:buChar char="§"/>
            </a:pPr>
            <a:r>
              <a:rPr lang="en-US" altLang="en-US" sz="3200" dirty="0">
                <a:latin typeface="+mn-lt"/>
              </a:rPr>
              <a:t>stream video traffic: major consumer of Internet bandwidth</a:t>
            </a:r>
          </a:p>
          <a:p>
            <a:pPr lvl="1">
              <a:buClr>
                <a:srgbClr val="000099"/>
              </a:buClr>
              <a:buSzPct val="100000"/>
              <a:buFont typeface="Arial" panose="020B0604020202020204" pitchFamily="34" charset="0"/>
              <a:buChar char="•"/>
            </a:pPr>
            <a:r>
              <a:rPr lang="en-US" altLang="en-US" sz="2800" dirty="0">
                <a:latin typeface="+mn-lt"/>
              </a:rPr>
              <a:t>Netflix, YouTube, Amazon Prime: 80% of residential ISP traffic </a:t>
            </a:r>
            <a:r>
              <a:rPr lang="en-US" altLang="en-US" dirty="0">
                <a:latin typeface="+mn-lt"/>
              </a:rPr>
              <a:t>(2020)</a:t>
            </a:r>
          </a:p>
          <a:p>
            <a:pPr>
              <a:buClr>
                <a:srgbClr val="000099"/>
              </a:buClr>
              <a:buSzPct val="100000"/>
              <a:buFont typeface="Wingdings" pitchFamily="2" charset="2"/>
              <a:buChar char="§"/>
            </a:pPr>
            <a:r>
              <a:rPr lang="en-US" altLang="en-US" sz="3200" dirty="0">
                <a:latin typeface="+mn-lt"/>
              </a:rPr>
              <a:t>challenge:  scale - how to reach ~1B users?</a:t>
            </a:r>
            <a:endParaRPr lang="en-US" altLang="en-US" sz="2800" dirty="0">
              <a:latin typeface="+mn-lt"/>
            </a:endParaRPr>
          </a:p>
          <a:p>
            <a:pPr lvl="1">
              <a:buClr>
                <a:srgbClr val="000099"/>
              </a:buClr>
              <a:buSzPct val="100000"/>
              <a:buFont typeface="Arial" panose="020B0604020202020204" pitchFamily="34" charset="0"/>
              <a:buChar char="•"/>
            </a:pPr>
            <a:r>
              <a:rPr lang="en-US" altLang="en-US" sz="2800" dirty="0">
                <a:latin typeface="+mn-lt"/>
              </a:rPr>
              <a:t>single mega-video server won’t work (why?)</a:t>
            </a:r>
          </a:p>
          <a:p>
            <a:pPr>
              <a:buClr>
                <a:srgbClr val="000099"/>
              </a:buClr>
              <a:buSzPct val="100000"/>
              <a:buFont typeface="Wingdings" pitchFamily="2" charset="2"/>
              <a:buChar char="§"/>
            </a:pPr>
            <a:r>
              <a:rPr lang="en-US" altLang="en-US" sz="3200" dirty="0">
                <a:latin typeface="+mn-lt"/>
              </a:rPr>
              <a:t>challenge: heterogeneity</a:t>
            </a:r>
          </a:p>
          <a:p>
            <a:pPr lvl="1">
              <a:buClr>
                <a:srgbClr val="000099"/>
              </a:buClr>
              <a:buSzPct val="100000"/>
              <a:buFont typeface="Wingdings" pitchFamily="2" charset="2"/>
              <a:buChar char="§"/>
            </a:pPr>
            <a:r>
              <a:rPr lang="en-US" altLang="en-US" sz="2800" dirty="0">
                <a:latin typeface="+mn-lt"/>
              </a:rPr>
              <a:t>different users have different capabilities (e.g., wired versus mobile; bandwidth rich versus bandwidth poor)</a:t>
            </a:r>
          </a:p>
          <a:p>
            <a:pPr>
              <a:buClr>
                <a:srgbClr val="000099"/>
              </a:buClr>
              <a:buSzPct val="100000"/>
              <a:buFont typeface="Wingdings" pitchFamily="2" charset="2"/>
              <a:buChar char="§"/>
            </a:pPr>
            <a:r>
              <a:rPr lang="en-US" altLang="en-US" sz="3200" i="1" dirty="0">
                <a:solidFill>
                  <a:srgbClr val="CC0000"/>
                </a:solidFill>
                <a:latin typeface="+mn-lt"/>
              </a:rPr>
              <a:t>solution: </a:t>
            </a:r>
            <a:r>
              <a:rPr lang="en-US" altLang="en-US" sz="3200" i="1" dirty="0">
                <a:solidFill>
                  <a:srgbClr val="C00000"/>
                </a:solidFill>
                <a:latin typeface="+mn-lt"/>
              </a:rPr>
              <a:t>distributed, application-level infrastructure</a:t>
            </a:r>
          </a:p>
        </p:txBody>
      </p:sp>
      <p:grpSp>
        <p:nvGrpSpPr>
          <p:cNvPr id="3" name="Group 2">
            <a:extLst>
              <a:ext uri="{FF2B5EF4-FFF2-40B4-BE49-F238E27FC236}">
                <a16:creationId xmlns:a16="http://schemas.microsoft.com/office/drawing/2014/main" id="{F7490FE7-7B64-5842-93B2-68157E0F2658}"/>
              </a:ext>
            </a:extLst>
          </p:cNvPr>
          <p:cNvGrpSpPr/>
          <p:nvPr/>
        </p:nvGrpSpPr>
        <p:grpSpPr>
          <a:xfrm>
            <a:off x="9518829" y="990600"/>
            <a:ext cx="2671762" cy="4033838"/>
            <a:chOff x="9219616" y="1676400"/>
            <a:chExt cx="2671762" cy="4033838"/>
          </a:xfrm>
        </p:grpSpPr>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219616" y="3865563"/>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641891" y="1676400"/>
              <a:ext cx="1779587" cy="110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0002253" y="2740025"/>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8" name="Picture 4">
              <a:extLst>
                <a:ext uri="{FF2B5EF4-FFF2-40B4-BE49-F238E27FC236}">
                  <a16:creationId xmlns:a16="http://schemas.microsoft.com/office/drawing/2014/main" id="{68F0931E-27CB-E148-ABF8-CC9A9219BCCB}"/>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0008603" y="3571875"/>
              <a:ext cx="1211263"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9989553" y="5002213"/>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2" name="Slide Number Placeholder 2">
            <a:extLst>
              <a:ext uri="{FF2B5EF4-FFF2-40B4-BE49-F238E27FC236}">
                <a16:creationId xmlns:a16="http://schemas.microsoft.com/office/drawing/2014/main" id="{778DC1F5-CFC6-C84D-B62C-BC2BAD0FC65C}"/>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84</a:t>
            </a:fld>
            <a:endParaRPr lang="en-US" dirty="0"/>
          </a:p>
        </p:txBody>
      </p:sp>
    </p:spTree>
    <p:extLst>
      <p:ext uri="{BB962C8B-B14F-4D97-AF65-F5344CB8AC3E}">
        <p14:creationId xmlns:p14="http://schemas.microsoft.com/office/powerpoint/2010/main" val="149796914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video: sequence of images displayed at constant rate</a:t>
            </a:r>
          </a:p>
          <a:p>
            <a:pPr lvl="1"/>
            <a:r>
              <a:rPr lang="en-US" altLang="en-US" sz="2800" dirty="0">
                <a:ea typeface="ＭＳ Ｐゴシック" panose="020B0600070205080204" pitchFamily="34" charset="-128"/>
              </a:rPr>
              <a:t>e.g., 24 images/sec</a:t>
            </a:r>
          </a:p>
          <a:p>
            <a:r>
              <a:rPr lang="en-US" altLang="en-US" dirty="0">
                <a:ea typeface="ＭＳ Ｐゴシック" panose="020B0600070205080204" pitchFamily="34" charset="-128"/>
              </a:rPr>
              <a:t>digital image: array of pixels</a:t>
            </a:r>
          </a:p>
          <a:p>
            <a:pPr lvl="1"/>
            <a:r>
              <a:rPr lang="en-US" altLang="en-US" sz="2800" dirty="0">
                <a:ea typeface="ＭＳ Ｐゴシック" panose="020B0600070205080204" pitchFamily="34" charset="-128"/>
              </a:rPr>
              <a:t>each pixel represented by bits</a:t>
            </a:r>
          </a:p>
          <a:p>
            <a:r>
              <a:rPr lang="en-US" altLang="en-US" dirty="0">
                <a:ea typeface="ＭＳ Ｐゴシック" panose="020B0600070205080204" pitchFamily="34" charset="-128"/>
              </a:rPr>
              <a:t>coding: use redundancy </a:t>
            </a:r>
            <a:r>
              <a:rPr lang="en-US" altLang="en-US" i="1" dirty="0">
                <a:solidFill>
                  <a:srgbClr val="CC0000"/>
                </a:solidFill>
                <a:ea typeface="ＭＳ Ｐゴシック" panose="020B0600070205080204" pitchFamily="34" charset="-128"/>
              </a:rPr>
              <a:t>within</a:t>
            </a:r>
            <a:r>
              <a:rPr lang="en-US" altLang="en-US" dirty="0">
                <a:ea typeface="ＭＳ Ｐゴシック" panose="020B0600070205080204" pitchFamily="34" charset="-128"/>
              </a:rPr>
              <a:t> and </a:t>
            </a:r>
            <a:r>
              <a:rPr lang="en-US" altLang="en-US" i="1" dirty="0">
                <a:solidFill>
                  <a:srgbClr val="CC0000"/>
                </a:solidFill>
                <a:ea typeface="ＭＳ Ｐゴシック" panose="020B0600070205080204" pitchFamily="34" charset="-128"/>
              </a:rPr>
              <a:t>between</a:t>
            </a:r>
            <a:r>
              <a:rPr lang="en-US" altLang="en-US"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images to decrease # bits used to encode image</a:t>
            </a:r>
          </a:p>
          <a:p>
            <a:pPr lvl="1"/>
            <a:r>
              <a:rPr lang="en-US" altLang="en-US" sz="2800" dirty="0">
                <a:ea typeface="ＭＳ Ｐゴシック" panose="020B0600070205080204" pitchFamily="34" charset="-128"/>
              </a:rPr>
              <a:t>spatial (within image)</a:t>
            </a:r>
          </a:p>
          <a:p>
            <a:pPr lvl="1"/>
            <a:r>
              <a:rPr lang="en-US" altLang="en-US" sz="2800" dirty="0">
                <a:ea typeface="ＭＳ Ｐゴシック" panose="020B0600070205080204" pitchFamily="34" charset="-128"/>
              </a:rPr>
              <a:t>temporal (from one image to next)</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spatial coding example: </a:t>
                </a:r>
                <a:r>
                  <a:rPr lang="en-US" altLang="en-US" sz="1400">
                    <a:cs typeface="Arial" panose="020B0604020202020204" pitchFamily="34" charset="0"/>
                  </a:rPr>
                  <a:t>instead of sending</a:t>
                </a:r>
                <a:r>
                  <a:rPr lang="en-US" altLang="en-US" sz="1400" i="1">
                    <a:cs typeface="Arial" panose="020B0604020202020204" pitchFamily="34" charset="0"/>
                  </a:rPr>
                  <a:t> N </a:t>
                </a:r>
                <a:r>
                  <a:rPr lang="en-US" altLang="en-US" sz="1400">
                    <a:cs typeface="Arial" panose="020B0604020202020204" pitchFamily="34" charset="0"/>
                  </a:rPr>
                  <a:t>values of same color (all purple), send only two values: color  value (</a:t>
                </a:r>
                <a:r>
                  <a:rPr lang="en-US" altLang="en-US" sz="1400" i="1">
                    <a:cs typeface="Arial" panose="020B0604020202020204" pitchFamily="34" charset="0"/>
                  </a:rPr>
                  <a:t>purple)  and number of repeated values (</a:t>
                </a:r>
                <a:r>
                  <a:rPr lang="en-US" altLang="en-US" sz="1400">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temporal coding example: </a:t>
              </a:r>
              <a:r>
                <a:rPr lang="en-US" altLang="en-US" sz="1400">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Slide Number Placeholder 2">
            <a:extLst>
              <a:ext uri="{FF2B5EF4-FFF2-40B4-BE49-F238E27FC236}">
                <a16:creationId xmlns:a16="http://schemas.microsoft.com/office/drawing/2014/main" id="{98818CCE-C2E3-A64D-BE24-49D6D456549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85</a:t>
            </a:fld>
            <a:endParaRPr lang="en-US" dirty="0"/>
          </a:p>
        </p:txBody>
      </p:sp>
    </p:spTree>
    <p:extLst>
      <p:ext uri="{BB962C8B-B14F-4D97-AF65-F5344CB8AC3E}">
        <p14:creationId xmlns:p14="http://schemas.microsoft.com/office/powerpoint/2010/main" val="3766141405"/>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spatial coding example: </a:t>
                </a:r>
                <a:r>
                  <a:rPr lang="en-US" altLang="en-US" sz="1400">
                    <a:cs typeface="Arial" panose="020B0604020202020204" pitchFamily="34" charset="0"/>
                  </a:rPr>
                  <a:t>instead of sending</a:t>
                </a:r>
                <a:r>
                  <a:rPr lang="en-US" altLang="en-US" sz="1400" i="1">
                    <a:cs typeface="Arial" panose="020B0604020202020204" pitchFamily="34" charset="0"/>
                  </a:rPr>
                  <a:t> N </a:t>
                </a:r>
                <a:r>
                  <a:rPr lang="en-US" altLang="en-US" sz="1400">
                    <a:cs typeface="Arial" panose="020B0604020202020204" pitchFamily="34" charset="0"/>
                  </a:rPr>
                  <a:t>values of same color (all purple), send only two values: color  value (</a:t>
                </a:r>
                <a:r>
                  <a:rPr lang="en-US" altLang="en-US" sz="1400" i="1">
                    <a:cs typeface="Arial" panose="020B0604020202020204" pitchFamily="34" charset="0"/>
                  </a:rPr>
                  <a:t>purple)  and number of repeated values (</a:t>
                </a:r>
                <a:r>
                  <a:rPr lang="en-US" altLang="en-US" sz="1400">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latin typeface="Arial Narrow" panose="020B0604020202020204" pitchFamily="34" charset="0"/>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CC0000"/>
                  </a:solidFill>
                  <a:cs typeface="Arial" panose="020B0604020202020204" pitchFamily="34" charset="0"/>
                </a:rPr>
                <a:t>frame</a:t>
              </a:r>
              <a:r>
                <a:rPr lang="en-US" altLang="en-US" sz="1800" i="1">
                  <a:solidFill>
                    <a:srgbClr val="CC0000"/>
                  </a:solidFill>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400" i="1">
                  <a:solidFill>
                    <a:srgbClr val="CC0000"/>
                  </a:solidFill>
                  <a:cs typeface="Arial" panose="020B0604020202020204" pitchFamily="34" charset="0"/>
                </a:rPr>
                <a:t>temporal coding example: </a:t>
              </a:r>
              <a:r>
                <a:rPr lang="en-US" altLang="en-US" sz="1400">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a:buSzPct val="100000"/>
              <a:buFont typeface="Wingdings" charset="2"/>
              <a:buChar char="§"/>
              <a:defRPr/>
            </a:pPr>
            <a:r>
              <a:rPr lang="en-US" dirty="0">
                <a:solidFill>
                  <a:srgbClr val="CC0000"/>
                </a:solidFill>
                <a:cs typeface="Gill Sans MT"/>
              </a:rPr>
              <a:t>CBR: (constant bit rate): </a:t>
            </a:r>
            <a:r>
              <a:rPr lang="en-US" dirty="0">
                <a:solidFill>
                  <a:srgbClr val="000000"/>
                </a:solidFill>
                <a:cs typeface="Gill Sans MT"/>
              </a:rPr>
              <a:t>video encoding rate fixed</a:t>
            </a:r>
          </a:p>
          <a:p>
            <a:pPr>
              <a:buSzPct val="100000"/>
              <a:buFont typeface="Wingdings" charset="2"/>
              <a:buChar char="§"/>
              <a:defRPr/>
            </a:pPr>
            <a:r>
              <a:rPr lang="en-US" dirty="0">
                <a:solidFill>
                  <a:srgbClr val="CC0000"/>
                </a:solidFill>
                <a:cs typeface="Gill Sans MT"/>
              </a:rPr>
              <a:t>VBR:  (variable bit rate): </a:t>
            </a:r>
            <a:r>
              <a:rPr lang="en-US" dirty="0">
                <a:solidFill>
                  <a:srgbClr val="000000"/>
                </a:solidFill>
                <a:cs typeface="Gill Sans MT"/>
              </a:rPr>
              <a:t>video </a:t>
            </a:r>
            <a:r>
              <a:rPr lang="en-US" dirty="0">
                <a:cs typeface="Gill Sans MT"/>
              </a:rPr>
              <a:t>encoding rate changes as amount of spatial, temporal coding changes </a:t>
            </a:r>
          </a:p>
          <a:p>
            <a:pPr>
              <a:buSzPct val="100000"/>
              <a:buFont typeface="Wingdings" charset="2"/>
              <a:buChar char="§"/>
              <a:defRPr/>
            </a:pPr>
            <a:r>
              <a:rPr lang="en-US" dirty="0">
                <a:solidFill>
                  <a:srgbClr val="CC0000"/>
                </a:solidFill>
                <a:cs typeface="Gill Sans MT"/>
              </a:rPr>
              <a:t>examples:</a:t>
            </a:r>
          </a:p>
          <a:p>
            <a:pPr lvl="1">
              <a:lnSpc>
                <a:spcPct val="100000"/>
              </a:lnSpc>
              <a:buSzPct val="100000"/>
              <a:buFont typeface="Arial"/>
              <a:buChar char="•"/>
              <a:defRPr/>
            </a:pPr>
            <a:r>
              <a:rPr lang="en-US" sz="2800" dirty="0">
                <a:cs typeface="Gill Sans MT"/>
              </a:rPr>
              <a:t>MPEG 1 (CD-ROM) 1.5 Mbps</a:t>
            </a:r>
          </a:p>
          <a:p>
            <a:pPr lvl="1">
              <a:lnSpc>
                <a:spcPct val="100000"/>
              </a:lnSpc>
              <a:buSzPct val="100000"/>
              <a:buFont typeface="Arial"/>
              <a:buChar char="•"/>
              <a:defRPr/>
            </a:pPr>
            <a:r>
              <a:rPr lang="en-US" sz="2800" dirty="0">
                <a:cs typeface="Gill Sans MT"/>
              </a:rPr>
              <a:t>MPEG2 (DVD) 3-6 Mbps</a:t>
            </a:r>
          </a:p>
          <a:p>
            <a:pPr lvl="1">
              <a:lnSpc>
                <a:spcPct val="100000"/>
              </a:lnSpc>
              <a:buSzPct val="100000"/>
              <a:buFont typeface="Arial"/>
              <a:buChar char="•"/>
              <a:defRPr/>
            </a:pPr>
            <a:r>
              <a:rPr lang="en-US" sz="2800" dirty="0">
                <a:cs typeface="Gill Sans MT"/>
              </a:rPr>
              <a:t>MPEG4 (often used in Internet,  64Kbps – 12 Mbps)</a:t>
            </a:r>
          </a:p>
        </p:txBody>
      </p:sp>
      <p:sp>
        <p:nvSpPr>
          <p:cNvPr id="26" name="Slide Number Placeholder 2">
            <a:extLst>
              <a:ext uri="{FF2B5EF4-FFF2-40B4-BE49-F238E27FC236}">
                <a16:creationId xmlns:a16="http://schemas.microsoft.com/office/drawing/2014/main" id="{815D17DB-D9CE-864A-A812-7D107F66ADB8}"/>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86</a:t>
            </a:fld>
            <a:endParaRPr lang="en-US" dirty="0"/>
          </a:p>
        </p:txBody>
      </p:sp>
    </p:spTree>
    <p:extLst>
      <p:ext uri="{BB962C8B-B14F-4D97-AF65-F5344CB8AC3E}">
        <p14:creationId xmlns:p14="http://schemas.microsoft.com/office/powerpoint/2010/main" val="22988052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a:t>
            </a:r>
            <a:r>
              <a:rPr lang="en-US"/>
              <a:t>over time, </a:t>
            </a:r>
            <a:r>
              <a:rPr lang="en-US" dirty="0"/>
              <a:t>with changing network congestion levels (in house, in access network, in network core, at video server)</a:t>
            </a:r>
          </a:p>
          <a:p>
            <a:pPr marL="471488" indent="-293688"/>
            <a:r>
              <a:rPr lang="en-US" dirty="0"/>
              <a:t>packet loss and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2013954" y="1217613"/>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800"/>
              <a:t>simple scenario</a:t>
            </a:r>
            <a:r>
              <a:rPr lang="en-US" altLang="en-US"/>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2837866" y="3332163"/>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r>
              <a:rPr lang="en-US" altLang="en-US" sz="1800">
                <a:solidFill>
                  <a:srgbClr val="000000"/>
                </a:solidFill>
                <a:cs typeface="Arial" panose="020B0604020202020204" pitchFamily="34" charset="0"/>
              </a:rPr>
              <a:t>video server</a:t>
            </a:r>
          </a:p>
          <a:p>
            <a:pPr algn="ctr"/>
            <a:r>
              <a:rPr lang="en-US" altLang="en-US" sz="1800">
                <a:solidFill>
                  <a:srgbClr val="000000"/>
                </a:solidFill>
                <a:cs typeface="Arial" panose="020B0604020202020204" pitchFamily="34" charset="0"/>
              </a:rPr>
              <a:t>(stored video)</a:t>
            </a:r>
            <a:endParaRPr lang="en-US" altLang="en-US" sz="1800" i="1">
              <a:solidFill>
                <a:srgbClr val="CC0000"/>
              </a:solidFill>
              <a:cs typeface="Arial" panose="020B0604020202020204" pitchFamily="34" charset="0"/>
            </a:endParaRPr>
          </a:p>
        </p:txBody>
      </p:sp>
      <p:grpSp>
        <p:nvGrpSpPr>
          <p:cNvPr id="3" name="Group 2">
            <a:extLst>
              <a:ext uri="{FF2B5EF4-FFF2-40B4-BE49-F238E27FC236}">
                <a16:creationId xmlns:a16="http://schemas.microsoft.com/office/drawing/2014/main" id="{0BA7D232-E954-494C-8E75-E2433411E6F2}"/>
              </a:ext>
            </a:extLst>
          </p:cNvPr>
          <p:cNvGrpSpPr/>
          <p:nvPr/>
        </p:nvGrpSpPr>
        <p:grpSpPr>
          <a:xfrm>
            <a:off x="2942641" y="1846263"/>
            <a:ext cx="6276975" cy="1962150"/>
            <a:chOff x="2942641" y="1846263"/>
            <a:chExt cx="6276975" cy="1962150"/>
          </a:xfrm>
        </p:grpSpPr>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7109829" y="1846263"/>
              <a:ext cx="2109787" cy="1582737"/>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3369679" y="2406650"/>
              <a:ext cx="427037" cy="785813"/>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2942641" y="2038350"/>
              <a:ext cx="1281113" cy="363538"/>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7868654" y="2625725"/>
              <a:ext cx="677862" cy="663575"/>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4377741" y="2066925"/>
              <a:ext cx="2320925" cy="1228725"/>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4018966" y="2632075"/>
              <a:ext cx="1241425"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6030329" y="2662238"/>
              <a:ext cx="1531937"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7784516" y="3440113"/>
              <a:ext cx="766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000000"/>
                  </a:solidFill>
                  <a:cs typeface="Arial" panose="020B0604020202020204" pitchFamily="34" charset="0"/>
                </a:rPr>
                <a:t>client</a:t>
              </a:r>
              <a:endParaRPr lang="en-US" altLang="en-US" sz="1800" i="1">
                <a:solidFill>
                  <a:srgbClr val="CC0000"/>
                </a:solidFill>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5031791" y="2895600"/>
              <a:ext cx="919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solidFill>
                    <a:srgbClr val="000000"/>
                  </a:solidFill>
                  <a:cs typeface="Arial" panose="020B0604020202020204" pitchFamily="34" charset="0"/>
                </a:rPr>
                <a:t>Internet</a:t>
              </a:r>
              <a:endParaRPr lang="en-US" altLang="en-US" sz="1800" i="1">
                <a:solidFill>
                  <a:srgbClr val="CC0000"/>
                </a:solidFill>
                <a:cs typeface="Arial" panose="020B0604020202020204" pitchFamily="34" charset="0"/>
              </a:endParaRPr>
            </a:p>
          </p:txBody>
        </p:sp>
      </p:grpSp>
      <p:sp>
        <p:nvSpPr>
          <p:cNvPr id="79" name="Slide Number Placeholder 2">
            <a:extLst>
              <a:ext uri="{FF2B5EF4-FFF2-40B4-BE49-F238E27FC236}">
                <a16:creationId xmlns:a16="http://schemas.microsoft.com/office/drawing/2014/main" id="{7B05DBBC-3DAB-1040-AAC1-35AB1C471BB2}"/>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4067232582"/>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71872" y="50127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defRPr/>
              </a:pPr>
              <a:endParaRPr lang="en-US" dirty="0">
                <a:solidFill>
                  <a:srgbClr val="FF0000"/>
                </a:solidFill>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44834" y="46444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79509" y="15742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39909" y="35506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dirty="0">
                <a:latin typeface="Arial"/>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indent="-342900">
                <a:lnSpc>
                  <a:spcPct val="90000"/>
                </a:lnSpc>
                <a:buFontTx/>
                <a:buAutoNum type="arabicPeriod"/>
                <a:defRPr/>
              </a:pPr>
              <a:r>
                <a:rPr lang="en-US" sz="2000" dirty="0">
                  <a:cs typeface="Arial"/>
                </a:rPr>
                <a:t>video</a:t>
              </a:r>
            </a:p>
            <a:p>
              <a:pPr>
                <a:lnSpc>
                  <a:spcPct val="90000"/>
                </a:lnSpc>
                <a:defRPr/>
              </a:pPr>
              <a:r>
                <a:rPr lang="en-US" sz="2000" dirty="0">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70009" y="18949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06784" y="33252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a:defRPr/>
              </a:pPr>
              <a:endParaRPr lang="en-US" dirty="0">
                <a:latin typeface="Arial"/>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dirty="0">
                  <a:solidFill>
                    <a:srgbClr val="CC0000"/>
                  </a:solidFill>
                  <a:cs typeface="Arial"/>
                </a:rPr>
                <a:t>2. </a:t>
              </a:r>
              <a:r>
                <a:rPr lang="en-US" sz="2000" dirty="0">
                  <a:solidFill>
                    <a:srgbClr val="CC0000"/>
                  </a:solidFill>
                  <a:cs typeface="Arial"/>
                </a:rPr>
                <a:t>video</a:t>
              </a:r>
            </a:p>
            <a:p>
              <a:pPr>
                <a:defRPr/>
              </a:pPr>
              <a:r>
                <a:rPr lang="en-US" sz="2000" dirty="0">
                  <a:solidFill>
                    <a:srgbClr val="CC0000"/>
                  </a:solidFill>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28559" y="27219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defRPr/>
            </a:pPr>
            <a:r>
              <a:rPr lang="en-US" i="0" dirty="0">
                <a:latin typeface="Arial"/>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4992659" y="1934588"/>
            <a:ext cx="5768976" cy="4508501"/>
            <a:chOff x="2804" y="1044"/>
            <a:chExt cx="3634" cy="2840"/>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1044"/>
              <a:ext cx="0" cy="2150"/>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nSpc>
                  <a:spcPct val="90000"/>
                </a:lnSpc>
                <a:defRPr/>
              </a:pPr>
              <a:r>
                <a:rPr lang="en-US" sz="2400" dirty="0">
                  <a:solidFill>
                    <a:srgbClr val="CC0000"/>
                  </a:solidFill>
                  <a:cs typeface="Arial"/>
                </a:rPr>
                <a:t>streaming</a:t>
              </a:r>
              <a:r>
                <a:rPr lang="en-US" sz="2400" dirty="0">
                  <a:cs typeface="Arial"/>
                </a:rPr>
                <a:t>: </a:t>
              </a:r>
              <a:r>
                <a:rPr lang="en-US" sz="2400" i="0" dirty="0">
                  <a:cs typeface="Arial"/>
                </a:rPr>
                <a:t>at this time, client  playing out early part of video, while server still sending later part of video</a:t>
              </a:r>
            </a:p>
          </p:txBody>
        </p:sp>
      </p:grpSp>
      <p:grpSp>
        <p:nvGrpSpPr>
          <p:cNvPr id="357" name="Group 364">
            <a:extLst>
              <a:ext uri="{FF2B5EF4-FFF2-40B4-BE49-F238E27FC236}">
                <a16:creationId xmlns:a16="http://schemas.microsoft.com/office/drawing/2014/main" id="{F3C7A05F-21E2-6140-8CFF-0D1011CD5446}"/>
              </a:ext>
            </a:extLst>
          </p:cNvPr>
          <p:cNvGrpSpPr>
            <a:grpSpLocks/>
          </p:cNvGrpSpPr>
          <p:nvPr/>
        </p:nvGrpSpPr>
        <p:grpSpPr bwMode="auto">
          <a:xfrm>
            <a:off x="4444972" y="4466654"/>
            <a:ext cx="1903413" cy="839788"/>
            <a:chOff x="2459" y="2718"/>
            <a:chExt cx="1199" cy="529"/>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2564" y="2718"/>
              <a:ext cx="1018" cy="529"/>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ctr">
                <a:lnSpc>
                  <a:spcPct val="90000"/>
                </a:lnSpc>
                <a:defRPr/>
              </a:pPr>
              <a:r>
                <a:rPr lang="en-US" dirty="0">
                  <a:cs typeface="Arial"/>
                </a:rPr>
                <a:t>network delay</a:t>
              </a:r>
            </a:p>
            <a:p>
              <a:pPr algn="ctr">
                <a:lnSpc>
                  <a:spcPct val="90000"/>
                </a:lnSpc>
                <a:defRPr/>
              </a:pPr>
              <a:r>
                <a:rPr lang="en-US" dirty="0">
                  <a:cs typeface="Arial"/>
                </a:rPr>
                <a:t>(fixed in this example)</a:t>
              </a:r>
            </a:p>
          </p:txBody>
        </p:sp>
        <p:sp>
          <p:nvSpPr>
            <p:cNvPr id="359" name="Line 363">
              <a:extLst>
                <a:ext uri="{FF2B5EF4-FFF2-40B4-BE49-F238E27FC236}">
                  <a16:creationId xmlns:a16="http://schemas.microsoft.com/office/drawing/2014/main" id="{C940123B-9967-D44C-8E1A-BC100D6B686F}"/>
                </a:ext>
              </a:extLst>
            </p:cNvPr>
            <p:cNvSpPr>
              <a:spLocks noChangeShapeType="1"/>
            </p:cNvSpPr>
            <p:nvPr/>
          </p:nvSpPr>
          <p:spPr bwMode="auto">
            <a:xfrm flipV="1">
              <a:off x="2459" y="2742"/>
              <a:ext cx="1199" cy="5"/>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40734" y="44396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defRPr/>
            </a:pPr>
            <a:r>
              <a:rPr lang="en-US" i="0" dirty="0">
                <a:latin typeface="Arial"/>
                <a:cs typeface="Arial"/>
              </a:rPr>
              <a:t>time</a:t>
            </a:r>
          </a:p>
        </p:txBody>
      </p:sp>
      <p:grpSp>
        <p:nvGrpSpPr>
          <p:cNvPr id="361" name="Group 359">
            <a:extLst>
              <a:ext uri="{FF2B5EF4-FFF2-40B4-BE49-F238E27FC236}">
                <a16:creationId xmlns:a16="http://schemas.microsoft.com/office/drawing/2014/main" id="{92DD3D58-B2B5-1341-8897-DD4D0A3D3C51}"/>
              </a:ext>
            </a:extLst>
          </p:cNvPr>
          <p:cNvGrpSpPr>
            <a:grpSpLocks/>
          </p:cNvGrpSpPr>
          <p:nvPr/>
        </p:nvGrpSpPr>
        <p:grpSpPr bwMode="auto">
          <a:xfrm>
            <a:off x="4456084" y="1913951"/>
            <a:ext cx="6392863" cy="2590801"/>
            <a:chOff x="2466" y="1153"/>
            <a:chExt cx="4027" cy="1632"/>
          </a:xfrm>
        </p:grpSpPr>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2466" y="1153"/>
              <a:ext cx="1608" cy="1591"/>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3636" y="1159"/>
              <a:ext cx="1608" cy="1591"/>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3932" y="2339"/>
              <a:ext cx="2561"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defRPr/>
              </a:pPr>
              <a:r>
                <a:rPr lang="en-US" sz="2000" b="1" dirty="0">
                  <a:solidFill>
                    <a:srgbClr val="000099"/>
                  </a:solidFill>
                  <a:cs typeface="Arial"/>
                </a:rPr>
                <a:t>3. </a:t>
              </a:r>
              <a:r>
                <a:rPr lang="en-US" sz="2000" dirty="0">
                  <a:solidFill>
                    <a:srgbClr val="000099"/>
                  </a:solidFill>
                  <a:cs typeface="Arial"/>
                </a:rPr>
                <a:t>video received, played out at client</a:t>
              </a:r>
            </a:p>
            <a:p>
              <a:pPr>
                <a:defRPr/>
              </a:pPr>
              <a:r>
                <a:rPr lang="en-US" sz="2000" dirty="0">
                  <a:solidFill>
                    <a:srgbClr val="000099"/>
                  </a:solidFill>
                  <a:cs typeface="Arial"/>
                </a:rPr>
                <a:t>(30 frames/sec)</a:t>
              </a:r>
              <a:endParaRPr lang="en-US" dirty="0">
                <a:solidFill>
                  <a:srgbClr val="000099"/>
                </a:solidFill>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4679" y="1872"/>
              <a:ext cx="427" cy="418"/>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69984" y="44174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latin typeface="Arial"/>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62849" y="42379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95" name="Slide Number Placeholder 2">
            <a:extLst>
              <a:ext uri="{FF2B5EF4-FFF2-40B4-BE49-F238E27FC236}">
                <a16:creationId xmlns:a16="http://schemas.microsoft.com/office/drawing/2014/main" id="{59742841-8EB4-DD47-B4C2-C7109499417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1973231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361"/>
                                        </p:tgtEl>
                                        <p:attrNameLst>
                                          <p:attrName>style.visibility</p:attrName>
                                        </p:attrNameLst>
                                      </p:cBhvr>
                                      <p:to>
                                        <p:strVal val="visible"/>
                                      </p:to>
                                    </p:set>
                                    <p:animEffect transition="in" filter="wipe(left)">
                                      <p:cBhvr>
                                        <p:cTn id="21" dur="500"/>
                                        <p:tgtEl>
                                          <p:spTgt spid="36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57"/>
                                        </p:tgtEl>
                                        <p:attrNameLst>
                                          <p:attrName>style.visibility</p:attrName>
                                        </p:attrNameLst>
                                      </p:cBhvr>
                                      <p:to>
                                        <p:strVal val="visible"/>
                                      </p:to>
                                    </p:set>
                                    <p:animEffect transition="in" filter="dissolve">
                                      <p:cBhvr>
                                        <p:cTn id="26" dur="500"/>
                                        <p:tgtEl>
                                          <p:spTgt spid="357"/>
                                        </p:tgtEl>
                                      </p:cBhvr>
                                    </p:animEffect>
                                  </p:childTnLst>
                                  <p:subTnLst>
                                    <p:set>
                                      <p:cBhvr override="childStyle">
                                        <p:cTn dur="1" fill="hold" display="0" masterRel="nextClick" afterEffect="1"/>
                                        <p:tgtEl>
                                          <p:spTgt spid="357"/>
                                        </p:tgtEl>
                                        <p:attrNameLst>
                                          <p:attrName>style.visibility</p:attrName>
                                        </p:attrNameLst>
                                      </p:cBhvr>
                                      <p:to>
                                        <p:strVal val="hidden"/>
                                      </p:to>
                                    </p:set>
                                  </p:sub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54"/>
                                        </p:tgtEl>
                                        <p:attrNameLst>
                                          <p:attrName>style.visibility</p:attrName>
                                        </p:attrNameLst>
                                      </p:cBhvr>
                                      <p:to>
                                        <p:strVal val="visible"/>
                                      </p:to>
                                    </p:set>
                                    <p:animEffect transition="in" filter="dissolve">
                                      <p:cBhvr>
                                        <p:cTn id="31"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indent="-282575">
              <a:spcBef>
                <a:spcPct val="20000"/>
              </a:spcBef>
              <a:buClr>
                <a:srgbClr val="000099"/>
              </a:buClr>
              <a:buSzPct val="100000"/>
              <a:buFont typeface="Wingdings" charset="2"/>
              <a:buChar char="§"/>
              <a:defRPr/>
            </a:pPr>
            <a:r>
              <a:rPr lang="en-US" sz="3200" dirty="0">
                <a:solidFill>
                  <a:srgbClr val="CC0000"/>
                </a:solidFill>
                <a:latin typeface="+mn-lt"/>
              </a:rPr>
              <a:t>continuous playout constraint</a:t>
            </a:r>
            <a:r>
              <a:rPr lang="en-US" sz="3200" i="0" dirty="0">
                <a:latin typeface="+mn-lt"/>
              </a:rPr>
              <a:t>: once client playout begins, playback must match original timing </a:t>
            </a:r>
          </a:p>
          <a:p>
            <a:pPr marL="682625" lvl="1" indent="-225425">
              <a:lnSpc>
                <a:spcPct val="90000"/>
              </a:lnSpc>
              <a:spcBef>
                <a:spcPct val="20000"/>
              </a:spcBef>
              <a:buClr>
                <a:srgbClr val="000099"/>
              </a:buClr>
              <a:buSzPct val="100000"/>
              <a:buFont typeface="Arial"/>
              <a:buChar char="•"/>
              <a:defRPr/>
            </a:pPr>
            <a:r>
              <a:rPr lang="en-US" sz="2800" i="0" dirty="0">
                <a:latin typeface="+mn-lt"/>
              </a:rPr>
              <a:t>… but </a:t>
            </a:r>
            <a:r>
              <a:rPr lang="en-US" sz="2800" dirty="0">
                <a:solidFill>
                  <a:srgbClr val="CC0000"/>
                </a:solidFill>
                <a:latin typeface="+mn-lt"/>
              </a:rPr>
              <a:t>network delays are variable </a:t>
            </a:r>
            <a:r>
              <a:rPr lang="en-US" sz="2800" i="0" dirty="0">
                <a:latin typeface="+mn-lt"/>
              </a:rPr>
              <a:t>(jitter), so will need </a:t>
            </a:r>
            <a:r>
              <a:rPr lang="en-US" sz="2800" dirty="0">
                <a:solidFill>
                  <a:srgbClr val="000099"/>
                </a:solidFill>
                <a:latin typeface="+mn-lt"/>
              </a:rPr>
              <a:t>client-side buffer </a:t>
            </a:r>
            <a:r>
              <a:rPr lang="en-US" sz="2800" i="0" dirty="0">
                <a:latin typeface="+mn-lt"/>
              </a:rPr>
              <a:t>to match playout requirements</a:t>
            </a:r>
          </a:p>
          <a:p>
            <a:pPr marL="342900" indent="-342900">
              <a:spcBef>
                <a:spcPct val="20000"/>
              </a:spcBef>
              <a:buClr>
                <a:srgbClr val="000099"/>
              </a:buClr>
              <a:buSzPct val="75000"/>
              <a:buFont typeface="Wingdings" charset="0"/>
              <a:buChar char="v"/>
              <a:defRPr/>
            </a:pPr>
            <a:endParaRPr lang="en-US" sz="2400" i="0" dirty="0">
              <a:latin typeface="+mn-lt"/>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82575" indent="-282575">
              <a:spcBef>
                <a:spcPct val="20000"/>
              </a:spcBef>
              <a:buClr>
                <a:srgbClr val="000099"/>
              </a:buClr>
              <a:buSzPct val="100000"/>
              <a:buFont typeface="Wingdings" charset="2"/>
              <a:buChar char="§"/>
              <a:defRPr/>
            </a:pPr>
            <a:r>
              <a:rPr lang="en-US" sz="3200" i="0" dirty="0">
                <a:latin typeface="+mn-lt"/>
              </a:rPr>
              <a:t>other challenges:</a:t>
            </a:r>
          </a:p>
          <a:p>
            <a:pPr marL="682625" lvl="1" indent="-225425">
              <a:spcBef>
                <a:spcPct val="20000"/>
              </a:spcBef>
              <a:buClr>
                <a:srgbClr val="000099"/>
              </a:buClr>
              <a:buSzPct val="100000"/>
              <a:buFont typeface="Arial"/>
              <a:buChar char="•"/>
              <a:defRPr/>
            </a:pPr>
            <a:r>
              <a:rPr lang="en-US" sz="2800" i="0" dirty="0">
                <a:latin typeface="+mn-lt"/>
              </a:rPr>
              <a:t>client interactivity: pause, fast-forward, rewind, jump through video</a:t>
            </a:r>
          </a:p>
          <a:p>
            <a:pPr marL="682625" lvl="1" indent="-225425">
              <a:spcBef>
                <a:spcPct val="20000"/>
              </a:spcBef>
              <a:buClr>
                <a:srgbClr val="000099"/>
              </a:buClr>
              <a:buSzPct val="100000"/>
              <a:buFont typeface="Arial"/>
              <a:buChar char="•"/>
              <a:defRPr/>
            </a:pPr>
            <a:r>
              <a:rPr lang="en-US" sz="2800" i="0" dirty="0">
                <a:latin typeface="+mn-lt"/>
              </a:rPr>
              <a:t>video packets may be lost, retransmitted</a:t>
            </a:r>
          </a:p>
          <a:p>
            <a:pPr marL="342900" indent="-342900">
              <a:spcBef>
                <a:spcPct val="20000"/>
              </a:spcBef>
              <a:buClr>
                <a:srgbClr val="000099"/>
              </a:buClr>
              <a:buSzPct val="75000"/>
              <a:buFont typeface="Wingdings" charset="0"/>
              <a:buChar char="v"/>
              <a:defRPr/>
            </a:pPr>
            <a:endParaRPr lang="en-US" sz="2400" i="0" dirty="0">
              <a:latin typeface="+mn-lt"/>
            </a:endParaRPr>
          </a:p>
        </p:txBody>
      </p:sp>
      <p:sp>
        <p:nvSpPr>
          <p:cNvPr id="8" name="Slide Number Placeholder 2">
            <a:extLst>
              <a:ext uri="{FF2B5EF4-FFF2-40B4-BE49-F238E27FC236}">
                <a16:creationId xmlns:a16="http://schemas.microsoft.com/office/drawing/2014/main" id="{8DD7ADD3-0C05-5C4A-AC00-B182527B2499}"/>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34041782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a:t>
            </a:fld>
            <a:endParaRPr lang="en-US"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r>
              <a:rPr lang="en-US" altLang="en-US" kern="0" dirty="0">
                <a:latin typeface="+mn-lt"/>
                <a:ea typeface="ＭＳ Ｐゴシック" panose="020B0600070205080204" pitchFamily="34" charset="-128"/>
              </a:rPr>
              <a:t>process sends/receives messages to/from its </a:t>
            </a:r>
            <a:r>
              <a:rPr lang="en-US" altLang="en-US" kern="0" dirty="0">
                <a:solidFill>
                  <a:srgbClr val="CC0000"/>
                </a:solidFill>
                <a:latin typeface="+mn-lt"/>
                <a:ea typeface="ＭＳ Ｐゴシック" panose="020B0600070205080204" pitchFamily="34" charset="-128"/>
              </a:rPr>
              <a:t>socket</a:t>
            </a:r>
          </a:p>
          <a:p>
            <a:r>
              <a:rPr lang="en-US" altLang="en-US" kern="0" dirty="0">
                <a:latin typeface="+mn-lt"/>
                <a:ea typeface="ＭＳ Ｐゴシック" panose="020B0600070205080204" pitchFamily="34" charset="-128"/>
              </a:rPr>
              <a:t>socket analogous to door</a:t>
            </a:r>
          </a:p>
          <a:p>
            <a:pPr lvl="1"/>
            <a:r>
              <a:rPr lang="en-US" altLang="en-US" sz="2800" kern="0" dirty="0">
                <a:latin typeface="+mn-lt"/>
                <a:ea typeface="ＭＳ Ｐゴシック" panose="020B0600070205080204" pitchFamily="34" charset="-128"/>
              </a:rPr>
              <a:t>sending process shoves message out door</a:t>
            </a:r>
          </a:p>
          <a:p>
            <a:pPr lvl="1"/>
            <a:r>
              <a:rPr lang="en-US" altLang="en-US" sz="2800" kern="0" dirty="0">
                <a:latin typeface="+mn-lt"/>
                <a:ea typeface="ＭＳ Ｐゴシック" panose="020B0600070205080204" pitchFamily="34" charset="-128"/>
              </a:rPr>
              <a:t>sending process relies on transport infrastructure on other side of door to deliver message to socket at receiving process</a:t>
            </a:r>
          </a:p>
          <a:p>
            <a:pPr lvl="1"/>
            <a:r>
              <a:rPr lang="en-US" altLang="en-US" sz="2800" kern="0" dirty="0">
                <a:latin typeface="+mn-lt"/>
                <a:ea typeface="ＭＳ Ｐゴシック" panose="020B0600070205080204" pitchFamily="34" charset="-128"/>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by OS</a:t>
            </a:r>
          </a:p>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controlled by</a:t>
            </a:r>
          </a:p>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000000"/>
                </a:solidFill>
                <a:latin typeface="Tahoma" panose="020B0604030504040204" pitchFamily="34" charset="0"/>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ct val="110000"/>
              </a:lnSpc>
              <a:spcBef>
                <a:spcPct val="0"/>
              </a:spcBef>
              <a:spcAft>
                <a:spcPct val="0"/>
              </a:spcAft>
            </a:pPr>
            <a:r>
              <a:rPr lang="en-US" altLang="en-US" sz="1400">
                <a:solidFill>
                  <a:srgbClr val="969696"/>
                </a:solidFill>
                <a:latin typeface="Tahoma" panose="020B0604030504040204" pitchFamily="34" charset="0"/>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121229470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solidFill>
                  <a:srgbClr val="CC0000"/>
                </a:solidFill>
                <a:cs typeface="Arial"/>
              </a:rPr>
              <a:t>       constant bit </a:t>
            </a:r>
          </a:p>
          <a:p>
            <a:pPr>
              <a:lnSpc>
                <a:spcPct val="90000"/>
              </a:lnSpc>
              <a:defRPr/>
            </a:pPr>
            <a:r>
              <a:rPr lang="en-US" sz="2000" i="0" dirty="0">
                <a:solidFill>
                  <a:srgbClr val="CC0000"/>
                </a:solidFill>
                <a:cs typeface="Arial"/>
              </a:rPr>
              <a:t>      rate video</a:t>
            </a:r>
          </a:p>
          <a:p>
            <a:pPr>
              <a:lnSpc>
                <a:spcPct val="90000"/>
              </a:lnSpc>
              <a:defRPr/>
            </a:pPr>
            <a:r>
              <a:rPr lang="en-US" sz="2000" i="0" dirty="0">
                <a:solidFill>
                  <a:srgbClr val="CC0000"/>
                </a:solidFill>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nSpc>
                <a:spcPct val="90000"/>
              </a:lnSpc>
              <a:defRPr/>
            </a:pPr>
            <a:r>
              <a:rPr lang="en-US" sz="2000" i="0" dirty="0">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lnSpc>
                  <a:spcPct val="90000"/>
                </a:lnSpc>
                <a:defRPr/>
              </a:pPr>
              <a:r>
                <a:rPr lang="en-US" sz="2000" i="0" dirty="0">
                  <a:cs typeface="Arial"/>
                </a:rPr>
                <a:t>variable</a:t>
              </a:r>
            </a:p>
            <a:p>
              <a:pPr algn="ctr">
                <a:lnSpc>
                  <a:spcPct val="90000"/>
                </a:lnSpc>
                <a:defRPr/>
              </a:pPr>
              <a:r>
                <a:rPr lang="en-US" sz="2000" i="0" dirty="0">
                  <a:cs typeface="Arial"/>
                </a:rPr>
                <a:t>network</a:t>
              </a:r>
            </a:p>
            <a:p>
              <a:pPr algn="ctr">
                <a:lnSpc>
                  <a:spcPct val="90000"/>
                </a:lnSpc>
                <a:defRPr/>
              </a:pPr>
              <a:r>
                <a:rPr lang="en-US" sz="2000" i="0" dirty="0">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r">
                <a:lnSpc>
                  <a:spcPct val="90000"/>
                </a:lnSpc>
                <a:defRPr/>
              </a:pPr>
              <a:r>
                <a:rPr lang="en-US" sz="2000" i="0" dirty="0">
                  <a:cs typeface="Arial"/>
                </a:rPr>
                <a:t>client video</a:t>
              </a:r>
            </a:p>
            <a:p>
              <a:pPr algn="r">
                <a:lnSpc>
                  <a:spcPct val="90000"/>
                </a:lnSpc>
                <a:defRPr/>
              </a:pPr>
              <a:r>
                <a:rPr lang="en-US" sz="2000" i="0" dirty="0">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nSpc>
                  <a:spcPct val="90000"/>
                </a:lnSpc>
                <a:defRPr/>
              </a:pPr>
              <a:r>
                <a:rPr lang="en-US" sz="2000" i="0" dirty="0">
                  <a:solidFill>
                    <a:srgbClr val="000099"/>
                  </a:solidFill>
                  <a:cs typeface="Arial"/>
                </a:rPr>
                <a:t>       constant bit </a:t>
              </a:r>
            </a:p>
            <a:p>
              <a:pPr>
                <a:lnSpc>
                  <a:spcPct val="90000"/>
                </a:lnSpc>
                <a:defRPr/>
              </a:pPr>
              <a:r>
                <a:rPr lang="en-US" sz="2000" i="0" dirty="0">
                  <a:solidFill>
                    <a:srgbClr val="000099"/>
                  </a:solidFill>
                  <a:cs typeface="Arial"/>
                </a:rPr>
                <a:t>     rate video</a:t>
              </a:r>
            </a:p>
            <a:p>
              <a:pPr>
                <a:lnSpc>
                  <a:spcPct val="90000"/>
                </a:lnSpc>
                <a:defRPr/>
              </a:pPr>
              <a:r>
                <a:rPr lang="en-US" sz="2000" i="0" dirty="0">
                  <a:solidFill>
                    <a:srgbClr val="000099"/>
                  </a:solidFill>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ctr">
                  <a:lnSpc>
                    <a:spcPct val="90000"/>
                  </a:lnSpc>
                  <a:defRPr/>
                </a:pPr>
                <a:r>
                  <a:rPr lang="en-US" sz="2000" i="0" dirty="0">
                    <a:solidFill>
                      <a:srgbClr val="000099"/>
                    </a:solidFill>
                    <a:cs typeface="Arial"/>
                  </a:rPr>
                  <a:t>client playout</a:t>
                </a:r>
              </a:p>
              <a:p>
                <a:pPr algn="ctr">
                  <a:lnSpc>
                    <a:spcPct val="90000"/>
                  </a:lnSpc>
                  <a:defRPr/>
                </a:pPr>
                <a:r>
                  <a:rPr lang="en-US" sz="2000" i="0" dirty="0">
                    <a:solidFill>
                      <a:srgbClr val="000099"/>
                    </a:solidFill>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nSpc>
                  <a:spcPct val="90000"/>
                </a:lnSpc>
                <a:defRPr/>
              </a:pPr>
              <a:endParaRPr lang="en-US" sz="2000" i="0" dirty="0">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algn="ctr">
                <a:lnSpc>
                  <a:spcPct val="90000"/>
                </a:lnSpc>
                <a:defRPr/>
              </a:pPr>
              <a:r>
                <a:rPr lang="en-US" sz="1600" i="0" dirty="0">
                  <a:solidFill>
                    <a:srgbClr val="0000A3"/>
                  </a:solidFill>
                  <a:cs typeface="Arial"/>
                </a:rPr>
                <a:t>buffered</a:t>
              </a:r>
            </a:p>
            <a:p>
              <a:pPr algn="ctr">
                <a:lnSpc>
                  <a:spcPct val="90000"/>
                </a:lnSpc>
                <a:defRPr/>
              </a:pPr>
              <a:r>
                <a:rPr lang="en-US" sz="1600" i="0" dirty="0">
                  <a:solidFill>
                    <a:srgbClr val="0000A3"/>
                  </a:solidFill>
                  <a:cs typeface="Arial"/>
                </a:rPr>
                <a:t>video</a:t>
              </a:r>
              <a:endParaRPr lang="en-US" sz="2000" i="0" dirty="0">
                <a:solidFill>
                  <a:srgbClr val="0000A3"/>
                </a:solidFill>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defRPr/>
            </a:pPr>
            <a:r>
              <a:rPr lang="en-US" sz="3200" i="1">
                <a:solidFill>
                  <a:srgbClr val="CC0000"/>
                </a:solidFill>
              </a:rPr>
              <a:t>client-side buffering and playout delay: </a:t>
            </a:r>
            <a:r>
              <a:rPr lang="en-US" sz="3200"/>
              <a:t>compensate for network-added delay, delay jitter</a:t>
            </a:r>
            <a:endParaRPr lang="en-US" sz="3200" dirty="0"/>
          </a:p>
        </p:txBody>
      </p:sp>
      <p:sp>
        <p:nvSpPr>
          <p:cNvPr id="143" name="Slide Number Placeholder 2">
            <a:extLst>
              <a:ext uri="{FF2B5EF4-FFF2-40B4-BE49-F238E27FC236}">
                <a16:creationId xmlns:a16="http://schemas.microsoft.com/office/drawing/2014/main" id="{465FD882-7A27-184C-B642-D5EACA7C314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90</a:t>
            </a:fld>
            <a:endParaRPr lang="en-US" dirty="0"/>
          </a:p>
        </p:txBody>
      </p:sp>
    </p:spTree>
    <p:extLst>
      <p:ext uri="{BB962C8B-B14F-4D97-AF65-F5344CB8AC3E}">
        <p14:creationId xmlns:p14="http://schemas.microsoft.com/office/powerpoint/2010/main" val="490561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38200" y="1390076"/>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DASH: D</a:t>
            </a:r>
            <a:r>
              <a:rPr lang="en-US" altLang="en-US" dirty="0">
                <a:ea typeface="ＭＳ Ｐゴシック" panose="020B0600070205080204" pitchFamily="34" charset="-128"/>
              </a:rPr>
              <a:t>ynamic, </a:t>
            </a:r>
            <a:r>
              <a:rPr lang="en-US" altLang="en-US" i="1" dirty="0">
                <a:solidFill>
                  <a:srgbClr val="CC0000"/>
                </a:solidFill>
                <a:ea typeface="ＭＳ Ｐゴシック" panose="020B0600070205080204" pitchFamily="34" charset="-128"/>
              </a:rPr>
              <a:t>A</a:t>
            </a:r>
            <a:r>
              <a:rPr lang="en-US" altLang="en-US" dirty="0">
                <a:ea typeface="ＭＳ Ｐゴシック" panose="020B0600070205080204" pitchFamily="34" charset="-128"/>
              </a:rPr>
              <a:t>daptive </a:t>
            </a:r>
            <a:r>
              <a:rPr lang="en-US" altLang="en-US" i="1" dirty="0">
                <a:solidFill>
                  <a:srgbClr val="CC0000"/>
                </a:solidFill>
                <a:ea typeface="ＭＳ Ｐゴシック" panose="020B0600070205080204" pitchFamily="34" charset="-128"/>
              </a:rPr>
              <a:t>S</a:t>
            </a:r>
            <a:r>
              <a:rPr lang="en-US" altLang="en-US" dirty="0">
                <a:ea typeface="ＭＳ Ｐゴシック" panose="020B0600070205080204" pitchFamily="34" charset="-128"/>
              </a:rPr>
              <a:t>treaming over </a:t>
            </a:r>
            <a:r>
              <a:rPr lang="en-US" altLang="en-US" i="1" dirty="0">
                <a:solidFill>
                  <a:srgbClr val="CC0000"/>
                </a:solidFill>
                <a:ea typeface="ＭＳ Ｐゴシック" panose="020B0600070205080204" pitchFamily="34" charset="-128"/>
              </a:rPr>
              <a:t>H</a:t>
            </a:r>
            <a:r>
              <a:rPr lang="en-US" altLang="en-US" dirty="0">
                <a:ea typeface="ＭＳ Ｐゴシック" panose="020B0600070205080204" pitchFamily="34" charset="-128"/>
              </a:rPr>
              <a:t>TTP</a:t>
            </a:r>
          </a:p>
          <a:p>
            <a:r>
              <a:rPr lang="en-US" altLang="en-US" i="1" dirty="0">
                <a:solidFill>
                  <a:srgbClr val="000099"/>
                </a:solidFill>
                <a:ea typeface="ＭＳ Ｐゴシック" panose="020B0600070205080204" pitchFamily="34" charset="-128"/>
              </a:rPr>
              <a:t>server:</a:t>
            </a:r>
          </a:p>
          <a:p>
            <a:pPr lvl="1"/>
            <a:r>
              <a:rPr lang="en-US" altLang="en-US" dirty="0">
                <a:ea typeface="ＭＳ Ｐゴシック" panose="020B0600070205080204" pitchFamily="34" charset="-128"/>
              </a:rPr>
              <a:t>divides video file into multiple chunks</a:t>
            </a:r>
          </a:p>
          <a:p>
            <a:pPr lvl="1"/>
            <a:r>
              <a:rPr lang="en-US" altLang="en-US" dirty="0">
                <a:ea typeface="ＭＳ Ｐゴシック" panose="020B0600070205080204" pitchFamily="34" charset="-128"/>
              </a:rPr>
              <a:t>each chunk stored, encoded at different rates </a:t>
            </a:r>
          </a:p>
          <a:p>
            <a:pPr lvl="1"/>
            <a:r>
              <a:rPr lang="en-US" altLang="en-US" i="1" dirty="0">
                <a:solidFill>
                  <a:srgbClr val="000099"/>
                </a:solidFill>
                <a:ea typeface="ＭＳ Ｐゴシック" panose="020B0600070205080204" pitchFamily="34" charset="-128"/>
              </a:rPr>
              <a:t>manifest file: </a:t>
            </a:r>
            <a:r>
              <a:rPr lang="en-US" altLang="en-US" dirty="0">
                <a:ea typeface="ＭＳ Ｐゴシック" panose="020B0600070205080204" pitchFamily="34" charset="-128"/>
              </a:rPr>
              <a:t>provides URLs for different chunks</a:t>
            </a:r>
          </a:p>
          <a:p>
            <a:r>
              <a:rPr lang="en-US" altLang="en-US" i="1" dirty="0">
                <a:solidFill>
                  <a:srgbClr val="000099"/>
                </a:solidFill>
                <a:ea typeface="ＭＳ Ｐゴシック" panose="020B0600070205080204" pitchFamily="34" charset="-128"/>
              </a:rPr>
              <a:t>client:</a:t>
            </a:r>
          </a:p>
          <a:p>
            <a:pPr lvl="1"/>
            <a:r>
              <a:rPr lang="en-US" altLang="en-US" dirty="0">
                <a:ea typeface="ＭＳ Ｐゴシック" panose="020B0600070205080204" pitchFamily="34" charset="-128"/>
              </a:rPr>
              <a:t>periodically measures server-to-client bandwidth</a:t>
            </a:r>
          </a:p>
          <a:p>
            <a:pPr lvl="1"/>
            <a:r>
              <a:rPr lang="en-US" altLang="en-US" dirty="0">
                <a:ea typeface="ＭＳ Ｐゴシック" panose="020B0600070205080204" pitchFamily="34" charset="-128"/>
              </a:rPr>
              <a:t>consulting manifest, requests one chunk at a time </a:t>
            </a:r>
          </a:p>
          <a:p>
            <a:pPr lvl="2"/>
            <a:r>
              <a:rPr lang="en-US" altLang="en-US" sz="2400" dirty="0">
                <a:ea typeface="ＭＳ Ｐゴシック" panose="020B0600070205080204" pitchFamily="34" charset="-128"/>
              </a:rPr>
              <a:t>chooses maximum coding rate sustainable given current bandwidth</a:t>
            </a:r>
          </a:p>
          <a:p>
            <a:pPr lvl="2"/>
            <a:r>
              <a:rPr lang="en-US" altLang="en-US" sz="2400" dirty="0">
                <a:ea typeface="ＭＳ Ｐゴシック" panose="020B0600070205080204" pitchFamily="34" charset="-128"/>
              </a:rPr>
              <a:t>can choose different coding rates at different points in time (depending on available bandwidth at time)</a:t>
            </a:r>
          </a:p>
        </p:txBody>
      </p:sp>
      <p:grpSp>
        <p:nvGrpSpPr>
          <p:cNvPr id="82" name="Group 81">
            <a:extLst>
              <a:ext uri="{FF2B5EF4-FFF2-40B4-BE49-F238E27FC236}">
                <a16:creationId xmlns:a16="http://schemas.microsoft.com/office/drawing/2014/main" id="{75A10A38-8204-1647-BC98-801D2C47A228}"/>
              </a:ext>
            </a:extLst>
          </p:cNvPr>
          <p:cNvGrpSpPr/>
          <p:nvPr/>
        </p:nvGrpSpPr>
        <p:grpSpPr>
          <a:xfrm>
            <a:off x="7788729" y="2387938"/>
            <a:ext cx="3961816" cy="1342799"/>
            <a:chOff x="2942641" y="1846263"/>
            <a:chExt cx="6276975" cy="1962150"/>
          </a:xfrm>
        </p:grpSpPr>
        <p:grpSp>
          <p:nvGrpSpPr>
            <p:cNvPr id="83" name="Group 2">
              <a:extLst>
                <a:ext uri="{FF2B5EF4-FFF2-40B4-BE49-F238E27FC236}">
                  <a16:creationId xmlns:a16="http://schemas.microsoft.com/office/drawing/2014/main" id="{9A7A8A74-A0E2-3644-AA0C-7BB1A52C69B0}"/>
                </a:ext>
              </a:extLst>
            </p:cNvPr>
            <p:cNvGrpSpPr>
              <a:grpSpLocks/>
            </p:cNvGrpSpPr>
            <p:nvPr/>
          </p:nvGrpSpPr>
          <p:grpSpPr bwMode="auto">
            <a:xfrm>
              <a:off x="7109829" y="1846263"/>
              <a:ext cx="2109787" cy="1582737"/>
              <a:chOff x="1842724" y="2867233"/>
              <a:chExt cx="5649912" cy="3416300"/>
            </a:xfrm>
          </p:grpSpPr>
          <p:sp>
            <p:nvSpPr>
              <p:cNvPr id="132" name="AutoShape 99">
                <a:extLst>
                  <a:ext uri="{FF2B5EF4-FFF2-40B4-BE49-F238E27FC236}">
                    <a16:creationId xmlns:a16="http://schemas.microsoft.com/office/drawing/2014/main" id="{D8FF0D2B-11D6-E14D-8613-95A5F592C38A}"/>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133" name="Rectangle 87">
                <a:extLst>
                  <a:ext uri="{FF2B5EF4-FFF2-40B4-BE49-F238E27FC236}">
                    <a16:creationId xmlns:a16="http://schemas.microsoft.com/office/drawing/2014/main" id="{425C8A07-3451-944E-A52E-58B7C446EC13}"/>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84" name="Group 249">
              <a:extLst>
                <a:ext uri="{FF2B5EF4-FFF2-40B4-BE49-F238E27FC236}">
                  <a16:creationId xmlns:a16="http://schemas.microsoft.com/office/drawing/2014/main" id="{2975C00A-8B8A-DB4E-8401-B2809BB45D0C}"/>
                </a:ext>
              </a:extLst>
            </p:cNvPr>
            <p:cNvGrpSpPr>
              <a:grpSpLocks/>
            </p:cNvGrpSpPr>
            <p:nvPr/>
          </p:nvGrpSpPr>
          <p:grpSpPr bwMode="auto">
            <a:xfrm>
              <a:off x="3369679" y="2406650"/>
              <a:ext cx="427037" cy="785813"/>
              <a:chOff x="4140" y="429"/>
              <a:chExt cx="1425" cy="2396"/>
            </a:xfrm>
          </p:grpSpPr>
          <p:sp>
            <p:nvSpPr>
              <p:cNvPr id="100" name="Freeform 250">
                <a:extLst>
                  <a:ext uri="{FF2B5EF4-FFF2-40B4-BE49-F238E27FC236}">
                    <a16:creationId xmlns:a16="http://schemas.microsoft.com/office/drawing/2014/main" id="{CB346EFE-1967-EE40-BBB6-1006F9CADED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 name="Rectangle 251">
                <a:extLst>
                  <a:ext uri="{FF2B5EF4-FFF2-40B4-BE49-F238E27FC236}">
                    <a16:creationId xmlns:a16="http://schemas.microsoft.com/office/drawing/2014/main" id="{9E9E882E-AC07-5F44-8557-C1C48F5F25D8}"/>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02" name="Freeform 252">
                <a:extLst>
                  <a:ext uri="{FF2B5EF4-FFF2-40B4-BE49-F238E27FC236}">
                    <a16:creationId xmlns:a16="http://schemas.microsoft.com/office/drawing/2014/main" id="{AE7CB755-779F-A440-BD9B-9EFB9398F50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 name="Freeform 253">
                <a:extLst>
                  <a:ext uri="{FF2B5EF4-FFF2-40B4-BE49-F238E27FC236}">
                    <a16:creationId xmlns:a16="http://schemas.microsoft.com/office/drawing/2014/main" id="{538C7DFB-830E-8540-990A-289AB510B20B}"/>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 name="Rectangle 254">
                <a:extLst>
                  <a:ext uri="{FF2B5EF4-FFF2-40B4-BE49-F238E27FC236}">
                    <a16:creationId xmlns:a16="http://schemas.microsoft.com/office/drawing/2014/main" id="{A3AA418F-23CD-B84F-9AD1-E8F51CAC5C09}"/>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05" name="Group 255">
                <a:extLst>
                  <a:ext uri="{FF2B5EF4-FFF2-40B4-BE49-F238E27FC236}">
                    <a16:creationId xmlns:a16="http://schemas.microsoft.com/office/drawing/2014/main" id="{D5039DC2-1B99-2343-B1E4-ED05F18537A3}"/>
                  </a:ext>
                </a:extLst>
              </p:cNvPr>
              <p:cNvGrpSpPr>
                <a:grpSpLocks/>
              </p:cNvGrpSpPr>
              <p:nvPr/>
            </p:nvGrpSpPr>
            <p:grpSpPr bwMode="auto">
              <a:xfrm>
                <a:off x="4749" y="668"/>
                <a:ext cx="581" cy="145"/>
                <a:chOff x="614" y="2568"/>
                <a:chExt cx="725" cy="139"/>
              </a:xfrm>
            </p:grpSpPr>
            <p:sp>
              <p:nvSpPr>
                <p:cNvPr id="130" name="AutoShape 256">
                  <a:extLst>
                    <a:ext uri="{FF2B5EF4-FFF2-40B4-BE49-F238E27FC236}">
                      <a16:creationId xmlns:a16="http://schemas.microsoft.com/office/drawing/2014/main" id="{45D0642B-8E4A-F643-90BA-6B5B0680309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31" name="AutoShape 257">
                  <a:extLst>
                    <a:ext uri="{FF2B5EF4-FFF2-40B4-BE49-F238E27FC236}">
                      <a16:creationId xmlns:a16="http://schemas.microsoft.com/office/drawing/2014/main" id="{3509BE5E-C5B8-4742-8429-53EE2C549473}"/>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06" name="Rectangle 258">
                <a:extLst>
                  <a:ext uri="{FF2B5EF4-FFF2-40B4-BE49-F238E27FC236}">
                    <a16:creationId xmlns:a16="http://schemas.microsoft.com/office/drawing/2014/main" id="{32920529-0221-C64E-A440-6CB51D37FF69}"/>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07" name="Group 259">
                <a:extLst>
                  <a:ext uri="{FF2B5EF4-FFF2-40B4-BE49-F238E27FC236}">
                    <a16:creationId xmlns:a16="http://schemas.microsoft.com/office/drawing/2014/main" id="{E5BFCD4D-02E0-CA44-85BF-1519735A56C9}"/>
                  </a:ext>
                </a:extLst>
              </p:cNvPr>
              <p:cNvGrpSpPr>
                <a:grpSpLocks/>
              </p:cNvGrpSpPr>
              <p:nvPr/>
            </p:nvGrpSpPr>
            <p:grpSpPr bwMode="auto">
              <a:xfrm>
                <a:off x="4747" y="994"/>
                <a:ext cx="581" cy="134"/>
                <a:chOff x="614" y="2568"/>
                <a:chExt cx="725" cy="139"/>
              </a:xfrm>
            </p:grpSpPr>
            <p:sp>
              <p:nvSpPr>
                <p:cNvPr id="128" name="AutoShape 260">
                  <a:extLst>
                    <a:ext uri="{FF2B5EF4-FFF2-40B4-BE49-F238E27FC236}">
                      <a16:creationId xmlns:a16="http://schemas.microsoft.com/office/drawing/2014/main" id="{E2D6F809-69FF-9A47-9553-ACAC3A5EAE5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9" name="AutoShape 261">
                  <a:extLst>
                    <a:ext uri="{FF2B5EF4-FFF2-40B4-BE49-F238E27FC236}">
                      <a16:creationId xmlns:a16="http://schemas.microsoft.com/office/drawing/2014/main" id="{932CD479-8BC1-C749-A96F-3B1402566C9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08" name="Rectangle 262">
                <a:extLst>
                  <a:ext uri="{FF2B5EF4-FFF2-40B4-BE49-F238E27FC236}">
                    <a16:creationId xmlns:a16="http://schemas.microsoft.com/office/drawing/2014/main" id="{2011783D-1372-5340-BCED-AC842F1C587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09" name="Rectangle 263">
                <a:extLst>
                  <a:ext uri="{FF2B5EF4-FFF2-40B4-BE49-F238E27FC236}">
                    <a16:creationId xmlns:a16="http://schemas.microsoft.com/office/drawing/2014/main" id="{C9C65939-7AEE-9B4F-BBBB-B53CB619E34A}"/>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10" name="Group 264">
                <a:extLst>
                  <a:ext uri="{FF2B5EF4-FFF2-40B4-BE49-F238E27FC236}">
                    <a16:creationId xmlns:a16="http://schemas.microsoft.com/office/drawing/2014/main" id="{02D23335-DADD-6845-9FCF-19678BB9144C}"/>
                  </a:ext>
                </a:extLst>
              </p:cNvPr>
              <p:cNvGrpSpPr>
                <a:grpSpLocks/>
              </p:cNvGrpSpPr>
              <p:nvPr/>
            </p:nvGrpSpPr>
            <p:grpSpPr bwMode="auto">
              <a:xfrm>
                <a:off x="4735" y="1627"/>
                <a:ext cx="582" cy="151"/>
                <a:chOff x="614" y="2568"/>
                <a:chExt cx="725" cy="139"/>
              </a:xfrm>
            </p:grpSpPr>
            <p:sp>
              <p:nvSpPr>
                <p:cNvPr id="126" name="AutoShape 265">
                  <a:extLst>
                    <a:ext uri="{FF2B5EF4-FFF2-40B4-BE49-F238E27FC236}">
                      <a16:creationId xmlns:a16="http://schemas.microsoft.com/office/drawing/2014/main" id="{9F3F9D05-506B-FF4F-9401-AF33543B17F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7" name="AutoShape 266">
                  <a:extLst>
                    <a:ext uri="{FF2B5EF4-FFF2-40B4-BE49-F238E27FC236}">
                      <a16:creationId xmlns:a16="http://schemas.microsoft.com/office/drawing/2014/main" id="{4282A724-826B-B143-8AC0-DC79D5EB441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11" name="Freeform 267">
                <a:extLst>
                  <a:ext uri="{FF2B5EF4-FFF2-40B4-BE49-F238E27FC236}">
                    <a16:creationId xmlns:a16="http://schemas.microsoft.com/office/drawing/2014/main" id="{021B047E-60EF-D148-81C9-49DCFE69C9C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2" name="Group 268">
                <a:extLst>
                  <a:ext uri="{FF2B5EF4-FFF2-40B4-BE49-F238E27FC236}">
                    <a16:creationId xmlns:a16="http://schemas.microsoft.com/office/drawing/2014/main" id="{DED72DA6-23AD-134D-85EE-B696A62739A8}"/>
                  </a:ext>
                </a:extLst>
              </p:cNvPr>
              <p:cNvGrpSpPr>
                <a:grpSpLocks/>
              </p:cNvGrpSpPr>
              <p:nvPr/>
            </p:nvGrpSpPr>
            <p:grpSpPr bwMode="auto">
              <a:xfrm>
                <a:off x="4739" y="1327"/>
                <a:ext cx="582" cy="139"/>
                <a:chOff x="614" y="2568"/>
                <a:chExt cx="725" cy="139"/>
              </a:xfrm>
            </p:grpSpPr>
            <p:sp>
              <p:nvSpPr>
                <p:cNvPr id="124" name="AutoShape 269">
                  <a:extLst>
                    <a:ext uri="{FF2B5EF4-FFF2-40B4-BE49-F238E27FC236}">
                      <a16:creationId xmlns:a16="http://schemas.microsoft.com/office/drawing/2014/main" id="{C8EFD858-EFAC-A543-9F91-7BB2D77D292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5" name="AutoShape 270">
                  <a:extLst>
                    <a:ext uri="{FF2B5EF4-FFF2-40B4-BE49-F238E27FC236}">
                      <a16:creationId xmlns:a16="http://schemas.microsoft.com/office/drawing/2014/main" id="{FABB3E39-009F-2843-B1CB-4C1321020EF2}"/>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13" name="Rectangle 271">
                <a:extLst>
                  <a:ext uri="{FF2B5EF4-FFF2-40B4-BE49-F238E27FC236}">
                    <a16:creationId xmlns:a16="http://schemas.microsoft.com/office/drawing/2014/main" id="{E533B9BA-C9BF-844D-9ABC-B29E2E9B762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4" name="Freeform 272">
                <a:extLst>
                  <a:ext uri="{FF2B5EF4-FFF2-40B4-BE49-F238E27FC236}">
                    <a16:creationId xmlns:a16="http://schemas.microsoft.com/office/drawing/2014/main" id="{023F6EA6-D9D0-B443-9F3E-D3BAF9BB0C4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 name="Freeform 273">
                <a:extLst>
                  <a:ext uri="{FF2B5EF4-FFF2-40B4-BE49-F238E27FC236}">
                    <a16:creationId xmlns:a16="http://schemas.microsoft.com/office/drawing/2014/main" id="{CD6A59C0-5CC5-714B-97EA-3B0194FD430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 name="Oval 274">
                <a:extLst>
                  <a:ext uri="{FF2B5EF4-FFF2-40B4-BE49-F238E27FC236}">
                    <a16:creationId xmlns:a16="http://schemas.microsoft.com/office/drawing/2014/main" id="{92208AD0-400D-FB43-B633-7464BA63D653}"/>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7" name="Freeform 275">
                <a:extLst>
                  <a:ext uri="{FF2B5EF4-FFF2-40B4-BE49-F238E27FC236}">
                    <a16:creationId xmlns:a16="http://schemas.microsoft.com/office/drawing/2014/main" id="{7A38E823-6B34-2147-8CCC-8B6710E4ABAA}"/>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 name="AutoShape 276">
                <a:extLst>
                  <a:ext uri="{FF2B5EF4-FFF2-40B4-BE49-F238E27FC236}">
                    <a16:creationId xmlns:a16="http://schemas.microsoft.com/office/drawing/2014/main" id="{00686B52-C381-B344-AB96-FAF77A2EEE1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9" name="AutoShape 277">
                <a:extLst>
                  <a:ext uri="{FF2B5EF4-FFF2-40B4-BE49-F238E27FC236}">
                    <a16:creationId xmlns:a16="http://schemas.microsoft.com/office/drawing/2014/main" id="{A8150F42-64DC-A444-B5B3-16FBDD3EA69F}"/>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0" name="Oval 278">
                <a:extLst>
                  <a:ext uri="{FF2B5EF4-FFF2-40B4-BE49-F238E27FC236}">
                    <a16:creationId xmlns:a16="http://schemas.microsoft.com/office/drawing/2014/main" id="{5738C1EC-E073-3E43-B96C-2596474FABF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1" name="Oval 279">
                <a:extLst>
                  <a:ext uri="{FF2B5EF4-FFF2-40B4-BE49-F238E27FC236}">
                    <a16:creationId xmlns:a16="http://schemas.microsoft.com/office/drawing/2014/main" id="{1780645A-6086-3C4F-BBCE-64462042A3B2}"/>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cs typeface="Arial" charset="0"/>
                </a:endParaRPr>
              </a:p>
            </p:txBody>
          </p:sp>
          <p:sp>
            <p:nvSpPr>
              <p:cNvPr id="122" name="Oval 280">
                <a:extLst>
                  <a:ext uri="{FF2B5EF4-FFF2-40B4-BE49-F238E27FC236}">
                    <a16:creationId xmlns:a16="http://schemas.microsoft.com/office/drawing/2014/main" id="{0978C948-5C14-3E49-B833-BFC3EF0473E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3" name="Rectangle 281">
                <a:extLst>
                  <a:ext uri="{FF2B5EF4-FFF2-40B4-BE49-F238E27FC236}">
                    <a16:creationId xmlns:a16="http://schemas.microsoft.com/office/drawing/2014/main" id="{B300415C-511F-1D49-86B6-876E0CC6EA7C}"/>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grpSp>
          <p:nvGrpSpPr>
            <p:cNvPr id="85" name="Group 134">
              <a:extLst>
                <a:ext uri="{FF2B5EF4-FFF2-40B4-BE49-F238E27FC236}">
                  <a16:creationId xmlns:a16="http://schemas.microsoft.com/office/drawing/2014/main" id="{82E451C2-1F00-2343-A319-8C11E6CF5DCB}"/>
                </a:ext>
              </a:extLst>
            </p:cNvPr>
            <p:cNvGrpSpPr>
              <a:grpSpLocks/>
            </p:cNvGrpSpPr>
            <p:nvPr/>
          </p:nvGrpSpPr>
          <p:grpSpPr bwMode="auto">
            <a:xfrm>
              <a:off x="2942641" y="2038350"/>
              <a:ext cx="1281113" cy="363538"/>
              <a:chOff x="3621" y="3265"/>
              <a:chExt cx="1776" cy="744"/>
            </a:xfrm>
          </p:grpSpPr>
          <p:pic>
            <p:nvPicPr>
              <p:cNvPr id="96" name="Picture 135" descr="reellogo">
                <a:extLst>
                  <a:ext uri="{FF2B5EF4-FFF2-40B4-BE49-F238E27FC236}">
                    <a16:creationId xmlns:a16="http://schemas.microsoft.com/office/drawing/2014/main" id="{4424E827-5D97-2940-A1EB-B240374F26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Freeform 136">
                <a:extLst>
                  <a:ext uri="{FF2B5EF4-FFF2-40B4-BE49-F238E27FC236}">
                    <a16:creationId xmlns:a16="http://schemas.microsoft.com/office/drawing/2014/main" id="{3E3A07CF-BBAD-3D46-B4BD-09073B392336}"/>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sp>
            <p:nvSpPr>
              <p:cNvPr id="98" name="Freeform 137">
                <a:extLst>
                  <a:ext uri="{FF2B5EF4-FFF2-40B4-BE49-F238E27FC236}">
                    <a16:creationId xmlns:a16="http://schemas.microsoft.com/office/drawing/2014/main" id="{61282358-1528-BC4D-BE78-7038951054E4}"/>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pic>
            <p:nvPicPr>
              <p:cNvPr id="99" name="Picture 138" descr="video1">
                <a:extLst>
                  <a:ext uri="{FF2B5EF4-FFF2-40B4-BE49-F238E27FC236}">
                    <a16:creationId xmlns:a16="http://schemas.microsoft.com/office/drawing/2014/main" id="{CA20B2BA-4F8A-F24F-9BF5-1619CBAA3C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 name="Group 349">
              <a:extLst>
                <a:ext uri="{FF2B5EF4-FFF2-40B4-BE49-F238E27FC236}">
                  <a16:creationId xmlns:a16="http://schemas.microsoft.com/office/drawing/2014/main" id="{FB3E850F-A738-3440-94BE-84DC7D04EDA2}"/>
                </a:ext>
              </a:extLst>
            </p:cNvPr>
            <p:cNvGrpSpPr>
              <a:grpSpLocks/>
            </p:cNvGrpSpPr>
            <p:nvPr/>
          </p:nvGrpSpPr>
          <p:grpSpPr bwMode="auto">
            <a:xfrm>
              <a:off x="7868654" y="2625725"/>
              <a:ext cx="677862" cy="663575"/>
              <a:chOff x="4437" y="1472"/>
              <a:chExt cx="427" cy="418"/>
            </a:xfrm>
          </p:grpSpPr>
          <p:sp>
            <p:nvSpPr>
              <p:cNvPr id="92" name="Rectangle 350">
                <a:extLst>
                  <a:ext uri="{FF2B5EF4-FFF2-40B4-BE49-F238E27FC236}">
                    <a16:creationId xmlns:a16="http://schemas.microsoft.com/office/drawing/2014/main" id="{C98E87F3-3D51-1D49-B30C-7C1024C0980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3" name="Rectangle 351">
                <a:extLst>
                  <a:ext uri="{FF2B5EF4-FFF2-40B4-BE49-F238E27FC236}">
                    <a16:creationId xmlns:a16="http://schemas.microsoft.com/office/drawing/2014/main" id="{5C82643F-4271-3B42-9F3B-B7B12330C3A1}"/>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4" name="Rectangle 352">
                <a:extLst>
                  <a:ext uri="{FF2B5EF4-FFF2-40B4-BE49-F238E27FC236}">
                    <a16:creationId xmlns:a16="http://schemas.microsoft.com/office/drawing/2014/main" id="{1EA9D5C0-B75D-4246-913C-E7244027F305}"/>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5" name="Rectangle 353">
                <a:extLst>
                  <a:ext uri="{FF2B5EF4-FFF2-40B4-BE49-F238E27FC236}">
                    <a16:creationId xmlns:a16="http://schemas.microsoft.com/office/drawing/2014/main" id="{E47A4C49-C526-3C4C-B924-327B60249507}"/>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grpSp>
        <p:sp>
          <p:nvSpPr>
            <p:cNvPr id="87" name="Freeform 1287">
              <a:extLst>
                <a:ext uri="{FF2B5EF4-FFF2-40B4-BE49-F238E27FC236}">
                  <a16:creationId xmlns:a16="http://schemas.microsoft.com/office/drawing/2014/main" id="{45307357-2A7B-E14D-AE40-0D4C4ABCB660}"/>
                </a:ext>
              </a:extLst>
            </p:cNvPr>
            <p:cNvSpPr>
              <a:spLocks/>
            </p:cNvSpPr>
            <p:nvPr/>
          </p:nvSpPr>
          <p:spPr bwMode="auto">
            <a:xfrm>
              <a:off x="4377741" y="2066925"/>
              <a:ext cx="2320925" cy="1228725"/>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88" name="Straight Connector 45">
              <a:extLst>
                <a:ext uri="{FF2B5EF4-FFF2-40B4-BE49-F238E27FC236}">
                  <a16:creationId xmlns:a16="http://schemas.microsoft.com/office/drawing/2014/main" id="{B04F1DEF-65F1-4642-AA4D-E370A1DBE08A}"/>
                </a:ext>
              </a:extLst>
            </p:cNvPr>
            <p:cNvCxnSpPr>
              <a:cxnSpLocks noChangeShapeType="1"/>
            </p:cNvCxnSpPr>
            <p:nvPr/>
          </p:nvCxnSpPr>
          <p:spPr bwMode="auto">
            <a:xfrm>
              <a:off x="4018966" y="2632075"/>
              <a:ext cx="1241425"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46">
              <a:extLst>
                <a:ext uri="{FF2B5EF4-FFF2-40B4-BE49-F238E27FC236}">
                  <a16:creationId xmlns:a16="http://schemas.microsoft.com/office/drawing/2014/main" id="{B7BA493E-B136-3644-B5ED-FCD15986A44D}"/>
                </a:ext>
              </a:extLst>
            </p:cNvPr>
            <p:cNvCxnSpPr>
              <a:cxnSpLocks noChangeShapeType="1"/>
            </p:cNvCxnSpPr>
            <p:nvPr/>
          </p:nvCxnSpPr>
          <p:spPr bwMode="auto">
            <a:xfrm>
              <a:off x="6030329" y="2662238"/>
              <a:ext cx="1531937"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TextBox 64">
              <a:extLst>
                <a:ext uri="{FF2B5EF4-FFF2-40B4-BE49-F238E27FC236}">
                  <a16:creationId xmlns:a16="http://schemas.microsoft.com/office/drawing/2014/main" id="{444AB8CD-A73E-654C-9834-C15EB11A0467}"/>
                </a:ext>
              </a:extLst>
            </p:cNvPr>
            <p:cNvSpPr txBox="1">
              <a:spLocks noChangeArrowheads="1"/>
            </p:cNvSpPr>
            <p:nvPr/>
          </p:nvSpPr>
          <p:spPr bwMode="auto">
            <a:xfrm>
              <a:off x="7784516" y="3440113"/>
              <a:ext cx="766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000000"/>
                  </a:solidFill>
                  <a:cs typeface="Arial" panose="020B0604020202020204" pitchFamily="34" charset="0"/>
                </a:rPr>
                <a:t>client</a:t>
              </a:r>
              <a:endParaRPr lang="en-US" altLang="en-US" sz="1800" i="1">
                <a:solidFill>
                  <a:srgbClr val="CC0000"/>
                </a:solidFill>
                <a:cs typeface="Arial" panose="020B0604020202020204" pitchFamily="34" charset="0"/>
              </a:endParaRPr>
            </a:p>
          </p:txBody>
        </p:sp>
        <p:sp>
          <p:nvSpPr>
            <p:cNvPr id="91" name="TextBox 64">
              <a:extLst>
                <a:ext uri="{FF2B5EF4-FFF2-40B4-BE49-F238E27FC236}">
                  <a16:creationId xmlns:a16="http://schemas.microsoft.com/office/drawing/2014/main" id="{0E442F75-B562-B641-AC65-4B3CCE9BA0A7}"/>
                </a:ext>
              </a:extLst>
            </p:cNvPr>
            <p:cNvSpPr txBox="1">
              <a:spLocks noChangeArrowheads="1"/>
            </p:cNvSpPr>
            <p:nvPr/>
          </p:nvSpPr>
          <p:spPr bwMode="auto">
            <a:xfrm>
              <a:off x="5031791" y="2895600"/>
              <a:ext cx="919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solidFill>
                    <a:srgbClr val="000000"/>
                  </a:solidFill>
                  <a:cs typeface="Arial" panose="020B0604020202020204" pitchFamily="34" charset="0"/>
                </a:rPr>
                <a:t>Internet</a:t>
              </a:r>
              <a:endParaRPr lang="en-US" altLang="en-US" sz="1800" i="1">
                <a:solidFill>
                  <a:srgbClr val="CC0000"/>
                </a:solidFill>
                <a:cs typeface="Arial" panose="020B0604020202020204" pitchFamily="34" charset="0"/>
              </a:endParaRPr>
            </a:p>
          </p:txBody>
        </p:sp>
      </p:grpSp>
      <p:sp>
        <p:nvSpPr>
          <p:cNvPr id="57" name="Slide Number Placeholder 2">
            <a:extLst>
              <a:ext uri="{FF2B5EF4-FFF2-40B4-BE49-F238E27FC236}">
                <a16:creationId xmlns:a16="http://schemas.microsoft.com/office/drawing/2014/main" id="{7CFCE42F-201B-8A44-B35D-EB7E48F731D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91</a:t>
            </a:fld>
            <a:endParaRPr lang="en-US" dirty="0"/>
          </a:p>
        </p:txBody>
      </p:sp>
    </p:spTree>
    <p:extLst>
      <p:ext uri="{BB962C8B-B14F-4D97-AF65-F5344CB8AC3E}">
        <p14:creationId xmlns:p14="http://schemas.microsoft.com/office/powerpoint/2010/main" val="329647216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grpSp>
        <p:nvGrpSpPr>
          <p:cNvPr id="82" name="Group 81">
            <a:extLst>
              <a:ext uri="{FF2B5EF4-FFF2-40B4-BE49-F238E27FC236}">
                <a16:creationId xmlns:a16="http://schemas.microsoft.com/office/drawing/2014/main" id="{75A10A38-8204-1647-BC98-801D2C47A228}"/>
              </a:ext>
            </a:extLst>
          </p:cNvPr>
          <p:cNvGrpSpPr/>
          <p:nvPr/>
        </p:nvGrpSpPr>
        <p:grpSpPr>
          <a:xfrm>
            <a:off x="7788729" y="2387938"/>
            <a:ext cx="3961816" cy="1342799"/>
            <a:chOff x="2942641" y="1846263"/>
            <a:chExt cx="6276975" cy="1962150"/>
          </a:xfrm>
        </p:grpSpPr>
        <p:grpSp>
          <p:nvGrpSpPr>
            <p:cNvPr id="83" name="Group 2">
              <a:extLst>
                <a:ext uri="{FF2B5EF4-FFF2-40B4-BE49-F238E27FC236}">
                  <a16:creationId xmlns:a16="http://schemas.microsoft.com/office/drawing/2014/main" id="{9A7A8A74-A0E2-3644-AA0C-7BB1A52C69B0}"/>
                </a:ext>
              </a:extLst>
            </p:cNvPr>
            <p:cNvGrpSpPr>
              <a:grpSpLocks/>
            </p:cNvGrpSpPr>
            <p:nvPr/>
          </p:nvGrpSpPr>
          <p:grpSpPr bwMode="auto">
            <a:xfrm>
              <a:off x="7109829" y="1846263"/>
              <a:ext cx="2109787" cy="1582737"/>
              <a:chOff x="1842724" y="2867233"/>
              <a:chExt cx="5649912" cy="3416300"/>
            </a:xfrm>
          </p:grpSpPr>
          <p:sp>
            <p:nvSpPr>
              <p:cNvPr id="132" name="AutoShape 99">
                <a:extLst>
                  <a:ext uri="{FF2B5EF4-FFF2-40B4-BE49-F238E27FC236}">
                    <a16:creationId xmlns:a16="http://schemas.microsoft.com/office/drawing/2014/main" id="{D8FF0D2B-11D6-E14D-8613-95A5F592C38A}"/>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133" name="Rectangle 87">
                <a:extLst>
                  <a:ext uri="{FF2B5EF4-FFF2-40B4-BE49-F238E27FC236}">
                    <a16:creationId xmlns:a16="http://schemas.microsoft.com/office/drawing/2014/main" id="{425C8A07-3451-944E-A52E-58B7C446EC13}"/>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grpSp>
        <p:grpSp>
          <p:nvGrpSpPr>
            <p:cNvPr id="84" name="Group 249">
              <a:extLst>
                <a:ext uri="{FF2B5EF4-FFF2-40B4-BE49-F238E27FC236}">
                  <a16:creationId xmlns:a16="http://schemas.microsoft.com/office/drawing/2014/main" id="{2975C00A-8B8A-DB4E-8401-B2809BB45D0C}"/>
                </a:ext>
              </a:extLst>
            </p:cNvPr>
            <p:cNvGrpSpPr>
              <a:grpSpLocks/>
            </p:cNvGrpSpPr>
            <p:nvPr/>
          </p:nvGrpSpPr>
          <p:grpSpPr bwMode="auto">
            <a:xfrm>
              <a:off x="3369679" y="2406650"/>
              <a:ext cx="427037" cy="785813"/>
              <a:chOff x="4140" y="429"/>
              <a:chExt cx="1425" cy="2396"/>
            </a:xfrm>
          </p:grpSpPr>
          <p:sp>
            <p:nvSpPr>
              <p:cNvPr id="100" name="Freeform 250">
                <a:extLst>
                  <a:ext uri="{FF2B5EF4-FFF2-40B4-BE49-F238E27FC236}">
                    <a16:creationId xmlns:a16="http://schemas.microsoft.com/office/drawing/2014/main" id="{CB346EFE-1967-EE40-BBB6-1006F9CADED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 name="Rectangle 251">
                <a:extLst>
                  <a:ext uri="{FF2B5EF4-FFF2-40B4-BE49-F238E27FC236}">
                    <a16:creationId xmlns:a16="http://schemas.microsoft.com/office/drawing/2014/main" id="{9E9E882E-AC07-5F44-8557-C1C48F5F25D8}"/>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02" name="Freeform 252">
                <a:extLst>
                  <a:ext uri="{FF2B5EF4-FFF2-40B4-BE49-F238E27FC236}">
                    <a16:creationId xmlns:a16="http://schemas.microsoft.com/office/drawing/2014/main" id="{AE7CB755-779F-A440-BD9B-9EFB9398F50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 name="Freeform 253">
                <a:extLst>
                  <a:ext uri="{FF2B5EF4-FFF2-40B4-BE49-F238E27FC236}">
                    <a16:creationId xmlns:a16="http://schemas.microsoft.com/office/drawing/2014/main" id="{538C7DFB-830E-8540-990A-289AB510B20B}"/>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 name="Rectangle 254">
                <a:extLst>
                  <a:ext uri="{FF2B5EF4-FFF2-40B4-BE49-F238E27FC236}">
                    <a16:creationId xmlns:a16="http://schemas.microsoft.com/office/drawing/2014/main" id="{A3AA418F-23CD-B84F-9AD1-E8F51CAC5C09}"/>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05" name="Group 255">
                <a:extLst>
                  <a:ext uri="{FF2B5EF4-FFF2-40B4-BE49-F238E27FC236}">
                    <a16:creationId xmlns:a16="http://schemas.microsoft.com/office/drawing/2014/main" id="{D5039DC2-1B99-2343-B1E4-ED05F18537A3}"/>
                  </a:ext>
                </a:extLst>
              </p:cNvPr>
              <p:cNvGrpSpPr>
                <a:grpSpLocks/>
              </p:cNvGrpSpPr>
              <p:nvPr/>
            </p:nvGrpSpPr>
            <p:grpSpPr bwMode="auto">
              <a:xfrm>
                <a:off x="4749" y="668"/>
                <a:ext cx="581" cy="145"/>
                <a:chOff x="614" y="2568"/>
                <a:chExt cx="725" cy="139"/>
              </a:xfrm>
            </p:grpSpPr>
            <p:sp>
              <p:nvSpPr>
                <p:cNvPr id="130" name="AutoShape 256">
                  <a:extLst>
                    <a:ext uri="{FF2B5EF4-FFF2-40B4-BE49-F238E27FC236}">
                      <a16:creationId xmlns:a16="http://schemas.microsoft.com/office/drawing/2014/main" id="{45D0642B-8E4A-F643-90BA-6B5B0680309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31" name="AutoShape 257">
                  <a:extLst>
                    <a:ext uri="{FF2B5EF4-FFF2-40B4-BE49-F238E27FC236}">
                      <a16:creationId xmlns:a16="http://schemas.microsoft.com/office/drawing/2014/main" id="{3509BE5E-C5B8-4742-8429-53EE2C549473}"/>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06" name="Rectangle 258">
                <a:extLst>
                  <a:ext uri="{FF2B5EF4-FFF2-40B4-BE49-F238E27FC236}">
                    <a16:creationId xmlns:a16="http://schemas.microsoft.com/office/drawing/2014/main" id="{32920529-0221-C64E-A440-6CB51D37FF69}"/>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07" name="Group 259">
                <a:extLst>
                  <a:ext uri="{FF2B5EF4-FFF2-40B4-BE49-F238E27FC236}">
                    <a16:creationId xmlns:a16="http://schemas.microsoft.com/office/drawing/2014/main" id="{E5BFCD4D-02E0-CA44-85BF-1519735A56C9}"/>
                  </a:ext>
                </a:extLst>
              </p:cNvPr>
              <p:cNvGrpSpPr>
                <a:grpSpLocks/>
              </p:cNvGrpSpPr>
              <p:nvPr/>
            </p:nvGrpSpPr>
            <p:grpSpPr bwMode="auto">
              <a:xfrm>
                <a:off x="4747" y="994"/>
                <a:ext cx="581" cy="134"/>
                <a:chOff x="614" y="2568"/>
                <a:chExt cx="725" cy="139"/>
              </a:xfrm>
            </p:grpSpPr>
            <p:sp>
              <p:nvSpPr>
                <p:cNvPr id="128" name="AutoShape 260">
                  <a:extLst>
                    <a:ext uri="{FF2B5EF4-FFF2-40B4-BE49-F238E27FC236}">
                      <a16:creationId xmlns:a16="http://schemas.microsoft.com/office/drawing/2014/main" id="{E2D6F809-69FF-9A47-9553-ACAC3A5EAE5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9" name="AutoShape 261">
                  <a:extLst>
                    <a:ext uri="{FF2B5EF4-FFF2-40B4-BE49-F238E27FC236}">
                      <a16:creationId xmlns:a16="http://schemas.microsoft.com/office/drawing/2014/main" id="{932CD479-8BC1-C749-A96F-3B1402566C9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08" name="Rectangle 262">
                <a:extLst>
                  <a:ext uri="{FF2B5EF4-FFF2-40B4-BE49-F238E27FC236}">
                    <a16:creationId xmlns:a16="http://schemas.microsoft.com/office/drawing/2014/main" id="{2011783D-1372-5340-BCED-AC842F1C587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09" name="Rectangle 263">
                <a:extLst>
                  <a:ext uri="{FF2B5EF4-FFF2-40B4-BE49-F238E27FC236}">
                    <a16:creationId xmlns:a16="http://schemas.microsoft.com/office/drawing/2014/main" id="{C9C65939-7AEE-9B4F-BBBB-B53CB619E34A}"/>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nvGrpSpPr>
              <p:cNvPr id="110" name="Group 264">
                <a:extLst>
                  <a:ext uri="{FF2B5EF4-FFF2-40B4-BE49-F238E27FC236}">
                    <a16:creationId xmlns:a16="http://schemas.microsoft.com/office/drawing/2014/main" id="{02D23335-DADD-6845-9FCF-19678BB9144C}"/>
                  </a:ext>
                </a:extLst>
              </p:cNvPr>
              <p:cNvGrpSpPr>
                <a:grpSpLocks/>
              </p:cNvGrpSpPr>
              <p:nvPr/>
            </p:nvGrpSpPr>
            <p:grpSpPr bwMode="auto">
              <a:xfrm>
                <a:off x="4735" y="1627"/>
                <a:ext cx="582" cy="151"/>
                <a:chOff x="614" y="2568"/>
                <a:chExt cx="725" cy="139"/>
              </a:xfrm>
            </p:grpSpPr>
            <p:sp>
              <p:nvSpPr>
                <p:cNvPr id="126" name="AutoShape 265">
                  <a:extLst>
                    <a:ext uri="{FF2B5EF4-FFF2-40B4-BE49-F238E27FC236}">
                      <a16:creationId xmlns:a16="http://schemas.microsoft.com/office/drawing/2014/main" id="{9F3F9D05-506B-FF4F-9401-AF33543B17F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7" name="AutoShape 266">
                  <a:extLst>
                    <a:ext uri="{FF2B5EF4-FFF2-40B4-BE49-F238E27FC236}">
                      <a16:creationId xmlns:a16="http://schemas.microsoft.com/office/drawing/2014/main" id="{4282A724-826B-B143-8AC0-DC79D5EB441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11" name="Freeform 267">
                <a:extLst>
                  <a:ext uri="{FF2B5EF4-FFF2-40B4-BE49-F238E27FC236}">
                    <a16:creationId xmlns:a16="http://schemas.microsoft.com/office/drawing/2014/main" id="{021B047E-60EF-D148-81C9-49DCFE69C9C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112" name="Group 268">
                <a:extLst>
                  <a:ext uri="{FF2B5EF4-FFF2-40B4-BE49-F238E27FC236}">
                    <a16:creationId xmlns:a16="http://schemas.microsoft.com/office/drawing/2014/main" id="{DED72DA6-23AD-134D-85EE-B696A62739A8}"/>
                  </a:ext>
                </a:extLst>
              </p:cNvPr>
              <p:cNvGrpSpPr>
                <a:grpSpLocks/>
              </p:cNvGrpSpPr>
              <p:nvPr/>
            </p:nvGrpSpPr>
            <p:grpSpPr bwMode="auto">
              <a:xfrm>
                <a:off x="4739" y="1327"/>
                <a:ext cx="582" cy="139"/>
                <a:chOff x="614" y="2568"/>
                <a:chExt cx="725" cy="139"/>
              </a:xfrm>
            </p:grpSpPr>
            <p:sp>
              <p:nvSpPr>
                <p:cNvPr id="124" name="AutoShape 269">
                  <a:extLst>
                    <a:ext uri="{FF2B5EF4-FFF2-40B4-BE49-F238E27FC236}">
                      <a16:creationId xmlns:a16="http://schemas.microsoft.com/office/drawing/2014/main" id="{C8EFD858-EFAC-A543-9F91-7BB2D77D292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5" name="AutoShape 270">
                  <a:extLst>
                    <a:ext uri="{FF2B5EF4-FFF2-40B4-BE49-F238E27FC236}">
                      <a16:creationId xmlns:a16="http://schemas.microsoft.com/office/drawing/2014/main" id="{FABB3E39-009F-2843-B1CB-4C1321020EF2}"/>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sp>
            <p:nvSpPr>
              <p:cNvPr id="113" name="Rectangle 271">
                <a:extLst>
                  <a:ext uri="{FF2B5EF4-FFF2-40B4-BE49-F238E27FC236}">
                    <a16:creationId xmlns:a16="http://schemas.microsoft.com/office/drawing/2014/main" id="{E533B9BA-C9BF-844D-9ABC-B29E2E9B762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4" name="Freeform 272">
                <a:extLst>
                  <a:ext uri="{FF2B5EF4-FFF2-40B4-BE49-F238E27FC236}">
                    <a16:creationId xmlns:a16="http://schemas.microsoft.com/office/drawing/2014/main" id="{023F6EA6-D9D0-B443-9F3E-D3BAF9BB0C4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5" name="Freeform 273">
                <a:extLst>
                  <a:ext uri="{FF2B5EF4-FFF2-40B4-BE49-F238E27FC236}">
                    <a16:creationId xmlns:a16="http://schemas.microsoft.com/office/drawing/2014/main" id="{CD6A59C0-5CC5-714B-97EA-3B0194FD430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 name="Oval 274">
                <a:extLst>
                  <a:ext uri="{FF2B5EF4-FFF2-40B4-BE49-F238E27FC236}">
                    <a16:creationId xmlns:a16="http://schemas.microsoft.com/office/drawing/2014/main" id="{92208AD0-400D-FB43-B633-7464BA63D653}"/>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7" name="Freeform 275">
                <a:extLst>
                  <a:ext uri="{FF2B5EF4-FFF2-40B4-BE49-F238E27FC236}">
                    <a16:creationId xmlns:a16="http://schemas.microsoft.com/office/drawing/2014/main" id="{7A38E823-6B34-2147-8CCC-8B6710E4ABAA}"/>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 name="AutoShape 276">
                <a:extLst>
                  <a:ext uri="{FF2B5EF4-FFF2-40B4-BE49-F238E27FC236}">
                    <a16:creationId xmlns:a16="http://schemas.microsoft.com/office/drawing/2014/main" id="{00686B52-C381-B344-AB96-FAF77A2EEE1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19" name="AutoShape 277">
                <a:extLst>
                  <a:ext uri="{FF2B5EF4-FFF2-40B4-BE49-F238E27FC236}">
                    <a16:creationId xmlns:a16="http://schemas.microsoft.com/office/drawing/2014/main" id="{A8150F42-64DC-A444-B5B3-16FBDD3EA69F}"/>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0" name="Oval 278">
                <a:extLst>
                  <a:ext uri="{FF2B5EF4-FFF2-40B4-BE49-F238E27FC236}">
                    <a16:creationId xmlns:a16="http://schemas.microsoft.com/office/drawing/2014/main" id="{5738C1EC-E073-3E43-B96C-2596474FABF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1" name="Oval 279">
                <a:extLst>
                  <a:ext uri="{FF2B5EF4-FFF2-40B4-BE49-F238E27FC236}">
                    <a16:creationId xmlns:a16="http://schemas.microsoft.com/office/drawing/2014/main" id="{1780645A-6086-3C4F-BBCE-64462042A3B2}"/>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cs typeface="Arial" charset="0"/>
                </a:endParaRPr>
              </a:p>
            </p:txBody>
          </p:sp>
          <p:sp>
            <p:nvSpPr>
              <p:cNvPr id="122" name="Oval 280">
                <a:extLst>
                  <a:ext uri="{FF2B5EF4-FFF2-40B4-BE49-F238E27FC236}">
                    <a16:creationId xmlns:a16="http://schemas.microsoft.com/office/drawing/2014/main" id="{0978C948-5C14-3E49-B833-BFC3EF0473E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sp>
            <p:nvSpPr>
              <p:cNvPr id="123" name="Rectangle 281">
                <a:extLst>
                  <a:ext uri="{FF2B5EF4-FFF2-40B4-BE49-F238E27FC236}">
                    <a16:creationId xmlns:a16="http://schemas.microsoft.com/office/drawing/2014/main" id="{B300415C-511F-1D49-86B6-876E0CC6EA7C}"/>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cs typeface="Arial" charset="0"/>
                </a:endParaRPr>
              </a:p>
            </p:txBody>
          </p:sp>
        </p:grpSp>
        <p:grpSp>
          <p:nvGrpSpPr>
            <p:cNvPr id="85" name="Group 134">
              <a:extLst>
                <a:ext uri="{FF2B5EF4-FFF2-40B4-BE49-F238E27FC236}">
                  <a16:creationId xmlns:a16="http://schemas.microsoft.com/office/drawing/2014/main" id="{82E451C2-1F00-2343-A319-8C11E6CF5DCB}"/>
                </a:ext>
              </a:extLst>
            </p:cNvPr>
            <p:cNvGrpSpPr>
              <a:grpSpLocks/>
            </p:cNvGrpSpPr>
            <p:nvPr/>
          </p:nvGrpSpPr>
          <p:grpSpPr bwMode="auto">
            <a:xfrm>
              <a:off x="2942641" y="2038350"/>
              <a:ext cx="1281113" cy="363538"/>
              <a:chOff x="3621" y="3265"/>
              <a:chExt cx="1776" cy="744"/>
            </a:xfrm>
          </p:grpSpPr>
          <p:pic>
            <p:nvPicPr>
              <p:cNvPr id="96" name="Picture 135" descr="reellogo">
                <a:extLst>
                  <a:ext uri="{FF2B5EF4-FFF2-40B4-BE49-F238E27FC236}">
                    <a16:creationId xmlns:a16="http://schemas.microsoft.com/office/drawing/2014/main" id="{4424E827-5D97-2940-A1EB-B240374F26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 name="Freeform 136">
                <a:extLst>
                  <a:ext uri="{FF2B5EF4-FFF2-40B4-BE49-F238E27FC236}">
                    <a16:creationId xmlns:a16="http://schemas.microsoft.com/office/drawing/2014/main" id="{3E3A07CF-BBAD-3D46-B4BD-09073B392336}"/>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sp>
            <p:nvSpPr>
              <p:cNvPr id="98" name="Freeform 137">
                <a:extLst>
                  <a:ext uri="{FF2B5EF4-FFF2-40B4-BE49-F238E27FC236}">
                    <a16:creationId xmlns:a16="http://schemas.microsoft.com/office/drawing/2014/main" id="{61282358-1528-BC4D-BE78-7038951054E4}"/>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endParaRPr lang="en-US"/>
              </a:p>
            </p:txBody>
          </p:sp>
          <p:pic>
            <p:nvPicPr>
              <p:cNvPr id="99" name="Picture 138" descr="video1">
                <a:extLst>
                  <a:ext uri="{FF2B5EF4-FFF2-40B4-BE49-F238E27FC236}">
                    <a16:creationId xmlns:a16="http://schemas.microsoft.com/office/drawing/2014/main" id="{CA20B2BA-4F8A-F24F-9BF5-1619CBAA3C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6" name="Group 349">
              <a:extLst>
                <a:ext uri="{FF2B5EF4-FFF2-40B4-BE49-F238E27FC236}">
                  <a16:creationId xmlns:a16="http://schemas.microsoft.com/office/drawing/2014/main" id="{FB3E850F-A738-3440-94BE-84DC7D04EDA2}"/>
                </a:ext>
              </a:extLst>
            </p:cNvPr>
            <p:cNvGrpSpPr>
              <a:grpSpLocks/>
            </p:cNvGrpSpPr>
            <p:nvPr/>
          </p:nvGrpSpPr>
          <p:grpSpPr bwMode="auto">
            <a:xfrm>
              <a:off x="7868654" y="2625725"/>
              <a:ext cx="677862" cy="663575"/>
              <a:chOff x="4437" y="1472"/>
              <a:chExt cx="427" cy="418"/>
            </a:xfrm>
          </p:grpSpPr>
          <p:sp>
            <p:nvSpPr>
              <p:cNvPr id="92" name="Rectangle 350">
                <a:extLst>
                  <a:ext uri="{FF2B5EF4-FFF2-40B4-BE49-F238E27FC236}">
                    <a16:creationId xmlns:a16="http://schemas.microsoft.com/office/drawing/2014/main" id="{C98E87F3-3D51-1D49-B30C-7C1024C0980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3" name="Rectangle 351">
                <a:extLst>
                  <a:ext uri="{FF2B5EF4-FFF2-40B4-BE49-F238E27FC236}">
                    <a16:creationId xmlns:a16="http://schemas.microsoft.com/office/drawing/2014/main" id="{5C82643F-4271-3B42-9F3B-B7B12330C3A1}"/>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4" name="Rectangle 352">
                <a:extLst>
                  <a:ext uri="{FF2B5EF4-FFF2-40B4-BE49-F238E27FC236}">
                    <a16:creationId xmlns:a16="http://schemas.microsoft.com/office/drawing/2014/main" id="{1EA9D5C0-B75D-4246-913C-E7244027F305}"/>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sp>
            <p:nvSpPr>
              <p:cNvPr id="95" name="Rectangle 353">
                <a:extLst>
                  <a:ext uri="{FF2B5EF4-FFF2-40B4-BE49-F238E27FC236}">
                    <a16:creationId xmlns:a16="http://schemas.microsoft.com/office/drawing/2014/main" id="{E47A4C49-C526-3C4C-B924-327B60249507}"/>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a:ea typeface="ＭＳ Ｐゴシック" charset="0"/>
                  <a:cs typeface="Arial"/>
                </a:endParaRPr>
              </a:p>
            </p:txBody>
          </p:sp>
        </p:grpSp>
        <p:sp>
          <p:nvSpPr>
            <p:cNvPr id="87" name="Freeform 1287">
              <a:extLst>
                <a:ext uri="{FF2B5EF4-FFF2-40B4-BE49-F238E27FC236}">
                  <a16:creationId xmlns:a16="http://schemas.microsoft.com/office/drawing/2014/main" id="{45307357-2A7B-E14D-AE40-0D4C4ABCB660}"/>
                </a:ext>
              </a:extLst>
            </p:cNvPr>
            <p:cNvSpPr>
              <a:spLocks/>
            </p:cNvSpPr>
            <p:nvPr/>
          </p:nvSpPr>
          <p:spPr bwMode="auto">
            <a:xfrm>
              <a:off x="4377741" y="2066925"/>
              <a:ext cx="2320925" cy="1228725"/>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cxnSp>
          <p:nvCxnSpPr>
            <p:cNvPr id="88" name="Straight Connector 45">
              <a:extLst>
                <a:ext uri="{FF2B5EF4-FFF2-40B4-BE49-F238E27FC236}">
                  <a16:creationId xmlns:a16="http://schemas.microsoft.com/office/drawing/2014/main" id="{B04F1DEF-65F1-4642-AA4D-E370A1DBE08A}"/>
                </a:ext>
              </a:extLst>
            </p:cNvPr>
            <p:cNvCxnSpPr>
              <a:cxnSpLocks noChangeShapeType="1"/>
            </p:cNvCxnSpPr>
            <p:nvPr/>
          </p:nvCxnSpPr>
          <p:spPr bwMode="auto">
            <a:xfrm>
              <a:off x="4018966" y="2632075"/>
              <a:ext cx="1241425"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46">
              <a:extLst>
                <a:ext uri="{FF2B5EF4-FFF2-40B4-BE49-F238E27FC236}">
                  <a16:creationId xmlns:a16="http://schemas.microsoft.com/office/drawing/2014/main" id="{B7BA493E-B136-3644-B5ED-FCD15986A44D}"/>
                </a:ext>
              </a:extLst>
            </p:cNvPr>
            <p:cNvCxnSpPr>
              <a:cxnSpLocks noChangeShapeType="1"/>
            </p:cNvCxnSpPr>
            <p:nvPr/>
          </p:nvCxnSpPr>
          <p:spPr bwMode="auto">
            <a:xfrm>
              <a:off x="6030329" y="2662238"/>
              <a:ext cx="1531937"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90" name="TextBox 64">
              <a:extLst>
                <a:ext uri="{FF2B5EF4-FFF2-40B4-BE49-F238E27FC236}">
                  <a16:creationId xmlns:a16="http://schemas.microsoft.com/office/drawing/2014/main" id="{444AB8CD-A73E-654C-9834-C15EB11A0467}"/>
                </a:ext>
              </a:extLst>
            </p:cNvPr>
            <p:cNvSpPr txBox="1">
              <a:spLocks noChangeArrowheads="1"/>
            </p:cNvSpPr>
            <p:nvPr/>
          </p:nvSpPr>
          <p:spPr bwMode="auto">
            <a:xfrm>
              <a:off x="7784516" y="3440113"/>
              <a:ext cx="7667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solidFill>
                    <a:srgbClr val="000000"/>
                  </a:solidFill>
                  <a:cs typeface="Arial" panose="020B0604020202020204" pitchFamily="34" charset="0"/>
                </a:rPr>
                <a:t>client</a:t>
              </a:r>
              <a:endParaRPr lang="en-US" altLang="en-US" sz="1800" i="1">
                <a:solidFill>
                  <a:srgbClr val="CC0000"/>
                </a:solidFill>
                <a:cs typeface="Arial" panose="020B0604020202020204" pitchFamily="34" charset="0"/>
              </a:endParaRPr>
            </a:p>
          </p:txBody>
        </p:sp>
        <p:sp>
          <p:nvSpPr>
            <p:cNvPr id="91" name="TextBox 64">
              <a:extLst>
                <a:ext uri="{FF2B5EF4-FFF2-40B4-BE49-F238E27FC236}">
                  <a16:creationId xmlns:a16="http://schemas.microsoft.com/office/drawing/2014/main" id="{0E442F75-B562-B641-AC65-4B3CCE9BA0A7}"/>
                </a:ext>
              </a:extLst>
            </p:cNvPr>
            <p:cNvSpPr txBox="1">
              <a:spLocks noChangeArrowheads="1"/>
            </p:cNvSpPr>
            <p:nvPr/>
          </p:nvSpPr>
          <p:spPr bwMode="auto">
            <a:xfrm>
              <a:off x="5031791" y="2895600"/>
              <a:ext cx="919163"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600">
                  <a:solidFill>
                    <a:srgbClr val="000000"/>
                  </a:solidFill>
                  <a:cs typeface="Arial" panose="020B0604020202020204" pitchFamily="34" charset="0"/>
                </a:rPr>
                <a:t>Internet</a:t>
              </a:r>
              <a:endParaRPr lang="en-US" altLang="en-US" sz="1800" i="1">
                <a:solidFill>
                  <a:srgbClr val="CC0000"/>
                </a:solidFill>
                <a:cs typeface="Arial" panose="020B0604020202020204" pitchFamily="34" charset="0"/>
              </a:endParaRPr>
            </a:p>
          </p:txBody>
        </p:sp>
      </p:gr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902523" y="1442355"/>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sz="3200" i="1" dirty="0">
                <a:solidFill>
                  <a:srgbClr val="000099"/>
                </a:solidFill>
                <a:latin typeface="Gill Sans MT" panose="020B0502020104020203" pitchFamily="34" charset="77"/>
                <a:ea typeface="ＭＳ Ｐゴシック" panose="020B0600070205080204" pitchFamily="34" charset="-128"/>
              </a:rPr>
              <a:t>“</a:t>
            </a:r>
            <a:r>
              <a:rPr lang="en-US" altLang="en-US" sz="3200" i="1" dirty="0">
                <a:solidFill>
                  <a:srgbClr val="000099"/>
                </a:solidFill>
                <a:ea typeface="ＭＳ Ｐゴシック" panose="020B0600070205080204" pitchFamily="34" charset="-128"/>
              </a:rPr>
              <a:t>intelligence” </a:t>
            </a:r>
            <a:r>
              <a:rPr lang="en-US" altLang="en-US" sz="3200" dirty="0">
                <a:solidFill>
                  <a:srgbClr val="000099"/>
                </a:solidFill>
                <a:ea typeface="ＭＳ Ｐゴシック" panose="020B0600070205080204" pitchFamily="34" charset="-128"/>
              </a:rPr>
              <a:t>at client: </a:t>
            </a:r>
            <a:r>
              <a:rPr lang="en-US" altLang="en-US" sz="3200" dirty="0">
                <a:ea typeface="ＭＳ Ｐゴシック" panose="020B0600070205080204" pitchFamily="34" charset="-128"/>
              </a:rPr>
              <a:t>client determines</a:t>
            </a:r>
          </a:p>
          <a:p>
            <a:pPr lvl="1"/>
            <a:r>
              <a:rPr lang="en-US" altLang="en-US" sz="2800" i="1" dirty="0">
                <a:solidFill>
                  <a:srgbClr val="CC0000"/>
                </a:solidFill>
                <a:ea typeface="ＭＳ Ｐゴシック" panose="020B0600070205080204" pitchFamily="34" charset="-128"/>
              </a:rPr>
              <a:t>when</a:t>
            </a:r>
            <a:r>
              <a:rPr lang="en-US" altLang="en-US" sz="2800" i="1" dirty="0">
                <a:solidFill>
                  <a:srgbClr val="800000"/>
                </a:solidFill>
                <a:ea typeface="ＭＳ Ｐゴシック" panose="020B0600070205080204" pitchFamily="34" charset="-128"/>
              </a:rPr>
              <a:t> </a:t>
            </a:r>
            <a:r>
              <a:rPr lang="en-US" altLang="en-US" sz="2800" dirty="0">
                <a:solidFill>
                  <a:srgbClr val="000000"/>
                </a:solidFill>
                <a:ea typeface="ＭＳ Ｐゴシック" panose="020B0600070205080204" pitchFamily="34" charset="-128"/>
              </a:rPr>
              <a:t>to request chunk (so that buffer starvation, or overflow does not occur)</a:t>
            </a:r>
          </a:p>
          <a:p>
            <a:pPr lvl="1"/>
            <a:r>
              <a:rPr lang="en-US" altLang="en-US" sz="2800" i="1" dirty="0">
                <a:solidFill>
                  <a:srgbClr val="CC0000"/>
                </a:solidFill>
                <a:ea typeface="ＭＳ Ｐゴシック" panose="020B0600070205080204" pitchFamily="34" charset="-128"/>
              </a:rPr>
              <a:t>what encoding rate </a:t>
            </a:r>
            <a:r>
              <a:rPr lang="en-US" altLang="en-US" sz="2800" dirty="0">
                <a:solidFill>
                  <a:srgbClr val="000000"/>
                </a:solidFill>
                <a:ea typeface="ＭＳ Ｐゴシック" panose="020B0600070205080204" pitchFamily="34" charset="-128"/>
              </a:rPr>
              <a:t>to request </a:t>
            </a:r>
            <a:r>
              <a:rPr lang="en-US" altLang="en-US" sz="2800" dirty="0">
                <a:ea typeface="ＭＳ Ｐゴシック" panose="020B0600070205080204" pitchFamily="34" charset="-128"/>
              </a:rPr>
              <a:t>(higher quality when more bandwidth available) </a:t>
            </a:r>
            <a:endParaRPr lang="en-US" altLang="en-US" sz="2800" dirty="0">
              <a:solidFill>
                <a:srgbClr val="000000"/>
              </a:solidFill>
              <a:ea typeface="ＭＳ Ｐゴシック" panose="020B0600070205080204" pitchFamily="34" charset="-128"/>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917270" y="4418084"/>
            <a:ext cx="10736797" cy="16010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r>
              <a:rPr lang="en-US" altLang="en-US" sz="2800" i="1" dirty="0">
                <a:solidFill>
                  <a:srgbClr val="CC0000"/>
                </a:solidFill>
                <a:ea typeface="ＭＳ Ｐゴシック" panose="020B0600070205080204" pitchFamily="34" charset="-128"/>
              </a:rPr>
              <a:t>where</a:t>
            </a:r>
            <a:r>
              <a:rPr lang="en-US" altLang="en-US" sz="2800" i="1" dirty="0">
                <a:solidFill>
                  <a:srgbClr val="800000"/>
                </a:solidFill>
                <a:ea typeface="ＭＳ Ｐゴシック" panose="020B0600070205080204" pitchFamily="34" charset="-128"/>
              </a:rPr>
              <a:t> </a:t>
            </a:r>
            <a:r>
              <a:rPr lang="en-US" altLang="en-US" sz="2800" dirty="0">
                <a:ea typeface="ＭＳ Ｐゴシック" panose="020B0600070205080204" pitchFamily="34" charset="-128"/>
              </a:rPr>
              <a:t>to request chunk (can request from URL server that is “close” to client or has high available bandwidth</a:t>
            </a:r>
            <a:r>
              <a:rPr lang="en-US" altLang="en-US" sz="2800" dirty="0">
                <a:latin typeface="Gill Sans MT" panose="020B0502020104020203" pitchFamily="34" charset="77"/>
                <a:ea typeface="ＭＳ Ｐゴシック" panose="020B0600070205080204" pitchFamily="34" charset="-128"/>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5652226"/>
            <a:ext cx="9389302" cy="584775"/>
          </a:xfrm>
          <a:prstGeom prst="rect">
            <a:avLst/>
          </a:prstGeom>
          <a:noFill/>
        </p:spPr>
        <p:txBody>
          <a:bodyPr wrap="none" rtlCol="0">
            <a:spAutoFit/>
          </a:bodyPr>
          <a:lstStyle/>
          <a:p>
            <a:r>
              <a:rPr lang="en-US" sz="3200" dirty="0">
                <a:solidFill>
                  <a:srgbClr val="C00000"/>
                </a:solidFill>
              </a:rPr>
              <a:t>Streaming video = </a:t>
            </a:r>
            <a:r>
              <a:rPr lang="en-US" sz="3200" dirty="0"/>
              <a:t>encoding +</a:t>
            </a:r>
            <a:r>
              <a:rPr lang="en-US" sz="3200" dirty="0">
                <a:solidFill>
                  <a:srgbClr val="C00000"/>
                </a:solidFill>
              </a:rPr>
              <a:t> </a:t>
            </a:r>
            <a:r>
              <a:rPr lang="en-US" sz="3200" dirty="0"/>
              <a:t>DASH + playout buffering</a:t>
            </a:r>
          </a:p>
        </p:txBody>
      </p:sp>
      <p:sp>
        <p:nvSpPr>
          <p:cNvPr id="59" name="Slide Number Placeholder 2">
            <a:extLst>
              <a:ext uri="{FF2B5EF4-FFF2-40B4-BE49-F238E27FC236}">
                <a16:creationId xmlns:a16="http://schemas.microsoft.com/office/drawing/2014/main" id="{05C1F9B6-622E-FD40-9284-5985D9F5465E}"/>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92</a:t>
            </a:fld>
            <a:endParaRPr lang="en-US" dirty="0"/>
          </a:p>
        </p:txBody>
      </p:sp>
    </p:spTree>
    <p:extLst>
      <p:ext uri="{BB962C8B-B14F-4D97-AF65-F5344CB8AC3E}">
        <p14:creationId xmlns:p14="http://schemas.microsoft.com/office/powerpoint/2010/main" val="287991321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i="1" dirty="0">
                <a:solidFill>
                  <a:srgbClr val="CC0000"/>
                </a:solidFill>
                <a:ea typeface="ＭＳ Ｐゴシック" panose="020B0600070205080204" pitchFamily="34" charset="-128"/>
              </a:rPr>
              <a:t>challenge: </a:t>
            </a:r>
            <a:r>
              <a:rPr lang="en-US" altLang="en-US" sz="3200" dirty="0">
                <a:solidFill>
                  <a:srgbClr val="000000"/>
                </a:solidFill>
                <a:ea typeface="ＭＳ Ｐゴシック" panose="020B0600070205080204" pitchFamily="34" charset="-128"/>
              </a:rPr>
              <a:t>how to stream content (selected from millions of videos) to hundreds of thousands of </a:t>
            </a:r>
            <a:r>
              <a:rPr lang="en-US" altLang="en-US" sz="3200" i="1" dirty="0">
                <a:solidFill>
                  <a:srgbClr val="000000"/>
                </a:solidFill>
                <a:ea typeface="ＭＳ Ｐゴシック" panose="020B0600070205080204" pitchFamily="34" charset="-128"/>
              </a:rPr>
              <a:t>simultaneous</a:t>
            </a:r>
            <a:r>
              <a:rPr lang="en-US" altLang="en-US" sz="3200" dirty="0">
                <a:solidFill>
                  <a:srgbClr val="000000"/>
                </a:solidFill>
                <a:ea typeface="ＭＳ Ｐゴシック" panose="020B0600070205080204" pitchFamily="34" charset="-128"/>
              </a:rPr>
              <a:t> users?</a:t>
            </a:r>
          </a:p>
          <a:p>
            <a:pPr marL="287338" indent="-287338"/>
            <a:endParaRPr lang="en-US" altLang="en-US" dirty="0">
              <a:solidFill>
                <a:srgbClr val="000000"/>
              </a:solidFill>
              <a:ea typeface="ＭＳ Ｐゴシック" panose="020B0600070205080204" pitchFamily="34" charset="-128"/>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3029" y="2757624"/>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dirty="0">
                <a:solidFill>
                  <a:srgbClr val="CC0000"/>
                </a:solidFill>
                <a:ea typeface="ＭＳ Ｐゴシック" panose="020B0600070205080204" pitchFamily="34" charset="-128"/>
              </a:rPr>
              <a:t>option 1: </a:t>
            </a:r>
            <a:r>
              <a:rPr lang="en-US" altLang="en-US" sz="3200" dirty="0">
                <a:solidFill>
                  <a:srgbClr val="000000"/>
                </a:solidFill>
                <a:ea typeface="ＭＳ Ｐゴシック" panose="020B0600070205080204" pitchFamily="34" charset="-128"/>
              </a:rPr>
              <a:t>single, large “mega-server”</a:t>
            </a:r>
          </a:p>
          <a:p>
            <a:pPr marL="681038" lvl="1" indent="-223838"/>
            <a:r>
              <a:rPr lang="en-US" altLang="en-US" sz="2800" dirty="0">
                <a:solidFill>
                  <a:srgbClr val="000000"/>
                </a:solidFill>
                <a:ea typeface="ＭＳ Ｐゴシック" panose="020B0600070205080204" pitchFamily="34" charset="-128"/>
              </a:rPr>
              <a:t>single point of failure</a:t>
            </a:r>
          </a:p>
          <a:p>
            <a:pPr marL="681038" lvl="1" indent="-223838"/>
            <a:r>
              <a:rPr lang="en-US" altLang="en-US" sz="2800" dirty="0">
                <a:solidFill>
                  <a:srgbClr val="000000"/>
                </a:solidFill>
                <a:ea typeface="ＭＳ Ｐゴシック" panose="020B0600070205080204" pitchFamily="34" charset="-128"/>
              </a:rPr>
              <a:t>point of network congestion</a:t>
            </a:r>
          </a:p>
          <a:p>
            <a:pPr marL="681038" lvl="1" indent="-223838"/>
            <a:r>
              <a:rPr lang="en-US" altLang="en-US" sz="2800" dirty="0">
                <a:solidFill>
                  <a:srgbClr val="000000"/>
                </a:solidFill>
                <a:ea typeface="ＭＳ Ｐゴシック" panose="020B0600070205080204" pitchFamily="34" charset="-128"/>
              </a:rPr>
              <a:t>long path to distant clients</a:t>
            </a:r>
          </a:p>
          <a:p>
            <a:pPr marL="681038" lvl="1" indent="-223838"/>
            <a:r>
              <a:rPr lang="en-US" altLang="en-US" sz="2800" dirty="0">
                <a:solidFill>
                  <a:srgbClr val="000000"/>
                </a:solidFill>
                <a:ea typeface="ＭＳ Ｐゴシック" panose="020B0600070205080204" pitchFamily="34" charset="-128"/>
              </a:rPr>
              <a:t>multiple copies of video sent over outgoing link</a:t>
            </a:r>
          </a:p>
          <a:p>
            <a:pPr marL="681038" lvl="1" indent="-223838">
              <a:buFont typeface="Arial" panose="020B0604020202020204" pitchFamily="34" charset="0"/>
              <a:buNone/>
            </a:pPr>
            <a:endParaRPr lang="en-US" altLang="en-US" sz="2800" dirty="0">
              <a:solidFill>
                <a:srgbClr val="000000"/>
              </a:solidFill>
              <a:ea typeface="ＭＳ Ｐゴシック" panose="020B0600070205080204" pitchFamily="34" charset="-128"/>
            </a:endParaRPr>
          </a:p>
          <a:p>
            <a:pPr marL="287338" indent="-287338">
              <a:buFont typeface="Wingdings" pitchFamily="2" charset="2"/>
              <a:buNone/>
            </a:pPr>
            <a:r>
              <a:rPr lang="en-US" altLang="en-US" sz="3200" dirty="0">
                <a:solidFill>
                  <a:srgbClr val="000000"/>
                </a:solidFill>
                <a:ea typeface="ＭＳ Ｐゴシック" panose="020B0600070205080204" pitchFamily="34" charset="-128"/>
              </a:rPr>
              <a:t>….quite simply: this solution </a:t>
            </a:r>
            <a:r>
              <a:rPr lang="en-US" altLang="en-US" sz="3200" i="1" dirty="0" err="1">
                <a:solidFill>
                  <a:srgbClr val="C00000"/>
                </a:solidFill>
                <a:ea typeface="ＭＳ Ｐゴシック" panose="020B0600070205080204" pitchFamily="34" charset="-128"/>
              </a:rPr>
              <a:t>doesn</a:t>
            </a:r>
            <a:r>
              <a:rPr lang="fr-FR" altLang="en-US" sz="3200" i="1" dirty="0">
                <a:solidFill>
                  <a:srgbClr val="C00000"/>
                </a:solidFill>
                <a:ea typeface="ＭＳ Ｐゴシック" panose="020B0600070205080204" pitchFamily="34" charset="-128"/>
              </a:rPr>
              <a:t>’</a:t>
            </a:r>
            <a:r>
              <a:rPr lang="en-US" altLang="ja-JP" sz="3200" i="1" dirty="0">
                <a:solidFill>
                  <a:srgbClr val="C00000"/>
                </a:solidFill>
                <a:ea typeface="ＭＳ Ｐゴシック" panose="020B0600070205080204" pitchFamily="34" charset="-128"/>
              </a:rPr>
              <a:t>t scale</a:t>
            </a:r>
          </a:p>
          <a:p>
            <a:pPr marL="681038" lvl="1" indent="-2238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sp>
        <p:nvSpPr>
          <p:cNvPr id="7" name="Slide Number Placeholder 2">
            <a:extLst>
              <a:ext uri="{FF2B5EF4-FFF2-40B4-BE49-F238E27FC236}">
                <a16:creationId xmlns:a16="http://schemas.microsoft.com/office/drawing/2014/main" id="{74401292-B271-7347-A3A5-C6C6BA4C4AE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93</a:t>
            </a:fld>
            <a:endParaRPr lang="en-US" dirty="0"/>
          </a:p>
        </p:txBody>
      </p:sp>
    </p:spTree>
    <p:extLst>
      <p:ext uri="{BB962C8B-B14F-4D97-AF65-F5344CB8AC3E}">
        <p14:creationId xmlns:p14="http://schemas.microsoft.com/office/powerpoint/2010/main" val="3099799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r>
              <a:rPr lang="en-US" altLang="en-US" sz="3200" i="1" dirty="0">
                <a:solidFill>
                  <a:srgbClr val="CC0000"/>
                </a:solidFill>
                <a:ea typeface="ＭＳ Ｐゴシック" panose="020B0600070205080204" pitchFamily="34" charset="-128"/>
              </a:rPr>
              <a:t>challenge: </a:t>
            </a:r>
            <a:r>
              <a:rPr lang="en-US" altLang="en-US" sz="3200" dirty="0">
                <a:solidFill>
                  <a:srgbClr val="000000"/>
                </a:solidFill>
                <a:ea typeface="ＭＳ Ｐゴシック" panose="020B0600070205080204" pitchFamily="34" charset="-128"/>
              </a:rPr>
              <a:t>how to stream content (selected from millions of videos) to hundreds of thousands of </a:t>
            </a:r>
            <a:r>
              <a:rPr lang="en-US" altLang="en-US" sz="3200" i="1" dirty="0">
                <a:solidFill>
                  <a:srgbClr val="000000"/>
                </a:solidFill>
                <a:ea typeface="ＭＳ Ｐゴシック" panose="020B0600070205080204" pitchFamily="34" charset="-128"/>
              </a:rPr>
              <a:t>simultaneous</a:t>
            </a:r>
            <a:r>
              <a:rPr lang="en-US" altLang="en-US" sz="3200" dirty="0">
                <a:solidFill>
                  <a:srgbClr val="000000"/>
                </a:solidFill>
                <a:ea typeface="ＭＳ Ｐゴシック" panose="020B0600070205080204" pitchFamily="34" charset="-128"/>
              </a:rPr>
              <a:t> users?</a:t>
            </a:r>
          </a:p>
          <a:p>
            <a:pPr marL="287338" indent="-287338"/>
            <a:endParaRPr lang="en-US" altLang="en-US" dirty="0">
              <a:solidFill>
                <a:srgbClr val="000000"/>
              </a:solidFill>
              <a:ea typeface="ＭＳ Ｐゴシック" panose="020B0600070205080204" pitchFamily="34" charset="-128"/>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98310" y="5403401"/>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38200" y="3468367"/>
            <a:ext cx="7760110" cy="3109414"/>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1"/>
            <a:r>
              <a:rPr lang="en-US" altLang="en-US" sz="2800" i="1" dirty="0">
                <a:solidFill>
                  <a:srgbClr val="000099"/>
                </a:solidFill>
                <a:ea typeface="ＭＳ Ｐゴシック" panose="020B0600070205080204" pitchFamily="34" charset="-128"/>
              </a:rPr>
              <a:t>enter deep: </a:t>
            </a:r>
            <a:r>
              <a:rPr lang="en-US" altLang="en-US" sz="2800" dirty="0">
                <a:solidFill>
                  <a:srgbClr val="000000"/>
                </a:solidFill>
                <a:ea typeface="ＭＳ Ｐゴシック" panose="020B0600070205080204" pitchFamily="34" charset="-128"/>
              </a:rPr>
              <a:t>push CDN servers deep into many access networks </a:t>
            </a:r>
          </a:p>
          <a:p>
            <a:pPr lvl="2">
              <a:lnSpc>
                <a:spcPts val="2000"/>
              </a:lnSpc>
            </a:pPr>
            <a:r>
              <a:rPr lang="en-US" altLang="en-US" sz="2400" dirty="0">
                <a:solidFill>
                  <a:srgbClr val="000000"/>
                </a:solidFill>
                <a:ea typeface="ＭＳ Ｐゴシック" panose="020B0600070205080204" pitchFamily="34" charset="-128"/>
              </a:rPr>
              <a:t>close to users</a:t>
            </a:r>
          </a:p>
          <a:p>
            <a:pPr lvl="2">
              <a:lnSpc>
                <a:spcPts val="2000"/>
              </a:lnSpc>
            </a:pPr>
            <a:r>
              <a:rPr lang="en-US" altLang="en-US" sz="2400" dirty="0">
                <a:solidFill>
                  <a:srgbClr val="000000"/>
                </a:solidFill>
                <a:ea typeface="ＭＳ Ｐゴシック" panose="020B0600070205080204" pitchFamily="34" charset="-128"/>
              </a:rPr>
              <a:t>Akamai: </a:t>
            </a:r>
            <a:r>
              <a:rPr lang="en-US" sz="2400" dirty="0"/>
              <a:t>240,000 servers deployed in more than 120 countries (2015)</a:t>
            </a:r>
            <a:endParaRPr lang="en-US" altLang="en-US" sz="2400" dirty="0">
              <a:solidFill>
                <a:srgbClr val="000000"/>
              </a:solidFill>
              <a:ea typeface="ＭＳ Ｐゴシック" panose="020B0600070205080204" pitchFamily="34" charset="-128"/>
            </a:endParaRPr>
          </a:p>
          <a:p>
            <a:pPr lvl="1"/>
            <a:r>
              <a:rPr lang="en-US" altLang="en-US" sz="2800" i="1" dirty="0">
                <a:solidFill>
                  <a:srgbClr val="000099"/>
                </a:solidFill>
                <a:ea typeface="ＭＳ Ｐゴシック" panose="020B0600070205080204" pitchFamily="34" charset="-128"/>
              </a:rPr>
              <a:t>bring home: </a:t>
            </a:r>
            <a:r>
              <a:rPr lang="en-US" altLang="en-US" sz="2800" dirty="0">
                <a:solidFill>
                  <a:srgbClr val="000000"/>
                </a:solidFill>
                <a:ea typeface="ＭＳ Ｐゴシック" panose="020B0600070205080204" pitchFamily="34" charset="-128"/>
              </a:rPr>
              <a:t>smaller number (10’s) of larger clusters in POPs near (but not within) access networks</a:t>
            </a:r>
          </a:p>
          <a:p>
            <a:pPr lvl="2"/>
            <a:r>
              <a:rPr lang="en-US" altLang="en-US" sz="2400" dirty="0">
                <a:solidFill>
                  <a:srgbClr val="000000"/>
                </a:solidFill>
                <a:ea typeface="ＭＳ Ｐゴシック" panose="020B0600070205080204" pitchFamily="34" charset="-128"/>
              </a:rPr>
              <a:t>used by Limelight</a:t>
            </a:r>
            <a:endParaRPr lang="en-US" altLang="en-US" sz="2400" i="1" dirty="0">
              <a:solidFill>
                <a:srgbClr val="CC0000"/>
              </a:solidFill>
              <a:ea typeface="ＭＳ Ｐゴシック" panose="020B0600070205080204" pitchFamily="34" charset="-128"/>
            </a:endParaRPr>
          </a:p>
          <a:p>
            <a:pPr marL="681038" lvl="1" indent="-223838"/>
            <a:endParaRPr lang="en-US" altLang="en-US" sz="2800"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98310" y="4313963"/>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1010678" y="1874874"/>
            <a:ext cx="10515599" cy="28222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indent="-287338"/>
            <a:endParaRPr lang="en-US" altLang="en-US" sz="3200" dirty="0">
              <a:solidFill>
                <a:srgbClr val="000000"/>
              </a:solidFill>
              <a:ea typeface="ＭＳ Ｐゴシック" panose="020B0600070205080204" pitchFamily="34" charset="-128"/>
            </a:endParaRPr>
          </a:p>
          <a:p>
            <a:pPr marL="287338" indent="-287338"/>
            <a:r>
              <a:rPr lang="en-US" altLang="en-US" sz="3200" dirty="0">
                <a:solidFill>
                  <a:srgbClr val="CC0000"/>
                </a:solidFill>
                <a:ea typeface="ＭＳ Ｐゴシック" panose="020B0600070205080204" pitchFamily="34" charset="-128"/>
              </a:rPr>
              <a:t>option 2: </a:t>
            </a:r>
            <a:r>
              <a:rPr lang="en-US" altLang="en-US" sz="3200" dirty="0">
                <a:solidFill>
                  <a:srgbClr val="000000"/>
                </a:solidFill>
                <a:ea typeface="ＭＳ Ｐゴシック" panose="020B0600070205080204" pitchFamily="34" charset="-128"/>
              </a:rPr>
              <a:t>store/serve multiple copies of videos at multiple geographically distributed sites </a:t>
            </a:r>
            <a:r>
              <a:rPr lang="en-US" altLang="en-US" sz="3200" i="1" dirty="0">
                <a:solidFill>
                  <a:srgbClr val="CC0000"/>
                </a:solidFill>
                <a:ea typeface="ＭＳ Ｐゴシック" panose="020B0600070205080204" pitchFamily="34" charset="-128"/>
              </a:rPr>
              <a:t>(CDN)</a:t>
            </a:r>
          </a:p>
          <a:p>
            <a:pPr marL="287338" indent="-287338"/>
            <a:endParaRPr lang="en-US" altLang="en-US" dirty="0">
              <a:solidFill>
                <a:srgbClr val="000000"/>
              </a:solidFill>
              <a:ea typeface="ＭＳ Ｐゴシック" panose="020B0600070205080204" pitchFamily="34" charset="-128"/>
            </a:endParaRPr>
          </a:p>
          <a:p>
            <a:pPr marL="287338" indent="-287338"/>
            <a:endParaRPr lang="en-US" altLang="en-US" dirty="0">
              <a:solidFill>
                <a:srgbClr val="000000"/>
              </a:solidFill>
              <a:ea typeface="ＭＳ Ｐゴシック" panose="020B0600070205080204" pitchFamily="34" charset="-128"/>
            </a:endParaRPr>
          </a:p>
        </p:txBody>
      </p:sp>
      <p:sp>
        <p:nvSpPr>
          <p:cNvPr id="9" name="Slide Number Placeholder 2">
            <a:extLst>
              <a:ext uri="{FF2B5EF4-FFF2-40B4-BE49-F238E27FC236}">
                <a16:creationId xmlns:a16="http://schemas.microsoft.com/office/drawing/2014/main" id="{2063F296-8506-4F45-8898-B2A1E38F8B1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94</a:t>
            </a:fld>
            <a:endParaRPr lang="en-US" dirty="0"/>
          </a:p>
        </p:txBody>
      </p:sp>
    </p:spTree>
    <p:extLst>
      <p:ext uri="{BB962C8B-B14F-4D97-AF65-F5344CB8AC3E}">
        <p14:creationId xmlns:p14="http://schemas.microsoft.com/office/powerpoint/2010/main" val="3174393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dissolve">
                                      <p:cBhvr>
                                        <p:cTn id="11" dur="500"/>
                                        <p:tgtEl>
                                          <p:spTgt spid="7"/>
                                        </p:tgtEl>
                                      </p:cBhvr>
                                    </p:animEffect>
                                  </p:childTnLst>
                                </p:cTn>
                              </p:par>
                            </p:childTnLst>
                          </p:cTn>
                        </p:par>
                        <p:par>
                          <p:cTn id="12" fill="hold">
                            <p:stCondLst>
                              <p:cond delay="1000"/>
                            </p:stCondLst>
                            <p:childTnLst>
                              <p:par>
                                <p:cTn id="13" presetID="9" presetClass="entr" presetSubtype="0" fill="hold" nodeType="afterEffect">
                                  <p:stCondLst>
                                    <p:cond delay="0"/>
                                  </p:stCondLst>
                                  <p:childTnLst>
                                    <p:set>
                                      <p:cBhvr>
                                        <p:cTn id="14" dur="1" fill="hold">
                                          <p:stCondLst>
                                            <p:cond delay="0"/>
                                          </p:stCondLst>
                                        </p:cTn>
                                        <p:tgtEl>
                                          <p:spTgt spid="48130"/>
                                        </p:tgtEl>
                                        <p:attrNameLst>
                                          <p:attrName>style.visibility</p:attrName>
                                        </p:attrNameLst>
                                      </p:cBhvr>
                                      <p:to>
                                        <p:strVal val="visible"/>
                                      </p:to>
                                    </p:set>
                                    <p:animEffect transition="in" filter="dissolve">
                                      <p:cBhvr>
                                        <p:cTn id="15" dur="500"/>
                                        <p:tgtEl>
                                          <p:spTgt spid="48130"/>
                                        </p:tgtEl>
                                      </p:cBhvr>
                                    </p:animEffect>
                                  </p:childTnLst>
                                </p:cTn>
                              </p:par>
                            </p:childTnLst>
                          </p:cTn>
                        </p:par>
                        <p:par>
                          <p:cTn id="16" fill="hold">
                            <p:stCondLst>
                              <p:cond delay="1500"/>
                            </p:stCondLst>
                            <p:childTnLst>
                              <p:par>
                                <p:cTn id="17" presetID="9" presetClass="entr" presetSubtype="0" fill="hold" nodeType="afterEffect">
                                  <p:stCondLst>
                                    <p:cond delay="0"/>
                                  </p:stCondLst>
                                  <p:childTnLst>
                                    <p:set>
                                      <p:cBhvr>
                                        <p:cTn id="18" dur="1" fill="hold">
                                          <p:stCondLst>
                                            <p:cond delay="0"/>
                                          </p:stCondLst>
                                        </p:cTn>
                                        <p:tgtEl>
                                          <p:spTgt spid="48132"/>
                                        </p:tgtEl>
                                        <p:attrNameLst>
                                          <p:attrName>style.visibility</p:attrName>
                                        </p:attrNameLst>
                                      </p:cBhvr>
                                      <p:to>
                                        <p:strVal val="visible"/>
                                      </p:to>
                                    </p:set>
                                    <p:animEffect transition="in" filter="dissolve">
                                      <p:cBhvr>
                                        <p:cTn id="19" dur="500"/>
                                        <p:tgtEl>
                                          <p:spTgt spid="481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800">
                  <a:solidFill>
                    <a:srgbClr val="0000FF"/>
                  </a:solidFill>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latin typeface="Times New Roman" panose="02020603050405020304" pitchFamily="18" charset="0"/>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2400">
                  <a:solidFill>
                    <a:srgbClr val="000000"/>
                  </a:solidFill>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0" fontAlgn="base" hangingPunct="0">
                <a:spcBef>
                  <a:spcPct val="0"/>
                </a:spcBef>
                <a:spcAft>
                  <a:spcPct val="0"/>
                </a:spcAft>
                <a:defRPr/>
              </a:pPr>
              <a:endParaRPr lang="en-US" sz="2400" dirty="0">
                <a:solidFill>
                  <a:srgbClr val="00CCFF"/>
                </a:solidFill>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1157280" y="2197875"/>
            <a:ext cx="9113837" cy="1306512"/>
          </a:xfrm>
        </p:spPr>
        <p:txBody>
          <a:bodyPr/>
          <a:lstStyle/>
          <a:p>
            <a:pPr>
              <a:buSzPct val="100000"/>
              <a:buFont typeface="Wingdings" pitchFamily="2" charset="2"/>
              <a:buChar char="§"/>
            </a:pPr>
            <a:r>
              <a:rPr lang="en-US" altLang="en-US">
                <a:latin typeface="Calibri" panose="020F0502020204030204" pitchFamily="34" charset="0"/>
                <a:ea typeface="ＭＳ Ｐゴシック" panose="020B0600070205080204" pitchFamily="34" charset="-128"/>
                <a:cs typeface="Calibri" panose="020F0502020204030204" pitchFamily="34" charset="0"/>
              </a:rPr>
              <a:t>subscriber requests content from CDN</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eaLnBrk="0" fontAlgn="base" hangingPunct="0">
                  <a:spcBef>
                    <a:spcPct val="0"/>
                  </a:spcBef>
                  <a:spcAft>
                    <a:spcPct val="0"/>
                  </a:spcAft>
                  <a:defRPr/>
                </a:pPr>
                <a:endParaRPr lang="en-US" sz="2400" dirty="0">
                  <a:solidFill>
                    <a:srgbClr val="FF0000"/>
                  </a:solidFill>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sz="2400" dirty="0">
                  <a:solidFill>
                    <a:srgbClr val="000000"/>
                  </a:solidFill>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fontAlgn="base">
                  <a:spcBef>
                    <a:spcPct val="0"/>
                  </a:spcBef>
                  <a:spcAft>
                    <a:spcPct val="0"/>
                  </a:spcAft>
                </a:pPr>
                <a:endParaRPr lang="en-US" altLang="en-US" sz="1800">
                  <a:solidFill>
                    <a:srgbClr val="FF0000"/>
                  </a:solidFill>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endParaRPr lang="en-US" altLang="en-US" sz="2400">
                  <a:solidFill>
                    <a:srgbClr val="000000"/>
                  </a:solidFill>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12830" y="1397775"/>
            <a:ext cx="911383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Calibri" panose="020F0502020204030204" pitchFamily="34" charset="0"/>
                <a:cs typeface="Calibri" panose="020F0502020204030204" pitchFamily="34" charset="0"/>
              </a:rPr>
              <a:t>CDN: stores copies of content at CDN nodes </a:t>
            </a:r>
          </a:p>
          <a:p>
            <a:pPr lvl="1" eaLnBrk="0" fontAlgn="base" hangingPunct="0">
              <a:lnSpc>
                <a:spcPct val="85000"/>
              </a:lnSpc>
              <a:spcBef>
                <a:spcPct val="20000"/>
              </a:spcBef>
              <a:spcAft>
                <a:spcPct val="0"/>
              </a:spcAft>
              <a:buClr>
                <a:srgbClr val="000099"/>
              </a:buClr>
              <a:buFont typeface="Arial" panose="020B0604020202020204" pitchFamily="34" charset="0"/>
              <a:buChar char="•"/>
            </a:pPr>
            <a:r>
              <a:rPr lang="en-US" altLang="en-US" sz="2400" dirty="0">
                <a:solidFill>
                  <a:srgbClr val="000000"/>
                </a:solidFill>
                <a:latin typeface="Calibri" panose="020F0502020204030204" pitchFamily="34" charset="0"/>
                <a:cs typeface="Calibri" panose="020F0502020204030204" pitchFamily="34" charset="0"/>
              </a:rPr>
              <a:t>e.g. Netflix stores copies of </a:t>
            </a:r>
            <a:r>
              <a:rPr lang="en-US" altLang="en-US" sz="2400" dirty="0" err="1">
                <a:solidFill>
                  <a:srgbClr val="000000"/>
                </a:solidFill>
                <a:latin typeface="Calibri" panose="020F0502020204030204" pitchFamily="34" charset="0"/>
                <a:cs typeface="Calibri" panose="020F0502020204030204" pitchFamily="34" charset="0"/>
              </a:rPr>
              <a:t>MadMen</a:t>
            </a:r>
            <a:endParaRPr lang="en-US" altLang="en-US" sz="2400" dirty="0">
              <a:solidFill>
                <a:srgbClr val="000000"/>
              </a:solidFill>
              <a:latin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1600">
                  <a:solidFill>
                    <a:srgbClr val="FFFFFF"/>
                  </a:solidFill>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spcBef>
                  <a:spcPct val="0"/>
                </a:spcBef>
                <a:spcAft>
                  <a:spcPct val="0"/>
                </a:spcAft>
              </a:pPr>
              <a:endParaRPr lang="en-US" altLang="en-US" sz="2400">
                <a:solidFill>
                  <a:srgbClr val="000000"/>
                </a:solidFill>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0"/>
                </a:spcBef>
                <a:spcAft>
                  <a:spcPct val="0"/>
                </a:spcAft>
              </a:pPr>
              <a:r>
                <a:rPr lang="en-US" altLang="en-US" sz="1600">
                  <a:solidFill>
                    <a:srgbClr val="FFFFFF"/>
                  </a:solidFill>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98738" y="4243388"/>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eaLnBrk="0" fontAlgn="base" hangingPunct="0">
              <a:spcBef>
                <a:spcPct val="20000"/>
              </a:spcBef>
              <a:spcAft>
                <a:spcPct val="0"/>
              </a:spcAft>
              <a:buClr>
                <a:srgbClr val="3333CC"/>
              </a:buClr>
              <a:buSzPct val="85000"/>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4" y="2637612"/>
            <a:ext cx="8970503" cy="4587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Font typeface="Arial"/>
              <a:buChar char="•"/>
              <a:defRPr/>
            </a:pPr>
            <a:r>
              <a:rPr lang="en-US" dirty="0">
                <a:solidFill>
                  <a:srgbClr val="000000"/>
                </a:solidFill>
                <a:latin typeface="Calibri" panose="020F0502020204030204" pitchFamily="34" charset="0"/>
                <a:cs typeface="Calibri" panose="020F0502020204030204" pitchFamily="34" charset="0"/>
              </a:rPr>
              <a:t>directed to nearby copy, retrieves content</a:t>
            </a:r>
          </a:p>
          <a:p>
            <a:pPr marL="457200" lvl="1" indent="0">
              <a:buNone/>
              <a:defRPr/>
            </a:pPr>
            <a:endParaRPr lang="en-US" dirty="0">
              <a:solidFill>
                <a:srgbClr val="000000"/>
              </a:solidFill>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84267" y="2985276"/>
            <a:ext cx="9113837" cy="5032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681038" lvl="1" indent="-223838">
              <a:buFont typeface="Arial"/>
              <a:buChar char="•"/>
              <a:defRPr/>
            </a:pPr>
            <a:r>
              <a:rPr lang="en-US" dirty="0">
                <a:solidFill>
                  <a:srgbClr val="000000"/>
                </a:solidFill>
                <a:latin typeface="Calibri" panose="020F0502020204030204" pitchFamily="34" charset="0"/>
                <a:cs typeface="Calibri" panose="020F0502020204030204" pitchFamily="34" charset="0"/>
              </a:rPr>
              <a:t>may choose different copy if network path congested</a:t>
            </a:r>
          </a:p>
          <a:p>
            <a:pPr marL="457200" lvl="1" indent="0">
              <a:buNone/>
              <a:defRPr/>
            </a:pPr>
            <a:endParaRPr lang="en-US" dirty="0">
              <a:solidFill>
                <a:srgbClr val="000000"/>
              </a:solidFill>
              <a:latin typeface="Calibri" panose="020F0502020204030204" pitchFamily="34" charset="0"/>
              <a:cs typeface="Calibri" panose="020F0502020204030204" pitchFamily="34" charset="0"/>
            </a:endParaRPr>
          </a:p>
        </p:txBody>
      </p:sp>
      <p:sp>
        <p:nvSpPr>
          <p:cNvPr id="671" name="Slide Number Placeholder 2">
            <a:extLst>
              <a:ext uri="{FF2B5EF4-FFF2-40B4-BE49-F238E27FC236}">
                <a16:creationId xmlns:a16="http://schemas.microsoft.com/office/drawing/2014/main" id="{45DBF6C9-7758-B54F-913A-CF9045E8A666}"/>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95</a:t>
            </a:fld>
            <a:endParaRPr lang="en-US" dirty="0"/>
          </a:p>
        </p:txBody>
      </p:sp>
    </p:spTree>
    <p:extLst>
      <p:ext uri="{BB962C8B-B14F-4D97-AF65-F5344CB8AC3E}">
        <p14:creationId xmlns:p14="http://schemas.microsoft.com/office/powerpoint/2010/main" val="4095398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1122"/>
                                        </p:tgtEl>
                                        <p:attrNameLst>
                                          <p:attrName>style.visibility</p:attrName>
                                        </p:attrNameLst>
                                      </p:cBhvr>
                                      <p:to>
                                        <p:strVal val="visible"/>
                                      </p:to>
                                    </p:set>
                                    <p:animEffect transition="in" filter="dissolve">
                                      <p:cBhvr>
                                        <p:cTn id="37" dur="500"/>
                                        <p:tgtEl>
                                          <p:spTgt spid="112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dissolve">
                                      <p:cBhvr>
                                        <p:cTn id="42" dur="500"/>
                                        <p:tgtEl>
                                          <p:spTgt spid="23"/>
                                        </p:tgtEl>
                                      </p:cBhvr>
                                    </p:animEffect>
                                  </p:childTnLst>
                                </p:cTn>
                              </p:par>
                            </p:childTnLst>
                          </p:cTn>
                        </p:par>
                        <p:par>
                          <p:cTn id="43" fill="hold" nodeType="afterGroup">
                            <p:stCondLst>
                              <p:cond delay="500"/>
                            </p:stCondLst>
                            <p:childTnLst>
                              <p:par>
                                <p:cTn id="44"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5" dur="2000" fill="hold"/>
                                        <p:tgtEl>
                                          <p:spTgt spid="23"/>
                                        </p:tgtEl>
                                        <p:attrNameLst>
                                          <p:attrName>ppt_x</p:attrName>
                                          <p:attrName>ppt_y</p:attrName>
                                        </p:attrNameLst>
                                      </p:cBhvr>
                                      <p:rCtr x="30013" y="-1991"/>
                                    </p:animMotion>
                                  </p:childTnLst>
                                </p:cTn>
                              </p:par>
                            </p:childTnLst>
                          </p:cTn>
                        </p:par>
                        <p:par>
                          <p:cTn id="46" fill="hold" nodeType="afterGroup">
                            <p:stCondLst>
                              <p:cond delay="2500"/>
                            </p:stCondLst>
                            <p:childTnLst>
                              <p:par>
                                <p:cTn id="47" presetID="9" presetClass="exit" presetSubtype="0" fill="hold" nodeType="afterEffect">
                                  <p:stCondLst>
                                    <p:cond delay="0"/>
                                  </p:stCondLst>
                                  <p:childTnLst>
                                    <p:animEffect transition="out" filter="dissolve">
                                      <p:cBhvr>
                                        <p:cTn id="48" dur="500"/>
                                        <p:tgtEl>
                                          <p:spTgt spid="23"/>
                                        </p:tgtEl>
                                      </p:cBhvr>
                                    </p:animEffect>
                                    <p:set>
                                      <p:cBhvr>
                                        <p:cTn id="49" dur="1" fill="hold">
                                          <p:stCondLst>
                                            <p:cond delay="499"/>
                                          </p:stCondLst>
                                        </p:cTn>
                                        <p:tgtEl>
                                          <p:spTgt spid="23"/>
                                        </p:tgtEl>
                                        <p:attrNameLst>
                                          <p:attrName>style.visibility</p:attrName>
                                        </p:attrNameLst>
                                      </p:cBhvr>
                                      <p:to>
                                        <p:strVal val="hidden"/>
                                      </p:to>
                                    </p:set>
                                  </p:childTnLst>
                                </p:cTn>
                              </p:par>
                            </p:childTnLst>
                          </p:cTn>
                        </p:par>
                        <p:par>
                          <p:cTn id="50" fill="hold" nodeType="afterGroup">
                            <p:stCondLst>
                              <p:cond delay="3000"/>
                            </p:stCondLst>
                            <p:childTnLst>
                              <p:par>
                                <p:cTn id="51" presetID="9" presetClass="entr" presetSubtype="0" fill="hold" nodeType="afterEffect">
                                  <p:stCondLst>
                                    <p:cond delay="0"/>
                                  </p:stCondLst>
                                  <p:childTnLst>
                                    <p:set>
                                      <p:cBhvr>
                                        <p:cTn id="52" dur="1" fill="hold">
                                          <p:stCondLst>
                                            <p:cond delay="0"/>
                                          </p:stCondLst>
                                        </p:cTn>
                                        <p:tgtEl>
                                          <p:spTgt spid="1113"/>
                                        </p:tgtEl>
                                        <p:attrNameLst>
                                          <p:attrName>style.visibility</p:attrName>
                                        </p:attrNameLst>
                                      </p:cBhvr>
                                      <p:to>
                                        <p:strVal val="visible"/>
                                      </p:to>
                                    </p:set>
                                    <p:animEffect transition="in" filter="dissolve">
                                      <p:cBhvr>
                                        <p:cTn id="53" dur="500"/>
                                        <p:tgtEl>
                                          <p:spTgt spid="1113"/>
                                        </p:tgtEl>
                                      </p:cBhvr>
                                    </p:animEffect>
                                  </p:childTnLst>
                                </p:cTn>
                              </p:par>
                            </p:childTnLst>
                          </p:cTn>
                        </p:par>
                        <p:par>
                          <p:cTn id="54" fill="hold" nodeType="afterGroup">
                            <p:stCondLst>
                              <p:cond delay="3500"/>
                            </p:stCondLst>
                            <p:childTnLst>
                              <p:par>
                                <p:cTn id="55"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6" dur="2000" fill="hold"/>
                                        <p:tgtEl>
                                          <p:spTgt spid="1113"/>
                                        </p:tgtEl>
                                        <p:attrNameLst>
                                          <p:attrName>ppt_x</p:attrName>
                                          <p:attrName>ppt_y</p:attrName>
                                        </p:attrNameLst>
                                      </p:cBhvr>
                                      <p:rCtr x="-32318" y="3519"/>
                                    </p:animMotion>
                                  </p:childTnLst>
                                </p:cTn>
                              </p:par>
                            </p:childTnLst>
                          </p:cTn>
                        </p:par>
                        <p:par>
                          <p:cTn id="57" fill="hold" nodeType="afterGroup">
                            <p:stCondLst>
                              <p:cond delay="5500"/>
                            </p:stCondLst>
                            <p:childTnLst>
                              <p:par>
                                <p:cTn id="58" presetID="9" presetClass="exit" presetSubtype="0" fill="hold" nodeType="afterEffect">
                                  <p:stCondLst>
                                    <p:cond delay="0"/>
                                  </p:stCondLst>
                                  <p:childTnLst>
                                    <p:animEffect transition="out" filter="dissolve">
                                      <p:cBhvr>
                                        <p:cTn id="59" dur="500"/>
                                        <p:tgtEl>
                                          <p:spTgt spid="1113"/>
                                        </p:tgtEl>
                                      </p:cBhvr>
                                    </p:animEffect>
                                    <p:set>
                                      <p:cBhvr>
                                        <p:cTn id="60" dur="1" fill="hold">
                                          <p:stCondLst>
                                            <p:cond delay="499"/>
                                          </p:stCondLst>
                                        </p:cTn>
                                        <p:tgtEl>
                                          <p:spTgt spid="1113"/>
                                        </p:tgtEl>
                                        <p:attrNameLst>
                                          <p:attrName>style.visibility</p:attrName>
                                        </p:attrNameLst>
                                      </p:cBhvr>
                                      <p:to>
                                        <p:strVal val="hidden"/>
                                      </p:to>
                                    </p:set>
                                  </p:childTnLst>
                                </p:cTn>
                              </p:par>
                            </p:childTnLst>
                          </p:cTn>
                        </p:par>
                        <p:par>
                          <p:cTn id="61" fill="hold" nodeType="afterGroup">
                            <p:stCondLst>
                              <p:cond delay="6000"/>
                            </p:stCondLst>
                            <p:childTnLst>
                              <p:par>
                                <p:cTn id="62" presetID="9" presetClass="entr" presetSubtype="0" fill="hold" nodeType="after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dissolve">
                                      <p:cBhvr>
                                        <p:cTn id="64" dur="500"/>
                                        <p:tgtEl>
                                          <p:spTgt spid="28"/>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9" presetClass="entr" presetSubtype="0" fill="hold" grpId="0" nodeType="clickEffect">
                                  <p:stCondLst>
                                    <p:cond delay="0"/>
                                  </p:stCondLst>
                                  <p:childTnLst>
                                    <p:set>
                                      <p:cBhvr>
                                        <p:cTn id="68" dur="1" fill="hold">
                                          <p:stCondLst>
                                            <p:cond delay="0"/>
                                          </p:stCondLst>
                                        </p:cTn>
                                        <p:tgtEl>
                                          <p:spTgt spid="1123"/>
                                        </p:tgtEl>
                                        <p:attrNameLst>
                                          <p:attrName>style.visibility</p:attrName>
                                        </p:attrNameLst>
                                      </p:cBhvr>
                                      <p:to>
                                        <p:strVal val="visible"/>
                                      </p:to>
                                    </p:set>
                                    <p:animEffect transition="in" filter="dissolve">
                                      <p:cBhvr>
                                        <p:cTn id="69" dur="500"/>
                                        <p:tgtEl>
                                          <p:spTgt spid="1123"/>
                                        </p:tgtEl>
                                      </p:cBhvr>
                                    </p:animEffect>
                                  </p:childTnLst>
                                </p:cTn>
                              </p:par>
                            </p:childTnLst>
                          </p:cTn>
                        </p:par>
                        <p:par>
                          <p:cTn id="70" fill="hold" nodeType="afterGroup">
                            <p:stCondLst>
                              <p:cond delay="500"/>
                            </p:stCondLst>
                            <p:childTnLst>
                              <p:par>
                                <p:cTn id="71" presetID="9" presetClass="exit" presetSubtype="0" fill="hold" nodeType="afterEffect">
                                  <p:stCondLst>
                                    <p:cond delay="0"/>
                                  </p:stCondLst>
                                  <p:childTnLst>
                                    <p:animEffect transition="out" filter="dissolve">
                                      <p:cBhvr>
                                        <p:cTn id="72" dur="500"/>
                                        <p:tgtEl>
                                          <p:spTgt spid="28"/>
                                        </p:tgtEl>
                                      </p:cBhvr>
                                    </p:animEffect>
                                    <p:set>
                                      <p:cBhvr>
                                        <p:cTn id="73" dur="1" fill="hold">
                                          <p:stCondLst>
                                            <p:cond delay="499"/>
                                          </p:stCondLst>
                                        </p:cTn>
                                        <p:tgtEl>
                                          <p:spTgt spid="28"/>
                                        </p:tgtEl>
                                        <p:attrNameLst>
                                          <p:attrName>style.visibility</p:attrName>
                                        </p:attrNameLst>
                                      </p:cBhvr>
                                      <p:to>
                                        <p:strVal val="hidden"/>
                                      </p:to>
                                    </p:set>
                                  </p:childTnLst>
                                </p:cTn>
                              </p:par>
                            </p:childTnLst>
                          </p:cTn>
                        </p:par>
                        <p:par>
                          <p:cTn id="74" fill="hold" nodeType="afterGroup">
                            <p:stCondLst>
                              <p:cond delay="1000"/>
                            </p:stCondLst>
                            <p:childTnLst>
                              <p:par>
                                <p:cTn id="75" presetID="9" presetClass="entr" presetSubtype="0" fill="hold" nodeType="afterEffect">
                                  <p:stCondLst>
                                    <p:cond delay="0"/>
                                  </p:stCondLst>
                                  <p:childTnLst>
                                    <p:set>
                                      <p:cBhvr>
                                        <p:cTn id="76" dur="1" fill="hold">
                                          <p:stCondLst>
                                            <p:cond delay="0"/>
                                          </p:stCondLst>
                                        </p:cTn>
                                        <p:tgtEl>
                                          <p:spTgt spid="1121"/>
                                        </p:tgtEl>
                                        <p:attrNameLst>
                                          <p:attrName>style.visibility</p:attrName>
                                        </p:attrNameLst>
                                      </p:cBhvr>
                                      <p:to>
                                        <p:strVal val="visible"/>
                                      </p:to>
                                    </p:set>
                                    <p:animEffect transition="in" filter="dissolve">
                                      <p:cBhvr>
                                        <p:cTn id="77"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a:solidFill>
                    <a:srgbClr val="0000FF"/>
                  </a:solidFill>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latin typeface="Times New Roman" panose="02020603050405020304" pitchFamily="18" charset="0"/>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latin typeface="Times New Roman" panose="02020603050405020304" pitchFamily="18" charset="0"/>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400">
                  <a:solidFill>
                    <a:srgbClr val="000000"/>
                  </a:solidFill>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spcBef>
                        <a:spcPct val="0"/>
                      </a:spcBef>
                      <a:buClrTx/>
                      <a:buSzTx/>
                      <a:buFontTx/>
                      <a:buNone/>
                      <a:defRPr/>
                    </a:pPr>
                    <a:endParaRPr lang="en-US" sz="2400" dirty="0">
                      <a:solidFill>
                        <a:srgbClr val="FF0000"/>
                      </a:solidFill>
                      <a:latin typeface="Arial" charset="0"/>
                      <a:ea typeface="ＭＳ Ｐゴシック" charset="0"/>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spcBef>
                        <a:spcPct val="0"/>
                      </a:spcBef>
                      <a:buClrTx/>
                      <a:buSzTx/>
                      <a:buFontTx/>
                      <a:buNone/>
                      <a:defRPr/>
                    </a:pPr>
                    <a:endParaRPr lang="en-US" sz="2400" dirty="0">
                      <a:solidFill>
                        <a:srgbClr val="000000"/>
                      </a:solidFill>
                      <a:latin typeface="Arial" charset="0"/>
                      <a:ea typeface="ＭＳ Ｐゴシック" charset="0"/>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a:solidFill>
                        <a:srgbClr val="FF0000"/>
                      </a:solidFill>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2400">
                      <a:solidFill>
                        <a:srgbClr val="000000"/>
                      </a:solidFill>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spcBef>
                        <a:spcPct val="0"/>
                      </a:spcBef>
                      <a:buClrTx/>
                      <a:buSzTx/>
                      <a:buFontTx/>
                      <a:buNone/>
                      <a:defRPr/>
                    </a:pPr>
                    <a:endParaRPr lang="en-US" sz="2400" dirty="0">
                      <a:solidFill>
                        <a:srgbClr val="00CCFF"/>
                      </a:solidFill>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spcBef>
                <a:spcPct val="0"/>
              </a:spcBef>
              <a:buClrTx/>
              <a:buSzTx/>
              <a:buFontTx/>
              <a:buNone/>
            </a:pPr>
            <a:endParaRPr lang="en-US" altLang="en-US" sz="2400">
              <a:solidFill>
                <a:srgbClr val="000000"/>
              </a:solidFill>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algn="ctr">
                <a:spcBef>
                  <a:spcPct val="0"/>
                </a:spcBef>
                <a:buClrTx/>
                <a:buSzTx/>
                <a:buFontTx/>
                <a:buNone/>
                <a:defRPr/>
              </a:pPr>
              <a:endParaRPr lang="en-US" sz="2400" dirty="0">
                <a:solidFill>
                  <a:srgbClr val="000000"/>
                </a:solidFill>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2800" dirty="0">
                  <a:solidFill>
                    <a:srgbClr val="000000"/>
                  </a:solidFill>
                  <a:latin typeface="+mn-lt"/>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2519090" y="4917973"/>
            <a:ext cx="7772400" cy="1820863"/>
          </a:xfrm>
        </p:spPr>
        <p:txBody>
          <a:bodyPr/>
          <a:lstStyle/>
          <a:p>
            <a:pPr marL="0" indent="0">
              <a:buClr>
                <a:srgbClr val="0000A8"/>
              </a:buClr>
              <a:buNone/>
            </a:pPr>
            <a:r>
              <a:rPr lang="en-US" altLang="en-US" i="1" dirty="0">
                <a:solidFill>
                  <a:srgbClr val="99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viewer behavior in presence of congestion?</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sz="4400" i="1" dirty="0">
                <a:solidFill>
                  <a:srgbClr val="000099"/>
                </a:solidFill>
                <a:latin typeface="+mn-lt"/>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8" name="Slide Number Placeholder 2">
            <a:extLst>
              <a:ext uri="{FF2B5EF4-FFF2-40B4-BE49-F238E27FC236}">
                <a16:creationId xmlns:a16="http://schemas.microsoft.com/office/drawing/2014/main" id="{B75205A2-99D1-6640-B162-D21818575F14}"/>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96</a:t>
            </a:fld>
            <a:endParaRPr lang="en-US" dirty="0"/>
          </a:p>
        </p:txBody>
      </p:sp>
    </p:spTree>
    <p:extLst>
      <p:ext uri="{BB962C8B-B14F-4D97-AF65-F5344CB8AC3E}">
        <p14:creationId xmlns:p14="http://schemas.microsoft.com/office/powerpoint/2010/main" val="2886087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1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dissolve">
                                      <p:cBhvr>
                                        <p:cTn id="3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2. resolve http://netcinema.com/6Y7B23V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09738"/>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netcinema’s</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authoratative DNS</a:t>
            </a:r>
            <a:endParaRPr lang="en-US" altLang="en-US" sz="1800" i="1">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a:t>
            </a: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authoritative DNS</a:t>
            </a:r>
            <a:endParaRPr lang="en-US" altLang="en-US" sz="1800" i="1">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server</a:t>
            </a:r>
            <a:endParaRPr lang="en-US" altLang="en-US" sz="1800" i="1">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dirty="0">
                <a:latin typeface="+mn-lt"/>
                <a:ea typeface="ＭＳ Ｐゴシック" charset="0"/>
              </a:rPr>
              <a:t>Bob (client) requests video </a:t>
            </a:r>
            <a:r>
              <a:rPr lang="en-US" sz="2400" dirty="0">
                <a:latin typeface="+mn-lt"/>
                <a:ea typeface="ＭＳ Ｐゴシック" charset="0"/>
              </a:rPr>
              <a:t>http://netcinema.com</a:t>
            </a:r>
            <a:r>
              <a:rPr lang="en-US" sz="2800" dirty="0">
                <a:latin typeface="+mn-lt"/>
                <a:ea typeface="ＭＳ Ｐゴシック" charset="0"/>
              </a:rPr>
              <a:t>/</a:t>
            </a:r>
            <a:r>
              <a:rPr lang="en-US" sz="2400" dirty="0">
                <a:latin typeface="+mn-lt"/>
                <a:ea typeface="ＭＳ Ｐゴシック" charset="0"/>
              </a:rPr>
              <a:t>6Y7B23V</a:t>
            </a:r>
          </a:p>
          <a:p>
            <a:pPr marL="457200" indent="-230188">
              <a:buClr>
                <a:srgbClr val="0000A3"/>
              </a:buClr>
              <a:buFont typeface="Wingdings" charset="2"/>
              <a:buChar char="§"/>
              <a:defRPr/>
            </a:pPr>
            <a:r>
              <a:rPr lang="en-US" dirty="0">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97</a:t>
            </a:fld>
            <a:endParaRPr lang="en-US" dirty="0"/>
          </a:p>
        </p:txBody>
      </p:sp>
    </p:spTree>
    <p:extLst>
      <p:ext uri="{BB962C8B-B14F-4D97-AF65-F5344CB8AC3E}">
        <p14:creationId xmlns:p14="http://schemas.microsoft.com/office/powerpoint/2010/main" val="2656209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dirty="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dirty="0">
                <a:latin typeface="Calibri" panose="020F0502020204030204" pitchFamily="34" charset="0"/>
                <a:cs typeface="Calibri" panose="020F0502020204030204" pitchFamily="34" charset="0"/>
              </a:rPr>
              <a:t>Bob browses</a:t>
            </a:r>
          </a:p>
          <a:p>
            <a:pPr>
              <a:lnSpc>
                <a:spcPct val="85000"/>
              </a:lnSpc>
            </a:pPr>
            <a:r>
              <a:rPr lang="en-US" altLang="en-US" dirty="0">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dirty="0">
                <a:latin typeface="+mn-lt"/>
              </a:rPr>
              <a:t>Manifest file, requested</a:t>
            </a:r>
          </a:p>
          <a:p>
            <a:pPr>
              <a:lnSpc>
                <a:spcPct val="90000"/>
              </a:lnSpc>
            </a:pPr>
            <a:r>
              <a:rPr lang="en-US" altLang="en-US" dirty="0">
                <a:latin typeface="+mn-lt"/>
              </a:rPr>
              <a:t>returned for </a:t>
            </a:r>
          </a:p>
          <a:p>
            <a:pPr>
              <a:lnSpc>
                <a:spcPct val="90000"/>
              </a:lnSpc>
            </a:pPr>
            <a:r>
              <a:rPr lang="en-US" altLang="en-US" dirty="0">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dirty="0">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dirty="0">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dirty="0">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dirty="0">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dirty="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98</a:t>
            </a:fld>
            <a:endParaRPr lang="en-US" dirty="0"/>
          </a:p>
        </p:txBody>
      </p:sp>
    </p:spTree>
    <p:extLst>
      <p:ext uri="{BB962C8B-B14F-4D97-AF65-F5344CB8AC3E}">
        <p14:creationId xmlns:p14="http://schemas.microsoft.com/office/powerpoint/2010/main" val="726487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99</a:t>
            </a:fld>
            <a:endParaRPr lang="en-US" dirty="0"/>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4" ma:contentTypeDescription="Create a new document." ma:contentTypeScope="" ma:versionID="69ec4c2221ad5e9db99f993f67b9f71f">
  <xsd:schema xmlns:xsd="http://www.w3.org/2001/XMLSchema" xmlns:xs="http://www.w3.org/2001/XMLSchema" xmlns:p="http://schemas.microsoft.com/office/2006/metadata/properties" xmlns:ns3="00a6824a-5175-474a-91df-dfffe83c6e6e" targetNamespace="http://schemas.microsoft.com/office/2006/metadata/properties" ma:root="true" ma:fieldsID="78e56985b679bd39eba2011b7ad159f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7E56EEA7-23E1-4DE0-A926-A720791D42EF}">
  <ds:schemaRefs>
    <ds:schemaRef ds:uri="http://schemas.microsoft.com/office/infopath/2007/PartnerControls"/>
    <ds:schemaRef ds:uri="http://purl.org/dc/elements/1.1/"/>
    <ds:schemaRef ds:uri="http://schemas.microsoft.com/office/2006/metadata/properties"/>
    <ds:schemaRef ds:uri="00a6824a-5175-474a-91df-dfffe83c6e6e"/>
    <ds:schemaRef ds:uri="http://purl.org/dc/terms/"/>
    <ds:schemaRef ds:uri="http://schemas.openxmlformats.org/package/2006/metadata/core-properties"/>
    <ds:schemaRef ds:uri="http://schemas.microsoft.com/office/2006/documentManagement/types"/>
    <ds:schemaRef ds:uri="http://www.w3.org/XML/1998/namespace"/>
    <ds:schemaRef ds:uri="http://purl.org/dc/dcmitype/"/>
  </ds:schemaRefs>
</ds:datastoreItem>
</file>

<file path=customXml/itemProps2.xml><?xml version="1.0" encoding="utf-8"?>
<ds:datastoreItem xmlns:ds="http://schemas.openxmlformats.org/officeDocument/2006/customXml" ds:itemID="{E65BEBAD-C75C-42FA-A902-0317B3B57C8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8A0450B-8B2F-491A-BEC9-237D62A40A13}">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19913</TotalTime>
  <Words>10723</Words>
  <Application>Microsoft Office PowerPoint</Application>
  <PresentationFormat>Widescreen</PresentationFormat>
  <Paragraphs>2211</Paragraphs>
  <Slides>112</Slides>
  <Notes>112</Notes>
  <HiddenSlides>0</HiddenSlides>
  <MMClips>0</MMClips>
  <ScaleCrop>false</ScaleCrop>
  <HeadingPairs>
    <vt:vector size="8" baseType="variant">
      <vt:variant>
        <vt:lpstr>Fonts Used</vt:lpstr>
      </vt:variant>
      <vt:variant>
        <vt:i4>15</vt:i4>
      </vt:variant>
      <vt:variant>
        <vt:lpstr>Theme</vt:lpstr>
      </vt:variant>
      <vt:variant>
        <vt:i4>1</vt:i4>
      </vt:variant>
      <vt:variant>
        <vt:lpstr>Embedded OLE Servers</vt:lpstr>
      </vt:variant>
      <vt:variant>
        <vt:i4>1</vt:i4>
      </vt:variant>
      <vt:variant>
        <vt:lpstr>Slide Titles</vt:lpstr>
      </vt:variant>
      <vt:variant>
        <vt:i4>112</vt:i4>
      </vt:variant>
    </vt:vector>
  </HeadingPairs>
  <TitlesOfParts>
    <vt:vector size="129" baseType="lpstr">
      <vt:lpstr>Courier</vt:lpstr>
      <vt:lpstr>ＭＳ Ｐゴシック</vt:lpstr>
      <vt:lpstr>ＭＳ Ｐゴシック</vt:lpstr>
      <vt:lpstr>ZapfDingbats</vt:lpstr>
      <vt:lpstr>Arial</vt:lpstr>
      <vt:lpstr>Arial Narrow</vt:lpstr>
      <vt:lpstr>Calibri</vt:lpstr>
      <vt:lpstr>Calibri Light</vt:lpstr>
      <vt:lpstr>Comic Sans MS</vt:lpstr>
      <vt:lpstr>Courier New</vt:lpstr>
      <vt:lpstr>Gill Sans MT</vt:lpstr>
      <vt:lpstr>Symbol</vt:lpstr>
      <vt:lpstr>Tahoma</vt:lpstr>
      <vt:lpstr>Times New Roman</vt:lpstr>
      <vt:lpstr>Wingdings</vt:lpstr>
      <vt:lpstr>Office Theme</vt:lpstr>
      <vt:lpstr>Chart</vt:lpstr>
      <vt:lpstr>PowerPoint Presentation</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transport protocols services</vt:lpstr>
      <vt:lpstr>Securing TCP</vt:lpstr>
      <vt:lpstr>Application layer: overview</vt:lpstr>
      <vt:lpstr>Web and HTTP</vt:lpstr>
      <vt:lpstr>HTTP overview</vt:lpstr>
      <vt:lpstr>HTTP overview (continued)</vt:lpstr>
      <vt:lpstr>HTTP connections: two types</vt:lpstr>
      <vt:lpstr>Non-persistent HTTP: example</vt:lpstr>
      <vt:lpstr>Non-persistent HTTP: example (cont.)</vt:lpstr>
      <vt:lpstr>Non-persistent HTTP: response time</vt:lpstr>
      <vt:lpstr>Persistent HTTP (HTTP 1.1)</vt:lpstr>
      <vt:lpstr>HTTP request message</vt:lpstr>
      <vt:lpstr>HTTP request message: general format</vt:lpstr>
      <vt:lpstr>Other HTTP request messages</vt:lpstr>
      <vt:lpstr>HTTP response message</vt:lpstr>
      <vt:lpstr>HTTP response status codes</vt:lpstr>
      <vt:lpstr>Trying out HTTP (client side) for yourself</vt:lpstr>
      <vt:lpstr>Maintaining user/server state: cookies</vt:lpstr>
      <vt:lpstr>Maintaining user/server state: cookies</vt:lpstr>
      <vt:lpstr>Maintaining user/server state: cookies</vt:lpstr>
      <vt:lpstr>HTTP cookies: comments</vt:lpstr>
      <vt:lpstr>Web caches (aka proxy servers)</vt:lpstr>
      <vt:lpstr>Web caches (aka proxy servers)</vt:lpstr>
      <vt:lpstr>Caching example</vt:lpstr>
      <vt:lpstr>Caching example: buy a faster access link</vt:lpstr>
      <vt:lpstr>Caching example: install a web cache</vt:lpstr>
      <vt:lpstr>Caching example: install a web cache</vt:lpstr>
      <vt:lpstr>Conditional GET</vt:lpstr>
      <vt:lpstr>HTTP/2</vt:lpstr>
      <vt:lpstr>HTTP/2</vt:lpstr>
      <vt:lpstr>HTTP/2: mitigating HOL blocking</vt:lpstr>
      <vt:lpstr>HTTP/2: mitigating HOL blocking</vt:lpstr>
      <vt:lpstr>HTTP/2 to HTTP/3</vt:lpstr>
      <vt:lpstr>Application layer: overview</vt:lpstr>
      <vt:lpstr>E-mail</vt:lpstr>
      <vt:lpstr>E-mail: mail servers</vt:lpstr>
      <vt:lpstr>E-mail: the RFC (5321)</vt:lpstr>
      <vt:lpstr>Scenario: Alice sends e-mail to Bob</vt:lpstr>
      <vt:lpstr>Sample SMTP interaction</vt:lpstr>
      <vt:lpstr>Try SMTP interaction for yourself:</vt:lpstr>
      <vt:lpstr>SMTP: closing observations</vt:lpstr>
      <vt:lpstr>Mail message format</vt:lpstr>
      <vt:lpstr>Mail access protocols</vt:lpstr>
      <vt:lpstr>Application Layer: Overview</vt:lpstr>
      <vt:lpstr>DNS: Domain Name System</vt:lpstr>
      <vt:lpstr>DNS: services, structure</vt:lpstr>
      <vt:lpstr>DNS: a distributed, hierarchical database</vt:lpstr>
      <vt:lpstr>DNS: root name servers</vt:lpstr>
      <vt:lpstr>TLD: authoritative servers</vt:lpstr>
      <vt:lpstr>Local DNS name servers</vt:lpstr>
      <vt:lpstr>DNS name resolution: iterated query</vt:lpstr>
      <vt:lpstr>DNS name resolution: recursive query</vt:lpstr>
      <vt:lpstr>Caching, Updating DNS Records</vt:lpstr>
      <vt:lpstr>DNS records</vt:lpstr>
      <vt:lpstr>DNS protocol messages</vt:lpstr>
      <vt:lpstr>DNS protocol messages</vt:lpstr>
      <vt:lpstr>Inserting records into DNS</vt:lpstr>
      <vt:lpstr>DNS security</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Content distribution networks (CDNs)</vt:lpstr>
      <vt:lpstr>Content distribution networks (CDNs)</vt:lpstr>
      <vt:lpstr>CDN content access: a closer look</vt:lpstr>
      <vt:lpstr>Case study: Netflix</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339</cp:revision>
  <dcterms:created xsi:type="dcterms:W3CDTF">2020-01-18T07:24:59Z</dcterms:created>
  <dcterms:modified xsi:type="dcterms:W3CDTF">2024-09-18T13:06:31Z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