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93" r:id="rId3"/>
    <p:sldId id="320" r:id="rId4"/>
    <p:sldId id="326" r:id="rId5"/>
    <p:sldId id="322" r:id="rId6"/>
    <p:sldId id="321" r:id="rId7"/>
    <p:sldId id="323" r:id="rId8"/>
    <p:sldId id="325" r:id="rId9"/>
    <p:sldId id="32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8540" autoAdjust="0"/>
  </p:normalViewPr>
  <p:slideViewPr>
    <p:cSldViewPr>
      <p:cViewPr varScale="1">
        <p:scale>
          <a:sx n="64" d="100"/>
          <a:sy n="64" d="100"/>
        </p:scale>
        <p:origin x="-9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6D00-C195-4285-89CF-6834958B9E55}" type="datetimeFigureOut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A981A-1D11-46AB-B6CE-DC9E31F2ED5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9B5ED-7736-4E9F-977F-A4B604B444CA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3080C-99B6-4991-8F81-AF3295C2BF87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9EBC4-7DE0-4188-BBD1-C2ADBE60921C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059A-B95B-4963-8EF4-12D371DC36BD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3701-65D7-42EC-A03F-37409C16C658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F072-2B61-4592-8E74-C39E4430B121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4C6A-4841-4DD0-8FF4-E451E3CBEA83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FA7-1CB6-44CD-996C-A2E0B9DAB22E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DB1-D969-4745-BECA-AC5B88EE8D0F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1D6F4-8CB9-47A0-B3AE-A0DD937733D6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5033B-DC81-44FB-9B37-E25567B3DA98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18480-509A-4205-B2B2-AEB8B647FD02}" type="datetime1">
              <a:rPr lang="en-US" smtClean="0"/>
              <a:pPr/>
              <a:t>4/21/2011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19D0B-6E3B-40E4-877A-FAE04F02C7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aterfall_mode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nfolab.stanford.edu/~burback/watersluice/node52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n.tue.nl/~wsinruur/FormalMethodsCollege/Multiple%20V%20model%20v10.pdf" TargetMode="External"/><Relationship Id="rId2" Type="http://schemas.openxmlformats.org/officeDocument/2006/relationships/hyperlink" Target="http://www.scribd.com/doc/36404631/13/Sample-SDLC-Model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Spiral_mode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win.tue.nl/~wsinruur/FormalMethodsCollege/Multiple%20V%20model%20v1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828800"/>
            <a:ext cx="7391400" cy="1752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400" dirty="0" smtClean="0">
                <a:solidFill>
                  <a:schemeClr val="tx1"/>
                </a:solidFill>
              </a:rPr>
              <a:t>Intro. to Software Engineering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762000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1"/>
            <a:ext cx="7772400" cy="3352800"/>
          </a:xfrm>
        </p:spPr>
        <p:txBody>
          <a:bodyPr>
            <a:normAutofit/>
          </a:bodyPr>
          <a:lstStyle/>
          <a:p>
            <a:r>
              <a:rPr lang="en-US" dirty="0" smtClean="0"/>
              <a:t>The code-compile-debug process for writing a program</a:t>
            </a:r>
          </a:p>
          <a:p>
            <a:r>
              <a:rPr lang="en-US" dirty="0" smtClean="0"/>
              <a:t>The software development </a:t>
            </a:r>
            <a:r>
              <a:rPr lang="en-US" dirty="0" smtClean="0"/>
              <a:t>process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code-compile-debug (ccd)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10667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process of developing a computer </a:t>
            </a:r>
            <a:r>
              <a:rPr lang="en-US" dirty="0" smtClean="0"/>
              <a:t>program (when the requirements are clearly defined).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1" y="2159696"/>
            <a:ext cx="7696199" cy="3479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533400" y="5562600"/>
            <a:ext cx="80772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IDE: Integrated Development Environment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800100" lvl="1" indent="-342900">
              <a:spcBef>
                <a:spcPct val="20000"/>
              </a:spcBef>
            </a:pP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e.g., NetBeans for Java development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develop your class projects?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Understand the given </a:t>
            </a:r>
            <a:r>
              <a:rPr lang="en-US" sz="2800" b="1" dirty="0" smtClean="0"/>
              <a:t>requirements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u="sng" dirty="0" smtClean="0"/>
              <a:t>Verify</a:t>
            </a:r>
            <a:r>
              <a:rPr lang="en-US" sz="2800" dirty="0" smtClean="0"/>
              <a:t> that your understanding is correct?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Design</a:t>
            </a:r>
            <a:r>
              <a:rPr lang="en-US" sz="2800" dirty="0" smtClean="0"/>
              <a:t> the program</a:t>
            </a:r>
          </a:p>
          <a:p>
            <a:pPr marL="914400" lvl="1" indent="-514350">
              <a:buNone/>
            </a:pPr>
            <a:r>
              <a:rPr lang="en-US" sz="2400" dirty="0" smtClean="0">
                <a:sym typeface="Wingdings" pitchFamily="2" charset="2"/>
              </a:rPr>
              <a:t> Program design (e.g., UML diagrams, pseudo-codes)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u="sng" dirty="0" smtClean="0"/>
              <a:t>Verify</a:t>
            </a:r>
            <a:r>
              <a:rPr lang="en-US" sz="2800" dirty="0" smtClean="0"/>
              <a:t> that your design has captured all the requirements?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Implement</a:t>
            </a:r>
            <a:r>
              <a:rPr lang="en-US" sz="2800" dirty="0" smtClean="0"/>
              <a:t> the design (by coding each of the classes defined in the UML class diagram). </a:t>
            </a:r>
            <a:r>
              <a:rPr lang="en-US" sz="2800" dirty="0" smtClean="0">
                <a:sym typeface="Wingdings" pitchFamily="2" charset="2"/>
              </a:rPr>
              <a:t> The ccd process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Test</a:t>
            </a:r>
            <a:r>
              <a:rPr lang="en-US" sz="2800" dirty="0" smtClean="0"/>
              <a:t> the implemented program(s).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u="sng" dirty="0" smtClean="0"/>
              <a:t>Verify</a:t>
            </a:r>
            <a:r>
              <a:rPr lang="en-US" sz="2800" dirty="0" smtClean="0"/>
              <a:t> that your program is a correct implementation of the design?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the ccd 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applies only to the step of developing the programs/codes (i.e., coding).</a:t>
            </a:r>
          </a:p>
          <a:p>
            <a:r>
              <a:rPr lang="en-US" dirty="0" smtClean="0"/>
              <a:t>It only works when the requirements are clearly defined, or little effort is needed to analyze the requirements.</a:t>
            </a:r>
          </a:p>
          <a:p>
            <a:pPr lvl="1">
              <a:buNone/>
            </a:pPr>
            <a:r>
              <a:rPr lang="en-US" dirty="0" smtClean="0"/>
              <a:t>e.g., class projects</a:t>
            </a:r>
          </a:p>
          <a:p>
            <a:endParaRPr lang="en-US" sz="1200" dirty="0" smtClean="0"/>
          </a:p>
          <a:p>
            <a:r>
              <a:rPr lang="en-US" dirty="0" smtClean="0"/>
              <a:t>Program-in-small vs program-in-large:</a:t>
            </a:r>
          </a:p>
          <a:p>
            <a:pPr lvl="1"/>
            <a:r>
              <a:rPr lang="en-US" dirty="0" smtClean="0"/>
              <a:t>Developing a large-scale software involves more activities than coding, such as analysis, design, testing, etc.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The software development process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76400"/>
            <a:ext cx="6048375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3962400" y="1676400"/>
            <a:ext cx="47244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waterfall model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software development and maintenance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1400" dirty="0" smtClean="0"/>
              <a:t>(source: </a:t>
            </a:r>
            <a:r>
              <a:rPr lang="en-US" sz="1400" dirty="0" smtClean="0">
                <a:hlinkClick r:id="rId3"/>
              </a:rPr>
              <a:t>http://en.wikipedia.org/wiki/Waterfall_model</a:t>
            </a:r>
            <a:r>
              <a:rPr lang="en-US" sz="1400" dirty="0" smtClean="0"/>
              <a:t>)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257800" y="3886200"/>
            <a:ext cx="3657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 you identified any problem(s) with this model?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27038"/>
            <a:ext cx="3048000" cy="1782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The Boehm-waterfall model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62325" y="192975"/>
            <a:ext cx="5629275" cy="649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5486401"/>
            <a:ext cx="3200400" cy="1219199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From: </a:t>
            </a:r>
            <a:r>
              <a:rPr lang="en-US" sz="2000" dirty="0" smtClean="0">
                <a:hlinkClick r:id="rId3"/>
              </a:rPr>
              <a:t>http://infolab.stanford.edu/~</a:t>
            </a:r>
            <a:r>
              <a:rPr lang="en-US" sz="2000" dirty="0" smtClean="0">
                <a:hlinkClick r:id="rId3"/>
              </a:rPr>
              <a:t>burback/watersluice/node52.html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28600" y="2667000"/>
            <a:ext cx="34290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Validation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part of each phase.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baseline="0" dirty="0" smtClean="0"/>
              <a:t>Iterative</a:t>
            </a:r>
            <a:r>
              <a:rPr lang="en-US" sz="3200" dirty="0" smtClean="0"/>
              <a:t> loopbacks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Software Development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exist many models</a:t>
            </a:r>
            <a:r>
              <a:rPr lang="en-US" dirty="0" smtClean="0"/>
              <a:t> </a:t>
            </a:r>
            <a:r>
              <a:rPr lang="en-US" dirty="0" smtClean="0"/>
              <a:t>for developing large-scale software.</a:t>
            </a:r>
          </a:p>
          <a:p>
            <a:pPr lvl="2">
              <a:buNone/>
            </a:pPr>
            <a:r>
              <a:rPr lang="en-US" dirty="0" smtClean="0"/>
              <a:t>V model</a:t>
            </a:r>
          </a:p>
          <a:p>
            <a:pPr lvl="2">
              <a:buNone/>
            </a:pPr>
            <a:r>
              <a:rPr lang="en-US" dirty="0" smtClean="0"/>
              <a:t>Spiral model</a:t>
            </a:r>
          </a:p>
          <a:p>
            <a:pPr lvl="2">
              <a:buNone/>
            </a:pPr>
            <a:r>
              <a:rPr lang="en-US" dirty="0" smtClean="0"/>
              <a:t>Fast prototyping</a:t>
            </a:r>
          </a:p>
          <a:p>
            <a:pPr lvl="2">
              <a:buNone/>
            </a:pPr>
            <a:r>
              <a:rPr lang="en-US" dirty="0" smtClean="0"/>
              <a:t>Incremental model</a:t>
            </a:r>
          </a:p>
          <a:p>
            <a:pPr lvl="2">
              <a:buNone/>
            </a:pPr>
            <a:r>
              <a:rPr lang="en-US" dirty="0" smtClean="0"/>
              <a:t>…</a:t>
            </a:r>
          </a:p>
          <a:p>
            <a:pPr lvl="2">
              <a:buNone/>
            </a:pPr>
            <a:endParaRPr lang="en-US" sz="1100" dirty="0" smtClean="0"/>
          </a:p>
          <a:p>
            <a:r>
              <a:rPr lang="en-US" dirty="0" smtClean="0"/>
              <a:t>Links</a:t>
            </a:r>
          </a:p>
          <a:p>
            <a:pPr lvl="1">
              <a:buNone/>
            </a:pPr>
            <a:r>
              <a:rPr lang="en-US" sz="1800" dirty="0" smtClean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www.scribd.com/doc/36404631/13/Sample-SDLC-Models</a:t>
            </a:r>
            <a:r>
              <a:rPr lang="en-US" sz="1800" dirty="0" smtClean="0"/>
              <a:t> </a:t>
            </a:r>
          </a:p>
          <a:p>
            <a:pPr lvl="1">
              <a:buNone/>
            </a:pPr>
            <a:r>
              <a:rPr lang="en-US" sz="1800" dirty="0" smtClean="0">
                <a:hlinkClick r:id="rId3"/>
              </a:rPr>
              <a:t>http://www.win.tue.nl/~</a:t>
            </a:r>
            <a:r>
              <a:rPr lang="en-US" sz="1800" dirty="0" smtClean="0">
                <a:hlinkClick r:id="rId3"/>
              </a:rPr>
              <a:t>wsinruur/FormalMethodsCollege/Multiple%20V%20model%20v10.pdf</a:t>
            </a:r>
            <a:r>
              <a:rPr lang="en-US" sz="1800" dirty="0" smtClean="0"/>
              <a:t> </a:t>
            </a:r>
          </a:p>
          <a:p>
            <a:pPr lvl="1">
              <a:buNone/>
            </a:pPr>
            <a:r>
              <a:rPr lang="en-US" sz="1800" dirty="0" smtClean="0">
                <a:hlinkClick r:id="rId4"/>
              </a:rPr>
              <a:t>http://</a:t>
            </a:r>
            <a:r>
              <a:rPr lang="en-US" sz="1800" dirty="0" smtClean="0">
                <a:hlinkClick r:id="rId4"/>
              </a:rPr>
              <a:t>en.wikipedia.org/wiki/Spiral_model</a:t>
            </a:r>
            <a:endParaRPr lang="en-US" sz="1800" dirty="0" smtClean="0"/>
          </a:p>
          <a:p>
            <a:pPr lvl="1">
              <a:buNone/>
            </a:pPr>
            <a:endParaRPr lang="en-US" sz="1800" dirty="0" smtClean="0"/>
          </a:p>
          <a:p>
            <a:pPr lvl="1">
              <a:buNone/>
            </a:pP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19800"/>
            <a:ext cx="8229600" cy="457200"/>
          </a:xfrm>
        </p:spPr>
        <p:txBody>
          <a:bodyPr>
            <a:noAutofit/>
          </a:bodyPr>
          <a:lstStyle/>
          <a:p>
            <a:r>
              <a:rPr lang="en-US" sz="1400" dirty="0" smtClean="0"/>
              <a:t>From: </a:t>
            </a:r>
            <a:r>
              <a:rPr lang="en-US" sz="1400" dirty="0" smtClean="0">
                <a:hlinkClick r:id="rId2"/>
              </a:rPr>
              <a:t>http://www.win.tue.nl/~</a:t>
            </a:r>
            <a:r>
              <a:rPr lang="en-US" sz="1400" dirty="0" smtClean="0">
                <a:hlinkClick r:id="rId2"/>
              </a:rPr>
              <a:t>wsinruur/FormalMethodsCollege/Multiple%20V%20model%20v10.pdf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CSCI 3333 Data Structures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19D0B-6E3B-40E4-877A-FAE04F02C714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96874"/>
            <a:ext cx="8839835" cy="554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0"/>
            <a:ext cx="2057400" cy="1905000"/>
          </a:xfrm>
        </p:spPr>
        <p:txBody>
          <a:bodyPr/>
          <a:lstStyle/>
          <a:p>
            <a:r>
              <a:rPr lang="en-US" b="1" dirty="0" smtClean="0"/>
              <a:t>The V Model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5646</TotalTime>
  <Words>335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Outline</vt:lpstr>
      <vt:lpstr>code-compile-debug (ccd)</vt:lpstr>
      <vt:lpstr>How do you develop your class projects?</vt:lpstr>
      <vt:lpstr>Limitations of the ccd process </vt:lpstr>
      <vt:lpstr>The software development process</vt:lpstr>
      <vt:lpstr>The Boehm-waterfall model</vt:lpstr>
      <vt:lpstr>Software Development Models</vt:lpstr>
      <vt:lpstr>The V Model</vt:lpstr>
    </vt:vector>
  </TitlesOfParts>
  <Company>UHCL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Yang, T. Andrew</dc:creator>
  <cp:lastModifiedBy>Yang, T. Andrew</cp:lastModifiedBy>
  <cp:revision>721</cp:revision>
  <dcterms:created xsi:type="dcterms:W3CDTF">2011-01-18T01:12:11Z</dcterms:created>
  <dcterms:modified xsi:type="dcterms:W3CDTF">2011-04-22T01:38:15Z</dcterms:modified>
</cp:coreProperties>
</file>