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9" r:id="rId11"/>
    <p:sldId id="318" r:id="rId12"/>
    <p:sldId id="320" r:id="rId13"/>
    <p:sldId id="327" r:id="rId14"/>
    <p:sldId id="321" r:id="rId15"/>
    <p:sldId id="322" r:id="rId16"/>
    <p:sldId id="323" r:id="rId17"/>
    <p:sldId id="329" r:id="rId18"/>
    <p:sldId id="330" r:id="rId19"/>
    <p:sldId id="324" r:id="rId20"/>
    <p:sldId id="325" r:id="rId21"/>
    <p:sldId id="328" r:id="rId22"/>
    <p:sldId id="331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8175" autoAdjust="0"/>
  </p:normalViewPr>
  <p:slideViewPr>
    <p:cSldViewPr>
      <p:cViewPr varScale="1">
        <p:scale>
          <a:sx n="64" d="100"/>
          <a:sy n="64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B5ED-7736-4E9F-977F-A4B604B444CA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80C-99B6-4991-8F81-AF3295C2BF87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EBC4-7DE0-4188-BBD1-C2ADBE60921C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059A-B95B-4963-8EF4-12D371DC36BD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3701-65D7-42EC-A03F-37409C16C658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F072-2B61-4592-8E74-C39E4430B121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4C6A-4841-4DD0-8FF4-E451E3CBEA83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FA7-1CB6-44CD-996C-A2E0B9DAB22E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9DB1-D969-4745-BECA-AC5B88EE8D0F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D6F4-8CB9-47A0-B3AE-A0DD937733D6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33B-DC81-44FB-9B37-E25567B3DA98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8480-509A-4205-B2B2-AEB8B647FD02}" type="datetime1">
              <a:rPr lang="en-US" smtClean="0"/>
              <a:pPr/>
              <a:t>3/23/2011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cis.fiu.edu/~weiss/dsj4/code/TestTreeIterators.jav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971800"/>
            <a:ext cx="7772400" cy="2362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Chapter</a:t>
            </a:r>
            <a:r>
              <a:rPr lang="en-US" sz="3600" dirty="0" smtClean="0"/>
              <a:t>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18</a:t>
            </a:r>
            <a:b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basic definitions</a:t>
            </a:r>
            <a:b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binary trees</a:t>
            </a:r>
            <a:b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tree traversals</a:t>
            </a:r>
            <a:b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3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76400"/>
            <a:ext cx="6400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Intro. to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29718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BinaryTree.java</a:t>
            </a:r>
            <a:endParaRPr lang="en-US" sz="3200" dirty="0"/>
          </a:p>
        </p:txBody>
      </p:sp>
      <p:pic>
        <p:nvPicPr>
          <p:cNvPr id="6" name="Picture 2" descr="weiss18-1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028" y="1"/>
            <a:ext cx="6124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weiss18-1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6553200" cy="22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52625"/>
            <a:ext cx="7988300" cy="490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Recursion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methods in trees are defined as recursive methods.</a:t>
            </a:r>
          </a:p>
          <a:p>
            <a:r>
              <a:rPr lang="en-US" sz="2400" dirty="0" smtClean="0"/>
              <a:t>Example: find the size of a tree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 descr="weiss18-1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82296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Recursion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</a:t>
            </a:r>
            <a:r>
              <a:rPr lang="en-US" sz="2400" dirty="0" smtClean="0"/>
              <a:t>: find the </a:t>
            </a:r>
            <a:r>
              <a:rPr lang="en-US" sz="2400" dirty="0" smtClean="0"/>
              <a:t>height of </a:t>
            </a:r>
            <a:r>
              <a:rPr lang="en-US" sz="2400" dirty="0" smtClean="0"/>
              <a:t>a tree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2" descr="weiss18-2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8229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002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Preorder</a:t>
            </a:r>
            <a:r>
              <a:rPr lang="en-US" sz="2800" dirty="0" smtClean="0"/>
              <a:t> traversal: the node itself + the left child + the right child</a:t>
            </a:r>
          </a:p>
          <a:p>
            <a:r>
              <a:rPr lang="en-US" sz="2800" b="1" dirty="0" smtClean="0"/>
              <a:t>Postorder</a:t>
            </a:r>
            <a:r>
              <a:rPr lang="en-US" sz="2800" dirty="0" smtClean="0"/>
              <a:t> traversal: the left child + the right child + the node</a:t>
            </a:r>
          </a:p>
          <a:p>
            <a:r>
              <a:rPr lang="en-US" sz="2800" b="1" dirty="0" smtClean="0"/>
              <a:t>Inorder</a:t>
            </a:r>
            <a:r>
              <a:rPr lang="en-US" sz="2800" dirty="0" smtClean="0"/>
              <a:t> traversal: the left child + the node + the right child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2" descr="weiss18-2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8229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weiss18-2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34" y="762000"/>
            <a:ext cx="8261966" cy="603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Tree Traversals and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task: Use a stack to maintain the </a:t>
            </a:r>
            <a:r>
              <a:rPr lang="en-US" i="1" dirty="0" smtClean="0"/>
              <a:t>states </a:t>
            </a:r>
            <a:r>
              <a:rPr lang="en-US" dirty="0" smtClean="0"/>
              <a:t>of a tree when traversing the nodes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 smtClean="0"/>
              <a:t>: </a:t>
            </a:r>
            <a:r>
              <a:rPr lang="en-US" b="1" dirty="0" smtClean="0"/>
              <a:t>postorder</a:t>
            </a:r>
            <a:r>
              <a:rPr lang="en-US" dirty="0" smtClean="0"/>
              <a:t> traversal</a:t>
            </a:r>
          </a:p>
          <a:p>
            <a:pPr lvl="1">
              <a:buNone/>
            </a:pPr>
            <a:r>
              <a:rPr lang="en-US" dirty="0" smtClean="0"/>
              <a:t>Each node in the stack is associated with one of the three </a:t>
            </a:r>
            <a:r>
              <a:rPr lang="en-US" i="1" dirty="0" smtClean="0"/>
              <a:t>counters </a:t>
            </a:r>
            <a:r>
              <a:rPr lang="en-US" dirty="0" smtClean="0"/>
              <a:t>to represent its state:</a:t>
            </a:r>
          </a:p>
          <a:p>
            <a:pPr marL="1371600" lvl="2" indent="-514350">
              <a:buAutoNum type="arabicPeriod"/>
            </a:pPr>
            <a:r>
              <a:rPr lang="en-US" sz="2900" dirty="0" smtClean="0"/>
              <a:t>If we are about to process the node’s left child</a:t>
            </a:r>
          </a:p>
          <a:p>
            <a:pPr marL="1371600" lvl="2" indent="-514350">
              <a:buAutoNum type="arabicPeriod"/>
            </a:pPr>
            <a:r>
              <a:rPr lang="en-US" sz="2900" dirty="0" smtClean="0"/>
              <a:t>If we are about to process the node’s right child</a:t>
            </a:r>
          </a:p>
          <a:p>
            <a:pPr marL="1371600" lvl="2" indent="-514350">
              <a:buAutoNum type="arabicPeriod"/>
            </a:pPr>
            <a:r>
              <a:rPr lang="en-US" sz="2900" dirty="0" smtClean="0"/>
              <a:t>If we are about to process the node </a:t>
            </a:r>
            <a:r>
              <a:rPr lang="en-US" sz="2900" dirty="0" smtClean="0"/>
              <a:t>itself</a:t>
            </a:r>
          </a:p>
          <a:p>
            <a:pPr marL="1371600" lvl="2" indent="-514350">
              <a:buNone/>
            </a:pPr>
            <a:r>
              <a:rPr lang="en-US" sz="2900" dirty="0" smtClean="0"/>
              <a:t>Default counter value = 0;</a:t>
            </a:r>
          </a:p>
          <a:p>
            <a:pPr marL="1371600" lvl="2" indent="-514350">
              <a:buNone/>
            </a:pPr>
            <a:r>
              <a:rPr lang="en-US" sz="2900" dirty="0" smtClean="0"/>
              <a:t>The counter value represents the number of times popped.</a:t>
            </a: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 program: </a:t>
            </a:r>
            <a:r>
              <a:rPr lang="en-US" sz="2400" dirty="0" smtClean="0"/>
              <a:t> </a:t>
            </a:r>
            <a:r>
              <a:rPr lang="en-US" sz="2400" b="1" dirty="0" smtClean="0">
                <a:hlinkClick r:id="rId2"/>
              </a:rPr>
              <a:t>TestTreeIterators.java</a:t>
            </a:r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900" dirty="0" smtClean="0">
                <a:hlinkClick r:id="rId2"/>
              </a:rPr>
              <a:t/>
            </a:r>
            <a:br>
              <a:rPr lang="en-US" sz="900" dirty="0" smtClean="0">
                <a:hlinkClick r:id="rId2"/>
              </a:rPr>
            </a:b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://users.cis.fiu.edu/~</a:t>
            </a:r>
            <a:r>
              <a:rPr lang="en-US" sz="2000" dirty="0" smtClean="0">
                <a:hlinkClick r:id="rId2"/>
              </a:rPr>
              <a:t>weiss/dsj4/code/TestTreeIterators.java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40687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public static &lt;AnyType&gt; void </a:t>
            </a:r>
            <a:r>
              <a:rPr lang="en-US" dirty="0" err="1" smtClean="0"/>
              <a:t>testItr</a:t>
            </a:r>
            <a:r>
              <a:rPr lang="en-US" dirty="0" smtClean="0"/>
              <a:t>( String type, </a:t>
            </a:r>
            <a:r>
              <a:rPr lang="en-US" dirty="0" err="1" smtClean="0"/>
              <a:t>TreeIterator</a:t>
            </a:r>
            <a:r>
              <a:rPr lang="en-US" dirty="0" smtClean="0"/>
              <a:t>&lt;AnyType&gt; </a:t>
            </a:r>
            <a:r>
              <a:rPr lang="en-US" dirty="0" err="1" smtClean="0"/>
              <a:t>itr</a:t>
            </a:r>
            <a:r>
              <a:rPr lang="en-US" dirty="0" smtClean="0"/>
              <a:t> )</a:t>
            </a:r>
          </a:p>
          <a:p>
            <a:pPr>
              <a:buNone/>
            </a:pPr>
            <a:r>
              <a:rPr lang="en-US" dirty="0" smtClean="0"/>
              <a:t>    {</a:t>
            </a:r>
          </a:p>
          <a:p>
            <a:pPr>
              <a:buNone/>
            </a:pPr>
            <a:r>
              <a:rPr lang="en-US" dirty="0" smtClean="0"/>
              <a:t>        try</a:t>
            </a:r>
          </a:p>
          <a:p>
            <a:pPr>
              <a:buNone/>
            </a:pPr>
            <a:r>
              <a:rPr lang="en-US" dirty="0" smtClean="0"/>
              <a:t>        {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System.out.print</a:t>
            </a:r>
            <a:r>
              <a:rPr lang="en-US" dirty="0" smtClean="0"/>
              <a:t>( type + ":" );</a:t>
            </a:r>
          </a:p>
          <a:p>
            <a:pPr>
              <a:buNone/>
            </a:pPr>
            <a:r>
              <a:rPr lang="en-US" dirty="0" smtClean="0"/>
              <a:t>            for( </a:t>
            </a:r>
            <a:r>
              <a:rPr lang="en-US" dirty="0" err="1" smtClean="0"/>
              <a:t>itr.</a:t>
            </a:r>
            <a:r>
              <a:rPr lang="en-US" b="1" dirty="0" err="1" smtClean="0"/>
              <a:t>first</a:t>
            </a:r>
            <a:r>
              <a:rPr lang="en-US" b="1" dirty="0" smtClean="0"/>
              <a:t>( )</a:t>
            </a:r>
            <a:r>
              <a:rPr lang="en-US" dirty="0" smtClean="0"/>
              <a:t>; </a:t>
            </a:r>
            <a:r>
              <a:rPr lang="en-US" dirty="0" err="1" smtClean="0"/>
              <a:t>itr.</a:t>
            </a:r>
            <a:r>
              <a:rPr lang="en-US" b="1" dirty="0" err="1" smtClean="0"/>
              <a:t>isValid</a:t>
            </a:r>
            <a:r>
              <a:rPr lang="en-US" b="1" dirty="0" smtClean="0"/>
              <a:t>( )</a:t>
            </a:r>
            <a:r>
              <a:rPr lang="en-US" dirty="0" smtClean="0"/>
              <a:t>; </a:t>
            </a:r>
            <a:r>
              <a:rPr lang="en-US" dirty="0" err="1" smtClean="0"/>
              <a:t>itr.</a:t>
            </a:r>
            <a:r>
              <a:rPr lang="en-US" b="1" dirty="0" err="1" smtClean="0"/>
              <a:t>advance</a:t>
            </a:r>
            <a:r>
              <a:rPr lang="en-US" b="1" dirty="0" smtClean="0"/>
              <a:t>( )</a:t>
            </a:r>
            <a:r>
              <a:rPr lang="en-US" dirty="0" smtClean="0"/>
              <a:t> )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System.out.print</a:t>
            </a:r>
            <a:r>
              <a:rPr lang="en-US" dirty="0" smtClean="0"/>
              <a:t>( " " + </a:t>
            </a:r>
            <a:r>
              <a:rPr lang="en-US" dirty="0" err="1" smtClean="0"/>
              <a:t>itr.</a:t>
            </a:r>
            <a:r>
              <a:rPr lang="en-US" b="1" dirty="0" err="1" smtClean="0"/>
              <a:t>retrieve</a:t>
            </a:r>
            <a:r>
              <a:rPr lang="en-US" b="1" dirty="0" smtClean="0"/>
              <a:t>( )</a:t>
            </a:r>
            <a:r>
              <a:rPr lang="en-US" dirty="0" smtClean="0"/>
              <a:t> );</a:t>
            </a:r>
          </a:p>
          <a:p>
            <a:pPr>
              <a:buNone/>
            </a:pPr>
            <a:r>
              <a:rPr lang="en-US" dirty="0" smtClean="0"/>
              <a:t>            System.out.println( );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itr.</a:t>
            </a:r>
            <a:r>
              <a:rPr lang="en-US" b="1" dirty="0" err="1" smtClean="0"/>
              <a:t>advance</a:t>
            </a:r>
            <a:r>
              <a:rPr lang="en-US" b="1" dirty="0" smtClean="0"/>
              <a:t>( )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      }</a:t>
            </a:r>
          </a:p>
          <a:p>
            <a:pPr>
              <a:buNone/>
            </a:pPr>
            <a:r>
              <a:rPr lang="en-US" dirty="0" smtClean="0"/>
              <a:t>        catch( </a:t>
            </a:r>
            <a:r>
              <a:rPr lang="en-US" dirty="0" err="1" smtClean="0"/>
              <a:t>NoSuchElementException</a:t>
            </a:r>
            <a:r>
              <a:rPr lang="en-US" dirty="0" smtClean="0"/>
              <a:t> e )</a:t>
            </a:r>
          </a:p>
          <a:p>
            <a:pPr>
              <a:buNone/>
            </a:pPr>
            <a:r>
              <a:rPr lang="en-US" dirty="0" smtClean="0"/>
              <a:t>          { System.out.println( e + " (as expected)" ); }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 descr="weiss18-2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0"/>
            <a:ext cx="552097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 descr="weiss18-26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318" y="0"/>
            <a:ext cx="5320682" cy="68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28E2-EB49-4332-B013-4299887F7FD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Trees</a:t>
            </a:r>
            <a:endParaRPr lang="en-US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9248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 </a:t>
            </a:r>
            <a:r>
              <a:rPr lang="en-US" sz="2800" b="1" i="1" dirty="0" smtClean="0"/>
              <a:t>recursively defined data structure</a:t>
            </a:r>
            <a:endParaRPr lang="en-US" sz="2800" b="1" i="1" dirty="0"/>
          </a:p>
          <a:p>
            <a:pPr lvl="1"/>
            <a:r>
              <a:rPr lang="en-US" sz="2000" dirty="0" smtClean="0"/>
              <a:t>Each node has links to two or more subtrees/children-nodes.</a:t>
            </a:r>
          </a:p>
          <a:p>
            <a:pPr lvl="1"/>
            <a:r>
              <a:rPr lang="en-US" sz="2000" dirty="0" smtClean="0"/>
              <a:t>Each node itself can be the beginning of a new tree.</a:t>
            </a:r>
          </a:p>
          <a:p>
            <a:pPr lvl="1"/>
            <a:r>
              <a:rPr lang="en-US" sz="2000" dirty="0" smtClean="0"/>
              <a:t>Nodes with no children nodes are called </a:t>
            </a:r>
            <a:r>
              <a:rPr lang="en-US" sz="2000" i="1" dirty="0" smtClean="0"/>
              <a:t>leaves </a:t>
            </a:r>
            <a:r>
              <a:rPr lang="en-US" sz="2000" dirty="0" smtClean="0"/>
              <a:t>or </a:t>
            </a:r>
            <a:r>
              <a:rPr lang="en-US" sz="2000" i="1" dirty="0" smtClean="0"/>
              <a:t>leaf nodes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i="1" dirty="0" smtClean="0"/>
              <a:t>root node </a:t>
            </a:r>
            <a:r>
              <a:rPr lang="en-US" sz="2000" dirty="0" smtClean="0"/>
              <a:t>has no parent.</a:t>
            </a:r>
            <a:endParaRPr lang="en-US" sz="2000" dirty="0"/>
          </a:p>
          <a:p>
            <a:endParaRPr lang="en-US" sz="1000" dirty="0"/>
          </a:p>
          <a:p>
            <a:r>
              <a:rPr lang="en-US" sz="2800" dirty="0" smtClean="0"/>
              <a:t>Example</a:t>
            </a:r>
          </a:p>
          <a:p>
            <a:pPr lvl="1">
              <a:buNone/>
            </a:pPr>
            <a:r>
              <a:rPr lang="en-US" sz="1600" dirty="0" smtClean="0"/>
              <a:t>class BinaryNode&lt;AnyType&gt; {</a:t>
            </a:r>
          </a:p>
          <a:p>
            <a:pPr lvl="2">
              <a:buNone/>
            </a:pPr>
            <a:r>
              <a:rPr lang="en-US" sz="1600" dirty="0" smtClean="0"/>
              <a:t>private AnyType             </a:t>
            </a:r>
            <a:r>
              <a:rPr lang="en-US" sz="1600" b="1" dirty="0" smtClean="0"/>
              <a:t>element</a:t>
            </a:r>
            <a:r>
              <a:rPr lang="en-US" sz="1600" dirty="0" smtClean="0"/>
              <a:t>;</a:t>
            </a:r>
          </a:p>
          <a:p>
            <a:pPr lvl="2">
              <a:buNone/>
            </a:pPr>
            <a:r>
              <a:rPr lang="en-US" sz="1600" dirty="0" smtClean="0"/>
              <a:t>private </a:t>
            </a:r>
            <a:r>
              <a:rPr lang="en-US" sz="1600" b="1" dirty="0" smtClean="0"/>
              <a:t>BinaryNode</a:t>
            </a:r>
            <a:r>
              <a:rPr lang="en-US" sz="1600" dirty="0" smtClean="0"/>
              <a:t>&lt;AnyType&gt; </a:t>
            </a:r>
            <a:r>
              <a:rPr lang="en-US" sz="1600" b="1" dirty="0" smtClean="0"/>
              <a:t>left</a:t>
            </a:r>
            <a:r>
              <a:rPr lang="en-US" sz="1600" dirty="0" smtClean="0"/>
              <a:t>;</a:t>
            </a:r>
          </a:p>
          <a:p>
            <a:pPr lvl="2">
              <a:buNone/>
            </a:pPr>
            <a:r>
              <a:rPr lang="en-US" sz="1600" dirty="0" smtClean="0"/>
              <a:t>private </a:t>
            </a:r>
            <a:r>
              <a:rPr lang="en-US" sz="1600" b="1" dirty="0" smtClean="0"/>
              <a:t>BinaryNode</a:t>
            </a:r>
            <a:r>
              <a:rPr lang="en-US" sz="1600" dirty="0" smtClean="0"/>
              <a:t>&lt;AnyType&gt; </a:t>
            </a:r>
            <a:r>
              <a:rPr lang="en-US" sz="1600" b="1" dirty="0" smtClean="0"/>
              <a:t>right</a:t>
            </a:r>
            <a:r>
              <a:rPr lang="en-US" sz="1600" dirty="0" smtClean="0"/>
              <a:t>;</a:t>
            </a:r>
            <a:endParaRPr lang="en-US" sz="4000" dirty="0" smtClean="0"/>
          </a:p>
          <a:p>
            <a:pPr lvl="1">
              <a:buNone/>
            </a:pPr>
            <a:r>
              <a:rPr lang="en-US" sz="1600" dirty="0" smtClean="0"/>
              <a:t>…</a:t>
            </a:r>
          </a:p>
          <a:p>
            <a:pPr lvl="1">
              <a:buNone/>
            </a:pPr>
            <a:r>
              <a:rPr lang="en-US" sz="1600" dirty="0" smtClean="0"/>
              <a:t>}</a:t>
            </a:r>
          </a:p>
        </p:txBody>
      </p:sp>
      <p:pic>
        <p:nvPicPr>
          <p:cNvPr id="6" name="Picture 2" descr="weiss18-1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79912"/>
            <a:ext cx="82296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 descr="weiss18-27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2875"/>
            <a:ext cx="6096000" cy="644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 Traversals </a:t>
            </a:r>
            <a:r>
              <a:rPr lang="en-US" dirty="0" smtClean="0"/>
              <a:t>using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609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</a:t>
            </a:r>
            <a:r>
              <a:rPr lang="en-US" sz="2800" dirty="0" smtClean="0"/>
              <a:t>: </a:t>
            </a:r>
            <a:r>
              <a:rPr lang="en-US" sz="2800" b="1" dirty="0" smtClean="0"/>
              <a:t>postorder</a:t>
            </a:r>
            <a:r>
              <a:rPr lang="en-US" sz="2800" dirty="0" smtClean="0"/>
              <a:t> </a:t>
            </a:r>
            <a:r>
              <a:rPr lang="en-US" sz="2800" dirty="0" smtClean="0"/>
              <a:t>traversal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 descr="weiss18-2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2" y="2438400"/>
            <a:ext cx="913160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 Traversals </a:t>
            </a:r>
            <a:r>
              <a:rPr lang="en-US" dirty="0" smtClean="0"/>
              <a:t>using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Exercise 18.4: </a:t>
            </a:r>
          </a:p>
          <a:p>
            <a:pPr lvl="1">
              <a:buNone/>
            </a:pPr>
            <a:r>
              <a:rPr lang="en-US" sz="2400" dirty="0" smtClean="0"/>
              <a:t>Show the stack operations when a </a:t>
            </a:r>
            <a:r>
              <a:rPr lang="en-US" sz="2400" b="1" dirty="0" smtClean="0"/>
              <a:t>preorder</a:t>
            </a:r>
            <a:r>
              <a:rPr lang="en-US" sz="2400" dirty="0" smtClean="0"/>
              <a:t> traversal is applied to the tree shown in Figure 18.25.</a:t>
            </a:r>
          </a:p>
          <a:p>
            <a:pPr lvl="1">
              <a:buNone/>
            </a:pPr>
            <a:r>
              <a:rPr lang="en-US" sz="2400" dirty="0" smtClean="0"/>
              <a:t>Inorder traversal ?   Lab 5.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Level-order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Nodes in the tree are processed starting at the root and going from top to bottom, left to right.</a:t>
            </a:r>
          </a:p>
          <a:p>
            <a:pPr lvl="1"/>
            <a:r>
              <a:rPr lang="en-US" sz="2500" dirty="0" smtClean="0"/>
              <a:t>Level 0 nodes</a:t>
            </a:r>
          </a:p>
          <a:p>
            <a:pPr lvl="1"/>
            <a:r>
              <a:rPr lang="en-US" sz="2500" dirty="0" smtClean="0"/>
              <a:t>Level 1 nodes</a:t>
            </a:r>
          </a:p>
          <a:p>
            <a:pPr lvl="1"/>
            <a:r>
              <a:rPr lang="en-US" sz="2500" dirty="0" smtClean="0"/>
              <a:t>Level 2 nodes</a:t>
            </a:r>
          </a:p>
          <a:p>
            <a:pPr lvl="1"/>
            <a:r>
              <a:rPr lang="en-US" sz="2500" dirty="0" smtClean="0"/>
              <a:t>…</a:t>
            </a:r>
          </a:p>
          <a:p>
            <a:r>
              <a:rPr lang="en-US" sz="2900" b="1" dirty="0" smtClean="0"/>
              <a:t>Exercise: </a:t>
            </a:r>
            <a:r>
              <a:rPr lang="en-US" sz="2900" dirty="0" smtClean="0"/>
              <a:t>What are the order of printed data if the following trees are level-order traversed?</a:t>
            </a: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2" descr="weiss18-2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21175"/>
            <a:ext cx="8229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weiss18-0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010400" cy="28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38100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Depth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a node: the length of the path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root 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</a:t>
            </a:r>
            <a:r>
              <a:rPr lang="en-US" sz="2800" dirty="0" smtClean="0"/>
              <a:t>he node.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</a:t>
            </a:r>
            <a:r>
              <a:rPr lang="en-US" sz="2800" dirty="0" smtClean="0"/>
              <a:t> of a node: the length of the path from the node to the deepest leaf.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 in a tree are linked by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edges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i="1" dirty="0" smtClean="0"/>
              <a:t>Sibling</a:t>
            </a:r>
            <a:r>
              <a:rPr lang="en-US" sz="2800" i="1" dirty="0" smtClean="0"/>
              <a:t> nodes: </a:t>
            </a:r>
            <a:r>
              <a:rPr lang="en-US" sz="2800" dirty="0" smtClean="0"/>
              <a:t>nodes with the same parent.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Ancestor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  vs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descendent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i="1" dirty="0" smtClean="0"/>
              <a:t>The </a:t>
            </a:r>
            <a:r>
              <a:rPr lang="en-US" sz="2800" b="1" i="1" dirty="0" smtClean="0"/>
              <a:t>size</a:t>
            </a:r>
            <a:r>
              <a:rPr lang="en-US" sz="2800" i="1" dirty="0" smtClean="0"/>
              <a:t> of a node is the number of descendents plus itself.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Tree Properties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37338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depth of any node is 1 more than the depth of its parent.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The height of any node is 1 more than the height of its maximum-height child.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The height of a tree is the height of the root node.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The size of a tree is the size of its root.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A tree with N nodes has N-1 edges. (Except for the root, each of the other nodes has one incoming edge.)</a:t>
            </a:r>
            <a:endParaRPr kumimoji="0" lang="en-US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weiss18-0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010400" cy="28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Implementation of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node is allocated space for data plus a number of references to other nodes (children, siblings).</a:t>
            </a:r>
          </a:p>
          <a:p>
            <a:r>
              <a:rPr lang="en-US" b="1" dirty="0" smtClean="0"/>
              <a:t>Exercise: </a:t>
            </a:r>
            <a:r>
              <a:rPr lang="en-US" dirty="0" smtClean="0"/>
              <a:t>Define the tree shown below as a class.</a:t>
            </a:r>
          </a:p>
          <a:p>
            <a:r>
              <a:rPr lang="en-US" b="1" dirty="0" smtClean="0"/>
              <a:t>Q: </a:t>
            </a:r>
            <a:r>
              <a:rPr lang="en-US" dirty="0" smtClean="0"/>
              <a:t>What’s the space allocation for each of the nodes in the following tree?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weiss18-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" y="3842575"/>
            <a:ext cx="82296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Implementation of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2296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alternative implementation</a:t>
            </a:r>
          </a:p>
          <a:p>
            <a:r>
              <a:rPr lang="en-US" sz="2800" b="1" dirty="0" smtClean="0"/>
              <a:t>Exercise: </a:t>
            </a:r>
            <a:r>
              <a:rPr lang="en-US" sz="2800" dirty="0" smtClean="0"/>
              <a:t>Define a class to represent such a tree.</a:t>
            </a:r>
            <a:endParaRPr lang="en-US" sz="2800" b="1" dirty="0" smtClean="0"/>
          </a:p>
          <a:p>
            <a:r>
              <a:rPr lang="en-US" sz="2800" b="1" dirty="0" smtClean="0"/>
              <a:t>Q: </a:t>
            </a:r>
            <a:r>
              <a:rPr lang="en-US" sz="2800" dirty="0" smtClean="0"/>
              <a:t>What’s the space allocation for each of the nodes in this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 descr="weiss18-0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01737"/>
            <a:ext cx="82296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of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194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applications in computing systems</a:t>
            </a:r>
          </a:p>
          <a:p>
            <a:r>
              <a:rPr lang="en-US" dirty="0" smtClean="0"/>
              <a:t>Typically a tree is used as an index to the stored data.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The file system directory/folder structure</a:t>
            </a:r>
          </a:p>
          <a:p>
            <a:pPr lvl="1"/>
            <a:r>
              <a:rPr lang="en-US" dirty="0" smtClean="0"/>
              <a:t>a secondary index to a primary file</a:t>
            </a:r>
          </a:p>
          <a:p>
            <a:pPr lvl="1"/>
            <a:r>
              <a:rPr lang="en-US" dirty="0" smtClean="0"/>
              <a:t>An index to a database</a:t>
            </a:r>
          </a:p>
          <a:p>
            <a:pPr lvl="1"/>
            <a:r>
              <a:rPr lang="en-US" dirty="0" smtClean="0"/>
              <a:t>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weiss18-07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75" y="3980687"/>
            <a:ext cx="82296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tree in which no node has more than two children.</a:t>
            </a:r>
          </a:p>
          <a:p>
            <a:r>
              <a:rPr lang="en-US" sz="2800" dirty="0" smtClean="0"/>
              <a:t>Many applications: </a:t>
            </a:r>
          </a:p>
          <a:p>
            <a:pPr lvl="1"/>
            <a:r>
              <a:rPr lang="en-US" sz="2400" dirty="0" smtClean="0"/>
              <a:t>expression trees (in compiler design), </a:t>
            </a:r>
          </a:p>
          <a:p>
            <a:pPr lvl="1"/>
            <a:r>
              <a:rPr lang="en-US" sz="2400" dirty="0" smtClean="0"/>
              <a:t>Huffman coding tree (in data compression), </a:t>
            </a:r>
          </a:p>
          <a:p>
            <a:pPr lvl="1"/>
            <a:r>
              <a:rPr lang="en-US" sz="2400" dirty="0" smtClean="0"/>
              <a:t>binary search tree</a:t>
            </a:r>
          </a:p>
          <a:p>
            <a:pPr lvl="1"/>
            <a:r>
              <a:rPr lang="en-US" sz="2400" dirty="0" smtClean="0"/>
              <a:t>Priority queues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 descr="weiss18-1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79912"/>
            <a:ext cx="82296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2" descr="weiss18-1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261" y="0"/>
            <a:ext cx="528813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29718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BinaryNode.java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</TotalTime>
  <Words>841</Words>
  <Application>Microsoft Office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Chapter 18 - basic definitions - binary trees - tree traversals </vt:lpstr>
      <vt:lpstr>Trees</vt:lpstr>
      <vt:lpstr>Trees</vt:lpstr>
      <vt:lpstr>More Tree Properties</vt:lpstr>
      <vt:lpstr>Implementation of Trees</vt:lpstr>
      <vt:lpstr>Implementation of Trees</vt:lpstr>
      <vt:lpstr>Applications of Trees</vt:lpstr>
      <vt:lpstr>Binary Trees</vt:lpstr>
      <vt:lpstr>BinaryNode.java</vt:lpstr>
      <vt:lpstr>BinaryTree.java</vt:lpstr>
      <vt:lpstr>Slide 11</vt:lpstr>
      <vt:lpstr>Recursion and Trees</vt:lpstr>
      <vt:lpstr>Recursion and Trees</vt:lpstr>
      <vt:lpstr>Tree Traversal</vt:lpstr>
      <vt:lpstr>Slide 15</vt:lpstr>
      <vt:lpstr>Tree Traversals and Stacks</vt:lpstr>
      <vt:lpstr>Example program:  TestTreeIterators.java  http://users.cis.fiu.edu/~weiss/dsj4/code/TestTreeIterators.java </vt:lpstr>
      <vt:lpstr>Slide 18</vt:lpstr>
      <vt:lpstr>Slide 19</vt:lpstr>
      <vt:lpstr>Slide 20</vt:lpstr>
      <vt:lpstr>Tree Traversals using Stacks</vt:lpstr>
      <vt:lpstr>Tree Traversals using Stacks</vt:lpstr>
      <vt:lpstr>Level-order traversal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558</cp:revision>
  <dcterms:created xsi:type="dcterms:W3CDTF">2011-01-18T01:12:11Z</dcterms:created>
  <dcterms:modified xsi:type="dcterms:W3CDTF">2011-03-23T20:53:37Z</dcterms:modified>
</cp:coreProperties>
</file>