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93" r:id="rId3"/>
    <p:sldId id="312" r:id="rId4"/>
    <p:sldId id="321" r:id="rId5"/>
    <p:sldId id="316" r:id="rId6"/>
    <p:sldId id="317" r:id="rId7"/>
    <p:sldId id="318" r:id="rId8"/>
    <p:sldId id="319" r:id="rId9"/>
    <p:sldId id="322" r:id="rId10"/>
    <p:sldId id="32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 autoAdjust="0"/>
    <p:restoredTop sz="88540" autoAdjust="0"/>
  </p:normalViewPr>
  <p:slideViewPr>
    <p:cSldViewPr>
      <p:cViewPr varScale="1">
        <p:scale>
          <a:sx n="64" d="100"/>
          <a:sy n="64" d="100"/>
        </p:scale>
        <p:origin x="-9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B5ED-7736-4E9F-977F-A4B604B444CA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80C-99B6-4991-8F81-AF3295C2BF87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EBC4-7DE0-4188-BBD1-C2ADBE60921C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059A-B95B-4963-8EF4-12D371DC36BD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701-65D7-42EC-A03F-37409C16C658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F072-2B61-4592-8E74-C39E4430B121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4C6A-4841-4DD0-8FF4-E451E3CBEA83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FA7-1CB6-44CD-996C-A2E0B9DAB22E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DB1-D969-4745-BECA-AC5B88EE8D0F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D6F4-8CB9-47A0-B3AE-A0DD937733D6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033B-DC81-44FB-9B37-E25567B3DA98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8480-509A-4205-B2B2-AEB8B647FD02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6/docs/api/java/util/AbstractCollection.html" TargetMode="External"/><Relationship Id="rId2" Type="http://schemas.openxmlformats.org/officeDocument/2006/relationships/hyperlink" Target="http://download.oracle.com/javase/6/docs/api/java/lang/Object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ownload.oracle.com/javase/6/docs/api/java/util/Vector.html" TargetMode="External"/><Relationship Id="rId4" Type="http://schemas.openxmlformats.org/officeDocument/2006/relationships/hyperlink" Target="http://download.oracle.com/javase/6/docs/api/java/util/AbstractList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86200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Chapter</a:t>
            </a:r>
            <a:r>
              <a:rPr lang="en-US" sz="4000" dirty="0" smtClean="0"/>
              <a:t> </a:t>
            </a:r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6.6, 11, 16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Stacks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java.util.</a:t>
            </a:r>
            <a:r>
              <a:rPr lang="en-US" b="1" dirty="0" err="1" smtClean="0"/>
              <a:t>Stack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hlinkClick r:id="rId2" tooltip="class in java.lang"/>
              </a:rPr>
              <a:t>http://download.oracle.com/javase/6/docs/api/java/util/Stack.html</a:t>
            </a:r>
            <a:r>
              <a:rPr lang="en-US" dirty="0" smtClean="0">
                <a:hlinkClick r:id="rId2" tooltip="class in java.lang"/>
              </a:rPr>
              <a:t> </a:t>
            </a:r>
          </a:p>
          <a:p>
            <a:pPr>
              <a:buNone/>
            </a:pPr>
            <a:endParaRPr lang="en-US" dirty="0" smtClean="0">
              <a:hlinkClick r:id="rId2" tooltip="class in java.lang"/>
            </a:endParaRPr>
          </a:p>
          <a:p>
            <a:pPr>
              <a:buNone/>
            </a:pPr>
            <a:r>
              <a:rPr lang="en-US" dirty="0" err="1" smtClean="0">
                <a:hlinkClick r:id="rId2" tooltip="class in java.lang"/>
              </a:rPr>
              <a:t>java.lang.Object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-- </a:t>
            </a:r>
            <a:r>
              <a:rPr lang="en-US" dirty="0" err="1" smtClean="0">
                <a:hlinkClick r:id="rId3" tooltip="class in java.util"/>
              </a:rPr>
              <a:t>java.util.AbstractCollection</a:t>
            </a:r>
            <a:r>
              <a:rPr lang="en-US" dirty="0" smtClean="0"/>
              <a:t>&lt;E&gt;</a:t>
            </a:r>
          </a:p>
          <a:p>
            <a:pPr>
              <a:buNone/>
            </a:pPr>
            <a:r>
              <a:rPr lang="en-US" dirty="0" smtClean="0"/>
              <a:t>		-- </a:t>
            </a:r>
            <a:r>
              <a:rPr lang="en-US" dirty="0" err="1" smtClean="0">
                <a:hlinkClick r:id="rId4" tooltip="class in java.util"/>
              </a:rPr>
              <a:t>java.util.AbstractList</a:t>
            </a:r>
            <a:r>
              <a:rPr lang="en-US" dirty="0" smtClean="0"/>
              <a:t>&lt;E&gt; </a:t>
            </a:r>
          </a:p>
          <a:p>
            <a:pPr>
              <a:buNone/>
            </a:pPr>
            <a:r>
              <a:rPr lang="en-US" dirty="0" smtClean="0"/>
              <a:t>			-- </a:t>
            </a:r>
            <a:r>
              <a:rPr lang="en-US" dirty="0" err="1" smtClean="0">
                <a:hlinkClick r:id="rId5" tooltip="class in java.util"/>
              </a:rPr>
              <a:t>java.util.Vector</a:t>
            </a:r>
            <a:r>
              <a:rPr lang="en-US" dirty="0" smtClean="0"/>
              <a:t>&lt;E&gt; </a:t>
            </a:r>
          </a:p>
          <a:p>
            <a:pPr>
              <a:buNone/>
            </a:pPr>
            <a:r>
              <a:rPr lang="en-US" b="1" dirty="0" smtClean="0"/>
              <a:t>				-- </a:t>
            </a:r>
            <a:r>
              <a:rPr lang="en-US" b="1" dirty="0" err="1" smtClean="0"/>
              <a:t>java.util.Stack</a:t>
            </a:r>
            <a:r>
              <a:rPr lang="en-US" b="1" dirty="0" smtClean="0"/>
              <a:t>&lt;E&gt;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762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60637"/>
            <a:ext cx="7772400" cy="1935163"/>
          </a:xfrm>
        </p:spPr>
        <p:txBody>
          <a:bodyPr>
            <a:normAutofit/>
          </a:bodyPr>
          <a:lstStyle/>
          <a:p>
            <a:r>
              <a:rPr lang="en-US" dirty="0" smtClean="0"/>
              <a:t>Intro. to Stacks</a:t>
            </a:r>
          </a:p>
          <a:p>
            <a:r>
              <a:rPr lang="en-US" dirty="0" err="1" smtClean="0"/>
              <a:t>java.util.Stack</a:t>
            </a:r>
            <a:endParaRPr lang="en-US" dirty="0" smtClean="0"/>
          </a:p>
          <a:p>
            <a:r>
              <a:rPr lang="en-US" dirty="0" smtClean="0"/>
              <a:t>Example programs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Stacks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50292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 data structure in which access is restricted to the most recently inserted item.</a:t>
            </a:r>
          </a:p>
          <a:p>
            <a:r>
              <a:rPr lang="en-US" sz="2800" dirty="0" smtClean="0"/>
              <a:t>Supported operations: </a:t>
            </a:r>
          </a:p>
          <a:p>
            <a:pPr lvl="1"/>
            <a:r>
              <a:rPr lang="en-US" sz="2400" b="1" i="1" dirty="0" smtClean="0"/>
              <a:t>push</a:t>
            </a:r>
            <a:r>
              <a:rPr lang="en-US" sz="2400" i="1" dirty="0" smtClean="0"/>
              <a:t>( n): add n to the top of the stack</a:t>
            </a:r>
          </a:p>
          <a:p>
            <a:pPr lvl="1"/>
            <a:r>
              <a:rPr lang="en-US" sz="2400" b="1" dirty="0" smtClean="0"/>
              <a:t>pop</a:t>
            </a:r>
            <a:r>
              <a:rPr lang="en-US" sz="2400" dirty="0" smtClean="0"/>
              <a:t>( ): remove the object at the top of the stack and return that object</a:t>
            </a:r>
          </a:p>
          <a:p>
            <a:pPr lvl="1"/>
            <a:r>
              <a:rPr lang="en-US" sz="2400" b="1" i="1" dirty="0" smtClean="0"/>
              <a:t>top</a:t>
            </a:r>
            <a:r>
              <a:rPr lang="en-US" sz="2400" i="1" dirty="0" smtClean="0"/>
              <a:t>( ): </a:t>
            </a:r>
            <a:r>
              <a:rPr lang="en-US" sz="2400" dirty="0" smtClean="0"/>
              <a:t>aka. </a:t>
            </a:r>
            <a:r>
              <a:rPr lang="en-US" sz="2400" b="1" i="1" dirty="0" smtClean="0"/>
              <a:t>peek</a:t>
            </a:r>
            <a:r>
              <a:rPr lang="en-US" sz="2400" i="1" dirty="0" smtClean="0"/>
              <a:t>( )</a:t>
            </a:r>
          </a:p>
          <a:p>
            <a:pPr lvl="1">
              <a:buNone/>
            </a:pPr>
            <a:r>
              <a:rPr lang="en-US" sz="2400" i="1" dirty="0" smtClean="0"/>
              <a:t>	return the object at the top of the stack</a:t>
            </a:r>
          </a:p>
          <a:p>
            <a:r>
              <a:rPr lang="en-US" dirty="0" smtClean="0"/>
              <a:t>All three operations take constant time.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8446" y="3276601"/>
            <a:ext cx="2898354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676399"/>
            <a:ext cx="2362200" cy="1556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features:</a:t>
            </a:r>
          </a:p>
          <a:p>
            <a:pPr lvl="1">
              <a:buNone/>
            </a:pPr>
            <a:r>
              <a:rPr lang="en-US" dirty="0" smtClean="0"/>
              <a:t>Last in, first out (LIFO)</a:t>
            </a:r>
          </a:p>
          <a:p>
            <a:pPr lvl="1">
              <a:buNone/>
            </a:pPr>
            <a:r>
              <a:rPr lang="en-US" dirty="0" smtClean="0"/>
              <a:t>First in, last out (FILO)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top( ) and pop( ) returns the most recently pushed item in the stack.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compiler design:</a:t>
            </a:r>
          </a:p>
          <a:p>
            <a:pPr lvl="1"/>
            <a:r>
              <a:rPr lang="en-US" dirty="0" smtClean="0"/>
              <a:t>Evaluation of balanced expressions</a:t>
            </a:r>
          </a:p>
          <a:p>
            <a:pPr lvl="2">
              <a:buNone/>
            </a:pPr>
            <a:r>
              <a:rPr lang="en-US" dirty="0" smtClean="0"/>
              <a:t>e = 3 * (5 – (8 + 2) * 4)+ 8 / (4 + 2)</a:t>
            </a:r>
          </a:p>
          <a:p>
            <a:pPr lvl="2">
              <a:buNone/>
            </a:pPr>
            <a:r>
              <a:rPr lang="en-US" dirty="0" smtClean="0"/>
              <a:t>Q: How would a Stack help to evaluate this expression?</a:t>
            </a:r>
          </a:p>
          <a:p>
            <a:pPr lvl="2">
              <a:buNone/>
            </a:pPr>
            <a:r>
              <a:rPr lang="en-US" dirty="0" smtClean="0"/>
              <a:t>See 11.1 balanced symbol checker &amp; 11.2 a simple calculator</a:t>
            </a:r>
          </a:p>
          <a:p>
            <a:pPr lvl="1"/>
            <a:r>
              <a:rPr lang="en-US" dirty="0" smtClean="0"/>
              <a:t>Evaluation of function/method calls</a:t>
            </a:r>
          </a:p>
          <a:p>
            <a:pPr lvl="2">
              <a:buNone/>
            </a:pPr>
            <a:r>
              <a:rPr lang="en-US" dirty="0" smtClean="0"/>
              <a:t>e.g., main() </a:t>
            </a:r>
            <a:r>
              <a:rPr lang="en-US" dirty="0" smtClean="0">
                <a:sym typeface="Wingdings" pitchFamily="2" charset="2"/>
              </a:rPr>
              <a:t> f1( )  f2( ) and f3( ), etc.</a:t>
            </a:r>
          </a:p>
          <a:p>
            <a:pPr lvl="2">
              <a:buNone/>
            </a:pPr>
            <a:r>
              <a:rPr lang="en-US" dirty="0" smtClean="0">
                <a:sym typeface="Wingdings" pitchFamily="2" charset="2"/>
              </a:rPr>
              <a:t>A function tree (next).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1600200"/>
            <a:ext cx="3962400" cy="403859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Q: </a:t>
            </a:r>
            <a:r>
              <a:rPr lang="en-US" dirty="0" smtClean="0"/>
              <a:t>How would a stack be used to manage the function calls?</a:t>
            </a:r>
          </a:p>
          <a:p>
            <a:pPr>
              <a:buNone/>
            </a:pPr>
            <a:r>
              <a:rPr lang="en-US" b="1" dirty="0" smtClean="0"/>
              <a:t>Q: </a:t>
            </a:r>
            <a:r>
              <a:rPr lang="en-US" dirty="0" smtClean="0"/>
              <a:t>How would the local variables and their values be managed across functions?</a:t>
            </a:r>
          </a:p>
          <a:p>
            <a:pPr>
              <a:buNone/>
            </a:pPr>
            <a:r>
              <a:rPr lang="en-US" b="1" dirty="0" smtClean="0"/>
              <a:t>Q: </a:t>
            </a:r>
            <a:r>
              <a:rPr lang="en-US" dirty="0" smtClean="0"/>
              <a:t>recursive functions ?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28775"/>
            <a:ext cx="45339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of a recursive function call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605040" cy="192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3962400"/>
            <a:ext cx="7848600" cy="2133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F(5)? F(10)?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5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Fibonacci is known to deliver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poor performance when implemented as a recursive function.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of a recursive function call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18288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Revisit the evaluation of </a:t>
            </a:r>
            <a:r>
              <a:rPr lang="en-US" sz="3200" dirty="0" err="1" smtClean="0"/>
              <a:t>maxSumRec</a:t>
            </a:r>
            <a:r>
              <a:rPr lang="en-US" sz="3200" dirty="0" smtClean="0"/>
              <a:t>( ):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800" b="1" dirty="0" smtClean="0"/>
              <a:t>private static int </a:t>
            </a:r>
            <a:r>
              <a:rPr lang="en-US" sz="2800" b="1" dirty="0" err="1" smtClean="0"/>
              <a:t>maxSumRec</a:t>
            </a:r>
            <a:r>
              <a:rPr lang="en-US" sz="2800" b="1" dirty="0" smtClean="0"/>
              <a:t>( int [ ] a, int left, int right )</a:t>
            </a:r>
          </a:p>
          <a:p>
            <a:pPr marL="342900" lvl="0" indent="-342900">
              <a:spcBef>
                <a:spcPct val="20000"/>
              </a:spcBef>
            </a:pPr>
            <a:endParaRPr lang="en-US" sz="3200" dirty="0" smtClean="0"/>
          </a:p>
          <a:p>
            <a:pPr marL="800100" lvl="1" indent="-342900">
              <a:spcBef>
                <a:spcPct val="20000"/>
              </a:spcBef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 [ ] a = {-10,20,30,-40,50,60};</a:t>
            </a:r>
          </a:p>
          <a:p>
            <a:pPr marL="800100" lvl="1" indent="-342900">
              <a:spcBef>
                <a:spcPct val="20000"/>
              </a:spcBef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3200" noProof="0" dirty="0" smtClean="0"/>
              <a:t>The call: </a:t>
            </a:r>
            <a:r>
              <a:rPr lang="en-US" sz="3200" b="1" noProof="0" dirty="0" err="1" smtClean="0"/>
              <a:t>maxSumRec</a:t>
            </a:r>
            <a:r>
              <a:rPr lang="en-US" sz="3200" b="1" noProof="0" dirty="0" smtClean="0"/>
              <a:t>(a, 0, 5)</a:t>
            </a:r>
          </a:p>
          <a:p>
            <a:pPr marL="800100" lvl="1" indent="-342900">
              <a:spcBef>
                <a:spcPct val="20000"/>
              </a:spcBef>
              <a:buFont typeface="Wingdings"/>
              <a:buChar char="à"/>
            </a:pP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err="1" smtClean="0">
                <a:sym typeface="Wingdings" pitchFamily="2" charset="2"/>
              </a:rPr>
              <a:t>maxSumRec</a:t>
            </a:r>
            <a:r>
              <a:rPr lang="en-US" sz="3200" dirty="0" smtClean="0">
                <a:sym typeface="Wingdings" pitchFamily="2" charset="2"/>
              </a:rPr>
              <a:t>(a,0,2), </a:t>
            </a:r>
            <a:r>
              <a:rPr lang="en-US" sz="3200" dirty="0" err="1" smtClean="0">
                <a:sym typeface="Wingdings" pitchFamily="2" charset="2"/>
              </a:rPr>
              <a:t>maxSumRec</a:t>
            </a:r>
            <a:r>
              <a:rPr lang="en-US" sz="3200" dirty="0" smtClean="0">
                <a:sym typeface="Wingdings" pitchFamily="2" charset="2"/>
              </a:rPr>
              <a:t>(a,3,5)</a:t>
            </a:r>
          </a:p>
          <a:p>
            <a:pPr marL="800100" lvl="1" indent="-342900">
              <a:spcBef>
                <a:spcPct val="20000"/>
              </a:spcBef>
              <a:buFont typeface="Wingdings"/>
              <a:buChar char="à"/>
            </a:pPr>
            <a:r>
              <a:rPr lang="en-US" sz="3200" dirty="0" smtClean="0">
                <a:sym typeface="Wingdings" pitchFamily="2" charset="2"/>
              </a:rPr>
              <a:t> …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would a stack be used to maintain all the variables and returned values?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5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Stack may be implemented as an Array or a Linked List.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Stack as a dynamic array: </a:t>
            </a:r>
          </a:p>
          <a:p>
            <a:pPr lvl="1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ArrayStack.java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(Figure 16.2 – 16.7)</a:t>
            </a:r>
          </a:p>
          <a:p>
            <a:pPr lvl="2">
              <a:buNone/>
            </a:pPr>
            <a:endParaRPr lang="en-US" sz="2000" dirty="0" smtClean="0"/>
          </a:p>
          <a:p>
            <a:pPr lvl="2">
              <a:buNone/>
            </a:pPr>
            <a:r>
              <a:rPr lang="en-US" sz="2000" dirty="0" smtClean="0"/>
              <a:t>Private&lt;</a:t>
            </a:r>
            <a:r>
              <a:rPr lang="en-US" sz="2000" dirty="0" err="1" smtClean="0"/>
              <a:t>AnyType</a:t>
            </a:r>
            <a:r>
              <a:rPr lang="en-US" sz="2000" dirty="0" smtClean="0"/>
              <a:t>&gt; [ ] </a:t>
            </a:r>
            <a:r>
              <a:rPr lang="en-US" sz="2000" dirty="0" err="1" smtClean="0"/>
              <a:t>theArray</a:t>
            </a:r>
            <a:r>
              <a:rPr lang="en-US" sz="2000" dirty="0" smtClean="0"/>
              <a:t>;</a:t>
            </a:r>
          </a:p>
          <a:p>
            <a:pPr lvl="2">
              <a:buNone/>
            </a:pPr>
            <a:r>
              <a:rPr lang="en-US" sz="2000" dirty="0" smtClean="0"/>
              <a:t>private int         </a:t>
            </a:r>
            <a:r>
              <a:rPr lang="en-US" sz="2000" dirty="0" err="1" smtClean="0"/>
              <a:t>topOfStack</a:t>
            </a:r>
            <a:r>
              <a:rPr lang="en-US" sz="2000" dirty="0" smtClean="0"/>
              <a:t>;</a:t>
            </a:r>
          </a:p>
          <a:p>
            <a:pPr marL="342900" lvl="2" indent="-342900"/>
            <a:endParaRPr lang="en-US" sz="1050" dirty="0" smtClean="0"/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Stack as a linked list: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ListStack.java (Figure 16.19 – 16.21)</a:t>
            </a:r>
          </a:p>
          <a:p>
            <a:pPr lvl="2">
              <a:buNone/>
            </a:pPr>
            <a:endParaRPr lang="en-US" sz="1050" dirty="0" smtClean="0"/>
          </a:p>
          <a:p>
            <a:pPr lvl="2">
              <a:buNone/>
            </a:pPr>
            <a:r>
              <a:rPr lang="en-US" sz="2000" dirty="0" smtClean="0"/>
              <a:t>private </a:t>
            </a:r>
            <a:r>
              <a:rPr lang="en-US" sz="2000" dirty="0" err="1" smtClean="0"/>
              <a:t>ListNode</a:t>
            </a:r>
            <a:r>
              <a:rPr lang="en-US" sz="2000" dirty="0" smtClean="0"/>
              <a:t>&lt;</a:t>
            </a:r>
            <a:r>
              <a:rPr lang="en-US" sz="2000" dirty="0" err="1" smtClean="0"/>
              <a:t>AnyType</a:t>
            </a:r>
            <a:r>
              <a:rPr lang="en-US" sz="2000" dirty="0" smtClean="0"/>
              <a:t>&gt; </a:t>
            </a:r>
            <a:r>
              <a:rPr lang="en-US" sz="2000" dirty="0" err="1" smtClean="0"/>
              <a:t>topOfStack</a:t>
            </a:r>
            <a:r>
              <a:rPr lang="en-US" sz="2000" dirty="0" smtClean="0"/>
              <a:t>;</a:t>
            </a:r>
          </a:p>
          <a:p>
            <a:pPr lvl="2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4994</TotalTime>
  <Words>440</Words>
  <Application>Microsoft Office PowerPoint</Application>
  <PresentationFormat>On-screen Show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 6.6, 11, 16</vt:lpstr>
      <vt:lpstr>Outline</vt:lpstr>
      <vt:lpstr>Stacks</vt:lpstr>
      <vt:lpstr>Stacks</vt:lpstr>
      <vt:lpstr>Applications of Stack</vt:lpstr>
      <vt:lpstr>Function tree</vt:lpstr>
      <vt:lpstr>Evaluation of a recursive function call</vt:lpstr>
      <vt:lpstr>Evaluation of a recursive function call</vt:lpstr>
      <vt:lpstr>Implementation of Stack</vt:lpstr>
      <vt:lpstr>java.util.Stack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462</cp:revision>
  <dcterms:created xsi:type="dcterms:W3CDTF">2011-01-18T01:12:11Z</dcterms:created>
  <dcterms:modified xsi:type="dcterms:W3CDTF">2011-02-15T17:26:28Z</dcterms:modified>
</cp:coreProperties>
</file>