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09" r:id="rId2"/>
    <p:sldId id="310" r:id="rId3"/>
    <p:sldId id="313" r:id="rId4"/>
    <p:sldId id="311" r:id="rId5"/>
    <p:sldId id="314" r:id="rId6"/>
    <p:sldId id="315" r:id="rId7"/>
    <p:sldId id="316" r:id="rId8"/>
    <p:sldId id="317" r:id="rId9"/>
    <p:sldId id="319" r:id="rId10"/>
    <p:sldId id="318" r:id="rId11"/>
    <p:sldId id="312"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88175" autoAdjust="0"/>
  </p:normalViewPr>
  <p:slideViewPr>
    <p:cSldViewPr>
      <p:cViewPr varScale="1">
        <p:scale>
          <a:sx n="64" d="100"/>
          <a:sy n="64" d="100"/>
        </p:scale>
        <p:origin x="-922"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A26D00-C195-4285-89CF-6834958B9E55}" type="datetimeFigureOut">
              <a:rPr lang="en-US" smtClean="0"/>
              <a:pPr/>
              <a:t>3/28/2011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AA981A-1D11-46AB-B6CE-DC9E31F2ED5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99B5ED-7736-4E9F-977F-A4B604B444CA}" type="datetime1">
              <a:rPr lang="en-US" smtClean="0"/>
              <a:pPr/>
              <a:t>3/28/2011</a:t>
            </a:fld>
            <a:endParaRPr lang="en-US" dirty="0"/>
          </a:p>
        </p:txBody>
      </p:sp>
      <p:sp>
        <p:nvSpPr>
          <p:cNvPr id="5" name="Footer Placeholder 4"/>
          <p:cNvSpPr>
            <a:spLocks noGrp="1"/>
          </p:cNvSpPr>
          <p:nvPr>
            <p:ph type="ftr" sz="quarter" idx="11"/>
          </p:nvPr>
        </p:nvSpPr>
        <p:spPr/>
        <p:txBody>
          <a:bodyPr/>
          <a:lstStyle/>
          <a:p>
            <a:r>
              <a:rPr lang="en-US" dirty="0" smtClean="0"/>
              <a:t>CSCI 3333 Data Structures</a:t>
            </a:r>
            <a:endParaRPr lang="en-US" dirty="0"/>
          </a:p>
        </p:txBody>
      </p:sp>
      <p:sp>
        <p:nvSpPr>
          <p:cNvPr id="6" name="Slide Number Placeholder 5"/>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93080C-99B6-4991-8F81-AF3295C2BF87}" type="datetime1">
              <a:rPr lang="en-US" smtClean="0"/>
              <a:pPr/>
              <a:t>3/28/2011</a:t>
            </a:fld>
            <a:endParaRPr lang="en-US" dirty="0"/>
          </a:p>
        </p:txBody>
      </p:sp>
      <p:sp>
        <p:nvSpPr>
          <p:cNvPr id="5" name="Footer Placeholder 4"/>
          <p:cNvSpPr>
            <a:spLocks noGrp="1"/>
          </p:cNvSpPr>
          <p:nvPr>
            <p:ph type="ftr" sz="quarter" idx="11"/>
          </p:nvPr>
        </p:nvSpPr>
        <p:spPr/>
        <p:txBody>
          <a:bodyPr/>
          <a:lstStyle/>
          <a:p>
            <a:r>
              <a:rPr lang="en-US" dirty="0" smtClean="0"/>
              <a:t>CSCI 3333 Data Structures</a:t>
            </a:r>
            <a:endParaRPr lang="en-US" dirty="0"/>
          </a:p>
        </p:txBody>
      </p:sp>
      <p:sp>
        <p:nvSpPr>
          <p:cNvPr id="6" name="Slide Number Placeholder 5"/>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9EBC4-7DE0-4188-BBD1-C2ADBE60921C}" type="datetime1">
              <a:rPr lang="en-US" smtClean="0"/>
              <a:pPr/>
              <a:t>3/28/2011</a:t>
            </a:fld>
            <a:endParaRPr lang="en-US" dirty="0"/>
          </a:p>
        </p:txBody>
      </p:sp>
      <p:sp>
        <p:nvSpPr>
          <p:cNvPr id="5" name="Footer Placeholder 4"/>
          <p:cNvSpPr>
            <a:spLocks noGrp="1"/>
          </p:cNvSpPr>
          <p:nvPr>
            <p:ph type="ftr" sz="quarter" idx="11"/>
          </p:nvPr>
        </p:nvSpPr>
        <p:spPr/>
        <p:txBody>
          <a:bodyPr/>
          <a:lstStyle/>
          <a:p>
            <a:r>
              <a:rPr lang="en-US" dirty="0" smtClean="0"/>
              <a:t>CSCI 3333 Data Structures</a:t>
            </a:r>
            <a:endParaRPr lang="en-US" dirty="0"/>
          </a:p>
        </p:txBody>
      </p:sp>
      <p:sp>
        <p:nvSpPr>
          <p:cNvPr id="6" name="Slide Number Placeholder 5"/>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7B059A-B95B-4963-8EF4-12D371DC36BD}" type="datetime1">
              <a:rPr lang="en-US" smtClean="0"/>
              <a:pPr/>
              <a:t>3/28/2011</a:t>
            </a:fld>
            <a:endParaRPr lang="en-US" dirty="0"/>
          </a:p>
        </p:txBody>
      </p:sp>
      <p:sp>
        <p:nvSpPr>
          <p:cNvPr id="5" name="Footer Placeholder 4"/>
          <p:cNvSpPr>
            <a:spLocks noGrp="1"/>
          </p:cNvSpPr>
          <p:nvPr>
            <p:ph type="ftr" sz="quarter" idx="11"/>
          </p:nvPr>
        </p:nvSpPr>
        <p:spPr/>
        <p:txBody>
          <a:bodyPr/>
          <a:lstStyle/>
          <a:p>
            <a:r>
              <a:rPr lang="en-US" dirty="0" smtClean="0"/>
              <a:t>CSCI 3333 Data Structures</a:t>
            </a:r>
            <a:endParaRPr lang="en-US" dirty="0"/>
          </a:p>
        </p:txBody>
      </p:sp>
      <p:sp>
        <p:nvSpPr>
          <p:cNvPr id="6" name="Slide Number Placeholder 5"/>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543701-65D7-42EC-A03F-37409C16C658}" type="datetime1">
              <a:rPr lang="en-US" smtClean="0"/>
              <a:pPr/>
              <a:t>3/28/2011</a:t>
            </a:fld>
            <a:endParaRPr lang="en-US" dirty="0"/>
          </a:p>
        </p:txBody>
      </p:sp>
      <p:sp>
        <p:nvSpPr>
          <p:cNvPr id="5" name="Footer Placeholder 4"/>
          <p:cNvSpPr>
            <a:spLocks noGrp="1"/>
          </p:cNvSpPr>
          <p:nvPr>
            <p:ph type="ftr" sz="quarter" idx="11"/>
          </p:nvPr>
        </p:nvSpPr>
        <p:spPr/>
        <p:txBody>
          <a:bodyPr/>
          <a:lstStyle/>
          <a:p>
            <a:r>
              <a:rPr lang="en-US" dirty="0" smtClean="0"/>
              <a:t>CSCI 3333 Data Structures</a:t>
            </a:r>
            <a:endParaRPr lang="en-US" dirty="0"/>
          </a:p>
        </p:txBody>
      </p:sp>
      <p:sp>
        <p:nvSpPr>
          <p:cNvPr id="6" name="Slide Number Placeholder 5"/>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A8F072-2B61-4592-8E74-C39E4430B121}" type="datetime1">
              <a:rPr lang="en-US" smtClean="0"/>
              <a:pPr/>
              <a:t>3/28/2011</a:t>
            </a:fld>
            <a:endParaRPr lang="en-US" dirty="0"/>
          </a:p>
        </p:txBody>
      </p:sp>
      <p:sp>
        <p:nvSpPr>
          <p:cNvPr id="6" name="Footer Placeholder 5"/>
          <p:cNvSpPr>
            <a:spLocks noGrp="1"/>
          </p:cNvSpPr>
          <p:nvPr>
            <p:ph type="ftr" sz="quarter" idx="11"/>
          </p:nvPr>
        </p:nvSpPr>
        <p:spPr/>
        <p:txBody>
          <a:bodyPr/>
          <a:lstStyle/>
          <a:p>
            <a:r>
              <a:rPr lang="en-US" dirty="0" smtClean="0"/>
              <a:t>CSCI 3333 Data Structures</a:t>
            </a:r>
            <a:endParaRPr lang="en-US" dirty="0"/>
          </a:p>
        </p:txBody>
      </p:sp>
      <p:sp>
        <p:nvSpPr>
          <p:cNvPr id="7" name="Slide Number Placeholder 6"/>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B64C6A-4841-4DD0-8FF4-E451E3CBEA83}" type="datetime1">
              <a:rPr lang="en-US" smtClean="0"/>
              <a:pPr/>
              <a:t>3/28/2011</a:t>
            </a:fld>
            <a:endParaRPr lang="en-US" dirty="0"/>
          </a:p>
        </p:txBody>
      </p:sp>
      <p:sp>
        <p:nvSpPr>
          <p:cNvPr id="8" name="Footer Placeholder 7"/>
          <p:cNvSpPr>
            <a:spLocks noGrp="1"/>
          </p:cNvSpPr>
          <p:nvPr>
            <p:ph type="ftr" sz="quarter" idx="11"/>
          </p:nvPr>
        </p:nvSpPr>
        <p:spPr/>
        <p:txBody>
          <a:bodyPr/>
          <a:lstStyle/>
          <a:p>
            <a:r>
              <a:rPr lang="en-US" dirty="0" smtClean="0"/>
              <a:t>CSCI 3333 Data Structures</a:t>
            </a:r>
            <a:endParaRPr lang="en-US" dirty="0"/>
          </a:p>
        </p:txBody>
      </p:sp>
      <p:sp>
        <p:nvSpPr>
          <p:cNvPr id="9" name="Slide Number Placeholder 8"/>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73EFA7-1CB6-44CD-996C-A2E0B9DAB22E}" type="datetime1">
              <a:rPr lang="en-US" smtClean="0"/>
              <a:pPr/>
              <a:t>3/28/2011</a:t>
            </a:fld>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19DB1-D969-4745-BECA-AC5B88EE8D0F}" type="datetime1">
              <a:rPr lang="en-US" smtClean="0"/>
              <a:pPr/>
              <a:t>3/28/2011</a:t>
            </a:fld>
            <a:endParaRPr lang="en-US" dirty="0"/>
          </a:p>
        </p:txBody>
      </p:sp>
      <p:sp>
        <p:nvSpPr>
          <p:cNvPr id="3" name="Footer Placeholder 2"/>
          <p:cNvSpPr>
            <a:spLocks noGrp="1"/>
          </p:cNvSpPr>
          <p:nvPr>
            <p:ph type="ftr" sz="quarter" idx="11"/>
          </p:nvPr>
        </p:nvSpPr>
        <p:spPr/>
        <p:txBody>
          <a:bodyPr/>
          <a:lstStyle/>
          <a:p>
            <a:r>
              <a:rPr lang="en-US" dirty="0" smtClean="0"/>
              <a:t>CSCI 3333 Data Structures</a:t>
            </a:r>
            <a:endParaRPr lang="en-US" dirty="0"/>
          </a:p>
        </p:txBody>
      </p:sp>
      <p:sp>
        <p:nvSpPr>
          <p:cNvPr id="4" name="Slide Number Placeholder 3"/>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71D6F4-8CB9-47A0-B3AE-A0DD937733D6}" type="datetime1">
              <a:rPr lang="en-US" smtClean="0"/>
              <a:pPr/>
              <a:t>3/28/2011</a:t>
            </a:fld>
            <a:endParaRPr lang="en-US" dirty="0"/>
          </a:p>
        </p:txBody>
      </p:sp>
      <p:sp>
        <p:nvSpPr>
          <p:cNvPr id="6" name="Footer Placeholder 5"/>
          <p:cNvSpPr>
            <a:spLocks noGrp="1"/>
          </p:cNvSpPr>
          <p:nvPr>
            <p:ph type="ftr" sz="quarter" idx="11"/>
          </p:nvPr>
        </p:nvSpPr>
        <p:spPr/>
        <p:txBody>
          <a:bodyPr/>
          <a:lstStyle/>
          <a:p>
            <a:r>
              <a:rPr lang="en-US" dirty="0" smtClean="0"/>
              <a:t>CSCI 3333 Data Structures</a:t>
            </a:r>
            <a:endParaRPr lang="en-US" dirty="0"/>
          </a:p>
        </p:txBody>
      </p:sp>
      <p:sp>
        <p:nvSpPr>
          <p:cNvPr id="7" name="Slide Number Placeholder 6"/>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A5033B-DC81-44FB-9B37-E25567B3DA98}" type="datetime1">
              <a:rPr lang="en-US" smtClean="0"/>
              <a:pPr/>
              <a:t>3/28/2011</a:t>
            </a:fld>
            <a:endParaRPr lang="en-US" dirty="0"/>
          </a:p>
        </p:txBody>
      </p:sp>
      <p:sp>
        <p:nvSpPr>
          <p:cNvPr id="6" name="Footer Placeholder 5"/>
          <p:cNvSpPr>
            <a:spLocks noGrp="1"/>
          </p:cNvSpPr>
          <p:nvPr>
            <p:ph type="ftr" sz="quarter" idx="11"/>
          </p:nvPr>
        </p:nvSpPr>
        <p:spPr/>
        <p:txBody>
          <a:bodyPr/>
          <a:lstStyle/>
          <a:p>
            <a:r>
              <a:rPr lang="en-US" dirty="0" smtClean="0"/>
              <a:t>CSCI 3333 Data Structures</a:t>
            </a:r>
            <a:endParaRPr lang="en-US" dirty="0"/>
          </a:p>
        </p:txBody>
      </p:sp>
      <p:sp>
        <p:nvSpPr>
          <p:cNvPr id="7" name="Slide Number Placeholder 6"/>
          <p:cNvSpPr>
            <a:spLocks noGrp="1"/>
          </p:cNvSpPr>
          <p:nvPr>
            <p:ph type="sldNum" sz="quarter" idx="12"/>
          </p:nvPr>
        </p:nvSpPr>
        <p:spPr/>
        <p:txBody>
          <a:bodyPr/>
          <a:lstStyle/>
          <a:p>
            <a:fld id="{49719D0B-6E3B-40E4-877A-FAE04F02C71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18480-509A-4205-B2B2-AEB8B647FD02}" type="datetime1">
              <a:rPr lang="en-US" smtClean="0"/>
              <a:pPr/>
              <a:t>3/28/2011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CSCI 3333 Data Structures</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719D0B-6E3B-40E4-877A-FAE04F02C71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2971800"/>
            <a:ext cx="7772400" cy="2362200"/>
          </a:xfrm>
        </p:spPr>
        <p:txBody>
          <a:bodyPr>
            <a:normAutofit fontScale="90000"/>
          </a:bodyPr>
          <a:lstStyle/>
          <a:p>
            <a:pPr eaLnBrk="1" hangingPunct="1"/>
            <a:r>
              <a:rPr lang="en-US" sz="3200" dirty="0" smtClean="0">
                <a:solidFill>
                  <a:schemeClr val="tx1">
                    <a:tint val="75000"/>
                  </a:schemeClr>
                </a:solidFill>
                <a:latin typeface="+mn-lt"/>
                <a:ea typeface="+mn-ea"/>
                <a:cs typeface="+mn-cs"/>
              </a:rPr>
              <a:t>Chapter</a:t>
            </a:r>
            <a:r>
              <a:rPr lang="en-US" sz="3600" dirty="0" smtClean="0"/>
              <a:t> </a:t>
            </a:r>
            <a:r>
              <a:rPr lang="en-US" sz="3200" dirty="0" smtClean="0">
                <a:solidFill>
                  <a:schemeClr val="tx1">
                    <a:tint val="75000"/>
                  </a:schemeClr>
                </a:solidFill>
                <a:latin typeface="+mn-lt"/>
                <a:ea typeface="+mn-ea"/>
                <a:cs typeface="+mn-cs"/>
              </a:rPr>
              <a:t>19</a:t>
            </a:r>
            <a:br>
              <a:rPr lang="en-US" sz="3200" dirty="0" smtClean="0">
                <a:solidFill>
                  <a:schemeClr val="tx1">
                    <a:tint val="75000"/>
                  </a:schemeClr>
                </a:solidFill>
                <a:latin typeface="+mn-lt"/>
                <a:ea typeface="+mn-ea"/>
                <a:cs typeface="+mn-cs"/>
              </a:rPr>
            </a:br>
            <a:r>
              <a:rPr lang="en-US" sz="3200" dirty="0" smtClean="0">
                <a:solidFill>
                  <a:schemeClr val="tx1">
                    <a:tint val="75000"/>
                  </a:schemeClr>
                </a:solidFill>
                <a:latin typeface="+mn-lt"/>
                <a:ea typeface="+mn-ea"/>
                <a:cs typeface="+mn-cs"/>
              </a:rPr>
              <a:t>- basic definitions</a:t>
            </a:r>
            <a:br>
              <a:rPr lang="en-US" sz="3200" dirty="0" smtClean="0">
                <a:solidFill>
                  <a:schemeClr val="tx1">
                    <a:tint val="75000"/>
                  </a:schemeClr>
                </a:solidFill>
                <a:latin typeface="+mn-lt"/>
                <a:ea typeface="+mn-ea"/>
                <a:cs typeface="+mn-cs"/>
              </a:rPr>
            </a:br>
            <a:r>
              <a:rPr lang="en-US" sz="3200" dirty="0" smtClean="0">
                <a:solidFill>
                  <a:schemeClr val="tx1">
                    <a:tint val="75000"/>
                  </a:schemeClr>
                </a:solidFill>
                <a:latin typeface="+mn-lt"/>
                <a:ea typeface="+mn-ea"/>
                <a:cs typeface="+mn-cs"/>
              </a:rPr>
              <a:t>- </a:t>
            </a:r>
            <a:r>
              <a:rPr lang="en-US" sz="3200" dirty="0" smtClean="0">
                <a:solidFill>
                  <a:schemeClr val="tx1">
                    <a:tint val="75000"/>
                  </a:schemeClr>
                </a:solidFill>
                <a:latin typeface="+mn-lt"/>
                <a:ea typeface="+mn-ea"/>
                <a:cs typeface="+mn-cs"/>
              </a:rPr>
              <a:t>order statistics ( </a:t>
            </a:r>
            <a:r>
              <a:rPr lang="en-US" sz="3200" i="1" dirty="0" smtClean="0">
                <a:solidFill>
                  <a:schemeClr val="tx1">
                    <a:tint val="75000"/>
                  </a:schemeClr>
                </a:solidFill>
                <a:latin typeface="+mn-lt"/>
                <a:ea typeface="+mn-ea"/>
                <a:cs typeface="+mn-cs"/>
              </a:rPr>
              <a:t>findkth( )</a:t>
            </a:r>
            <a:r>
              <a:rPr lang="en-US" sz="3200" dirty="0" smtClean="0">
                <a:solidFill>
                  <a:schemeClr val="tx1">
                    <a:tint val="75000"/>
                  </a:schemeClr>
                </a:solidFill>
                <a:latin typeface="+mn-lt"/>
                <a:ea typeface="+mn-ea"/>
                <a:cs typeface="+mn-cs"/>
              </a:rPr>
              <a:t> )</a:t>
            </a:r>
            <a:br>
              <a:rPr lang="en-US" sz="3200" dirty="0" smtClean="0">
                <a:solidFill>
                  <a:schemeClr val="tx1">
                    <a:tint val="75000"/>
                  </a:schemeClr>
                </a:solidFill>
                <a:latin typeface="+mn-lt"/>
                <a:ea typeface="+mn-ea"/>
                <a:cs typeface="+mn-cs"/>
              </a:rPr>
            </a:br>
            <a:r>
              <a:rPr lang="en-US" sz="3200" dirty="0" smtClean="0">
                <a:solidFill>
                  <a:schemeClr val="tx1">
                    <a:tint val="75000"/>
                  </a:schemeClr>
                </a:solidFill>
                <a:latin typeface="+mn-lt"/>
                <a:ea typeface="+mn-ea"/>
                <a:cs typeface="+mn-cs"/>
              </a:rPr>
              <a:t>- </a:t>
            </a:r>
            <a:r>
              <a:rPr lang="en-US" sz="3200" dirty="0" smtClean="0">
                <a:solidFill>
                  <a:schemeClr val="tx1">
                    <a:tint val="75000"/>
                  </a:schemeClr>
                </a:solidFill>
                <a:latin typeface="+mn-lt"/>
                <a:ea typeface="+mn-ea"/>
                <a:cs typeface="+mn-cs"/>
              </a:rPr>
              <a:t>balanced binary search trees</a:t>
            </a:r>
            <a:br>
              <a:rPr lang="en-US" sz="3200" dirty="0" smtClean="0">
                <a:solidFill>
                  <a:schemeClr val="tx1">
                    <a:tint val="75000"/>
                  </a:schemeClr>
                </a:solidFill>
                <a:latin typeface="+mn-lt"/>
                <a:ea typeface="+mn-ea"/>
                <a:cs typeface="+mn-cs"/>
              </a:rPr>
            </a:br>
            <a:r>
              <a:rPr lang="en-US" sz="3200" dirty="0" smtClean="0">
                <a:solidFill>
                  <a:schemeClr val="tx1">
                    <a:tint val="75000"/>
                  </a:schemeClr>
                </a:solidFill>
                <a:latin typeface="+mn-lt"/>
                <a:ea typeface="+mn-ea"/>
                <a:cs typeface="+mn-cs"/>
              </a:rPr>
              <a:t>- Java implementations</a:t>
            </a:r>
            <a:r>
              <a:rPr lang="en-US" sz="3200" dirty="0" smtClean="0">
                <a:solidFill>
                  <a:schemeClr val="tx1">
                    <a:tint val="75000"/>
                  </a:schemeClr>
                </a:solidFill>
                <a:latin typeface="+mn-lt"/>
                <a:ea typeface="+mn-ea"/>
                <a:cs typeface="+mn-cs"/>
              </a:rPr>
              <a:t/>
            </a:r>
            <a:br>
              <a:rPr lang="en-US" sz="3200" dirty="0" smtClean="0">
                <a:solidFill>
                  <a:schemeClr val="tx1">
                    <a:tint val="75000"/>
                  </a:schemeClr>
                </a:solidFill>
                <a:latin typeface="+mn-lt"/>
                <a:ea typeface="+mn-ea"/>
                <a:cs typeface="+mn-cs"/>
              </a:rPr>
            </a:br>
            <a:endParaRPr lang="en-US" sz="3200" dirty="0" smtClean="0">
              <a:solidFill>
                <a:schemeClr val="tx1">
                  <a:tint val="75000"/>
                </a:schemeClr>
              </a:solidFill>
              <a:latin typeface="+mn-lt"/>
              <a:ea typeface="+mn-ea"/>
              <a:cs typeface="+mn-cs"/>
            </a:endParaRPr>
          </a:p>
        </p:txBody>
      </p:sp>
      <p:sp>
        <p:nvSpPr>
          <p:cNvPr id="3075" name="Rectangle 3"/>
          <p:cNvSpPr>
            <a:spLocks noGrp="1" noChangeArrowheads="1"/>
          </p:cNvSpPr>
          <p:nvPr>
            <p:ph type="subTitle" idx="1"/>
          </p:nvPr>
        </p:nvSpPr>
        <p:spPr>
          <a:xfrm>
            <a:off x="1447800" y="1676400"/>
            <a:ext cx="6400800" cy="1143000"/>
          </a:xfrm>
        </p:spPr>
        <p:txBody>
          <a:bodyPr>
            <a:normAutofit/>
          </a:bodyPr>
          <a:lstStyle/>
          <a:p>
            <a:pPr eaLnBrk="1" hangingPunct="1"/>
            <a:r>
              <a:rPr lang="en-US" sz="4000" dirty="0" smtClean="0">
                <a:solidFill>
                  <a:schemeClr val="tx1"/>
                </a:solidFill>
              </a:rPr>
              <a:t>Binary Search Trees</a:t>
            </a:r>
          </a:p>
        </p:txBody>
      </p:sp>
      <p:sp>
        <p:nvSpPr>
          <p:cNvPr id="4" name="Slide Number Placeholder 3"/>
          <p:cNvSpPr>
            <a:spLocks noGrp="1"/>
          </p:cNvSpPr>
          <p:nvPr>
            <p:ph type="sldNum" sz="quarter" idx="12"/>
          </p:nvPr>
        </p:nvSpPr>
        <p:spPr/>
        <p:txBody>
          <a:bodyPr/>
          <a:lstStyle/>
          <a:p>
            <a:fld id="{49719D0B-6E3B-40E4-877A-FAE04F02C714}" type="slidenum">
              <a:rPr lang="en-US" smtClean="0"/>
              <a:pPr/>
              <a:t>1</a:t>
            </a:fld>
            <a:endParaRPr lang="en-US" dirty="0"/>
          </a:p>
        </p:txBody>
      </p:sp>
      <p:sp>
        <p:nvSpPr>
          <p:cNvPr id="5" name="Footer Placeholder 4"/>
          <p:cNvSpPr>
            <a:spLocks noGrp="1"/>
          </p:cNvSpPr>
          <p:nvPr>
            <p:ph type="ftr" sz="quarter" idx="11"/>
          </p:nvPr>
        </p:nvSpPr>
        <p:spPr/>
        <p:txBody>
          <a:bodyPr/>
          <a:lstStyle/>
          <a:p>
            <a:r>
              <a:rPr lang="en-US" dirty="0" smtClean="0"/>
              <a:t>CSCI 3333 Data Structures</a:t>
            </a:r>
            <a:endParaRPr lang="en-US" dirty="0"/>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lstStyle/>
          <a:p>
            <a:r>
              <a:rPr lang="en-US" dirty="0" smtClean="0"/>
              <a:t>Insert( )</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10</a:t>
            </a:fld>
            <a:endParaRPr lang="en-US" dirty="0"/>
          </a:p>
        </p:txBody>
      </p:sp>
      <p:sp>
        <p:nvSpPr>
          <p:cNvPr id="7" name="Content Placeholder 2"/>
          <p:cNvSpPr>
            <a:spLocks noGrp="1"/>
          </p:cNvSpPr>
          <p:nvPr>
            <p:ph idx="1"/>
          </p:nvPr>
        </p:nvSpPr>
        <p:spPr>
          <a:xfrm>
            <a:off x="304800" y="1981200"/>
            <a:ext cx="8229600" cy="3962400"/>
          </a:xfrm>
        </p:spPr>
        <p:txBody>
          <a:bodyPr>
            <a:normAutofit/>
          </a:bodyPr>
          <a:lstStyle/>
          <a:p>
            <a:r>
              <a:rPr lang="en-US" b="1" dirty="0" smtClean="0"/>
              <a:t>Exercise: </a:t>
            </a:r>
            <a:r>
              <a:rPr lang="en-US" dirty="0" smtClean="0"/>
              <a:t>Rewrite the insert( ) method as an iterative method.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&amp; Efficiency</a:t>
            </a:r>
            <a:endParaRPr lang="en-US" dirty="0"/>
          </a:p>
        </p:txBody>
      </p:sp>
      <p:sp>
        <p:nvSpPr>
          <p:cNvPr id="3" name="Content Placeholder 2"/>
          <p:cNvSpPr>
            <a:spLocks noGrp="1"/>
          </p:cNvSpPr>
          <p:nvPr>
            <p:ph idx="1"/>
          </p:nvPr>
        </p:nvSpPr>
        <p:spPr/>
        <p:txBody>
          <a:bodyPr>
            <a:normAutofit lnSpcReduction="10000"/>
          </a:bodyPr>
          <a:lstStyle/>
          <a:p>
            <a:r>
              <a:rPr lang="en-US" b="1" dirty="0" smtClean="0"/>
              <a:t>Exercise: </a:t>
            </a:r>
            <a:r>
              <a:rPr lang="en-US" dirty="0" smtClean="0"/>
              <a:t>Insert the following numbers into a binary search tree: 40, 5, 100, 50, 70, 9, 30, 15.</a:t>
            </a:r>
          </a:p>
          <a:p>
            <a:r>
              <a:rPr lang="en-US" b="1" dirty="0" smtClean="0"/>
              <a:t>Exercise: </a:t>
            </a:r>
            <a:r>
              <a:rPr lang="en-US" dirty="0" smtClean="0"/>
              <a:t>Insert the following numbers into a binary search tree: </a:t>
            </a:r>
            <a:r>
              <a:rPr lang="en-US" dirty="0" smtClean="0"/>
              <a:t>100</a:t>
            </a:r>
            <a:r>
              <a:rPr lang="en-US" dirty="0" smtClean="0"/>
              <a:t>, 50, 70, 9, 40, 5, </a:t>
            </a:r>
            <a:r>
              <a:rPr lang="en-US" dirty="0" smtClean="0"/>
              <a:t>30</a:t>
            </a:r>
            <a:r>
              <a:rPr lang="en-US" dirty="0" smtClean="0"/>
              <a:t>, 15.</a:t>
            </a:r>
          </a:p>
          <a:p>
            <a:r>
              <a:rPr lang="en-US" b="1" dirty="0" smtClean="0"/>
              <a:t>Exercise: </a:t>
            </a:r>
            <a:r>
              <a:rPr lang="en-US" dirty="0" smtClean="0"/>
              <a:t>Insert the following numbers into a binary search tree: 5, </a:t>
            </a:r>
            <a:r>
              <a:rPr lang="en-US" dirty="0" smtClean="0"/>
              <a:t>9</a:t>
            </a:r>
            <a:r>
              <a:rPr lang="en-US" dirty="0" smtClean="0"/>
              <a:t>, </a:t>
            </a:r>
            <a:r>
              <a:rPr lang="en-US" dirty="0" smtClean="0"/>
              <a:t>15</a:t>
            </a:r>
            <a:r>
              <a:rPr lang="en-US" dirty="0" smtClean="0"/>
              <a:t>, </a:t>
            </a:r>
            <a:r>
              <a:rPr lang="en-US" dirty="0" smtClean="0"/>
              <a:t>30</a:t>
            </a:r>
            <a:r>
              <a:rPr lang="en-US" dirty="0" smtClean="0"/>
              <a:t>, 40, </a:t>
            </a:r>
            <a:r>
              <a:rPr lang="en-US" dirty="0" smtClean="0"/>
              <a:t>50</a:t>
            </a:r>
            <a:r>
              <a:rPr lang="en-US" dirty="0" smtClean="0"/>
              <a:t>, 70, </a:t>
            </a:r>
            <a:r>
              <a:rPr lang="en-US" dirty="0" smtClean="0"/>
              <a:t>100.</a:t>
            </a:r>
            <a:endParaRPr lang="en-US" dirty="0" smtClean="0"/>
          </a:p>
          <a:p>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Remove( ) / Delete( )</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12</a:t>
            </a:fld>
            <a:endParaRPr lang="en-US" dirty="0"/>
          </a:p>
        </p:txBody>
      </p:sp>
      <p:pic>
        <p:nvPicPr>
          <p:cNvPr id="6" name="Picture 2" descr="weiss19-12"/>
          <p:cNvPicPr preferRelativeResize="0">
            <a:picLocks noChangeAspect="1" noChangeArrowheads="1"/>
          </p:cNvPicPr>
          <p:nvPr/>
        </p:nvPicPr>
        <p:blipFill>
          <a:blip r:embed="rId2" cstate="print"/>
          <a:srcRect/>
          <a:stretch>
            <a:fillRect/>
          </a:stretch>
        </p:blipFill>
        <p:spPr bwMode="auto">
          <a:xfrm>
            <a:off x="279009" y="990601"/>
            <a:ext cx="8665698" cy="58674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Remove( ) / Delete( )</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13</a:t>
            </a:fld>
            <a:endParaRPr lang="en-US" dirty="0"/>
          </a:p>
        </p:txBody>
      </p:sp>
      <p:pic>
        <p:nvPicPr>
          <p:cNvPr id="6" name="Picture 2" descr="weiss19-03"/>
          <p:cNvPicPr preferRelativeResize="0">
            <a:picLocks noChangeAspect="1" noChangeArrowheads="1"/>
          </p:cNvPicPr>
          <p:nvPr/>
        </p:nvPicPr>
        <p:blipFill>
          <a:blip r:embed="rId2" cstate="print"/>
          <a:srcRect/>
          <a:stretch>
            <a:fillRect/>
          </a:stretch>
        </p:blipFill>
        <p:spPr bwMode="auto">
          <a:xfrm>
            <a:off x="11875" y="2413000"/>
            <a:ext cx="9106867" cy="27686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Remove( ) / Delete( )</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14</a:t>
            </a:fld>
            <a:endParaRPr lang="en-US" dirty="0"/>
          </a:p>
        </p:txBody>
      </p:sp>
      <p:pic>
        <p:nvPicPr>
          <p:cNvPr id="6" name="Picture 2" descr="weiss19-04"/>
          <p:cNvPicPr preferRelativeResize="0">
            <a:picLocks noChangeAspect="1" noChangeArrowheads="1"/>
          </p:cNvPicPr>
          <p:nvPr/>
        </p:nvPicPr>
        <p:blipFill>
          <a:blip r:embed="rId2" cstate="print"/>
          <a:srcRect/>
          <a:stretch>
            <a:fillRect/>
          </a:stretch>
        </p:blipFill>
        <p:spPr bwMode="auto">
          <a:xfrm>
            <a:off x="76200" y="2082800"/>
            <a:ext cx="8984441" cy="309880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smtClean="0"/>
              <a:t>Order statistics:</a:t>
            </a:r>
            <a:br>
              <a:rPr lang="en-US" dirty="0" smtClean="0"/>
            </a:br>
            <a:r>
              <a:rPr lang="en-US" sz="3600" dirty="0" smtClean="0"/>
              <a:t>Find the kth smallest element</a:t>
            </a:r>
            <a:endParaRPr lang="en-US" sz="3600" dirty="0"/>
          </a:p>
        </p:txBody>
      </p:sp>
      <p:sp>
        <p:nvSpPr>
          <p:cNvPr id="3" name="Content Placeholder 2"/>
          <p:cNvSpPr>
            <a:spLocks noGrp="1"/>
          </p:cNvSpPr>
          <p:nvPr>
            <p:ph idx="1"/>
          </p:nvPr>
        </p:nvSpPr>
        <p:spPr>
          <a:xfrm>
            <a:off x="457200" y="1524000"/>
            <a:ext cx="8229600" cy="1295400"/>
          </a:xfrm>
        </p:spPr>
        <p:txBody>
          <a:bodyPr>
            <a:normAutofit fontScale="92500" lnSpcReduction="20000"/>
          </a:bodyPr>
          <a:lstStyle/>
          <a:p>
            <a:r>
              <a:rPr lang="en-US" dirty="0" smtClean="0"/>
              <a:t>The </a:t>
            </a:r>
            <a:r>
              <a:rPr lang="en-US" b="1" dirty="0" smtClean="0"/>
              <a:t>findkth( ) </a:t>
            </a:r>
            <a:r>
              <a:rPr lang="en-US" dirty="0" smtClean="0"/>
              <a:t>method can be implemented by maintaining the size of each node as we update the tree.</a:t>
            </a:r>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15</a:t>
            </a:fld>
            <a:endParaRPr lang="en-US" dirty="0"/>
          </a:p>
        </p:txBody>
      </p:sp>
      <p:pic>
        <p:nvPicPr>
          <p:cNvPr id="6" name="Picture 2" descr="weiss19-13"/>
          <p:cNvPicPr preferRelativeResize="0">
            <a:picLocks noChangeAspect="1" noChangeArrowheads="1"/>
          </p:cNvPicPr>
          <p:nvPr/>
        </p:nvPicPr>
        <p:blipFill>
          <a:blip r:embed="rId2" cstate="print"/>
          <a:srcRect/>
          <a:stretch>
            <a:fillRect/>
          </a:stretch>
        </p:blipFill>
        <p:spPr bwMode="auto">
          <a:xfrm>
            <a:off x="12527" y="2971800"/>
            <a:ext cx="9131473" cy="30861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16</a:t>
            </a:fld>
            <a:endParaRPr lang="en-US" dirty="0"/>
          </a:p>
        </p:txBody>
      </p:sp>
      <p:sp>
        <p:nvSpPr>
          <p:cNvPr id="6" name="Title 1"/>
          <p:cNvSpPr>
            <a:spLocks noGrp="1"/>
          </p:cNvSpPr>
          <p:nvPr>
            <p:ph type="title"/>
          </p:nvPr>
        </p:nvSpPr>
        <p:spPr>
          <a:xfrm>
            <a:off x="457200" y="685800"/>
            <a:ext cx="2590800" cy="1676400"/>
          </a:xfrm>
        </p:spPr>
        <p:txBody>
          <a:bodyPr>
            <a:normAutofit/>
          </a:bodyPr>
          <a:lstStyle/>
          <a:p>
            <a:r>
              <a:rPr lang="en-US" dirty="0" smtClean="0"/>
              <a:t>Order statistics</a:t>
            </a:r>
            <a:endParaRPr lang="en-US" sz="3600" dirty="0"/>
          </a:p>
        </p:txBody>
      </p:sp>
      <p:pic>
        <p:nvPicPr>
          <p:cNvPr id="7" name="Picture 2" descr="weiss19-14"/>
          <p:cNvPicPr preferRelativeResize="0">
            <a:picLocks noChangeAspect="1" noChangeArrowheads="1"/>
          </p:cNvPicPr>
          <p:nvPr/>
        </p:nvPicPr>
        <p:blipFill>
          <a:blip r:embed="rId2" cstate="print"/>
          <a:srcRect/>
          <a:stretch>
            <a:fillRect/>
          </a:stretch>
        </p:blipFill>
        <p:spPr bwMode="auto">
          <a:xfrm>
            <a:off x="3124200" y="30899"/>
            <a:ext cx="6031675" cy="6803351"/>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17</a:t>
            </a:fld>
            <a:endParaRPr lang="en-US" dirty="0"/>
          </a:p>
        </p:txBody>
      </p:sp>
      <p:sp>
        <p:nvSpPr>
          <p:cNvPr id="6" name="Title 1"/>
          <p:cNvSpPr>
            <a:spLocks noGrp="1"/>
          </p:cNvSpPr>
          <p:nvPr>
            <p:ph type="title"/>
          </p:nvPr>
        </p:nvSpPr>
        <p:spPr>
          <a:xfrm>
            <a:off x="457200" y="274638"/>
            <a:ext cx="8001000" cy="868362"/>
          </a:xfrm>
        </p:spPr>
        <p:txBody>
          <a:bodyPr>
            <a:normAutofit/>
          </a:bodyPr>
          <a:lstStyle/>
          <a:p>
            <a:r>
              <a:rPr lang="en-US" dirty="0" smtClean="0"/>
              <a:t>Order statistics</a:t>
            </a:r>
            <a:endParaRPr lang="en-US" sz="3600" dirty="0"/>
          </a:p>
        </p:txBody>
      </p:sp>
      <p:pic>
        <p:nvPicPr>
          <p:cNvPr id="8" name="Picture 2" descr="weiss19-15"/>
          <p:cNvPicPr preferRelativeResize="0">
            <a:picLocks noChangeAspect="1" noChangeArrowheads="1"/>
          </p:cNvPicPr>
          <p:nvPr/>
        </p:nvPicPr>
        <p:blipFill>
          <a:blip r:embed="rId2" cstate="print"/>
          <a:srcRect/>
          <a:stretch>
            <a:fillRect/>
          </a:stretch>
        </p:blipFill>
        <p:spPr bwMode="auto">
          <a:xfrm>
            <a:off x="23750" y="1511948"/>
            <a:ext cx="9079733" cy="5257978"/>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18</a:t>
            </a:fld>
            <a:endParaRPr lang="en-US" dirty="0"/>
          </a:p>
        </p:txBody>
      </p:sp>
      <p:sp>
        <p:nvSpPr>
          <p:cNvPr id="6" name="Title 1"/>
          <p:cNvSpPr>
            <a:spLocks noGrp="1"/>
          </p:cNvSpPr>
          <p:nvPr>
            <p:ph type="title"/>
          </p:nvPr>
        </p:nvSpPr>
        <p:spPr>
          <a:xfrm>
            <a:off x="457200" y="122238"/>
            <a:ext cx="8001000" cy="792162"/>
          </a:xfrm>
        </p:spPr>
        <p:txBody>
          <a:bodyPr>
            <a:normAutofit/>
          </a:bodyPr>
          <a:lstStyle/>
          <a:p>
            <a:r>
              <a:rPr lang="en-US" dirty="0" smtClean="0"/>
              <a:t>Order statistics</a:t>
            </a:r>
            <a:endParaRPr lang="en-US" sz="3600" dirty="0"/>
          </a:p>
        </p:txBody>
      </p:sp>
      <p:sp>
        <p:nvSpPr>
          <p:cNvPr id="7" name="Content Placeholder 2"/>
          <p:cNvSpPr>
            <a:spLocks noGrp="1"/>
          </p:cNvSpPr>
          <p:nvPr>
            <p:ph idx="1"/>
          </p:nvPr>
        </p:nvSpPr>
        <p:spPr>
          <a:xfrm>
            <a:off x="457200" y="878775"/>
            <a:ext cx="8229600" cy="838200"/>
          </a:xfrm>
        </p:spPr>
        <p:txBody>
          <a:bodyPr>
            <a:normAutofit fontScale="85000" lnSpcReduction="10000"/>
          </a:bodyPr>
          <a:lstStyle/>
          <a:p>
            <a:r>
              <a:rPr lang="en-US" dirty="0" smtClean="0"/>
              <a:t>The insert( ) and remove( ) operations also need to be revised in order to maintain order statistics in the tree.</a:t>
            </a:r>
          </a:p>
        </p:txBody>
      </p:sp>
      <p:pic>
        <p:nvPicPr>
          <p:cNvPr id="9" name="Picture 2" descr="weiss19-16"/>
          <p:cNvPicPr preferRelativeResize="0">
            <a:picLocks noChangeAspect="1" noChangeArrowheads="1"/>
          </p:cNvPicPr>
          <p:nvPr/>
        </p:nvPicPr>
        <p:blipFill>
          <a:blip r:embed="rId2" cstate="print"/>
          <a:srcRect/>
          <a:stretch>
            <a:fillRect/>
          </a:stretch>
        </p:blipFill>
        <p:spPr bwMode="auto">
          <a:xfrm>
            <a:off x="457200" y="1657350"/>
            <a:ext cx="8229600" cy="5200650"/>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19</a:t>
            </a:fld>
            <a:endParaRPr lang="en-US" dirty="0"/>
          </a:p>
        </p:txBody>
      </p:sp>
      <p:sp>
        <p:nvSpPr>
          <p:cNvPr id="6" name="Title 1"/>
          <p:cNvSpPr>
            <a:spLocks noGrp="1"/>
          </p:cNvSpPr>
          <p:nvPr>
            <p:ph type="title"/>
          </p:nvPr>
        </p:nvSpPr>
        <p:spPr>
          <a:xfrm>
            <a:off x="381000" y="304800"/>
            <a:ext cx="8001000" cy="792162"/>
          </a:xfrm>
        </p:spPr>
        <p:txBody>
          <a:bodyPr>
            <a:normAutofit/>
          </a:bodyPr>
          <a:lstStyle/>
          <a:p>
            <a:r>
              <a:rPr lang="en-US" dirty="0" smtClean="0"/>
              <a:t>Order statistics</a:t>
            </a:r>
            <a:endParaRPr lang="en-US" sz="3600" dirty="0"/>
          </a:p>
        </p:txBody>
      </p:sp>
      <p:pic>
        <p:nvPicPr>
          <p:cNvPr id="10" name="Picture 2" descr="weiss19-17"/>
          <p:cNvPicPr preferRelativeResize="0">
            <a:picLocks noChangeAspect="1" noChangeArrowheads="1"/>
          </p:cNvPicPr>
          <p:nvPr/>
        </p:nvPicPr>
        <p:blipFill>
          <a:blip r:embed="rId2" cstate="print"/>
          <a:srcRect/>
          <a:stretch>
            <a:fillRect/>
          </a:stretch>
        </p:blipFill>
        <p:spPr bwMode="auto">
          <a:xfrm>
            <a:off x="209769" y="1447800"/>
            <a:ext cx="8783741" cy="5410201"/>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4C528E2-EB49-4332-B013-4299887F7FDF}" type="slidenum">
              <a:rPr lang="en-US"/>
              <a:pPr/>
              <a:t>2</a:t>
            </a:fld>
            <a:endParaRPr lang="en-US" dirty="0"/>
          </a:p>
        </p:txBody>
      </p:sp>
      <p:sp>
        <p:nvSpPr>
          <p:cNvPr id="44034" name="Rectangle 2"/>
          <p:cNvSpPr>
            <a:spLocks noGrp="1" noChangeArrowheads="1"/>
          </p:cNvSpPr>
          <p:nvPr>
            <p:ph type="title"/>
          </p:nvPr>
        </p:nvSpPr>
        <p:spPr>
          <a:xfrm>
            <a:off x="304800" y="304800"/>
            <a:ext cx="8229600" cy="639762"/>
          </a:xfrm>
        </p:spPr>
        <p:txBody>
          <a:bodyPr>
            <a:normAutofit fontScale="90000"/>
          </a:bodyPr>
          <a:lstStyle/>
          <a:p>
            <a:r>
              <a:rPr lang="en-US" sz="4000" dirty="0" smtClean="0"/>
              <a:t>Binary Search Trees</a:t>
            </a:r>
            <a:endParaRPr lang="en-US" sz="4000" dirty="0"/>
          </a:p>
        </p:txBody>
      </p:sp>
      <p:sp>
        <p:nvSpPr>
          <p:cNvPr id="44035" name="Rectangle 3"/>
          <p:cNvSpPr>
            <a:spLocks noGrp="1" noChangeArrowheads="1"/>
          </p:cNvSpPr>
          <p:nvPr>
            <p:ph type="body" idx="1"/>
          </p:nvPr>
        </p:nvSpPr>
        <p:spPr>
          <a:xfrm>
            <a:off x="457200" y="1295400"/>
            <a:ext cx="7924800" cy="2743200"/>
          </a:xfrm>
        </p:spPr>
        <p:txBody>
          <a:bodyPr>
            <a:normAutofit fontScale="92500" lnSpcReduction="20000"/>
          </a:bodyPr>
          <a:lstStyle/>
          <a:p>
            <a:r>
              <a:rPr lang="en-US" sz="2800" dirty="0"/>
              <a:t>A </a:t>
            </a:r>
            <a:r>
              <a:rPr lang="en-US" sz="2800" dirty="0" smtClean="0"/>
              <a:t>binary tree that satisfies the</a:t>
            </a:r>
            <a:r>
              <a:rPr lang="en-US" sz="2800" i="1" dirty="0" smtClean="0"/>
              <a:t> search order property</a:t>
            </a:r>
          </a:p>
          <a:p>
            <a:r>
              <a:rPr lang="en-US" sz="2800" dirty="0" smtClean="0"/>
              <a:t>For every node X in the tree, the values of all the keys in the left subtree are smaller than the key in X and the values of all the keys in the right subtree are larger than the key in X.</a:t>
            </a:r>
          </a:p>
          <a:p>
            <a:r>
              <a:rPr lang="en-US" sz="2800" dirty="0" smtClean="0"/>
              <a:t>Duplicates are not allowed.</a:t>
            </a:r>
          </a:p>
          <a:p>
            <a:r>
              <a:rPr lang="en-US" sz="2800" dirty="0" smtClean="0"/>
              <a:t>An inorder traversal yields the items in sorted order.</a:t>
            </a:r>
            <a:endParaRPr lang="en-US" sz="2800" dirty="0"/>
          </a:p>
        </p:txBody>
      </p:sp>
      <p:pic>
        <p:nvPicPr>
          <p:cNvPr id="7" name="Picture 2" descr="weiss19-01"/>
          <p:cNvPicPr preferRelativeResize="0">
            <a:picLocks noChangeAspect="1" noChangeArrowheads="1"/>
          </p:cNvPicPr>
          <p:nvPr/>
        </p:nvPicPr>
        <p:blipFill>
          <a:blip r:embed="rId2" cstate="print"/>
          <a:srcRect/>
          <a:stretch>
            <a:fillRect/>
          </a:stretch>
        </p:blipFill>
        <p:spPr bwMode="auto">
          <a:xfrm>
            <a:off x="15762" y="4114800"/>
            <a:ext cx="9052038" cy="27432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20</a:t>
            </a:fld>
            <a:endParaRPr lang="en-US" dirty="0"/>
          </a:p>
        </p:txBody>
      </p:sp>
      <p:sp>
        <p:nvSpPr>
          <p:cNvPr id="6" name="Title 1"/>
          <p:cNvSpPr>
            <a:spLocks noGrp="1"/>
          </p:cNvSpPr>
          <p:nvPr>
            <p:ph type="title"/>
          </p:nvPr>
        </p:nvSpPr>
        <p:spPr>
          <a:xfrm>
            <a:off x="381000" y="76200"/>
            <a:ext cx="8001000" cy="792162"/>
          </a:xfrm>
        </p:spPr>
        <p:txBody>
          <a:bodyPr>
            <a:normAutofit/>
          </a:bodyPr>
          <a:lstStyle/>
          <a:p>
            <a:r>
              <a:rPr lang="en-US" dirty="0" smtClean="0"/>
              <a:t>Order statistics</a:t>
            </a:r>
            <a:endParaRPr lang="en-US" sz="3600" dirty="0"/>
          </a:p>
        </p:txBody>
      </p:sp>
      <p:pic>
        <p:nvPicPr>
          <p:cNvPr id="7" name="Picture 2" descr="weiss19-18"/>
          <p:cNvPicPr preferRelativeResize="0">
            <a:picLocks noChangeAspect="1" noChangeArrowheads="1"/>
          </p:cNvPicPr>
          <p:nvPr/>
        </p:nvPicPr>
        <p:blipFill>
          <a:blip r:embed="rId2" cstate="print"/>
          <a:srcRect/>
          <a:stretch>
            <a:fillRect/>
          </a:stretch>
        </p:blipFill>
        <p:spPr bwMode="auto">
          <a:xfrm>
            <a:off x="11874" y="875808"/>
            <a:ext cx="7684325" cy="5970317"/>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Analysis of binary search tree operations</a:t>
            </a:r>
            <a:endParaRPr lang="en-US" sz="3600" dirty="0"/>
          </a:p>
        </p:txBody>
      </p:sp>
      <p:sp>
        <p:nvSpPr>
          <p:cNvPr id="3" name="Content Placeholder 2"/>
          <p:cNvSpPr>
            <a:spLocks noGrp="1"/>
          </p:cNvSpPr>
          <p:nvPr>
            <p:ph idx="1"/>
          </p:nvPr>
        </p:nvSpPr>
        <p:spPr>
          <a:xfrm>
            <a:off x="381000" y="1066801"/>
            <a:ext cx="8229600" cy="1676399"/>
          </a:xfrm>
        </p:spPr>
        <p:txBody>
          <a:bodyPr>
            <a:normAutofit fontScale="77500" lnSpcReduction="20000"/>
          </a:bodyPr>
          <a:lstStyle/>
          <a:p>
            <a:r>
              <a:rPr lang="en-US" dirty="0" smtClean="0"/>
              <a:t>The cost of an operation is the depth of the last accessed node plus 1 (that is, the number of nodes along the path).</a:t>
            </a:r>
          </a:p>
          <a:p>
            <a:r>
              <a:rPr lang="en-US" dirty="0" smtClean="0"/>
              <a:t>The cost is in general logarithmic for a well-balanced tree.</a:t>
            </a:r>
          </a:p>
          <a:p>
            <a:r>
              <a:rPr lang="en-US" dirty="0" smtClean="0"/>
              <a:t>For a degenerate tree, the cost could be as bad as linear.</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21</a:t>
            </a:fld>
            <a:endParaRPr lang="en-US" dirty="0"/>
          </a:p>
        </p:txBody>
      </p:sp>
      <p:pic>
        <p:nvPicPr>
          <p:cNvPr id="6" name="Picture 2" descr="weiss19-19"/>
          <p:cNvPicPr preferRelativeResize="0">
            <a:picLocks noChangeAspect="1" noChangeArrowheads="1"/>
          </p:cNvPicPr>
          <p:nvPr/>
        </p:nvPicPr>
        <p:blipFill>
          <a:blip r:embed="rId2" cstate="print"/>
          <a:srcRect/>
          <a:stretch>
            <a:fillRect/>
          </a:stretch>
        </p:blipFill>
        <p:spPr bwMode="auto">
          <a:xfrm>
            <a:off x="44214" y="2971800"/>
            <a:ext cx="9055572" cy="3341688"/>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599"/>
            <a:ext cx="8229600" cy="1600201"/>
          </a:xfrm>
        </p:spPr>
        <p:txBody>
          <a:bodyPr>
            <a:normAutofit fontScale="77500" lnSpcReduction="20000"/>
          </a:bodyPr>
          <a:lstStyle/>
          <a:p>
            <a:r>
              <a:rPr lang="en-US" dirty="0" smtClean="0"/>
              <a:t>With the same set of keys, different trees will be constructed out of the different permutations of the keys.</a:t>
            </a:r>
          </a:p>
          <a:p>
            <a:r>
              <a:rPr lang="en-US" dirty="0" smtClean="0"/>
              <a:t>Example: The following are trees that may be constructed out of the set of {1, 2, 3}.</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22</a:t>
            </a:fld>
            <a:endParaRPr lang="en-US" dirty="0"/>
          </a:p>
        </p:txBody>
      </p:sp>
      <p:pic>
        <p:nvPicPr>
          <p:cNvPr id="6" name="Picture 2" descr="weiss19-20a"/>
          <p:cNvPicPr preferRelativeResize="0">
            <a:picLocks noChangeAspect="1" noChangeArrowheads="1"/>
          </p:cNvPicPr>
          <p:nvPr/>
        </p:nvPicPr>
        <p:blipFill>
          <a:blip r:embed="rId2" cstate="print"/>
          <a:srcRect/>
          <a:stretch>
            <a:fillRect/>
          </a:stretch>
        </p:blipFill>
        <p:spPr bwMode="auto">
          <a:xfrm>
            <a:off x="0" y="3438349"/>
            <a:ext cx="9144000" cy="2954514"/>
          </a:xfrm>
          <a:prstGeom prst="rect">
            <a:avLst/>
          </a:prstGeom>
          <a:noFill/>
          <a:ln w="9525">
            <a:noFill/>
            <a:miter lim="800000"/>
            <a:headEnd/>
            <a:tailEnd/>
          </a:ln>
          <a:effectLst/>
        </p:spPr>
      </p:pic>
      <p:sp>
        <p:nvSpPr>
          <p:cNvPr id="8" name="Title 1"/>
          <p:cNvSpPr>
            <a:spLocks noGrp="1"/>
          </p:cNvSpPr>
          <p:nvPr>
            <p:ph type="title"/>
          </p:nvPr>
        </p:nvSpPr>
        <p:spPr/>
        <p:txBody>
          <a:bodyPr>
            <a:normAutofit fontScale="90000"/>
          </a:bodyPr>
          <a:lstStyle/>
          <a:p>
            <a:r>
              <a:rPr lang="en-US" dirty="0" smtClean="0"/>
              <a:t>Construction of Trees</a:t>
            </a:r>
            <a:br>
              <a:rPr lang="en-US" dirty="0" smtClean="0"/>
            </a:br>
            <a:r>
              <a:rPr lang="en-US" dirty="0" smtClean="0"/>
              <a:t>out of randomly selected numbers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838"/>
            <a:ext cx="8229600" cy="868362"/>
          </a:xfrm>
        </p:spPr>
        <p:txBody>
          <a:bodyPr>
            <a:normAutofit fontScale="90000"/>
          </a:bodyPr>
          <a:lstStyle/>
          <a:p>
            <a:r>
              <a:rPr lang="en-US" dirty="0" smtClean="0"/>
              <a:t>Construction of Trees</a:t>
            </a:r>
            <a:br>
              <a:rPr lang="en-US" dirty="0" smtClean="0"/>
            </a:br>
            <a:r>
              <a:rPr lang="en-US" dirty="0" smtClean="0"/>
              <a:t>out of randomly selected numbers</a:t>
            </a:r>
            <a:endParaRPr lang="en-US" dirty="0"/>
          </a:p>
        </p:txBody>
      </p:sp>
      <p:sp>
        <p:nvSpPr>
          <p:cNvPr id="3" name="Content Placeholder 2"/>
          <p:cNvSpPr>
            <a:spLocks noGrp="1"/>
          </p:cNvSpPr>
          <p:nvPr>
            <p:ph idx="1"/>
          </p:nvPr>
        </p:nvSpPr>
        <p:spPr>
          <a:xfrm>
            <a:off x="457200" y="1600200"/>
            <a:ext cx="8229600" cy="4648200"/>
          </a:xfrm>
        </p:spPr>
        <p:txBody>
          <a:bodyPr>
            <a:normAutofit fontScale="92500" lnSpcReduction="10000"/>
          </a:bodyPr>
          <a:lstStyle/>
          <a:p>
            <a:r>
              <a:rPr lang="en-US" b="1" dirty="0" smtClean="0"/>
              <a:t>Assumption: </a:t>
            </a:r>
            <a:r>
              <a:rPr lang="en-US" dirty="0" smtClean="0"/>
              <a:t>Each insertion order is equally likely.</a:t>
            </a:r>
          </a:p>
          <a:p>
            <a:r>
              <a:rPr lang="en-US" b="1" dirty="0" smtClean="0"/>
              <a:t>Learned:</a:t>
            </a:r>
          </a:p>
          <a:p>
            <a:pPr lvl="1"/>
            <a:r>
              <a:rPr lang="en-US" dirty="0" smtClean="0"/>
              <a:t>Some trees are more likely to result than others.</a:t>
            </a:r>
          </a:p>
          <a:p>
            <a:pPr lvl="1"/>
            <a:r>
              <a:rPr lang="en-US" u="sng" dirty="0" smtClean="0"/>
              <a:t>Balanced</a:t>
            </a:r>
            <a:r>
              <a:rPr lang="en-US" dirty="0" smtClean="0"/>
              <a:t> trees are more likely than </a:t>
            </a:r>
            <a:r>
              <a:rPr lang="en-US" u="sng" dirty="0" smtClean="0"/>
              <a:t>unbalanced</a:t>
            </a:r>
            <a:r>
              <a:rPr lang="en-US" dirty="0" smtClean="0"/>
              <a:t> trees.</a:t>
            </a:r>
          </a:p>
          <a:p>
            <a:pPr lvl="1">
              <a:buNone/>
            </a:pPr>
            <a:r>
              <a:rPr lang="en-US" dirty="0" smtClean="0"/>
              <a:t>A </a:t>
            </a:r>
            <a:r>
              <a:rPr lang="en-US" b="1" dirty="0" smtClean="0"/>
              <a:t>balanced binary search tree </a:t>
            </a:r>
            <a:r>
              <a:rPr lang="en-US" dirty="0" smtClean="0"/>
              <a:t>has an added structure property to guarantee logarithmic depth in the worst case.</a:t>
            </a:r>
          </a:p>
          <a:p>
            <a:pPr lvl="1">
              <a:buNone/>
            </a:pPr>
            <a:r>
              <a:rPr lang="en-US" dirty="0" smtClean="0"/>
              <a:t>e.g., An AVL tree is a balanced binary search tree that, for any node in the tree, the height of the left and the right subtrees can differ by at most 1. (The height of an empty subtree is -1.)</a:t>
            </a:r>
            <a:endParaRPr lang="en-US" dirty="0" smtClean="0"/>
          </a:p>
          <a:p>
            <a:endParaRPr lang="en-US" b="1" dirty="0" smtClean="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838"/>
            <a:ext cx="8229600" cy="1020762"/>
          </a:xfrm>
        </p:spPr>
        <p:txBody>
          <a:bodyPr>
            <a:normAutofit fontScale="90000"/>
          </a:bodyPr>
          <a:lstStyle/>
          <a:p>
            <a:r>
              <a:rPr lang="en-US" dirty="0" smtClean="0"/>
              <a:t>Construction of Trees</a:t>
            </a:r>
            <a:br>
              <a:rPr lang="en-US" dirty="0" smtClean="0"/>
            </a:br>
            <a:r>
              <a:rPr lang="en-US" dirty="0" smtClean="0"/>
              <a:t>out of randomly selected numbers</a:t>
            </a:r>
            <a:endParaRPr lang="en-US" dirty="0"/>
          </a:p>
        </p:txBody>
      </p:sp>
      <p:sp>
        <p:nvSpPr>
          <p:cNvPr id="3" name="Content Placeholder 2"/>
          <p:cNvSpPr>
            <a:spLocks noGrp="1"/>
          </p:cNvSpPr>
          <p:nvPr>
            <p:ph idx="1"/>
          </p:nvPr>
        </p:nvSpPr>
        <p:spPr>
          <a:xfrm>
            <a:off x="457200" y="1905000"/>
            <a:ext cx="8229600" cy="4343400"/>
          </a:xfrm>
        </p:spPr>
        <p:txBody>
          <a:bodyPr>
            <a:normAutofit/>
          </a:bodyPr>
          <a:lstStyle/>
          <a:p>
            <a:r>
              <a:rPr lang="en-US" b="1" dirty="0" smtClean="0"/>
              <a:t>Exercise: </a:t>
            </a:r>
            <a:r>
              <a:rPr lang="en-US" dirty="0" smtClean="0"/>
              <a:t>What are the trees that may be constructed out of the set of {1, 2, 3, 4}?</a:t>
            </a:r>
          </a:p>
          <a:p>
            <a:pPr lvl="1">
              <a:buNone/>
            </a:pPr>
            <a:r>
              <a:rPr lang="en-US" dirty="0" smtClean="0"/>
              <a:t>Note: The number of permutations of </a:t>
            </a:r>
            <a:r>
              <a:rPr lang="en-US" smtClean="0"/>
              <a:t>N different numbers is N!.</a:t>
            </a:r>
            <a:endParaRPr lang="en-US" dirty="0" smtClean="0"/>
          </a:p>
          <a:p>
            <a:r>
              <a:rPr lang="en-US" dirty="0" smtClean="0"/>
              <a:t>Show the different trees and the probability of each.</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24</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3</a:t>
            </a:fld>
            <a:endParaRPr lang="en-US" dirty="0"/>
          </a:p>
        </p:txBody>
      </p:sp>
      <p:pic>
        <p:nvPicPr>
          <p:cNvPr id="6" name="Picture 2" descr="weiss19-05"/>
          <p:cNvPicPr preferRelativeResize="0">
            <a:picLocks noChangeAspect="1" noChangeArrowheads="1"/>
          </p:cNvPicPr>
          <p:nvPr/>
        </p:nvPicPr>
        <p:blipFill>
          <a:blip r:embed="rId2" cstate="print"/>
          <a:srcRect/>
          <a:stretch>
            <a:fillRect/>
          </a:stretch>
        </p:blipFill>
        <p:spPr bwMode="auto">
          <a:xfrm>
            <a:off x="0" y="1219200"/>
            <a:ext cx="9144000" cy="4945943"/>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&amp; Efficiency</a:t>
            </a:r>
            <a:endParaRPr lang="en-US" dirty="0"/>
          </a:p>
        </p:txBody>
      </p:sp>
      <p:sp>
        <p:nvSpPr>
          <p:cNvPr id="3" name="Content Placeholder 2"/>
          <p:cNvSpPr>
            <a:spLocks noGrp="1"/>
          </p:cNvSpPr>
          <p:nvPr>
            <p:ph idx="1"/>
          </p:nvPr>
        </p:nvSpPr>
        <p:spPr/>
        <p:txBody>
          <a:bodyPr/>
          <a:lstStyle/>
          <a:p>
            <a:r>
              <a:rPr lang="en-US" dirty="0" smtClean="0"/>
              <a:t>Find(key), findMin(), findMax(), insert(newKey): The cost is proportional to the number of nodes along the search path (i.e., the </a:t>
            </a:r>
            <a:r>
              <a:rPr lang="en-US" i="1" dirty="0" smtClean="0"/>
              <a:t>height </a:t>
            </a:r>
            <a:r>
              <a:rPr lang="en-US" dirty="0" smtClean="0"/>
              <a:t>of the tree), typically </a:t>
            </a:r>
            <a:r>
              <a:rPr lang="en-US" b="1" dirty="0" smtClean="0"/>
              <a:t>O(logN)</a:t>
            </a:r>
            <a:r>
              <a:rPr lang="en-US" dirty="0" smtClean="0"/>
              <a:t>.</a:t>
            </a:r>
          </a:p>
          <a:p>
            <a:r>
              <a:rPr lang="en-US" dirty="0" smtClean="0"/>
              <a:t>The worst case scenario: When the input sequence is sorted,  the binary search tree is reduced to a linked list; the cost is </a:t>
            </a:r>
            <a:r>
              <a:rPr lang="en-US" b="1" dirty="0" smtClean="0"/>
              <a:t>O(N)</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914400"/>
          </a:xfrm>
        </p:spPr>
        <p:txBody>
          <a:bodyPr/>
          <a:lstStyle/>
          <a:p>
            <a:pPr>
              <a:buNone/>
            </a:pPr>
            <a:r>
              <a:rPr lang="en-US" dirty="0" smtClean="0"/>
              <a:t>The </a:t>
            </a:r>
            <a:r>
              <a:rPr lang="en-US" b="1" dirty="0" smtClean="0"/>
              <a:t>find( ) </a:t>
            </a:r>
            <a:r>
              <a:rPr lang="en-US" dirty="0" smtClean="0"/>
              <a:t>operation:</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5</a:t>
            </a:fld>
            <a:endParaRPr lang="en-US" dirty="0"/>
          </a:p>
        </p:txBody>
      </p:sp>
      <p:pic>
        <p:nvPicPr>
          <p:cNvPr id="6" name="Picture 2" descr="weiss19-08"/>
          <p:cNvPicPr preferRelativeResize="0">
            <a:picLocks noChangeAspect="1" noChangeArrowheads="1"/>
          </p:cNvPicPr>
          <p:nvPr/>
        </p:nvPicPr>
        <p:blipFill>
          <a:blip r:embed="rId2" cstate="print"/>
          <a:srcRect/>
          <a:stretch>
            <a:fillRect/>
          </a:stretch>
        </p:blipFill>
        <p:spPr bwMode="auto">
          <a:xfrm>
            <a:off x="76200" y="1207764"/>
            <a:ext cx="9047913" cy="52029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3733800"/>
          </a:xfrm>
        </p:spPr>
        <p:txBody>
          <a:bodyPr/>
          <a:lstStyle/>
          <a:p>
            <a:pPr>
              <a:buNone/>
            </a:pPr>
            <a:r>
              <a:rPr lang="en-US" dirty="0" smtClean="0"/>
              <a:t>The </a:t>
            </a:r>
            <a:r>
              <a:rPr lang="en-US" b="1" dirty="0" smtClean="0"/>
              <a:t>find( ) </a:t>
            </a:r>
            <a:r>
              <a:rPr lang="en-US" dirty="0" smtClean="0"/>
              <a:t>operation:</a:t>
            </a:r>
          </a:p>
          <a:p>
            <a:endParaRPr lang="en-US" dirty="0" smtClean="0"/>
          </a:p>
          <a:p>
            <a:r>
              <a:rPr lang="en-US" dirty="0" smtClean="0"/>
              <a:t>Exercise: Rewrite the find( ) method as a recursive method.</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85800"/>
          </a:xfrm>
        </p:spPr>
        <p:txBody>
          <a:bodyPr/>
          <a:lstStyle/>
          <a:p>
            <a:pPr>
              <a:buNone/>
            </a:pPr>
            <a:r>
              <a:rPr lang="en-US" dirty="0" smtClean="0"/>
              <a:t>The </a:t>
            </a:r>
            <a:r>
              <a:rPr lang="en-US" b="1" dirty="0" smtClean="0"/>
              <a:t>findMin( )</a:t>
            </a:r>
            <a:r>
              <a:rPr lang="en-US" dirty="0" smtClean="0"/>
              <a:t> &amp; </a:t>
            </a:r>
            <a:r>
              <a:rPr lang="en-US" b="1" dirty="0" smtClean="0"/>
              <a:t>findMax( ) </a:t>
            </a:r>
            <a:r>
              <a:rPr lang="en-US" dirty="0" smtClean="0"/>
              <a:t>operation:</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7</a:t>
            </a:fld>
            <a:endParaRPr lang="en-US" dirty="0"/>
          </a:p>
        </p:txBody>
      </p:sp>
      <p:pic>
        <p:nvPicPr>
          <p:cNvPr id="6" name="Picture 2" descr="weiss19-09"/>
          <p:cNvPicPr preferRelativeResize="0">
            <a:picLocks noChangeAspect="1" noChangeArrowheads="1"/>
          </p:cNvPicPr>
          <p:nvPr/>
        </p:nvPicPr>
        <p:blipFill>
          <a:blip r:embed="rId2" cstate="print"/>
          <a:srcRect/>
          <a:stretch>
            <a:fillRect/>
          </a:stretch>
        </p:blipFill>
        <p:spPr bwMode="auto">
          <a:xfrm>
            <a:off x="381000" y="1061206"/>
            <a:ext cx="8305800" cy="5779969"/>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lstStyle/>
          <a:p>
            <a:r>
              <a:rPr lang="en-US" dirty="0" smtClean="0"/>
              <a:t>Insert( )</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8</a:t>
            </a:fld>
            <a:endParaRPr lang="en-US" dirty="0"/>
          </a:p>
        </p:txBody>
      </p:sp>
      <p:pic>
        <p:nvPicPr>
          <p:cNvPr id="6" name="Picture 2" descr="weiss19-10"/>
          <p:cNvPicPr preferRelativeResize="0">
            <a:picLocks noChangeAspect="1" noChangeArrowheads="1"/>
          </p:cNvPicPr>
          <p:nvPr/>
        </p:nvPicPr>
        <p:blipFill>
          <a:blip r:embed="rId2" cstate="print"/>
          <a:srcRect/>
          <a:stretch>
            <a:fillRect/>
          </a:stretch>
        </p:blipFill>
        <p:spPr bwMode="auto">
          <a:xfrm>
            <a:off x="21523" y="1828800"/>
            <a:ext cx="9046277" cy="50292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lstStyle/>
          <a:p>
            <a:r>
              <a:rPr lang="en-US" dirty="0" smtClean="0"/>
              <a:t>Insert( )</a:t>
            </a:r>
            <a:endParaRPr lang="en-US" dirty="0"/>
          </a:p>
        </p:txBody>
      </p:sp>
      <p:sp>
        <p:nvSpPr>
          <p:cNvPr id="4" name="Footer Placeholder 3"/>
          <p:cNvSpPr>
            <a:spLocks noGrp="1"/>
          </p:cNvSpPr>
          <p:nvPr>
            <p:ph type="ftr" sz="quarter" idx="11"/>
          </p:nvPr>
        </p:nvSpPr>
        <p:spPr/>
        <p:txBody>
          <a:bodyPr/>
          <a:lstStyle/>
          <a:p>
            <a:r>
              <a:rPr lang="en-US" dirty="0" smtClean="0"/>
              <a:t>CSCI 3333 Data Structures</a:t>
            </a:r>
            <a:endParaRPr lang="en-US" dirty="0"/>
          </a:p>
        </p:txBody>
      </p:sp>
      <p:sp>
        <p:nvSpPr>
          <p:cNvPr id="5" name="Slide Number Placeholder 4"/>
          <p:cNvSpPr>
            <a:spLocks noGrp="1"/>
          </p:cNvSpPr>
          <p:nvPr>
            <p:ph type="sldNum" sz="quarter" idx="12"/>
          </p:nvPr>
        </p:nvSpPr>
        <p:spPr/>
        <p:txBody>
          <a:bodyPr/>
          <a:lstStyle/>
          <a:p>
            <a:fld id="{49719D0B-6E3B-40E4-877A-FAE04F02C714}" type="slidenum">
              <a:rPr lang="en-US" smtClean="0"/>
              <a:pPr/>
              <a:t>9</a:t>
            </a:fld>
            <a:endParaRPr lang="en-US" dirty="0"/>
          </a:p>
        </p:txBody>
      </p:sp>
      <p:pic>
        <p:nvPicPr>
          <p:cNvPr id="7" name="Picture 2" descr="weiss19-02"/>
          <p:cNvPicPr preferRelativeResize="0">
            <a:picLocks noChangeAspect="1" noChangeArrowheads="1"/>
          </p:cNvPicPr>
          <p:nvPr/>
        </p:nvPicPr>
        <p:blipFill>
          <a:blip r:embed="rId2" cstate="print"/>
          <a:srcRect/>
          <a:stretch>
            <a:fillRect/>
          </a:stretch>
        </p:blipFill>
        <p:spPr bwMode="auto">
          <a:xfrm>
            <a:off x="35625" y="2387600"/>
            <a:ext cx="9041259" cy="27940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6863</TotalTime>
  <Words>732</Words>
  <Application>Microsoft Office PowerPoint</Application>
  <PresentationFormat>On-screen Show (4:3)</PresentationFormat>
  <Paragraphs>99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Chapter 19 - basic definitions - order statistics ( findkth( ) ) - balanced binary search trees - Java implementations </vt:lpstr>
      <vt:lpstr>Binary Search Trees</vt:lpstr>
      <vt:lpstr>Slide 3</vt:lpstr>
      <vt:lpstr>Operations &amp; Efficiency</vt:lpstr>
      <vt:lpstr>Slide 5</vt:lpstr>
      <vt:lpstr>Slide 6</vt:lpstr>
      <vt:lpstr>Slide 7</vt:lpstr>
      <vt:lpstr>Insert( )</vt:lpstr>
      <vt:lpstr>Insert( )</vt:lpstr>
      <vt:lpstr>Insert( )</vt:lpstr>
      <vt:lpstr>Operations &amp; Efficiency</vt:lpstr>
      <vt:lpstr>Remove( ) / Delete( )</vt:lpstr>
      <vt:lpstr>Remove( ) / Delete( )</vt:lpstr>
      <vt:lpstr>Remove( ) / Delete( )</vt:lpstr>
      <vt:lpstr>Order statistics: Find the kth smallest element</vt:lpstr>
      <vt:lpstr>Order statistics</vt:lpstr>
      <vt:lpstr>Order statistics</vt:lpstr>
      <vt:lpstr>Order statistics</vt:lpstr>
      <vt:lpstr>Order statistics</vt:lpstr>
      <vt:lpstr>Order statistics</vt:lpstr>
      <vt:lpstr>Analysis of binary search tree operations</vt:lpstr>
      <vt:lpstr>Construction of Trees out of randomly selected numbers</vt:lpstr>
      <vt:lpstr>Construction of Trees out of randomly selected numbers</vt:lpstr>
      <vt:lpstr>Construction of Trees out of randomly selected numbers</vt:lpstr>
    </vt:vector>
  </TitlesOfParts>
  <Company>UHCL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Yang, T. Andrew</dc:creator>
  <cp:lastModifiedBy>Yang, T. Andrew</cp:lastModifiedBy>
  <cp:revision>662</cp:revision>
  <dcterms:created xsi:type="dcterms:W3CDTF">2011-01-18T01:12:11Z</dcterms:created>
  <dcterms:modified xsi:type="dcterms:W3CDTF">2011-03-29T14:53:06Z</dcterms:modified>
</cp:coreProperties>
</file>