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7" r:id="rId2"/>
    <p:sldId id="353" r:id="rId3"/>
    <p:sldId id="446" r:id="rId4"/>
    <p:sldId id="447" r:id="rId5"/>
    <p:sldId id="448" r:id="rId6"/>
    <p:sldId id="449" r:id="rId7"/>
    <p:sldId id="450" r:id="rId8"/>
    <p:sldId id="494" r:id="rId9"/>
    <p:sldId id="491" r:id="rId10"/>
    <p:sldId id="492" r:id="rId11"/>
    <p:sldId id="493" r:id="rId12"/>
    <p:sldId id="451" r:id="rId13"/>
    <p:sldId id="452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70" r:id="rId29"/>
    <p:sldId id="471" r:id="rId30"/>
    <p:sldId id="453" r:id="rId31"/>
    <p:sldId id="454" r:id="rId32"/>
    <p:sldId id="472" r:id="rId33"/>
    <p:sldId id="473" r:id="rId34"/>
    <p:sldId id="474" r:id="rId35"/>
    <p:sldId id="475" r:id="rId36"/>
    <p:sldId id="476" r:id="rId37"/>
    <p:sldId id="477" r:id="rId38"/>
    <p:sldId id="425" r:id="rId39"/>
    <p:sldId id="478" r:id="rId40"/>
    <p:sldId id="479" r:id="rId41"/>
    <p:sldId id="480" r:id="rId42"/>
    <p:sldId id="481" r:id="rId43"/>
    <p:sldId id="482" r:id="rId44"/>
    <p:sldId id="483" r:id="rId45"/>
    <p:sldId id="484" r:id="rId46"/>
    <p:sldId id="486" r:id="rId47"/>
    <p:sldId id="487" r:id="rId48"/>
    <p:sldId id="488" r:id="rId49"/>
    <p:sldId id="469" r:id="rId50"/>
    <p:sldId id="489" r:id="rId51"/>
    <p:sldId id="485" r:id="rId52"/>
    <p:sldId id="49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06E8A"/>
    <a:srgbClr val="007DD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88540" autoAdjust="0"/>
  </p:normalViewPr>
  <p:slideViewPr>
    <p:cSldViewPr>
      <p:cViewPr varScale="1">
        <p:scale>
          <a:sx n="64" d="100"/>
          <a:sy n="64" d="100"/>
        </p:scale>
        <p:origin x="-99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6D00-C195-4285-89CF-6834958B9E55}" type="datetimeFigureOut">
              <a:rPr lang="en-US" smtClean="0"/>
              <a:pPr/>
              <a:t>7/19/2011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981A-1D11-46AB-B6CE-DC9E31F2ED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oracle.com/javase/tutorial/java/javaOO/accesscontrol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oracle.com/javase/tutorial/java/javaOO/annotation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bjectmentor.com/resources/articles/umlClassDiagram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752600"/>
            <a:ext cx="7391400" cy="1828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More on Object-Oriented Programming: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Inheritance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800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Based on slides from Deitel &amp; Associates, Inc.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 Revised by T. A. Yang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</a:rPr>
              <a:t>Example System Models</a:t>
            </a:r>
            <a:endParaRPr lang="en-US" sz="4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48892"/>
            <a:ext cx="7239000" cy="599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</a:rPr>
              <a:t>Example System Models (cont.)</a:t>
            </a:r>
            <a:endParaRPr lang="en-US" sz="4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812017"/>
            <a:ext cx="7086600" cy="604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0"/>
            <a:ext cx="6586537" cy="354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457200" y="53340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inheritance hierarchy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Fig. 9.2 shows a sample university community class hierarchy (aka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inheritance hierarchy).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Each arrow in the hierarchy represents an 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is-a relationship.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Follow the arrows upward in the class hierarchy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Employee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CommunityMember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Teacher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Faculty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member.”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392826"/>
            <a:ext cx="297180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Starting from the bottom, you can follow the arrows and apply the </a:t>
            </a:r>
            <a:r>
              <a:rPr lang="en-US" sz="2300" i="1" dirty="0" smtClean="0">
                <a:solidFill>
                  <a:srgbClr val="0000FF"/>
                </a:solidFill>
                <a:latin typeface="Times New Roman" pitchFamily="18" charset="0"/>
              </a:rPr>
              <a:t>is-a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relationship up to the topmost superclass.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219200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Objects of all classes that extend a common superclass can be treated as objects of that superclass.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Overriding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methods in superclasses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subclass can inherit methods that it does not need or should not have.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Even when a superclass method is appropriate for a subclass, that subclass often needs a customized version of the method.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subclass can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override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(redefine) the superclass method with an appropriate implementation.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Q: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When both the subclass and the superclass have methods with the same signature, which one will be called?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24B5A1"/>
                </a:solidFill>
                <a:latin typeface="Arial"/>
              </a:rPr>
              <a:t>9.3  </a:t>
            </a:r>
            <a:r>
              <a:rPr lang="en-US" sz="4000" dirty="0" smtClean="0">
                <a:solidFill>
                  <a:srgbClr val="3380E6"/>
                </a:solidFill>
                <a:latin typeface="Lucida Console"/>
              </a:rPr>
              <a:t>protected</a:t>
            </a:r>
            <a:r>
              <a:rPr lang="en-US" sz="4000" dirty="0" smtClean="0">
                <a:solidFill>
                  <a:srgbClr val="3380E6"/>
                </a:solidFill>
                <a:latin typeface="Arial"/>
              </a:rPr>
              <a:t> Members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676400"/>
            <a:ext cx="8229600" cy="433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class’s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public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members are accessible wherever the program has a reference to an object of that class or one of its subclasses.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class’s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members are accessible only within the class itself.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protected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access is an intermediate level of access between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public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class’s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members can be accessed by members of that class itself, by members of its subclasses, and by members of other classes in the same package.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members also have package access.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public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superclass members retain their original access modifier when they become members of the subclass.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68" y="1347850"/>
            <a:ext cx="8489982" cy="525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latin typeface="Arial"/>
              </a:rPr>
              <a:t>Source: </a:t>
            </a:r>
            <a:r>
              <a:rPr lang="en-US" sz="1800" dirty="0" smtClean="0">
                <a:solidFill>
                  <a:srgbClr val="3380E6"/>
                </a:solidFill>
                <a:latin typeface="Arial"/>
                <a:hlinkClick r:id="rId3"/>
              </a:rPr>
              <a:t>http://download.oracle.com/javase/tutorial/java/javaOO/accesscontrol.html</a:t>
            </a:r>
            <a:endParaRPr lang="en-US" sz="2400" dirty="0" smtClean="0">
              <a:solidFill>
                <a:srgbClr val="3380E6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76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class’s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members are hidden in its subclasses.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They can be accessed only through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public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methods inherited from the superclass.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Subclass methods can refer to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public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members inherited from the superclass simply by using the member names.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a subclass method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overrides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 inherited superclass method, the superclass method can be accessed from the subclass by preceding the superclass method name with keyword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super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a dot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separator.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09650"/>
            <a:ext cx="61150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81400"/>
            <a:ext cx="63627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59D9B3"/>
                </a:solidFill>
                <a:latin typeface="Arial"/>
              </a:rPr>
              <a:t>9.4.1 </a:t>
            </a: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Creating and Using a </a:t>
            </a:r>
            <a:r>
              <a:rPr lang="en-US" sz="3200" dirty="0" smtClean="0">
                <a:solidFill>
                  <a:srgbClr val="33B38C"/>
                </a:solidFill>
                <a:latin typeface="Lucida Console"/>
              </a:rPr>
              <a:t>CommissionEmployee</a:t>
            </a: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 Class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676400"/>
            <a:ext cx="8229600" cy="433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Inheritance hierarchy containing types of employees in a company’s payroll application:</a:t>
            </a:r>
          </a:p>
          <a:p>
            <a:pPr marL="801688" lvl="1" indent="-344488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Commission employees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are paid a percentage of their sales</a:t>
            </a:r>
          </a:p>
          <a:p>
            <a:pPr marL="801688" lvl="1" indent="-344488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Base-salaried commission employees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receive a base salary plus a percentage of their sales.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Fig. 9.4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extends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class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Object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(from package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java.lang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you don’t explicitly specify which class a new class extends, the class extends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Object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implicitly.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950" y="685800"/>
            <a:ext cx="568424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57200" y="5105400"/>
            <a:ext cx="79248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Exercise: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Draw a UML class diagram to show the design of the </a:t>
            </a:r>
            <a:r>
              <a:rPr kumimoji="0" lang="en-US" sz="200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CommissionEmployee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class.</a:t>
            </a:r>
          </a:p>
          <a:p>
            <a:pPr marL="344488" indent="-344488">
              <a:buFont typeface="Arial" pitchFamily="34" charset="0"/>
              <a:buChar char="•"/>
            </a:pPr>
            <a:endParaRPr kumimoji="0" lang="en-US" sz="90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556404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Constructors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are not inherited.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first task of 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subclass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constructor is to call its direct superclass’s constructor explicitly or implicitly.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Ensures that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instance variables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inherited from the superclass are initialized properly.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the code does not include an explicit call to the superclass constructor, Java implicitly calls the superclass’s default or no-argument constructor.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class’s default constructor calls the superclass’s default or no-argument constructor.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7620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override a superclass method, 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subclass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must declare a method with the same signature as the superclass method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LucidaSansTypewriter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@Override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annotation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Indicates that a method should override a superclass method with the same signature.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it does not, a compilation error occurs.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214568"/>
            <a:ext cx="8153400" cy="32624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00FF"/>
                </a:solidFill>
              </a:rPr>
              <a:t>Annotations</a:t>
            </a:r>
            <a:r>
              <a:rPr lang="en-US" sz="2000" dirty="0" smtClean="0"/>
              <a:t> provide data about a program that is not part of the program itself. They have no direct effect on the operation of the code they annotate.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000" dirty="0" smtClean="0"/>
              <a:t>Annotations have a number of uses, among them: </a:t>
            </a:r>
          </a:p>
          <a:p>
            <a:pPr marL="682625" lvl="1" indent="-225425">
              <a:buFont typeface="Wingdings" pitchFamily="2" charset="2"/>
              <a:buChar char="ü"/>
            </a:pPr>
            <a:r>
              <a:rPr lang="en-US" b="1" dirty="0" smtClean="0"/>
              <a:t>Information for the compiler</a:t>
            </a:r>
            <a:r>
              <a:rPr lang="en-US" dirty="0" smtClean="0"/>
              <a:t> — Annotations can be used by the compiler to detect errors or suppress warnings.</a:t>
            </a:r>
          </a:p>
          <a:p>
            <a:pPr marL="682625" lvl="1" indent="-225425">
              <a:buFont typeface="Wingdings" pitchFamily="2" charset="2"/>
              <a:buChar char="ü"/>
            </a:pPr>
            <a:r>
              <a:rPr lang="en-US" b="1" dirty="0" smtClean="0"/>
              <a:t>Compiler-time and deployment-time processing</a:t>
            </a:r>
            <a:r>
              <a:rPr lang="en-US" dirty="0" smtClean="0"/>
              <a:t> — Software tools can process annotation information to generate code, XML files, and so forth.</a:t>
            </a:r>
          </a:p>
          <a:p>
            <a:pPr marL="682625" lvl="1" indent="-225425">
              <a:buFont typeface="Wingdings" pitchFamily="2" charset="2"/>
              <a:buChar char="ü"/>
            </a:pPr>
            <a:r>
              <a:rPr lang="en-US" b="1" dirty="0" smtClean="0"/>
              <a:t>Runtime processing</a:t>
            </a:r>
            <a:r>
              <a:rPr lang="en-US" dirty="0" smtClean="0"/>
              <a:t> — Some annotations are available to be examined at runtime. </a:t>
            </a:r>
          </a:p>
          <a:p>
            <a:pPr marL="225425" indent="-225425"/>
            <a:r>
              <a:rPr lang="en-US" dirty="0" smtClean="0"/>
              <a:t>From: </a:t>
            </a:r>
            <a:r>
              <a:rPr lang="en-US" dirty="0" smtClean="0">
                <a:hlinkClick r:id="rId2"/>
              </a:rPr>
              <a:t>http://download.oracle.com/javase/tutorial/java/javaOO/annotations.html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32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71875"/>
            <a:ext cx="64198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56" y="762000"/>
            <a:ext cx="6967207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59D9B3"/>
                </a:solidFill>
                <a:latin typeface="Arial"/>
              </a:rPr>
              <a:t>9.4.2 </a:t>
            </a:r>
            <a:r>
              <a:rPr lang="en-US" sz="3200" b="1" dirty="0" smtClean="0">
                <a:solidFill>
                  <a:srgbClr val="33B38C"/>
                </a:solidFill>
                <a:latin typeface="Goudy Sans Medium"/>
              </a:rPr>
              <a:t>Creating and Using a </a:t>
            </a:r>
            <a:br>
              <a:rPr lang="en-US" sz="3200" b="1" dirty="0" smtClean="0">
                <a:solidFill>
                  <a:srgbClr val="33B38C"/>
                </a:solidFill>
                <a:latin typeface="Goudy Sans Medium"/>
              </a:rPr>
            </a:br>
            <a:r>
              <a:rPr lang="en-US" sz="3200" b="1" dirty="0" smtClean="0">
                <a:solidFill>
                  <a:srgbClr val="33B38C"/>
                </a:solidFill>
                <a:latin typeface="Lucida Console"/>
              </a:rPr>
              <a:t>BasePlusCommissionEmployee</a:t>
            </a:r>
            <a:r>
              <a:rPr lang="en-US" sz="3200" b="1" dirty="0" smtClean="0">
                <a:solidFill>
                  <a:srgbClr val="33B38C"/>
                </a:solidFill>
                <a:latin typeface="Goudy Sans Medium"/>
              </a:rPr>
              <a:t> Class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993900"/>
            <a:ext cx="8229600" cy="433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BasePlusCommissionEmployee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Fig. 9.6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contains a first name, last name, social security number, gross sales amount, commission rate and base salary.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 but the base salary are in common with class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BasePlusCommissionEmployee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public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services include a constructor, and methods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earnings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toString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get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for each instance variable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Most of these are in common with class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533400"/>
            <a:ext cx="8229600" cy="1828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Observations:</a:t>
            </a:r>
          </a:p>
          <a:p>
            <a:pPr marL="800100" lvl="1" indent="-342900">
              <a:spcBef>
                <a:spcPct val="20000"/>
              </a:spcBef>
              <a:buFont typeface="Times New Roman" pitchFamily="18" charset="0"/>
              <a:buChar char="−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Although Class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BasePlusCommissionEmployee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(Fig. 9.6) shares many common features as the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CommissionEmployee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class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(Fig. 9.4), it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does not specify “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extends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Lucida Console" pitchFamily="49" charset="0"/>
              </a:rPr>
              <a:t>CommissionEmployee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 .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 implicitly extends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Object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3400" y="27432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Much 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BasePlusCommissionEmployee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’s code is similar, or identical, to that 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instance variables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firstName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lastName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methods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setFirstName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getFirstName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setLastName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getLastName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are identical.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Both classes also contain corresponding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get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set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methods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constructors are almost identical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BasePlusCommissionEmployee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’s constructor also sets the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base-Salary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toString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methods are nearly identical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BasePlusCommissionEmployee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’s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toString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also outputs instance variable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baseSalary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81000" y="533400"/>
            <a:ext cx="8382000" cy="3014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code was literally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copied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pasted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into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BasePlusCommissionEmployee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then modified to include a base salary and methods that manipulate the base salary.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“copy-and-paste” approach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often error prone and time consuming.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 spreads copies of the same code throughout a system, creating 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code-maintenance nightmare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Ripple effect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of software maintenance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66262"/>
            <a:ext cx="6858000" cy="263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630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/>
              </a:rPr>
              <a:t>9.4.3 </a:t>
            </a:r>
            <a:r>
              <a:rPr lang="en-US" sz="2800" dirty="0" smtClean="0">
                <a:solidFill>
                  <a:srgbClr val="0000FF"/>
                </a:solidFill>
                <a:latin typeface="Goudy Sans Medium"/>
              </a:rPr>
              <a:t>Creating a </a:t>
            </a:r>
            <a:r>
              <a:rPr lang="en-US" sz="2800" dirty="0" smtClean="0">
                <a:solidFill>
                  <a:srgbClr val="0000FF"/>
                </a:solidFill>
                <a:latin typeface="Lucida Console"/>
              </a:rPr>
              <a:t>CommissionEmployee</a:t>
            </a:r>
            <a:r>
              <a:rPr lang="en-US" sz="2800" dirty="0" smtClean="0">
                <a:solidFill>
                  <a:srgbClr val="0000FF"/>
                </a:solidFill>
                <a:latin typeface="Goudy Sans Medium"/>
              </a:rPr>
              <a:t> and </a:t>
            </a:r>
            <a:r>
              <a:rPr lang="en-US" sz="2800" dirty="0" smtClean="0">
                <a:solidFill>
                  <a:srgbClr val="0000FF"/>
                </a:solidFill>
                <a:latin typeface="Lucida Console"/>
              </a:rPr>
              <a:t>BasePlusCommissionEmployee</a:t>
            </a:r>
            <a:r>
              <a:rPr lang="en-US" sz="2800" dirty="0" smtClean="0">
                <a:solidFill>
                  <a:srgbClr val="0000FF"/>
                </a:solidFill>
                <a:latin typeface="Goudy Sans Medium"/>
              </a:rPr>
              <a:t> Inheritance Hierarchy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21336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BasePlusCommissionEmployee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class extends class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BasePlusCommissionEmployee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object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Subclass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BasePlusCommissionEmployee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inherits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’s instance variables and methods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Only the superclass’s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public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members are directly accessible in the subclass. </a:t>
            </a: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05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BasePlusCommissionEmployee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has an instance variable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baseSalary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325" y="1600200"/>
            <a:ext cx="7224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762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Arial"/>
              </a:rPr>
              <a:t>Fig. 9.8: </a:t>
            </a:r>
            <a:r>
              <a:rPr lang="en-US" sz="2400" dirty="0" smtClean="0">
                <a:latin typeface="Lucida Console"/>
              </a:rPr>
              <a:t>BasePlusCommissionEmployee.java</a:t>
            </a:r>
            <a:endParaRPr lang="en-US" sz="2400" dirty="0" smtClean="0">
              <a:latin typeface="Goudy Sans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242524" cy="635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871" y="990600"/>
            <a:ext cx="7632294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316" y="381000"/>
            <a:ext cx="749968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33400" y="1524000"/>
            <a:ext cx="8229600" cy="4068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Issues: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Compilation errors occur when the subclass attempts to access the superclass’s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instance variables.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Lesson learned: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These lines could have used appropriate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get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methods to retrieve the values of the superclass’s instance variables.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Each subclass constructor must implicitly or explicitly call its superclass constructor to initialize the instance variables inherited from the superclass.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Superclass constructor call syntax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— keyword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super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followed by a set of parentheses containing the superclass constructor arguments.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Must be the first statement in the subclass constructor’s body.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the subclass constructor did not invoke the superclass’s constructor explicitly, Java would attempt to invoke the superclass’s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no-argument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default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constructor.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Issue: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does not have such a constructor, so the compiler would issue an error.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59D9B3"/>
                </a:solidFill>
                <a:latin typeface="Arial"/>
              </a:rPr>
              <a:t>9.4.4 </a:t>
            </a:r>
            <a:r>
              <a:rPr lang="en-US" sz="2800" dirty="0" smtClean="0">
                <a:solidFill>
                  <a:srgbClr val="33B38C"/>
                </a:solidFill>
                <a:latin typeface="Lucida Console"/>
              </a:rPr>
              <a:t>CommissionEmployee</a:t>
            </a:r>
            <a:r>
              <a:rPr lang="en-US" sz="2800" dirty="0" smtClean="0">
                <a:solidFill>
                  <a:srgbClr val="33B38C"/>
                </a:solidFill>
                <a:latin typeface="Goudy Sans Medium"/>
              </a:rPr>
              <a:t> and </a:t>
            </a:r>
            <a:r>
              <a:rPr lang="en-US" sz="2800" dirty="0" smtClean="0">
                <a:solidFill>
                  <a:srgbClr val="33B38C"/>
                </a:solidFill>
                <a:latin typeface="Lucida Console"/>
              </a:rPr>
              <a:t>BasePlusCommissionEmployee</a:t>
            </a:r>
            <a:r>
              <a:rPr lang="en-US" sz="2800" dirty="0" smtClean="0">
                <a:solidFill>
                  <a:srgbClr val="33B38C"/>
                </a:solidFill>
                <a:latin typeface="Goudy Sans Medium"/>
              </a:rPr>
              <a:t> Inheritance Hierarchy Using </a:t>
            </a:r>
            <a:r>
              <a:rPr lang="en-US" sz="2800" dirty="0" smtClean="0">
                <a:solidFill>
                  <a:srgbClr val="33B38C"/>
                </a:solidFill>
                <a:latin typeface="Lucida Console"/>
              </a:rPr>
              <a:t>protected</a:t>
            </a:r>
            <a:r>
              <a:rPr lang="en-US" sz="2800" dirty="0" smtClean="0">
                <a:solidFill>
                  <a:srgbClr val="33B38C"/>
                </a:solidFill>
                <a:latin typeface="Goudy Sans Medium"/>
              </a:rPr>
              <a:t> Instance Variables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236220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enable a subclass to directly access superclass instance variables, we can declare those members as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the superclass.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New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class modified only lines 6–10 of Fig. 9.4 as follows: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protected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String firstName;                              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String lastName;                               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String socialSecurityNumber;                   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double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grossSales;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    </a:t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double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commissionRate;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With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instance variables, the subclass gets access to the instance variables, but classes that are not subclasses and classes that are not in the same package cannot access these variables directly.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295400"/>
            <a:ext cx="83820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BasePlusCommissionEmployee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Fig. 9.9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extends the new version of class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with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instance variables.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These variables are now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members 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BasePlusCommissionEmployee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−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another class extends this version of class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BasePlusCommissionEmployee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the new subclass also can access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members.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source code in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Fig. 9.9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(51 lines) is considerably shorter than that in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Fig. 9.6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(128 lines).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Most of the functionality is now inherited from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CommissionEmployee.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There is now only one copy of the functionality.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Code is easier to maintain, modify and debug — the code related to a commission employee exists only in class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2057400"/>
            <a:ext cx="8229600" cy="394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Inheriting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instance variables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slightly increases performance, because we can directly access the variables in the subclass without incurring the overhead of a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set or get method call.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most cases, it’s better to use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instance variables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encourage proper software engineering, and leave code optimization issues to the compiler.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Code will be easier to maintain, modify and debug.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762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protected 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versus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private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instance variables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2133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instance variables creates several potential problems.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subclass object can set an inherited variable’s value directly without using a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set method.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subclass object can assign an invalid value to the variable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Subclass methods are more likely to be written so that they depend on the superclass’s data implementation.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Subclasses should depend only on the superclass services and not on the superclass data implementation.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6096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Software Maintenance Issues with using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protected 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instance variables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With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instance variables in the superclass, we may need to modify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 the subclasses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the superclass if the superclass implementation changes.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Such software is said to be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fragile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brittle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because a small change in the superclass can “break” subclass implementation.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With good object-oriented programming practice, you should be able to change the superclass implementation while still providing the same services to the subclasses (thus without the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need to revise each and every subclass)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Another issue: A class’s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members are visible to all classes in the same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package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as the class containing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protected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members — this is not always desirable.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79704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14600"/>
            <a:ext cx="6324600" cy="164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1" y="4419600"/>
            <a:ext cx="6476999" cy="190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00FF"/>
                </a:solidFill>
                <a:latin typeface="Arial"/>
              </a:rPr>
              <a:t>9.4.5 </a:t>
            </a:r>
            <a:r>
              <a:rPr lang="en-US" sz="2800" dirty="0" smtClean="0">
                <a:solidFill>
                  <a:srgbClr val="0000FF"/>
                </a:solidFill>
                <a:latin typeface="Lucida Console"/>
              </a:rPr>
              <a:t>CommissionEmployee</a:t>
            </a:r>
            <a:r>
              <a:rPr lang="en-US" sz="2800" dirty="0" smtClean="0">
                <a:solidFill>
                  <a:srgbClr val="0000FF"/>
                </a:solidFill>
                <a:latin typeface="Goudy Sans Medium"/>
              </a:rPr>
              <a:t> and </a:t>
            </a:r>
            <a:r>
              <a:rPr lang="en-US" sz="2800" dirty="0" smtClean="0">
                <a:solidFill>
                  <a:srgbClr val="0000FF"/>
                </a:solidFill>
                <a:latin typeface="Lucida Console"/>
              </a:rPr>
              <a:t>BasePlusCommissionEmployee</a:t>
            </a:r>
            <a:r>
              <a:rPr lang="en-US" sz="2800" dirty="0" smtClean="0">
                <a:solidFill>
                  <a:srgbClr val="0000FF"/>
                </a:solidFill>
                <a:latin typeface="Goudy Sans Medium"/>
              </a:rPr>
              <a:t> Inheritance Hierarchy Using </a:t>
            </a:r>
            <a:r>
              <a:rPr lang="en-US" sz="2800" dirty="0" smtClean="0">
                <a:solidFill>
                  <a:srgbClr val="0000FF"/>
                </a:solidFill>
                <a:latin typeface="Lucida Console"/>
              </a:rPr>
              <a:t>private</a:t>
            </a:r>
            <a:r>
              <a:rPr lang="en-US" sz="2800" dirty="0" smtClean="0">
                <a:solidFill>
                  <a:srgbClr val="0000FF"/>
                </a:solidFill>
                <a:latin typeface="Goudy Sans Medium"/>
              </a:rPr>
              <a:t> Instance Variables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0" y="21336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Hierarchy reengineered using good software engineering practices.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Fig. 9.10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declares instance variables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firstName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lastName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socialSecurityNumber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grossSales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commissionRate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provides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public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for manipulating these values.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24B5A1"/>
                </a:solidFill>
                <a:latin typeface="Arial"/>
              </a:rPr>
              <a:t>9.1  </a:t>
            </a:r>
            <a:r>
              <a:rPr lang="en-US" sz="4000" dirty="0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676400"/>
            <a:ext cx="8229600" cy="433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Inheritance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form of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software reuse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which a new class is created by absorbing an existing class’s members and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typically tailoring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them with new or modified capabilities.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Benefits: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rgbClr val="000000"/>
                </a:solidFill>
                <a:latin typeface="Times New Roman" pitchFamily="18" charset="0"/>
              </a:rPr>
              <a:t>Efficient software development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 save time during program development by basing new classes on existing proven and debugged high-quality software. 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rgbClr val="000000"/>
                </a:solidFill>
                <a:latin typeface="Times New Roman" pitchFamily="18" charset="0"/>
              </a:rPr>
              <a:t>Effective software maintenance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Increases the likelihood that a system will be maintained effectively.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219200"/>
            <a:ext cx="8229600" cy="478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earnings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toString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use the class’s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get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methods to obtain the values of its instance variables.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we decide to change the internal representation of the data (e.g., variable names) only the bodies of the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get and set methods that directly manipulate the instance variables will need to change.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These changes occur solely within the superclass — no changes to the subclass are needed.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Localizing the effects of changes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like this is a good software engineering practice.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Subclass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BasePlusCommissionEmployee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Fig. 9.11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 inherits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Commission-Employee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’s non-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methods and can access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superclass members via those methods.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81000" y="457200"/>
            <a:ext cx="8458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BasePlusCommissionEmployee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(Fig. 9.11) has several changes that distinguish it from Fig. 9.9.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earnings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toString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each invoke their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superclass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versions and do not access instance variables directly.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7435776" cy="44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14288"/>
            <a:ext cx="69627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478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earnings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overrides class the superclass’s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earnings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new version calls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earnings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 with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super.earnings()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Obtains the earnings based on commission alone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Placing the keyword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super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a dot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separator before the superclass method name invokes the superclass version of an overridden method.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Good software engineering practice: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a method performs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the actions needed by another method, call that method rather than duplicate its code.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4051300"/>
            <a:ext cx="8229600" cy="2273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Another example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reuse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BasePlusCommissionEmployee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toString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 overrides class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toString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method. 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new version creates part of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String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representation by calling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CommissionEmployee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toString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 with the expression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super.toString()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18036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24B5A1"/>
                </a:solidFill>
                <a:latin typeface="Arial"/>
              </a:rPr>
              <a:t>9.5  </a:t>
            </a:r>
            <a:r>
              <a:rPr lang="en-US" sz="4000" dirty="0" smtClean="0">
                <a:solidFill>
                  <a:srgbClr val="3380E6"/>
                </a:solidFill>
                <a:latin typeface="Arial"/>
              </a:rPr>
              <a:t>Constructors in Subclasses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676400"/>
            <a:ext cx="8229600" cy="433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Instantiating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subclass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object begins 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chain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constructor calls.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subclass constructor, before performing its own tasks, invokes its direct superclass’s constructor.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the superclass is derived from another class, the superclass constructor invokes the constructor of the next class up the hierarchy, and so 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last constructor called in the chain is always class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Object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’s constructor.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Original subclass constructor’s body finishes executing last.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Each superclass’s constructor manipulates that superclass’s instance variables that the subclass object inherits.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4B5A1"/>
                </a:solidFill>
                <a:latin typeface="Arial"/>
              </a:rPr>
              <a:t>9.6  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Software Engineering with </a:t>
            </a:r>
            <a:r>
              <a:rPr lang="en-US" sz="3600" b="1" dirty="0" smtClean="0">
                <a:solidFill>
                  <a:srgbClr val="3380E6"/>
                </a:solidFill>
                <a:latin typeface="Arial"/>
              </a:rPr>
              <a:t>Inheritance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981200"/>
            <a:ext cx="8229600" cy="4025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you extend a class, the new class inherits the superclass’s members — though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private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superclass members are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hidden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the new class.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can customize the new class to meet your needs by including additional members and by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overriding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superclass members.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Doing this does not require the subclass programmer to change (or even have access to) the superclass’s source code.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simply requires access to the superclass’s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.class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file.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779" y="1676400"/>
            <a:ext cx="6574221" cy="227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3380E6"/>
                </a:solidFill>
                <a:latin typeface="Arial"/>
              </a:rPr>
              <a:t>Object-Oriented Design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 </a:t>
            </a:r>
            <a:br>
              <a:rPr lang="en-US" sz="3200" dirty="0" smtClean="0">
                <a:solidFill>
                  <a:srgbClr val="3380E6"/>
                </a:solidFill>
                <a:latin typeface="Arial"/>
              </a:rPr>
            </a:b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and </a:t>
            </a:r>
            <a:r>
              <a:rPr lang="en-US" sz="3200" i="1" dirty="0" smtClean="0">
                <a:solidFill>
                  <a:srgbClr val="3380E6"/>
                </a:solidFill>
                <a:latin typeface="Arial"/>
              </a:rPr>
              <a:t>Inheritance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3200400"/>
            <a:ext cx="8229600" cy="3048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 the question is: </a:t>
            </a:r>
            <a:r>
              <a:rPr lang="en-US" sz="2800" dirty="0" smtClean="0">
                <a:solidFill>
                  <a:srgbClr val="3380E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3380E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3380E6"/>
                </a:solidFill>
                <a:latin typeface="Times New Roman" pitchFamily="18" charset="0"/>
                <a:cs typeface="Times New Roman" pitchFamily="18" charset="0"/>
              </a:rPr>
              <a:t>To inherit or not to inherit?</a:t>
            </a:r>
            <a:br>
              <a:rPr lang="en-US" sz="2800" b="1" dirty="0" smtClean="0">
                <a:solidFill>
                  <a:srgbClr val="3380E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3380E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3380E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challenge: </a:t>
            </a:r>
            <a:r>
              <a:rPr lang="en-US" sz="2800" dirty="0" smtClean="0">
                <a:solidFill>
                  <a:srgbClr val="3380E6"/>
                </a:solidFill>
                <a:latin typeface="Times New Roman" pitchFamily="18" charset="0"/>
                <a:cs typeface="Times New Roman" pitchFamily="18" charset="0"/>
              </a:rPr>
              <a:t>Designing an object-oriented software system that benefits from software reuse via inheritance without the drawbacks of class proliferation.</a:t>
            </a:r>
            <a:endParaRPr lang="en-US" sz="2800" i="1" dirty="0" smtClean="0">
              <a:solidFill>
                <a:srgbClr val="3380E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3436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371600"/>
            <a:ext cx="7924800" cy="426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Exercise: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Object-Oriented Design</a:t>
            </a:r>
          </a:p>
          <a:p>
            <a:pPr marL="344488"/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4488"/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Show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the design of an Java application with the following classes: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Person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Employee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Customer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CommissionEmployee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BasePlusCommissionEmployee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4488"/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4488"/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How would the inheritance hierarchy look like? </a:t>
            </a:r>
          </a:p>
          <a:p>
            <a:pPr marL="344488"/>
            <a:r>
              <a:rPr lang="en-US" sz="2400" baseline="0" dirty="0" smtClean="0">
                <a:solidFill>
                  <a:srgbClr val="000000"/>
                </a:solidFill>
                <a:latin typeface="Times New Roman" pitchFamily="18" charset="0"/>
              </a:rPr>
              <a:t>How would the UML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class diagram (with associations) look like?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Inheritance (cont.)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creating a class, rather than declaring completely new members, you can designate that the new class should inherit the members of an existing class.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Existing class is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superclass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New class is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subclass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Each subclass can be a superclass of future subclasses.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subclass can add its own fields and methods.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subclass is more specific than its superclass and represents a more specialized group of objects.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subclass exhibits the behaviors of its superclass and can add behaviors that are specific to the subclass.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is why inheritance is sometimes referred to as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specialization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24B5A1"/>
                </a:solidFill>
                <a:latin typeface="Arial"/>
              </a:rPr>
              <a:t>9.7  The </a:t>
            </a:r>
            <a:r>
              <a:rPr lang="en-US" sz="4000" dirty="0" smtClean="0">
                <a:solidFill>
                  <a:srgbClr val="3380E6"/>
                </a:solidFill>
                <a:latin typeface="Lucida Console"/>
              </a:rPr>
              <a:t>Object</a:t>
            </a:r>
            <a:r>
              <a:rPr lang="en-US" sz="4000" dirty="0" smtClean="0">
                <a:solidFill>
                  <a:srgbClr val="3380E6"/>
                </a:solidFill>
                <a:latin typeface="Arial"/>
              </a:rPr>
              <a:t> </a:t>
            </a:r>
            <a:r>
              <a:rPr lang="en-US" sz="4000" dirty="0" smtClean="0">
                <a:solidFill>
                  <a:srgbClr val="24B5A1"/>
                </a:solidFill>
                <a:latin typeface="Arial"/>
              </a:rPr>
              <a:t>Class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219200"/>
            <a:ext cx="8382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classes in Java inherit directly or indirectly from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Object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so its 11 methods are inherited by all other classes.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Figure 9.12 summarizes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Object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’s methods.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Every array has an overridden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clone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 that copies the array.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the array stores references to objects, the objects are not copied — a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shallow copy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performed.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itchFamily="49" charset="0"/>
              <a:ea typeface="+mn-ea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81400"/>
            <a:ext cx="70168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635" y="1066800"/>
            <a:ext cx="7628965" cy="489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81981"/>
            <a:ext cx="7467600" cy="445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direct superclass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the superclass from which the subclass explicitly inherits.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indirect superclass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any class above the direct superclass in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 hierarchy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Java class hierarchy begins with class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Object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(in package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java.lang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Every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class in Java directly or indirectly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extends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(or “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inherits from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”)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Object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class.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supports only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single inheritance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in which each class is derived from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exactly one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direct superclass.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1430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Is-a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inheritance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an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is-a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relationship, an object of a subclass can also be treated as an object of its superclass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e.g., a student is also a person; an employee is a person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is-a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</a:rPr>
              <a:t> relationship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</a:rPr>
              <a:t> vs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has-a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</a:rPr>
              <a:t> relationship</a:t>
            </a:r>
            <a:endParaRPr lang="en-US" sz="4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737" y="3048000"/>
            <a:ext cx="73320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Inheritance in UML class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2819400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From: </a:t>
            </a:r>
            <a:r>
              <a:rPr lang="en-US" sz="2600" dirty="0" smtClean="0">
                <a:hlinkClick r:id="rId2"/>
              </a:rPr>
              <a:t>http://</a:t>
            </a:r>
            <a:r>
              <a:rPr lang="en-US" sz="2600" dirty="0" smtClean="0">
                <a:hlinkClick r:id="rId2"/>
              </a:rPr>
              <a:t>www.objectmentor.com/resources/articles/umlClassDiagrams.pdf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inheritance</a:t>
            </a:r>
            <a:r>
              <a:rPr lang="en-US" dirty="0" smtClean="0"/>
              <a:t> relationship in UML is depicted by a peculiar triangular arrowhead. </a:t>
            </a:r>
            <a:endParaRPr lang="en-US" dirty="0" smtClean="0"/>
          </a:p>
          <a:p>
            <a:r>
              <a:rPr lang="en-US" dirty="0" smtClean="0"/>
              <a:t>This arrowhead </a:t>
            </a:r>
            <a:r>
              <a:rPr lang="en-US" dirty="0" smtClean="0"/>
              <a:t>points to the </a:t>
            </a:r>
            <a:r>
              <a:rPr lang="en-US" dirty="0" smtClean="0"/>
              <a:t>base (or super) </a:t>
            </a:r>
            <a:r>
              <a:rPr lang="en-US" dirty="0" smtClean="0"/>
              <a:t>class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 </a:t>
            </a:r>
            <a:r>
              <a:rPr lang="en-US" dirty="0" smtClean="0"/>
              <a:t>or more lines </a:t>
            </a:r>
            <a:r>
              <a:rPr lang="en-US" dirty="0" smtClean="0"/>
              <a:t>proceed from </a:t>
            </a:r>
            <a:r>
              <a:rPr lang="en-US" dirty="0" smtClean="0"/>
              <a:t>the base of the arrowhead connecting it to the </a:t>
            </a:r>
            <a:r>
              <a:rPr lang="en-US" dirty="0" smtClean="0"/>
              <a:t>derived (or sub) </a:t>
            </a:r>
            <a:r>
              <a:rPr lang="en-US" dirty="0" smtClean="0"/>
              <a:t>classes.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733197"/>
            <a:ext cx="5257800" cy="481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1430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Has-a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composition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a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has-a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relationship, an object contains as members references to other objects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e.g., a car has an engine; a person has a date of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birth;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Fig. 12.9: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an ATM has a deposit slot, a screen, a keypad, and a cash dispenser.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is-a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</a:rPr>
              <a:t> relationship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</a:rPr>
              <a:t> vs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</a:rPr>
              <a:t>has-a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</a:rPr>
              <a:t> relationship</a:t>
            </a:r>
            <a:endParaRPr lang="en-US" sz="4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3159176"/>
            <a:ext cx="7172325" cy="352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14636</TotalTime>
  <Words>2260</Words>
  <Application>Microsoft Office PowerPoint</Application>
  <PresentationFormat>On-screen Show (4:3)</PresentationFormat>
  <Paragraphs>251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9.1  Introduction</vt:lpstr>
      <vt:lpstr>Slide 5</vt:lpstr>
      <vt:lpstr>Slide 6</vt:lpstr>
      <vt:lpstr>is-a relationship vs has-a relationship</vt:lpstr>
      <vt:lpstr>Inheritance in UML class diagram</vt:lpstr>
      <vt:lpstr>is-a relationship vs has-a relationship</vt:lpstr>
      <vt:lpstr>Example System Models</vt:lpstr>
      <vt:lpstr>Example System Models (cont.)</vt:lpstr>
      <vt:lpstr>Slide 12</vt:lpstr>
      <vt:lpstr>Slide 13</vt:lpstr>
      <vt:lpstr>9.3  protected Members</vt:lpstr>
      <vt:lpstr>Source: http://download.oracle.com/javase/tutorial/java/javaOO/accesscontrol.html</vt:lpstr>
      <vt:lpstr>Slide 16</vt:lpstr>
      <vt:lpstr>Slide 17</vt:lpstr>
      <vt:lpstr>9.4.1 Creating and Using a CommissionEmployee Class</vt:lpstr>
      <vt:lpstr>Slide 19</vt:lpstr>
      <vt:lpstr>Slide 20</vt:lpstr>
      <vt:lpstr>Slide 21</vt:lpstr>
      <vt:lpstr>Slide 22</vt:lpstr>
      <vt:lpstr>Slide 23</vt:lpstr>
      <vt:lpstr>9.4.2 Creating and Using a  BasePlusCommissionEmployee Class</vt:lpstr>
      <vt:lpstr>Slide 25</vt:lpstr>
      <vt:lpstr>Slide 26</vt:lpstr>
      <vt:lpstr>9.4.3 Creating a CommissionEmployee and BasePlusCommissionEmployee Inheritance Hierarchy</vt:lpstr>
      <vt:lpstr>Fig. 9.8: BasePlusCommissionEmployee.java</vt:lpstr>
      <vt:lpstr>Slide 29</vt:lpstr>
      <vt:lpstr>Slide 30</vt:lpstr>
      <vt:lpstr>Slide 31</vt:lpstr>
      <vt:lpstr>Slide 32</vt:lpstr>
      <vt:lpstr>9.4.4 CommissionEmployee and BasePlusCommissionEmployee Inheritance Hierarchy Using protected Instance Variables</vt:lpstr>
      <vt:lpstr>Slide 34</vt:lpstr>
      <vt:lpstr>Slide 35</vt:lpstr>
      <vt:lpstr>Slide 36</vt:lpstr>
      <vt:lpstr>Slide 37</vt:lpstr>
      <vt:lpstr>Slide 38</vt:lpstr>
      <vt:lpstr>9.4.5 CommissionEmployee and BasePlusCommissionEmployee Inheritance Hierarchy Using private Instance Variables</vt:lpstr>
      <vt:lpstr>Slide 40</vt:lpstr>
      <vt:lpstr>Slide 41</vt:lpstr>
      <vt:lpstr>Slide 42</vt:lpstr>
      <vt:lpstr>Slide 43</vt:lpstr>
      <vt:lpstr>Slide 44</vt:lpstr>
      <vt:lpstr>9.5  Constructors in Subclasses</vt:lpstr>
      <vt:lpstr>9.6  Software Engineering with Inheritance</vt:lpstr>
      <vt:lpstr>Object-Oriented Design  and Inheritance Hierarchy</vt:lpstr>
      <vt:lpstr>So the question is:  To inherit or not to inherit?  The challenge: Designing an object-oriented software system that benefits from software reuse via inheritance without the drawbacks of class proliferation.</vt:lpstr>
      <vt:lpstr>Slide 49</vt:lpstr>
      <vt:lpstr>9.7  The Object Class</vt:lpstr>
      <vt:lpstr>Slide 51</vt:lpstr>
      <vt:lpstr>Slide 52</vt:lpstr>
    </vt:vector>
  </TitlesOfParts>
  <Company>UHCL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Yang, T. Andrew</dc:creator>
  <cp:lastModifiedBy>Yang, T. Andrew</cp:lastModifiedBy>
  <cp:revision>1789</cp:revision>
  <dcterms:created xsi:type="dcterms:W3CDTF">2011-01-18T01:12:11Z</dcterms:created>
  <dcterms:modified xsi:type="dcterms:W3CDTF">2011-07-19T17:53:06Z</dcterms:modified>
</cp:coreProperties>
</file>