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7" r:id="rId2"/>
    <p:sldId id="293" r:id="rId3"/>
    <p:sldId id="322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407" r:id="rId16"/>
    <p:sldId id="395" r:id="rId17"/>
    <p:sldId id="388" r:id="rId18"/>
    <p:sldId id="389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392" r:id="rId41"/>
    <p:sldId id="418" r:id="rId42"/>
    <p:sldId id="419" r:id="rId43"/>
    <p:sldId id="393" r:id="rId44"/>
    <p:sldId id="394" r:id="rId45"/>
    <p:sldId id="39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8540" autoAdjust="0"/>
  </p:normalViewPr>
  <p:slideViewPr>
    <p:cSldViewPr>
      <p:cViewPr varScale="1">
        <p:scale>
          <a:sx n="64" d="100"/>
          <a:sy n="64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6/13/2011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oracle.com/javase/tutorial/java/data/character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tutorial/java/data/character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6/docs/api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encyclopedia2.thefreedictionary.com/Pseudo+cod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e.uhcl.edu/yang/teaching/csci3134summer2011/Assignments.htm#requiredSecti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828800"/>
            <a:ext cx="7391400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>
                <a:solidFill>
                  <a:schemeClr val="tx1"/>
                </a:solidFill>
              </a:rPr>
              <a:t>Java </a:t>
            </a:r>
            <a:r>
              <a:rPr lang="en-US" sz="4400" dirty="0" smtClean="0">
                <a:solidFill>
                  <a:schemeClr val="tx1"/>
                </a:solidFill>
              </a:rPr>
              <a:t>Applications </a:t>
            </a:r>
          </a:p>
          <a:p>
            <a:pPr eaLnBrk="1" hangingPunct="1"/>
            <a:r>
              <a:rPr lang="en-US" sz="4400" dirty="0" smtClean="0">
                <a:solidFill>
                  <a:schemeClr val="tx1"/>
                </a:solidFill>
              </a:rPr>
              <a:t>&amp; Program Design 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495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slides from Deitel &amp; Associates, Inc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Revised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by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T. A. Yang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4572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names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By convention, begin with a capital letter and capitalize the first letter of each word they include (e.g.,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SampleClassName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class name is an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identifier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—a series of characters consisting of letters, digits, underscores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_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and dollar signs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$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that does not begin with a digit and does not contain spaces.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is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case sensitive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—uppercase and lowercase letters are distinct—so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A1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different (but both valid) identifiers.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91000"/>
            <a:ext cx="68675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Braces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left brace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{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begins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body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every class declaration.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corresponding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right brace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}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must end each class declaration.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Code between braces should be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indented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indentation is one of the spacing conventions mentioned earlier.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079500"/>
            <a:ext cx="8229600" cy="5321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Declaring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main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public static void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main( String[] args 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Starting point of every Java application.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Parentheses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after the identifier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main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indicate that it’s a program building block called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class declarations normally contain one or more methods.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main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must be defined as shown; otherwise, the JVM will not execute the application.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Methods perform tasks and can return information when they complete their tasks.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Keyword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void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indicates that this method will not return any information.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00FF"/>
                </a:solidFill>
                <a:latin typeface="LucidaSansTypewriter" pitchFamily="49" charset="0"/>
              </a:rPr>
              <a:t>Static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itchFamily="18" charset="0"/>
              </a:rPr>
              <a:t> methods, in contrast to </a:t>
            </a:r>
            <a:r>
              <a:rPr lang="en-US" sz="2800" dirty="0" smtClean="0">
                <a:solidFill>
                  <a:srgbClr val="0000FF"/>
                </a:solidFill>
                <a:latin typeface="LucidaSansTypewriter" pitchFamily="49" charset="0"/>
              </a:rPr>
              <a:t>instance</a:t>
            </a:r>
            <a:r>
              <a:rPr lang="en-US" sz="2800" noProof="0" dirty="0" smtClean="0">
                <a:solidFill>
                  <a:srgbClr val="000000"/>
                </a:solidFill>
                <a:latin typeface="Times New Roman" pitchFamily="18" charset="0"/>
              </a:rPr>
              <a:t> methods, do not use instance variables of the class.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09600" y="45720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Body of the method declaration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Enclosed in left and right braces.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Statements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System.out.println(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"Welcome to Java Programming!"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);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Instructs the computer to perform an action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Print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string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characters contained between the double quotation marks.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string is sometimes called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character string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string literal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White-space characters in strings are not ignored by the compiler.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Strings cannot span multiple lines of code.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67437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System.out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object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Standard output object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Allows Java applications to display strings in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command window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from which the Java application executes.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System.out.println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Displays (or prints) a line of text in the command window.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string in the parentheses is the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argument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to the method.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Positions the output cursor at the beginning of the next line in the command window.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Unlike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println, </a:t>
            </a:r>
            <a:r>
              <a:rPr lang="en-US" sz="3200" dirty="0" smtClean="0">
                <a:solidFill>
                  <a:srgbClr val="0000FF"/>
                </a:solidFill>
                <a:latin typeface="LucidaSansTypewriter" pitchFamily="49" charset="0"/>
              </a:rPr>
              <a:t>print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does not position the output cursor at the beginning of the next line in the command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window.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next character the program displays will appear immediately after the last character that print displays.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1" descr="ch02imageslides_Page_2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9906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Compiling and Executing Your First Java Application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Open a command window and change to the directory where the program is stored.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Many operating systems use the command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cd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change directories.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compile the program, type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javac Welcome1.java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the program contains no syntax errors, preceding command creates a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.class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file (known as the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file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containing the platform-independent Java bytecodes that represent the application.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we use the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command to execute the application on a given platform, these bytecodes will be translated by the JVM into instructions that are understood by the underlying operating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38600"/>
            <a:ext cx="67722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"/>
            <a:ext cx="68484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1" descr="ch02imageslides_Page_1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533400"/>
            <a:ext cx="8229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 execute the program, type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 Welcome1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Launches the JVM, which loads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.class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file for class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Welcome1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 that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.class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file-name extension is omitted from the preceding command; otherwise, the JVM will not execute the program.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JVM calls method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main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execute the program.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486150"/>
            <a:ext cx="66960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1"/>
            <a:ext cx="77724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Java applications and statements</a:t>
            </a:r>
          </a:p>
          <a:p>
            <a:r>
              <a:rPr lang="en-US" dirty="0" smtClean="0"/>
              <a:t>Program Design using Pseudo codes and flow charts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4B5A1"/>
                </a:solidFill>
                <a:latin typeface="Arial"/>
              </a:rPr>
              <a:t>2.3  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Modifying Your First Java </a:t>
            </a:r>
            <a:r>
              <a:rPr lang="en-US" sz="3600" dirty="0" smtClean="0">
                <a:solidFill>
                  <a:srgbClr val="3380E6"/>
                </a:solidFill>
                <a:latin typeface="Arial"/>
              </a:rPr>
              <a:t>Program</a:t>
            </a:r>
            <a:endParaRPr lang="en-US" sz="3600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Newline characters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indicate to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System.out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print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println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methods when to position the output cursor at the beginning of the next line in the command window.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Newline characters are white-space characters.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backslash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\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is called an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escape character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Indicates a “special character”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Backslash is combined with the next character to form an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escape sequence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escape sequence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\n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represents the newline character.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More escape sequences: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http://download.oracle.com/javase/tutorial/java/data/characters.html</a:t>
            </a:r>
            <a:endParaRPr lang="en-US" sz="3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591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4800600"/>
            <a:ext cx="8229600" cy="120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More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escape sequences: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http://download.oracle.com/javase/tutorial/java/data/characters.html</a:t>
            </a:r>
            <a:endParaRPr lang="en-US" sz="36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2286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System.out.printf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means “formatted”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Method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printf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’s first argument is a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format string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May consist 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fixed text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format specifiers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Each format specifier is a placeholder for a value and specifies the type of data to output.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Format specifiers begin with a percent sign (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%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and are followed by a character that represents the data type.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Format specifier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%s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 placeholder for a string.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67075"/>
            <a:ext cx="8839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" y="19812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Integers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Whole numbers, like –22, 7, 0 and 1024)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Programs remember numbers and other data in the computer’s memory and access that data through program elements called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variables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program of Fig. 2.7 demonstrates these concepts.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Another Application: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/>
            </a:r>
            <a:br>
              <a:rPr lang="en-US" dirty="0" smtClean="0">
                <a:solidFill>
                  <a:srgbClr val="3380E6"/>
                </a:solidFill>
                <a:latin typeface="Arial"/>
              </a:rPr>
            </a:br>
            <a:r>
              <a:rPr lang="en-US" dirty="0" smtClean="0">
                <a:solidFill>
                  <a:srgbClr val="3380E6"/>
                </a:solidFill>
                <a:latin typeface="Arial"/>
              </a:rPr>
              <a:t>Adding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Integers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47638"/>
            <a:ext cx="879157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6858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import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declaration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Helps the compiler locate a class that is used in this program.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Rich set of predefined classes that you can reuse rather than “reinventing the wheel.”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Classes are grouped into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packages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—named groups of related classes—and are collectively referred to as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class library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or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Application Programming Interface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API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use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import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declarations to identify the predefined classes used in a Java program.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667250"/>
            <a:ext cx="6762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1" descr="ch02imageslides_Page_3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Variable declaration statement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Scanner input =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new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Scanner( System.in );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Specifies the name (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input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and type (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Scanner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of a variable that is used in this program.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Variable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location in the computer’s memory where a value can be stored for use later in a program.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Must be declared with a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name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a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type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before they can be used.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variable’s name enables the program to access the value of the variable in memory.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name can be any valid identifier.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variable’s type specifies what kind of information is stored at that location in memory.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Scanner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Enables a program to read data for use in a program.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Data can come from many sources, such as the user at the keyboard or a file on disk. 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Before using 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Scanner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you must create it and specify the source of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equals sign (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=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in a declaration indicates that the variable should be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initialized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(i.e., prepared for use in the program) with the result of the expression to the right of the equals sign.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new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keyword creates an object.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Standard input object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System.in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enables applications to read bytes of information typed by the user.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Scanner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object translates these bytes into types that can be used in a program.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Variable declaration statements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int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number1;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first number to add</a:t>
            </a:r>
            <a:b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number2;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second number to add</a:t>
            </a:r>
            <a:b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sum;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sum of number1 and number2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declare that variables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number1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number2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sum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hold data of type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int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They can hold integer.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Range of values for an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–2,147,483,648 to +2,147,483,647.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Actual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values may not contain commas.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Several variables of the same type may be declared in one declaration with the variable names separated by commas.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organization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1" descr="ch02imageslides_Page_0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651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1" descr="ch02imageslides_Page_3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133600"/>
            <a:ext cx="68675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67627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533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System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 class.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Part of package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java.lang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System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not imported with an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import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declaration at the beginning of the program.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6810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4800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Java API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http://download.oracle.com/javase/6/docs/api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/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838200"/>
            <a:ext cx="8305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Scanner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method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nextInt( 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number1 = input.nextInt();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read first number from user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Obtains an integer from the user at the keyboard.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Program waits for the user to type the number and press the Enter key to submit the number to the program.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result of the call to method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nextInt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placed in variable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number1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by using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assignment operator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=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number1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gets the value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input.nextInt()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Operator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called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binary operator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—it has two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operands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Everything to the right of the assignment operator,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is always evaluated before the assignment is performed.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533400"/>
            <a:ext cx="8458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Arithmetic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sum = number1 + number2;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 add numbers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Assignment statement that calculates the sum of the variables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number1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number2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then assigns the result to variable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by using the assignment operator,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gets the value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number1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+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number2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Portions of statements that contain calculations are called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expressions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expression is any portion of a statement that has a value associated with it.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4343400"/>
            <a:ext cx="8229600" cy="1663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Integer formatted output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System.out.printf(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8AFF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"Sum is %d\n"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, sum );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F00"/>
              </a:solidFill>
              <a:effectLst/>
              <a:uLnTx/>
              <a:uFillTx/>
              <a:latin typeface="Lucida Console" pitchFamily="49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Format specifier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%d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 placeholder for an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value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letter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stands for “decimal integer.”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2.6  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Memory Concepts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981200"/>
            <a:ext cx="8229600" cy="402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Every variable has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name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type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size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(in bytes) and a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value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When a new value is placed into a variable, the new value replaces the previous value (if any)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previous value is lost.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8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2.7  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Arithmetic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447800"/>
            <a:ext cx="8229600" cy="4559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Arithmetic operators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are summarized in Fig. 2.11.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asterisk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*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indicates multiplication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percent sign (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%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is the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remainder operator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arithmetic operators are binary operators because they each operate on two operands.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Integer division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yields an integer quotient.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Any fractional part in integer division is simply discarded (i.e., truncated)—no rounding occurs.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remainder operator,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%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yields the remainder after division.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Parentheses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are used to group terms in expressions in the same manner as in algebraic expressions. 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an expression contains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nested parentheses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, the expression in the innermost set of parentheses is evaluated first.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990600"/>
            <a:ext cx="8229600" cy="72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Rules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operator precedence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167" y="1828800"/>
            <a:ext cx="850955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24B5A1"/>
                </a:solidFill>
                <a:latin typeface="Arial"/>
              </a:rPr>
              <a:t>2.8  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Decision Making: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/>
            </a:r>
            <a:br>
              <a:rPr lang="en-US" sz="3200" dirty="0" smtClean="0">
                <a:solidFill>
                  <a:srgbClr val="3380E6"/>
                </a:solidFill>
                <a:latin typeface="Arial"/>
              </a:rPr>
            </a:b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Equality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and Relational Operators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981200"/>
            <a:ext cx="8229600" cy="4025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Condition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expression that can be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true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or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false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if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selection statement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Allows a program to make a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decision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based on a condition’s value.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Equality operators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==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!=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Relational operators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&gt;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&lt;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&gt;=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&lt;=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Both equality operators have the same level of precedence, which is lower than that of the relational operators.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equality operators associate from left to right.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relational operators all have the same level of precedence and also associate from left to right.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2400" y="6408738"/>
            <a:ext cx="2768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8382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Note that there is no semicolon 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;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 at the end of the first line of each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if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statement.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Such a semicolon would result in a logic error at execution time. 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Treated as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empty statement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—semicolon by itself.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52800"/>
            <a:ext cx="67341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91" y="914400"/>
            <a:ext cx="7878395" cy="37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24B5A1"/>
                </a:solidFill>
                <a:latin typeface="Arial"/>
              </a:rPr>
              <a:t>2.2  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Our First Program in Java: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/>
            </a:r>
            <a:br>
              <a:rPr lang="en-US" sz="3200" dirty="0" smtClean="0">
                <a:solidFill>
                  <a:srgbClr val="3380E6"/>
                </a:solidFill>
                <a:latin typeface="Arial"/>
              </a:rPr>
            </a:b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Printing </a:t>
            </a:r>
            <a:r>
              <a:rPr lang="en-US" sz="3200" dirty="0" smtClean="0">
                <a:solidFill>
                  <a:srgbClr val="3380E6"/>
                </a:solidFill>
                <a:latin typeface="Arial"/>
              </a:rPr>
              <a:t>a Line of Text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81000" y="13716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application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computer program that executes when you use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 command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launch the Java Virtual Machine (JVM).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Sample program in Fig. 2.1 displays a line of text.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8248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Program Design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using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pseudocodes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828800"/>
            <a:ext cx="8229600" cy="417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pseudocode?</a:t>
            </a:r>
          </a:p>
          <a:p>
            <a:pPr>
              <a:buNone/>
            </a:pPr>
            <a:r>
              <a:rPr lang="en-US" sz="2600" dirty="0" smtClean="0">
                <a:hlinkClick r:id="rId2"/>
              </a:rPr>
              <a:t>http://</a:t>
            </a:r>
            <a:r>
              <a:rPr lang="en-US" sz="2600" dirty="0" smtClean="0">
                <a:hlinkClick r:id="rId2"/>
              </a:rPr>
              <a:t>encyclopedia2.thefreedictionary.com/Pseudo+code</a:t>
            </a:r>
            <a:r>
              <a:rPr lang="en-US" dirty="0" smtClean="0"/>
              <a:t>: 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In </a:t>
            </a:r>
            <a:r>
              <a:rPr lang="en-US" dirty="0" smtClean="0"/>
              <a:t>software engineering, an outline of a program written in English or the user's natural language; </a:t>
            </a:r>
          </a:p>
          <a:p>
            <a:pPr lvl="1">
              <a:buFontTx/>
              <a:buChar char="-"/>
            </a:pPr>
            <a:r>
              <a:rPr lang="en-US" dirty="0" smtClean="0"/>
              <a:t>it </a:t>
            </a:r>
            <a:r>
              <a:rPr lang="en-US" dirty="0" smtClean="0"/>
              <a:t>is used to plan the program, and also serves as a source for test engineers doing software </a:t>
            </a:r>
            <a:r>
              <a:rPr lang="en-US" dirty="0" smtClean="0"/>
              <a:t>maintenance;</a:t>
            </a:r>
          </a:p>
          <a:p>
            <a:pPr lvl="1">
              <a:buFontTx/>
              <a:buChar char="-"/>
            </a:pPr>
            <a:r>
              <a:rPr lang="en-US" dirty="0" smtClean="0"/>
              <a:t>it </a:t>
            </a:r>
            <a:r>
              <a:rPr lang="en-US" dirty="0" smtClean="0"/>
              <a:t>cannot be compiled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Example Pseudocode: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begin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Input</a:t>
            </a:r>
            <a:r>
              <a:rPr lang="en-US" sz="2400" dirty="0" smtClean="0"/>
              <a:t> price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If </a:t>
            </a:r>
            <a:r>
              <a:rPr lang="en-US" sz="2400" dirty="0" smtClean="0"/>
              <a:t>price &lt; 100 then print “cheap”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Else</a:t>
            </a:r>
            <a:r>
              <a:rPr lang="en-US" sz="2400" dirty="0" smtClean="0"/>
              <a:t> if price &lt; 200 then print “acceptable”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Else</a:t>
            </a:r>
            <a:r>
              <a:rPr lang="en-US" sz="2400" dirty="0" smtClean="0"/>
              <a:t> print “expensive”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 smtClean="0"/>
              <a:t>end</a:t>
            </a:r>
          </a:p>
          <a:p>
            <a:endParaRPr lang="en-US" sz="1200" dirty="0" smtClean="0"/>
          </a:p>
          <a:p>
            <a:r>
              <a:rPr lang="en-US" sz="2800" b="1" dirty="0" smtClean="0"/>
              <a:t>Exercise: </a:t>
            </a:r>
          </a:p>
          <a:p>
            <a:pPr lvl="1"/>
            <a:r>
              <a:rPr lang="en-US" sz="2400" dirty="0" smtClean="0"/>
              <a:t>Write down a pseudocode for the following problem:</a:t>
            </a:r>
          </a:p>
          <a:p>
            <a:pPr marL="914400" lvl="2" indent="0">
              <a:buNone/>
            </a:pPr>
            <a:r>
              <a:rPr lang="en-US" dirty="0" smtClean="0"/>
              <a:t>The program gets two numbers from the user and then compare the two numbers. It always prints the larger number.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exercise of pseudocode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752600"/>
            <a:ext cx="8439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Program Design 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using </a:t>
            </a:r>
            <a:r>
              <a:rPr lang="en-US" b="1" dirty="0" smtClean="0">
                <a:solidFill>
                  <a:srgbClr val="3380E6"/>
                </a:solidFill>
                <a:latin typeface="Arial"/>
              </a:rPr>
              <a:t>flowcharts</a:t>
            </a:r>
            <a:endParaRPr lang="en-US" b="1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828800"/>
            <a:ext cx="8229600" cy="417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22860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Basic shapes in flowcharting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0" y="1600200"/>
            <a:ext cx="5822950" cy="49768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Arial"/>
              </a:rPr>
              <a:t>Program Design</a:t>
            </a:r>
            <a:br>
              <a:rPr lang="en-US" dirty="0" smtClean="0">
                <a:solidFill>
                  <a:srgbClr val="3380E6"/>
                </a:solidFill>
                <a:latin typeface="Arial"/>
              </a:rPr>
            </a:br>
            <a:r>
              <a:rPr lang="en-US" dirty="0" smtClean="0">
                <a:solidFill>
                  <a:srgbClr val="3380E6"/>
                </a:solidFill>
                <a:latin typeface="Arial"/>
              </a:rPr>
              <a:t>using </a:t>
            </a:r>
            <a:r>
              <a:rPr lang="en-US" b="1" dirty="0" smtClean="0">
                <a:solidFill>
                  <a:srgbClr val="3380E6"/>
                </a:solidFill>
                <a:latin typeface="Arial"/>
              </a:rPr>
              <a:t>flowcharts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  <a:endParaRPr lang="en-US" dirty="0" smtClean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1828800"/>
            <a:ext cx="8229600" cy="417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sample flowchart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28" y="2667000"/>
            <a:ext cx="9098672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495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Exercise: </a:t>
            </a:r>
          </a:p>
          <a:p>
            <a:pPr lvl="1"/>
            <a:r>
              <a:rPr lang="en-US" sz="2400" dirty="0" smtClean="0"/>
              <a:t>Draw a flowchart to show your program design for the following problem:</a:t>
            </a:r>
          </a:p>
          <a:p>
            <a:pPr marL="914400" lvl="2" indent="0">
              <a:buNone/>
            </a:pPr>
            <a:r>
              <a:rPr lang="en-US" dirty="0" smtClean="0"/>
              <a:t>The program gets two numbers from the user and then compare the two numbers. It always prints the larger number.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Comments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// Fig. 2.1: Welcome1.java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//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indicates that the line is a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comment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Used to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document programs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improve their readability.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Compiler ignores comments.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comment that begins with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//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an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end-of-line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comment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—it terminates at the end of the line on which it appears.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Traditional comment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can be spread over several lines as in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	/* This is a traditional comment. It</a:t>
            </a:r>
            <a:b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</a:b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F00"/>
                </a:solidFill>
                <a:effectLst/>
                <a:uLnTx/>
                <a:uFillTx/>
                <a:latin typeface="Lucida Console" pitchFamily="49" charset="0"/>
                <a:ea typeface="+mn-ea"/>
                <a:cs typeface="+mn-cs"/>
              </a:rPr>
              <a:t>   can be split over multiple lines */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This type of comment begins with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/*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ends with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*/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text between the delimiters is ignored by the compiler.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Javadoc comments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Delimited by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/**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*/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 text between the Javadoc comment delimiters is ignored by the compiler.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Enable you to embed program documentation directly in your programs.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SansTypewriter" pitchFamily="49" charset="0"/>
                <a:ea typeface="+mn-ea"/>
                <a:cs typeface="+mn-cs"/>
              </a:rPr>
              <a:t>javadoc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utility program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(Appendix M) reads Javadoc comments and uses them to prepare your program’s documentation in HTML format.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1" descr="ch02imageslides_Page_07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19125"/>
            <a:ext cx="6934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57200" y="32004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Required sections for this class are specified in the 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Assignments page: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sce.uhcl.edu/yang/teaching/csci3134summer2011/Assignments.htm#requiredSections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Blank lines and space characters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Make programs easier to read.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Blank lines, spaces and tabs are known as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white space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(or whitespace).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White space is ignored by the compiler.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6742</TotalTime>
  <Words>1575</Words>
  <Application>Microsoft Office PowerPoint</Application>
  <PresentationFormat>On-screen Show (4:3)</PresentationFormat>
  <Paragraphs>254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Outline</vt:lpstr>
      <vt:lpstr>Chapter organization</vt:lpstr>
      <vt:lpstr>2.2  Our First Program in Java:  Printing a Line of Text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2.3  Modifying Your First Java Program</vt:lpstr>
      <vt:lpstr>Slide 21</vt:lpstr>
      <vt:lpstr>Slide 22</vt:lpstr>
      <vt:lpstr>2.5  Another Application:  Adding Integers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2.6  Memory Concepts</vt:lpstr>
      <vt:lpstr>2.7  Arithmetic</vt:lpstr>
      <vt:lpstr>Slide 36</vt:lpstr>
      <vt:lpstr>2.8  Decision Making:  Equality and Relational Operators</vt:lpstr>
      <vt:lpstr>Slide 38</vt:lpstr>
      <vt:lpstr>Slide 39</vt:lpstr>
      <vt:lpstr>Program Design using pseudocodes</vt:lpstr>
      <vt:lpstr>Slide 41</vt:lpstr>
      <vt:lpstr>Another exercise of pseudocode</vt:lpstr>
      <vt:lpstr>Program Design using flowcharts</vt:lpstr>
      <vt:lpstr>Program Design using flowcharts (cont.)</vt:lpstr>
      <vt:lpstr>Slide 45</vt:lpstr>
    </vt:vector>
  </TitlesOfParts>
  <Company>UHCL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Yang, T. Andrew</cp:lastModifiedBy>
  <cp:revision>1022</cp:revision>
  <dcterms:created xsi:type="dcterms:W3CDTF">2011-01-18T01:12:11Z</dcterms:created>
  <dcterms:modified xsi:type="dcterms:W3CDTF">2011-06-14T03:48:42Z</dcterms:modified>
</cp:coreProperties>
</file>