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93" r:id="rId3"/>
    <p:sldId id="353" r:id="rId4"/>
    <p:sldId id="354" r:id="rId5"/>
    <p:sldId id="355" r:id="rId6"/>
    <p:sldId id="356" r:id="rId7"/>
    <p:sldId id="374" r:id="rId8"/>
    <p:sldId id="357" r:id="rId9"/>
    <p:sldId id="358" r:id="rId10"/>
    <p:sldId id="359" r:id="rId11"/>
    <p:sldId id="375" r:id="rId12"/>
    <p:sldId id="360" r:id="rId13"/>
    <p:sldId id="361" r:id="rId14"/>
    <p:sldId id="362" r:id="rId15"/>
    <p:sldId id="363" r:id="rId16"/>
    <p:sldId id="364" r:id="rId17"/>
    <p:sldId id="365" r:id="rId18"/>
    <p:sldId id="366" r:id="rId19"/>
    <p:sldId id="367" r:id="rId20"/>
    <p:sldId id="368" r:id="rId21"/>
    <p:sldId id="369" r:id="rId22"/>
    <p:sldId id="370" r:id="rId23"/>
    <p:sldId id="371" r:id="rId24"/>
    <p:sldId id="376" r:id="rId25"/>
    <p:sldId id="377" r:id="rId26"/>
    <p:sldId id="378" r:id="rId27"/>
    <p:sldId id="379" r:id="rId28"/>
    <p:sldId id="384" r:id="rId29"/>
    <p:sldId id="385" r:id="rId30"/>
    <p:sldId id="380" r:id="rId31"/>
    <p:sldId id="381" r:id="rId32"/>
    <p:sldId id="386" r:id="rId33"/>
    <p:sldId id="387" r:id="rId34"/>
    <p:sldId id="388" r:id="rId35"/>
    <p:sldId id="391" r:id="rId36"/>
    <p:sldId id="3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6E8A"/>
    <a:srgbClr val="007DD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88540" autoAdjust="0"/>
  </p:normalViewPr>
  <p:slideViewPr>
    <p:cSldViewPr>
      <p:cViewPr varScale="1">
        <p:scale>
          <a:sx n="64" d="100"/>
          <a:sy n="64" d="100"/>
        </p:scale>
        <p:origin x="-922"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A26D00-C195-4285-89CF-6834958B9E55}" type="datetimeFigureOut">
              <a:rPr lang="en-US" smtClean="0"/>
              <a:pPr/>
              <a:t>6/26/2011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AA981A-1D11-46AB-B6CE-DC9E31F2ED5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19D0B-6E3B-40E4-877A-FAE04F02C71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762000" y="1371600"/>
            <a:ext cx="7391400" cy="2743200"/>
          </a:xfrm>
        </p:spPr>
        <p:txBody>
          <a:bodyPr>
            <a:noAutofit/>
          </a:bodyPr>
          <a:lstStyle/>
          <a:p>
            <a:pPr eaLnBrk="1" hangingPunct="1"/>
            <a:r>
              <a:rPr lang="en-US" sz="4800" dirty="0" smtClean="0">
                <a:solidFill>
                  <a:schemeClr val="tx1"/>
                </a:solidFill>
                <a:latin typeface="Times New Roman" pitchFamily="18" charset="0"/>
                <a:cs typeface="Times New Roman" pitchFamily="18" charset="0"/>
              </a:rPr>
              <a:t>Control Structures</a:t>
            </a:r>
          </a:p>
          <a:p>
            <a:pPr eaLnBrk="1" hangingPunct="1">
              <a:buFontTx/>
              <a:buChar char="-"/>
            </a:pPr>
            <a:r>
              <a:rPr lang="en-US" dirty="0" smtClean="0">
                <a:solidFill>
                  <a:schemeClr val="tx1"/>
                </a:solidFill>
              </a:rPr>
              <a:t> Selections</a:t>
            </a:r>
          </a:p>
          <a:p>
            <a:pPr eaLnBrk="1" hangingPunct="1">
              <a:buFontTx/>
              <a:buChar char="-"/>
            </a:pPr>
            <a:r>
              <a:rPr lang="en-US" dirty="0" smtClean="0">
                <a:solidFill>
                  <a:schemeClr val="tx1"/>
                </a:solidFill>
              </a:rPr>
              <a:t> </a:t>
            </a:r>
            <a:r>
              <a:rPr lang="en-US" dirty="0" smtClean="0">
                <a:solidFill>
                  <a:schemeClr val="tx1"/>
                </a:solidFill>
              </a:rPr>
              <a:t>Repetitions/iterations</a:t>
            </a:r>
          </a:p>
          <a:p>
            <a:pPr eaLnBrk="1" hangingPunct="1"/>
            <a:r>
              <a:rPr lang="en-US" dirty="0" smtClean="0">
                <a:solidFill>
                  <a:schemeClr val="tx1"/>
                </a:solidFill>
              </a:rPr>
              <a:t>(part 2)</a:t>
            </a:r>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fld id="{49719D0B-6E3B-40E4-877A-FAE04F02C714}" type="slidenum">
              <a:rPr lang="en-US" smtClean="0"/>
              <a:pPr/>
              <a:t>1</a:t>
            </a:fld>
            <a:endParaRPr lang="en-US" dirty="0"/>
          </a:p>
        </p:txBody>
      </p:sp>
      <p:sp>
        <p:nvSpPr>
          <p:cNvPr id="5" name="Title 1"/>
          <p:cNvSpPr txBox="1">
            <a:spLocks/>
          </p:cNvSpPr>
          <p:nvPr/>
        </p:nvSpPr>
        <p:spPr>
          <a:xfrm>
            <a:off x="457200" y="4800600"/>
            <a:ext cx="8229600" cy="762000"/>
          </a:xfrm>
          <a:prstGeom prst="rect">
            <a:avLst/>
          </a:prstGeom>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Char char="-"/>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Based on slides from Deitel &amp; Associates, Inc.</a:t>
            </a:r>
          </a:p>
          <a:p>
            <a:pPr marL="0" marR="0" lvl="0" indent="0" algn="ctr" defTabSz="914400" rtl="0" eaLnBrk="1" fontAlgn="auto" latinLnBrk="0" hangingPunct="1">
              <a:lnSpc>
                <a:spcPct val="100000"/>
              </a:lnSpc>
              <a:spcBef>
                <a:spcPct val="0"/>
              </a:spcBef>
              <a:spcAft>
                <a:spcPts val="0"/>
              </a:spcAft>
              <a:buClrTx/>
              <a:buSzTx/>
              <a:buFontTx/>
              <a:buChar char="-"/>
              <a:tabLst/>
              <a:defRPr/>
            </a:pPr>
            <a:r>
              <a:rPr lang="en-US" sz="4400" dirty="0" smtClean="0">
                <a:latin typeface="+mj-lt"/>
                <a:ea typeface="+mj-ea"/>
                <a:cs typeface="+mj-cs"/>
              </a:rPr>
              <a:t> Revised by T. A. Yang</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10</a:t>
            </a:fld>
            <a:endParaRPr lang="en-US" dirty="0"/>
          </a:p>
        </p:txBody>
      </p:sp>
      <p:sp>
        <p:nvSpPr>
          <p:cNvPr id="3" name="Text Placeholder 2"/>
          <p:cNvSpPr txBox="1">
            <a:spLocks/>
          </p:cNvSpPr>
          <p:nvPr/>
        </p:nvSpPr>
        <p:spPr>
          <a:xfrm>
            <a:off x="381000" y="914400"/>
            <a:ext cx="8382000" cy="4419600"/>
          </a:xfrm>
          <a:prstGeom prst="rect">
            <a:avLst/>
          </a:prstGeom>
        </p:spPr>
        <p:txBody>
          <a:bodyPr vert="horz" lIns="91440" tIns="45720" rIns="91440" bIns="45720" rtlCol="0">
            <a:noAutofit/>
          </a:bodyPr>
          <a:lstStyle/>
          <a:p>
            <a:pPr marL="285750" indent="-285750">
              <a:spcBef>
                <a:spcPct val="20000"/>
              </a:spcBef>
              <a:buFont typeface="Arial" pitchFamily="34" charset="0"/>
              <a:buChar char="•"/>
            </a:pP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Another common error:</a:t>
            </a:r>
            <a:r>
              <a:rPr kumimoji="0" lang="en-US" sz="3200" b="0" i="0" u="none" strike="noStrike" kern="1200" cap="none" spc="0" normalizeH="0" noProof="0" dirty="0" smtClean="0">
                <a:ln>
                  <a:noFill/>
                </a:ln>
                <a:solidFill>
                  <a:srgbClr val="000000"/>
                </a:solidFill>
                <a:effectLst/>
                <a:uLnTx/>
                <a:uFillTx/>
                <a:latin typeface="Times New Roman" pitchFamily="18" charset="0"/>
                <a:ea typeface="+mn-ea"/>
                <a:cs typeface="+mn-cs"/>
              </a:rPr>
              <a:t> </a:t>
            </a:r>
            <a:r>
              <a:rPr kumimoji="0" lang="en-US" sz="3200" b="0" i="0" u="none" strike="noStrike" kern="1200" cap="none" spc="0" normalizeH="0" noProof="0" dirty="0" smtClean="0">
                <a:ln>
                  <a:noFill/>
                </a:ln>
                <a:solidFill>
                  <a:srgbClr val="0070C0"/>
                </a:solidFill>
                <a:effectLst/>
                <a:uLnTx/>
                <a:uFillTx/>
                <a:latin typeface="Times New Roman" pitchFamily="18" charset="0"/>
                <a:ea typeface="+mn-ea"/>
                <a:cs typeface="+mn-cs"/>
              </a:rPr>
              <a:t>infinite loops</a:t>
            </a:r>
            <a:endParaRPr kumimoji="0" lang="en-US" sz="3200" b="0" i="0" u="none" strike="noStrike" kern="1200" cap="none" spc="0" normalizeH="0" noProof="0" dirty="0" smtClean="0">
              <a:ln>
                <a:noFill/>
              </a:ln>
              <a:solidFill>
                <a:srgbClr val="000000"/>
              </a:solidFill>
              <a:effectLst/>
              <a:uLnTx/>
              <a:uFillTx/>
              <a:latin typeface="Times New Roman" pitchFamily="18" charset="0"/>
              <a:ea typeface="+mn-ea"/>
              <a:cs typeface="+mn-cs"/>
            </a:endParaRPr>
          </a:p>
          <a:p>
            <a:pPr marL="285750" indent="-285750">
              <a:spcBef>
                <a:spcPct val="20000"/>
              </a:spcBef>
            </a:pPr>
            <a:endParaRPr kumimoji="0" lang="en-US" sz="500" b="1"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285750" indent="-285750">
              <a:spcBef>
                <a:spcPct val="20000"/>
              </a:spcBef>
              <a:buFont typeface="Arial" pitchFamily="34" charset="0"/>
              <a:buChar cha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Q:</a:t>
            </a:r>
            <a:r>
              <a:rPr kumimoji="0" lang="en-US" sz="2400" b="1" i="0" u="none" strike="noStrike" kern="1200" cap="none" spc="0" normalizeH="0" noProof="0" dirty="0" smtClean="0">
                <a:ln>
                  <a:noFill/>
                </a:ln>
                <a:solidFill>
                  <a:srgbClr val="000000"/>
                </a:solidFill>
                <a:effectLst/>
                <a:uLnTx/>
                <a:uFillTx/>
                <a:latin typeface="Times New Roman" pitchFamily="18" charset="0"/>
                <a:ea typeface="+mn-ea"/>
                <a:cs typeface="+mn-cs"/>
              </a:rPr>
              <a:t> </a:t>
            </a:r>
            <a:r>
              <a:rPr kumimoji="0" lang="en-US" sz="2400" i="0" u="none" strike="noStrike" kern="1200" cap="none" spc="0" normalizeH="0" noProof="0" dirty="0" smtClean="0">
                <a:ln>
                  <a:noFill/>
                </a:ln>
                <a:solidFill>
                  <a:srgbClr val="000000"/>
                </a:solidFill>
                <a:effectLst/>
                <a:uLnTx/>
                <a:uFillTx/>
                <a:latin typeface="Times New Roman" pitchFamily="18" charset="0"/>
                <a:ea typeface="+mn-ea"/>
                <a:cs typeface="+mn-cs"/>
              </a:rPr>
              <a:t>What’s the output of the following loops?</a:t>
            </a:r>
          </a:p>
          <a:p>
            <a:pPr marL="285750" indent="-285750">
              <a:spcBef>
                <a:spcPct val="20000"/>
              </a:spcBef>
            </a:pPr>
            <a:endParaRPr lang="en-US" sz="1200" baseline="0" dirty="0" smtClean="0">
              <a:solidFill>
                <a:srgbClr val="000000"/>
              </a:solidFill>
            </a:endParaRPr>
          </a:p>
          <a:p>
            <a:pPr marL="914400" lvl="1" indent="-457200">
              <a:spcBef>
                <a:spcPct val="20000"/>
              </a:spcBef>
              <a:buFont typeface="+mj-lt"/>
              <a:buAutoNum type="alphaLcParenR"/>
            </a:pPr>
            <a:r>
              <a:rPr lang="en-US" sz="2400" dirty="0" smtClean="0">
                <a:solidFill>
                  <a:srgbClr val="000000"/>
                </a:solidFill>
              </a:rPr>
              <a:t> for (int x = 1; x != 10; x = x + 2)</a:t>
            </a:r>
          </a:p>
          <a:p>
            <a:pPr marL="742950" lvl="1" indent="-285750">
              <a:spcBef>
                <a:spcPct val="20000"/>
              </a:spcBef>
            </a:pPr>
            <a:r>
              <a:rPr lang="en-US" sz="2400" dirty="0" smtClean="0">
                <a:solidFill>
                  <a:srgbClr val="000000"/>
                </a:solidFill>
              </a:rPr>
              <a:t>            System.out.printf("%d\n</a:t>
            </a:r>
            <a:r>
              <a:rPr lang="en-US" sz="2400" dirty="0" smtClean="0">
                <a:solidFill>
                  <a:srgbClr val="000000"/>
                </a:solidFill>
              </a:rPr>
              <a:t>", x);</a:t>
            </a:r>
            <a:endParaRPr kumimoji="0" lang="en-US" sz="2400" i="0" u="none" strike="noStrike" kern="1200" cap="none" spc="0" normalizeH="0" baseline="0" noProof="0" dirty="0" smtClean="0">
              <a:ln>
                <a:noFill/>
              </a:ln>
              <a:solidFill>
                <a:srgbClr val="000000"/>
              </a:solidFill>
              <a:effectLst/>
              <a:uLnTx/>
              <a:uFillTx/>
              <a:ea typeface="+mn-ea"/>
              <a:cs typeface="+mn-cs"/>
            </a:endParaRPr>
          </a:p>
          <a:p>
            <a:pPr marL="742950" lvl="1" indent="-285750">
              <a:spcBef>
                <a:spcPct val="20000"/>
              </a:spcBef>
            </a:pPr>
            <a:endParaRPr lang="en-US" sz="1000" dirty="0" smtClean="0">
              <a:solidFill>
                <a:srgbClr val="000000"/>
              </a:solidFill>
            </a:endParaRPr>
          </a:p>
          <a:p>
            <a:pPr marL="914400" lvl="1" indent="-457200">
              <a:spcBef>
                <a:spcPct val="20000"/>
              </a:spcBef>
              <a:buFont typeface="+mj-lt"/>
              <a:buAutoNum type="alphaLcParenR" startAt="2"/>
            </a:pPr>
            <a:r>
              <a:rPr lang="en-US" sz="2400" dirty="0" smtClean="0">
                <a:solidFill>
                  <a:srgbClr val="000000"/>
                </a:solidFill>
              </a:rPr>
              <a:t>for </a:t>
            </a:r>
            <a:r>
              <a:rPr lang="en-US" sz="2400" dirty="0" smtClean="0">
                <a:solidFill>
                  <a:srgbClr val="000000"/>
                </a:solidFill>
              </a:rPr>
              <a:t>(int x = 100; x &gt;= 100; ++x)</a:t>
            </a:r>
          </a:p>
          <a:p>
            <a:pPr marL="742950" lvl="1" indent="-285750">
              <a:spcBef>
                <a:spcPct val="20000"/>
              </a:spcBef>
            </a:pPr>
            <a:r>
              <a:rPr lang="en-US" sz="2400" dirty="0" smtClean="0">
                <a:solidFill>
                  <a:srgbClr val="000000"/>
                </a:solidFill>
              </a:rPr>
              <a:t>            System.out.printf("%d\n", x</a:t>
            </a:r>
            <a:r>
              <a:rPr lang="en-US" sz="2400" dirty="0" smtClean="0">
                <a:solidFill>
                  <a:srgbClr val="000000"/>
                </a:solidFill>
              </a:rPr>
              <a:t>);</a:t>
            </a:r>
          </a:p>
          <a:p>
            <a:pPr marL="742950" lvl="1" indent="-285750">
              <a:spcBef>
                <a:spcPct val="20000"/>
              </a:spcBef>
            </a:pPr>
            <a:endParaRPr kumimoji="0" lang="en-US" sz="1000" i="0" u="none" strike="noStrike" kern="1200" cap="none" spc="0" normalizeH="0" baseline="0" noProof="0" dirty="0" smtClean="0">
              <a:ln>
                <a:noFill/>
              </a:ln>
              <a:solidFill>
                <a:srgbClr val="000000"/>
              </a:solidFill>
              <a:effectLst/>
              <a:uLnTx/>
              <a:uFillTx/>
              <a:ea typeface="+mn-ea"/>
              <a:cs typeface="+mn-cs"/>
            </a:endParaRPr>
          </a:p>
          <a:p>
            <a:pPr marL="914400" lvl="1" indent="-457200">
              <a:spcBef>
                <a:spcPct val="20000"/>
              </a:spcBef>
              <a:buFont typeface="+mj-lt"/>
              <a:buAutoNum type="alphaLcParenR" startAt="3"/>
            </a:pPr>
            <a:r>
              <a:rPr lang="es-ES" sz="2400" dirty="0" smtClean="0">
                <a:solidFill>
                  <a:srgbClr val="000000"/>
                </a:solidFill>
              </a:rPr>
              <a:t>for (int x = 100, y = 100; x &gt;= y; x++, y--)</a:t>
            </a:r>
          </a:p>
          <a:p>
            <a:pPr marL="742950" lvl="1" indent="-285750">
              <a:spcBef>
                <a:spcPct val="20000"/>
              </a:spcBef>
            </a:pPr>
            <a:r>
              <a:rPr lang="es-ES" sz="2400" dirty="0" smtClean="0">
                <a:solidFill>
                  <a:srgbClr val="000000"/>
                </a:solidFill>
              </a:rPr>
              <a:t>            System.out.printf("%d\t%d\n", x, y);</a:t>
            </a:r>
            <a:endParaRPr kumimoji="0" lang="en-US" sz="2400" i="0" u="none" strike="noStrike" kern="1200" cap="none" spc="0" normalizeH="0" baseline="0" noProof="0" dirty="0" smtClean="0">
              <a:ln>
                <a:noFill/>
              </a:ln>
              <a:solidFill>
                <a:srgbClr val="000000"/>
              </a:solidFill>
              <a:effectLst/>
              <a:uLnTx/>
              <a:uFillTx/>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11</a:t>
            </a:fld>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202931" y="1676400"/>
            <a:ext cx="7717108" cy="30956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12</a:t>
            </a:fld>
            <a:endParaRPr lang="en-US" dirty="0"/>
          </a:p>
        </p:txBody>
      </p:sp>
      <p:sp>
        <p:nvSpPr>
          <p:cNvPr id="3" name="Text Placeholder 2"/>
          <p:cNvSpPr txBox="1">
            <a:spLocks/>
          </p:cNvSpPr>
          <p:nvPr/>
        </p:nvSpPr>
        <p:spPr>
          <a:xfrm>
            <a:off x="457200" y="1219200"/>
            <a:ext cx="8229600" cy="50292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Each </a:t>
            </a:r>
            <a:r>
              <a:rPr kumimoji="0" lang="en-US" sz="2300" b="0" i="0" u="none" strike="noStrike" kern="1200" cap="none" spc="0" normalizeH="0" baseline="0" noProof="0" dirty="0" smtClean="0">
                <a:ln>
                  <a:noFill/>
                </a:ln>
                <a:solidFill>
                  <a:srgbClr val="000000"/>
                </a:solidFill>
                <a:effectLst/>
                <a:uLnTx/>
                <a:uFillTx/>
                <a:latin typeface="Lucida Console" pitchFamily="49" charset="0"/>
                <a:ea typeface="+mn-ea"/>
                <a:cs typeface="+mn-cs"/>
              </a:rPr>
              <a:t>for</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statement can be represented as an equivalent </a:t>
            </a:r>
            <a:r>
              <a:rPr kumimoji="0" lang="en-US" sz="2300" b="0" i="0" u="none" strike="noStrike" kern="1200" cap="none" spc="0" normalizeH="0" baseline="0" noProof="0" dirty="0" smtClean="0">
                <a:ln>
                  <a:noFill/>
                </a:ln>
                <a:solidFill>
                  <a:srgbClr val="000000"/>
                </a:solidFill>
                <a:effectLst/>
                <a:uLnTx/>
                <a:uFillTx/>
                <a:latin typeface="Lucida Console" pitchFamily="49" charset="0"/>
                <a:ea typeface="+mn-ea"/>
                <a:cs typeface="+mn-cs"/>
              </a:rPr>
              <a:t>while</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statement as follows:</a:t>
            </a:r>
          </a:p>
          <a:p>
            <a:pPr marL="342900" marR="0" lvl="0" indent="-342900" algn="l" defTabSz="914400" rtl="0" eaLnBrk="1" fontAlgn="auto" latinLnBrk="0" hangingPunct="1">
              <a:lnSpc>
                <a:spcPct val="80000"/>
              </a:lnSpc>
              <a:spcBef>
                <a:spcPct val="20000"/>
              </a:spcBef>
              <a:spcAft>
                <a:spcPts val="0"/>
              </a:spcAft>
              <a:buClrTx/>
              <a:buSzTx/>
              <a:tabLst/>
              <a:defRPr/>
            </a:pPr>
            <a:endPar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1143000" marR="0" lvl="2" indent="-228600" algn="l" defTabSz="914400" rtl="0" eaLnBrk="1" fontAlgn="auto" latinLnBrk="0" hangingPunct="1">
              <a:lnSpc>
                <a:spcPct val="80000"/>
              </a:lnSpc>
              <a:spcBef>
                <a:spcPct val="20000"/>
              </a:spcBef>
              <a:spcAft>
                <a:spcPts val="0"/>
              </a:spcAft>
              <a:buClrTx/>
              <a:buSzTx/>
              <a:buFont typeface="Wingdings 2" pitchFamily="18" charset="2"/>
              <a:buNone/>
              <a:tabLst/>
              <a:defRPr/>
            </a:pPr>
            <a:r>
              <a:rPr kumimoji="0" lang="en-US" sz="1800" b="0" i="1" u="none" strike="noStrike" kern="1200" cap="none" spc="0" normalizeH="0" baseline="0" noProof="0" dirty="0" smtClean="0">
                <a:ln>
                  <a:noFill/>
                </a:ln>
                <a:solidFill>
                  <a:srgbClr val="000000"/>
                </a:solidFill>
                <a:effectLst/>
                <a:uLnTx/>
                <a:uFillTx/>
                <a:latin typeface="AGaramond" pitchFamily="50" charset="0"/>
                <a:ea typeface="+mn-ea"/>
                <a:cs typeface="+mn-cs"/>
              </a:rPr>
              <a:t>	initialization</a:t>
            </a:r>
            <a:r>
              <a:rPr kumimoji="0" lang="en-US" sz="1800"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p>
          <a:p>
            <a:pPr marL="1143000" marR="0" lvl="2" indent="-228600" algn="l" defTabSz="914400" rtl="0" eaLnBrk="1" fontAlgn="auto" latinLnBrk="0" hangingPunct="1">
              <a:lnSpc>
                <a:spcPct val="80000"/>
              </a:lnSpc>
              <a:spcBef>
                <a:spcPct val="20000"/>
              </a:spcBef>
              <a:spcAft>
                <a:spcPts val="0"/>
              </a:spcAft>
              <a:buClrTx/>
              <a:buSzTx/>
              <a:buFont typeface="Wingdings 2" pitchFamily="18" charset="2"/>
              <a:buNone/>
              <a:tabLst/>
              <a:defRPr/>
            </a:pPr>
            <a:r>
              <a:rPr kumimoji="0" lang="en-US" sz="1800" b="0" i="0" u="none" strike="noStrike" kern="1200" cap="none" spc="0" normalizeH="0" baseline="0" noProof="0" dirty="0" smtClean="0">
                <a:ln>
                  <a:noFill/>
                </a:ln>
                <a:solidFill>
                  <a:srgbClr val="0000FF"/>
                </a:solidFill>
                <a:effectLst/>
                <a:uLnTx/>
                <a:uFillTx/>
                <a:latin typeface="Lucida Console" pitchFamily="49" charset="0"/>
                <a:ea typeface="+mn-ea"/>
                <a:cs typeface="+mn-cs"/>
              </a:rPr>
              <a:t>	while</a:t>
            </a:r>
            <a:r>
              <a:rPr kumimoji="0" lang="en-US" sz="1800" b="0" i="0" u="none" strike="noStrike" kern="1200" cap="none" spc="0" normalizeH="0" baseline="0" noProof="0" dirty="0" smtClean="0">
                <a:ln>
                  <a:noFill/>
                </a:ln>
                <a:solidFill>
                  <a:srgbClr val="000000"/>
                </a:solidFill>
                <a:effectLst/>
                <a:uLnTx/>
                <a:uFillTx/>
                <a:latin typeface="Lucida Console" pitchFamily="49" charset="0"/>
                <a:ea typeface="+mn-ea"/>
                <a:cs typeface="+mn-cs"/>
              </a:rPr>
              <a:t> ( </a:t>
            </a:r>
            <a:r>
              <a:rPr kumimoji="0" lang="en-US" sz="1800" b="0" i="1" u="none" strike="noStrike" kern="1200" cap="none" spc="0" normalizeH="0" baseline="0" noProof="0" dirty="0" smtClean="0">
                <a:ln>
                  <a:noFill/>
                </a:ln>
                <a:solidFill>
                  <a:srgbClr val="000000"/>
                </a:solidFill>
                <a:effectLst/>
                <a:uLnTx/>
                <a:uFillTx/>
                <a:latin typeface="AGaramond" pitchFamily="50" charset="0"/>
                <a:ea typeface="+mn-ea"/>
                <a:cs typeface="+mn-cs"/>
              </a:rPr>
              <a:t>loopContinuationCondition</a:t>
            </a:r>
            <a:r>
              <a:rPr kumimoji="0" lang="en-US" sz="1800" b="0" i="0" u="none" strike="noStrike" kern="1200" cap="none" spc="0" normalizeH="0" baseline="0" noProof="0" dirty="0" smtClean="0">
                <a:ln>
                  <a:noFill/>
                </a:ln>
                <a:solidFill>
                  <a:srgbClr val="000000"/>
                </a:solidFill>
                <a:effectLst/>
                <a:uLnTx/>
                <a:uFillTx/>
                <a:latin typeface="Lucida Console" pitchFamily="49" charset="0"/>
                <a:ea typeface="+mn-ea"/>
                <a:cs typeface="+mn-cs"/>
              </a:rPr>
              <a:t> ) </a:t>
            </a:r>
            <a:br>
              <a:rPr kumimoji="0" lang="en-US" sz="1800" b="0" i="0" u="none" strike="noStrike" kern="1200" cap="none" spc="0" normalizeH="0" baseline="0" noProof="0" dirty="0" smtClean="0">
                <a:ln>
                  <a:noFill/>
                </a:ln>
                <a:solidFill>
                  <a:srgbClr val="000000"/>
                </a:solidFill>
                <a:effectLst/>
                <a:uLnTx/>
                <a:uFillTx/>
                <a:latin typeface="Lucida Console" pitchFamily="49" charset="0"/>
                <a:ea typeface="+mn-ea"/>
                <a:cs typeface="+mn-cs"/>
              </a:rPr>
            </a:br>
            <a:r>
              <a:rPr kumimoji="0" lang="en-US" sz="1800"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br>
              <a:rPr kumimoji="0" lang="en-US" sz="1800" b="0" i="0" u="none" strike="noStrike" kern="1200" cap="none" spc="0" normalizeH="0" baseline="0" noProof="0" dirty="0" smtClean="0">
                <a:ln>
                  <a:noFill/>
                </a:ln>
                <a:solidFill>
                  <a:srgbClr val="000000"/>
                </a:solidFill>
                <a:effectLst/>
                <a:uLnTx/>
                <a:uFillTx/>
                <a:latin typeface="Lucida Console" pitchFamily="49" charset="0"/>
                <a:ea typeface="+mn-ea"/>
                <a:cs typeface="+mn-cs"/>
              </a:rPr>
            </a:br>
            <a:r>
              <a:rPr kumimoji="0" lang="en-US" sz="1800" b="0" i="0" u="none" strike="noStrike" kern="1200" cap="none" spc="0" normalizeH="0" baseline="0" noProof="0" dirty="0" smtClean="0">
                <a:ln>
                  <a:noFill/>
                </a:ln>
                <a:solidFill>
                  <a:srgbClr val="000000"/>
                </a:solidFill>
                <a:effectLst/>
                <a:uLnTx/>
                <a:uFillTx/>
                <a:latin typeface="Lucida Console" pitchFamily="49" charset="0"/>
                <a:ea typeface="+mn-ea"/>
                <a:cs typeface="+mn-cs"/>
              </a:rPr>
              <a:t>   </a:t>
            </a:r>
            <a:r>
              <a:rPr kumimoji="0" lang="en-US" sz="1800" b="0" i="1" u="none" strike="noStrike" kern="1200" cap="none" spc="0" normalizeH="0" baseline="0" noProof="0" dirty="0" smtClean="0">
                <a:ln>
                  <a:noFill/>
                </a:ln>
                <a:solidFill>
                  <a:srgbClr val="000000"/>
                </a:solidFill>
                <a:effectLst/>
                <a:uLnTx/>
                <a:uFillTx/>
                <a:latin typeface="AGaramond" pitchFamily="50" charset="0"/>
                <a:ea typeface="+mn-ea"/>
                <a:cs typeface="+mn-cs"/>
              </a:rPr>
              <a:t>statement</a:t>
            </a:r>
            <a:r>
              <a:rPr kumimoji="0" lang="en-US" sz="1800" b="0" i="0" u="none" strike="noStrike" kern="1200" cap="none" spc="0" normalizeH="0" baseline="0" noProof="0" dirty="0" smtClean="0">
                <a:ln>
                  <a:noFill/>
                </a:ln>
                <a:solidFill>
                  <a:srgbClr val="000000"/>
                </a:solidFill>
                <a:effectLst/>
                <a:uLnTx/>
                <a:uFillTx/>
                <a:latin typeface="AGaramond" pitchFamily="50" charset="0"/>
                <a:ea typeface="+mn-ea"/>
                <a:cs typeface="+mn-cs"/>
              </a:rPr>
              <a:t/>
            </a:r>
            <a:br>
              <a:rPr kumimoji="0" lang="en-US" sz="1800" b="0" i="0" u="none" strike="noStrike" kern="1200" cap="none" spc="0" normalizeH="0" baseline="0" noProof="0" dirty="0" smtClean="0">
                <a:ln>
                  <a:noFill/>
                </a:ln>
                <a:solidFill>
                  <a:srgbClr val="000000"/>
                </a:solidFill>
                <a:effectLst/>
                <a:uLnTx/>
                <a:uFillTx/>
                <a:latin typeface="AGaramond" pitchFamily="50" charset="0"/>
                <a:ea typeface="+mn-ea"/>
                <a:cs typeface="+mn-cs"/>
              </a:rPr>
            </a:br>
            <a:r>
              <a:rPr kumimoji="0" lang="en-US" sz="1800" b="0" i="0" u="none" strike="noStrike" kern="1200" cap="none" spc="0" normalizeH="0" baseline="0" noProof="0" dirty="0" smtClean="0">
                <a:ln>
                  <a:noFill/>
                </a:ln>
                <a:solidFill>
                  <a:srgbClr val="000000"/>
                </a:solidFill>
                <a:effectLst/>
                <a:uLnTx/>
                <a:uFillTx/>
                <a:latin typeface="Lucida Console" pitchFamily="49" charset="0"/>
                <a:ea typeface="+mn-ea"/>
                <a:cs typeface="+mn-cs"/>
              </a:rPr>
              <a:t>   </a:t>
            </a:r>
            <a:r>
              <a:rPr kumimoji="0" lang="en-US" sz="1800" b="0" i="1" u="none" strike="noStrike" kern="1200" cap="none" spc="0" normalizeH="0" baseline="0" noProof="0" dirty="0" smtClean="0">
                <a:ln>
                  <a:noFill/>
                </a:ln>
                <a:solidFill>
                  <a:srgbClr val="000000"/>
                </a:solidFill>
                <a:effectLst/>
                <a:uLnTx/>
                <a:uFillTx/>
                <a:latin typeface="AGaramond" pitchFamily="50" charset="0"/>
                <a:ea typeface="+mn-ea"/>
                <a:cs typeface="+mn-cs"/>
              </a:rPr>
              <a:t>increment</a:t>
            </a:r>
            <a:r>
              <a:rPr kumimoji="0" lang="en-US" sz="1800"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br>
              <a:rPr kumimoji="0" lang="en-US" sz="1800" b="0" i="0" u="none" strike="noStrike" kern="1200" cap="none" spc="0" normalizeH="0" baseline="0" noProof="0" dirty="0" smtClean="0">
                <a:ln>
                  <a:noFill/>
                </a:ln>
                <a:solidFill>
                  <a:srgbClr val="000000"/>
                </a:solidFill>
                <a:effectLst/>
                <a:uLnTx/>
                <a:uFillTx/>
                <a:latin typeface="Lucida Console" pitchFamily="49" charset="0"/>
                <a:ea typeface="+mn-ea"/>
                <a:cs typeface="+mn-cs"/>
              </a:rPr>
            </a:br>
            <a:r>
              <a:rPr kumimoji="0" lang="en-US" sz="1800"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p>
          <a:p>
            <a:pPr marL="342900" indent="-342900">
              <a:lnSpc>
                <a:spcPct val="80000"/>
              </a:lnSpc>
              <a:spcBef>
                <a:spcPct val="20000"/>
              </a:spcBef>
            </a:pPr>
            <a:endParaRPr lang="en-US" sz="1400" dirty="0" smtClean="0">
              <a:solidFill>
                <a:srgbClr val="000000"/>
              </a:solidFill>
              <a:latin typeface="Times New Roman" pitchFamily="18" charset="0"/>
            </a:endParaRPr>
          </a:p>
          <a:p>
            <a:pPr marL="342900" lvl="0" indent="-342900">
              <a:lnSpc>
                <a:spcPct val="80000"/>
              </a:lnSpc>
              <a:spcBef>
                <a:spcPct val="20000"/>
              </a:spcBef>
              <a:buFont typeface="Arial" pitchFamily="34" charset="0"/>
              <a:buChar char="•"/>
            </a:pPr>
            <a:r>
              <a:rPr lang="en-US" sz="2300" dirty="0" smtClean="0">
                <a:solidFill>
                  <a:srgbClr val="000000"/>
                </a:solidFill>
                <a:latin typeface="Times New Roman" pitchFamily="18" charset="0"/>
              </a:rPr>
              <a:t>Similarly, each </a:t>
            </a:r>
            <a:r>
              <a:rPr lang="en-US" sz="2300" dirty="0" smtClean="0">
                <a:solidFill>
                  <a:srgbClr val="000000"/>
                </a:solidFill>
                <a:latin typeface="Lucida Console" pitchFamily="49" charset="0"/>
              </a:rPr>
              <a:t>while </a:t>
            </a:r>
            <a:r>
              <a:rPr lang="en-US" sz="2300" dirty="0" smtClean="0">
                <a:solidFill>
                  <a:srgbClr val="000000"/>
                </a:solidFill>
                <a:latin typeface="Times New Roman" pitchFamily="18" charset="0"/>
              </a:rPr>
              <a:t>statement </a:t>
            </a:r>
            <a:r>
              <a:rPr lang="en-US" sz="2300" dirty="0" smtClean="0">
                <a:solidFill>
                  <a:srgbClr val="000000"/>
                </a:solidFill>
                <a:latin typeface="Times New Roman" pitchFamily="18" charset="0"/>
              </a:rPr>
              <a:t>can be represented as an equivalent </a:t>
            </a:r>
            <a:r>
              <a:rPr lang="en-US" sz="2300" dirty="0" smtClean="0">
                <a:solidFill>
                  <a:srgbClr val="000000"/>
                </a:solidFill>
                <a:latin typeface="Lucida Console" pitchFamily="49" charset="0"/>
              </a:rPr>
              <a:t>for</a:t>
            </a:r>
            <a:r>
              <a:rPr lang="en-US" sz="2300" dirty="0" smtClean="0">
                <a:solidFill>
                  <a:srgbClr val="000000"/>
                </a:solidFill>
                <a:latin typeface="Times New Roman" pitchFamily="18" charset="0"/>
              </a:rPr>
              <a:t> </a:t>
            </a:r>
            <a:r>
              <a:rPr lang="en-US" sz="2300" dirty="0" smtClean="0">
                <a:solidFill>
                  <a:srgbClr val="000000"/>
                </a:solidFill>
                <a:latin typeface="Times New Roman" pitchFamily="18" charset="0"/>
              </a:rPr>
              <a:t>statement.</a:t>
            </a:r>
          </a:p>
          <a:p>
            <a:pPr marL="342900" lvl="0" indent="-342900">
              <a:lnSpc>
                <a:spcPct val="80000"/>
              </a:lnSpc>
              <a:spcBef>
                <a:spcPct val="20000"/>
              </a:spcBef>
              <a:defRPr/>
            </a:pPr>
            <a:endParaRPr lang="en-US" sz="1400" dirty="0" smtClean="0">
              <a:solidFill>
                <a:srgbClr val="000000"/>
              </a:solidFill>
              <a:latin typeface="Times New Roman" pitchFamily="18"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Typically, </a:t>
            </a:r>
            <a:r>
              <a:rPr kumimoji="0" lang="en-US" sz="2300" b="0" i="0" u="none" strike="noStrike" kern="1200" cap="none" spc="0" normalizeH="0" baseline="0" noProof="0" dirty="0" smtClean="0">
                <a:ln>
                  <a:noFill/>
                </a:ln>
                <a:solidFill>
                  <a:srgbClr val="000000"/>
                </a:solidFill>
                <a:effectLst/>
                <a:uLnTx/>
                <a:uFillTx/>
                <a:latin typeface="Lucida Console" pitchFamily="49" charset="0"/>
                <a:ea typeface="+mn-ea"/>
                <a:cs typeface="+mn-cs"/>
              </a:rPr>
              <a:t>for</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statements are used for counter-controlled repetition and </a:t>
            </a:r>
            <a:r>
              <a:rPr kumimoji="0" lang="en-US" sz="2300" b="0" i="0" u="none" strike="noStrike" kern="1200" cap="none" spc="0" normalizeH="0" baseline="0" noProof="0" dirty="0" smtClean="0">
                <a:ln>
                  <a:noFill/>
                </a:ln>
                <a:solidFill>
                  <a:srgbClr val="000000"/>
                </a:solidFill>
                <a:effectLst/>
                <a:uLnTx/>
                <a:uFillTx/>
                <a:latin typeface="Lucida Console" pitchFamily="49" charset="0"/>
                <a:ea typeface="+mn-ea"/>
                <a:cs typeface="+mn-cs"/>
              </a:rPr>
              <a:t>while</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statements for sentinel-controlled repetition.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the </a:t>
            </a:r>
            <a:r>
              <a:rPr kumimoji="0" lang="en-US" sz="2300" b="0" i="1" u="none" strike="noStrike" kern="1200" cap="none" spc="0" normalizeH="0" baseline="0" noProof="0" dirty="0" smtClean="0">
                <a:ln>
                  <a:noFill/>
                </a:ln>
                <a:solidFill>
                  <a:srgbClr val="000000"/>
                </a:solidFill>
                <a:effectLst/>
                <a:uLnTx/>
                <a:uFillTx/>
                <a:latin typeface="Times New Roman" pitchFamily="18" charset="0"/>
                <a:ea typeface="+mn-ea"/>
                <a:cs typeface="+mn-cs"/>
              </a:rPr>
              <a:t>initialization</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expression in the </a:t>
            </a:r>
            <a:r>
              <a:rPr kumimoji="0" lang="en-US" sz="2300" b="0" i="0" u="none" strike="noStrike" kern="1200" cap="none" spc="0" normalizeH="0" baseline="0" noProof="0" dirty="0" smtClean="0">
                <a:ln>
                  <a:noFill/>
                </a:ln>
                <a:solidFill>
                  <a:srgbClr val="000000"/>
                </a:solidFill>
                <a:effectLst/>
                <a:uLnTx/>
                <a:uFillTx/>
                <a:latin typeface="Lucida Console" pitchFamily="49" charset="0"/>
                <a:ea typeface="+mn-ea"/>
                <a:cs typeface="+mn-cs"/>
              </a:rPr>
              <a:t>for</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header declares the control variable, the control variable can be used only in that </a:t>
            </a:r>
            <a:r>
              <a:rPr kumimoji="0" lang="en-US" sz="2300" b="0" i="0" u="none" strike="noStrike" kern="1200" cap="none" spc="0" normalizeH="0" baseline="0" noProof="0" dirty="0" smtClean="0">
                <a:ln>
                  <a:noFill/>
                </a:ln>
                <a:solidFill>
                  <a:srgbClr val="000000"/>
                </a:solidFill>
                <a:effectLst/>
                <a:uLnTx/>
                <a:uFillTx/>
                <a:latin typeface="Lucida Console" pitchFamily="49" charset="0"/>
                <a:ea typeface="+mn-ea"/>
                <a:cs typeface="+mn-cs"/>
              </a:rPr>
              <a:t>for</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statement</a:t>
            </a:r>
            <a:r>
              <a:rPr kumimoji="0" lang="en-US" sz="23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13</a:t>
            </a:fld>
            <a:endParaRPr lang="en-US" dirty="0"/>
          </a:p>
        </p:txBody>
      </p:sp>
      <p:sp>
        <p:nvSpPr>
          <p:cNvPr id="3" name="Text Placeholder 2"/>
          <p:cNvSpPr txBox="1">
            <a:spLocks/>
          </p:cNvSpPr>
          <p:nvPr/>
        </p:nvSpPr>
        <p:spPr>
          <a:xfrm>
            <a:off x="457200" y="1481138"/>
            <a:ext cx="8229600" cy="48434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All three expressions in a </a:t>
            </a:r>
            <a:r>
              <a:rPr kumimoji="0" lang="en-US" sz="2800" b="0" i="0" u="none" strike="noStrike" kern="1200" cap="none" spc="0" normalizeH="0" baseline="0" noProof="0" dirty="0" smtClean="0">
                <a:ln>
                  <a:noFill/>
                </a:ln>
                <a:solidFill>
                  <a:srgbClr val="000000"/>
                </a:solidFill>
                <a:effectLst/>
                <a:uLnTx/>
                <a:uFillTx/>
                <a:latin typeface="Lucida Console" pitchFamily="49" charset="0"/>
                <a:ea typeface="+mn-ea"/>
                <a:cs typeface="+mn-cs"/>
              </a:rPr>
              <a:t>for</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header are optional. </a:t>
            </a:r>
          </a:p>
          <a:p>
            <a:pPr marL="742950" lvl="1" indent="-285750">
              <a:lnSpc>
                <a:spcPct val="90000"/>
              </a:lnSpc>
              <a:spcBef>
                <a:spcPct val="20000"/>
              </a:spcBef>
              <a:buFont typeface="Arial" pitchFamily="34" charset="0"/>
              <a:buChar char="–"/>
            </a:pPr>
            <a:endParaRPr lang="en-US" sz="1200" dirty="0" smtClean="0">
              <a:solidFill>
                <a:srgbClr val="000000"/>
              </a:solidFill>
              <a:latin typeface="Times New Roman" pitchFamily="18" charset="0"/>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the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loopContinuationCondition</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omitted, the condition is always true, thus creating an infinite loop (unless a </a:t>
            </a:r>
            <a:r>
              <a:rPr kumimoji="0" lang="en-US" sz="2400" b="0" i="0" u="none" strike="noStrike" kern="1200" cap="none" spc="0" normalizeH="0" baseline="0" noProof="0" dirty="0" smtClean="0">
                <a:ln>
                  <a:noFill/>
                </a:ln>
                <a:solidFill>
                  <a:srgbClr val="0070C0"/>
                </a:solidFill>
                <a:effectLst/>
                <a:uLnTx/>
                <a:uFillTx/>
                <a:latin typeface="Times New Roman" pitchFamily="18" charset="0"/>
                <a:ea typeface="+mn-ea"/>
                <a:cs typeface="+mn-cs"/>
              </a:rPr>
              <a:t>break</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statement</a:t>
            </a:r>
            <a:r>
              <a:rPr kumimoji="0" lang="en-US" sz="2400" b="0" i="0" u="none" strike="noStrike" kern="1200" cap="none" spc="0" normalizeH="0" noProof="0" dirty="0" smtClean="0">
                <a:ln>
                  <a:noFill/>
                </a:ln>
                <a:solidFill>
                  <a:srgbClr val="000000"/>
                </a:solidFill>
                <a:effectLst/>
                <a:uLnTx/>
                <a:uFillTx/>
                <a:latin typeface="Times New Roman" pitchFamily="18" charset="0"/>
                <a:ea typeface="+mn-ea"/>
                <a:cs typeface="+mn-cs"/>
              </a:rPr>
              <a:t> is included inside the loop)</a:t>
            </a:r>
          </a:p>
          <a:p>
            <a:pPr marL="742950" marR="0" lvl="1" indent="-285750" algn="l" defTabSz="914400" rtl="0" eaLnBrk="1" fontAlgn="auto" latinLnBrk="0" hangingPunct="1">
              <a:lnSpc>
                <a:spcPct val="90000"/>
              </a:lnSpc>
              <a:spcBef>
                <a:spcPct val="20000"/>
              </a:spcBef>
              <a:spcAft>
                <a:spcPts val="0"/>
              </a:spcAft>
              <a:buClrTx/>
              <a:buSzTx/>
              <a:tabLst/>
              <a:defRPr/>
            </a:pPr>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You might omit the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initialization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expression if the program initializes the control variable before the loop. </a:t>
            </a:r>
          </a:p>
          <a:p>
            <a:pPr marL="742950" lvl="1" indent="-285750">
              <a:lnSpc>
                <a:spcPct val="90000"/>
              </a:lnSpc>
              <a:spcBef>
                <a:spcPct val="20000"/>
              </a:spcBef>
            </a:pPr>
            <a:endParaRPr lang="en-US" sz="1200" dirty="0" smtClean="0">
              <a:solidFill>
                <a:srgbClr val="000000"/>
              </a:solidFill>
              <a:latin typeface="Times New Roman" pitchFamily="18" charset="0"/>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You might omit the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increment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the program calculates it with statements in the loop’s body or if no increment is needed.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42925" y="4062350"/>
            <a:ext cx="3971925" cy="25431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9719D0B-6E3B-40E4-877A-FAE04F02C714}" type="slidenum">
              <a:rPr lang="en-US" smtClean="0"/>
              <a:pPr/>
              <a:t>14</a:t>
            </a:fld>
            <a:endParaRPr lang="en-US" dirty="0"/>
          </a:p>
        </p:txBody>
      </p:sp>
      <p:sp>
        <p:nvSpPr>
          <p:cNvPr id="3" name="Text Placeholder 2"/>
          <p:cNvSpPr txBox="1">
            <a:spLocks/>
          </p:cNvSpPr>
          <p:nvPr/>
        </p:nvSpPr>
        <p:spPr>
          <a:xfrm>
            <a:off x="3200400" y="990600"/>
            <a:ext cx="5410200" cy="5410200"/>
          </a:xfrm>
          <a:prstGeom prst="rect">
            <a:avLst/>
          </a:prstGeom>
        </p:spPr>
        <p:txBody>
          <a:bodyPr vert="horz" lIns="91440" tIns="45720" rIns="91440" bIns="45720" rtlCol="0">
            <a:normAutofit fontScale="77500" lnSpcReduction="20000"/>
          </a:bodyPr>
          <a:lstStyle/>
          <a:p>
            <a:pPr marL="463550" lvl="1" indent="-6350">
              <a:lnSpc>
                <a:spcPct val="90000"/>
              </a:lnSpc>
              <a:spcBef>
                <a:spcPct val="20000"/>
              </a:spcBef>
            </a:pPr>
            <a:endParaRPr kumimoji="0" lang="en-US" sz="1200" b="0" i="1" u="none" strike="noStrike" kern="1200" cap="none" spc="0" normalizeH="0" baseline="0" noProof="0" dirty="0" smtClean="0">
              <a:ln>
                <a:noFill/>
              </a:ln>
              <a:solidFill>
                <a:srgbClr val="000000"/>
              </a:solidFill>
              <a:effectLst/>
              <a:uLnTx/>
              <a:uFillTx/>
              <a:ea typeface="+mn-ea"/>
              <a:cs typeface="+mn-cs"/>
            </a:endParaRPr>
          </a:p>
          <a:p>
            <a:pPr marL="463550" lvl="1" indent="-6350">
              <a:lnSpc>
                <a:spcPct val="90000"/>
              </a:lnSpc>
              <a:spcBef>
                <a:spcPct val="20000"/>
              </a:spcBef>
            </a:pPr>
            <a:r>
              <a:rPr kumimoji="0" lang="en-US" sz="3200" b="0" i="1" u="none" strike="noStrike" kern="1200" cap="none" spc="0" normalizeH="0" baseline="0" noProof="0" dirty="0" smtClean="0">
                <a:ln>
                  <a:noFill/>
                </a:ln>
                <a:solidFill>
                  <a:srgbClr val="000000"/>
                </a:solidFill>
                <a:effectLst/>
                <a:uLnTx/>
                <a:uFillTx/>
                <a:ea typeface="+mn-ea"/>
                <a:cs typeface="+mn-cs"/>
              </a:rPr>
              <a:t>A person invests $1000 in a savings account yielding 5% interest. Assuming that all the interest is left on deposit, calculate and print the amount of money in the account at the end of each year for 10 years. Use the following formula to determine the accumulated amount </a:t>
            </a:r>
            <a:r>
              <a:rPr kumimoji="0" lang="en-US" sz="3200" b="0" i="1" u="none" strike="noStrike" kern="1200" cap="none" spc="0" normalizeH="0" baseline="0" noProof="0" dirty="0" smtClean="0">
                <a:ln>
                  <a:noFill/>
                </a:ln>
                <a:solidFill>
                  <a:srgbClr val="0070C0"/>
                </a:solidFill>
                <a:effectLst/>
                <a:uLnTx/>
                <a:uFillTx/>
                <a:ea typeface="+mn-ea"/>
                <a:cs typeface="+mn-cs"/>
              </a:rPr>
              <a:t>for each of the n years</a:t>
            </a:r>
            <a:r>
              <a:rPr kumimoji="0" lang="en-US" sz="3200" b="0" i="1" u="none" strike="noStrike" kern="1200" cap="none" spc="0" normalizeH="0" baseline="0" noProof="0" dirty="0" smtClean="0">
                <a:ln>
                  <a:noFill/>
                </a:ln>
                <a:solidFill>
                  <a:srgbClr val="000000"/>
                </a:solidFill>
                <a:effectLst/>
                <a:uLnTx/>
                <a:uFillTx/>
                <a:ea typeface="+mn-ea"/>
                <a:cs typeface="+mn-cs"/>
              </a:rPr>
              <a:t>:</a:t>
            </a:r>
          </a:p>
          <a:p>
            <a:pPr marL="1200150" lvl="2" indent="-285750">
              <a:lnSpc>
                <a:spcPct val="90000"/>
              </a:lnSpc>
              <a:spcBef>
                <a:spcPct val="20000"/>
              </a:spcBef>
              <a:buFont typeface="Verdana" pitchFamily="34" charset="0"/>
              <a:buNone/>
            </a:pPr>
            <a:endParaRPr kumimoji="0" lang="en-US" sz="900" b="0" i="1" u="none" strike="noStrike" kern="1200" cap="none" spc="0" normalizeH="0" baseline="0" noProof="0" dirty="0" smtClean="0">
              <a:ln>
                <a:noFill/>
              </a:ln>
              <a:solidFill>
                <a:srgbClr val="000000"/>
              </a:solidFill>
              <a:effectLst/>
              <a:uLnTx/>
              <a:uFillTx/>
              <a:ea typeface="+mn-ea"/>
              <a:cs typeface="+mn-cs"/>
            </a:endParaRPr>
          </a:p>
          <a:p>
            <a:pPr marL="1200150" lvl="2" indent="-285750">
              <a:lnSpc>
                <a:spcPct val="90000"/>
              </a:lnSpc>
              <a:spcBef>
                <a:spcPct val="20000"/>
              </a:spcBef>
              <a:buFont typeface="Verdana" pitchFamily="34" charset="0"/>
              <a:buNone/>
            </a:pPr>
            <a:r>
              <a:rPr kumimoji="0" lang="en-US" sz="2800" b="0" i="1" u="none" strike="noStrike" kern="1200" cap="none" spc="0" normalizeH="0" baseline="0" noProof="0" dirty="0" smtClean="0">
                <a:ln>
                  <a:noFill/>
                </a:ln>
                <a:solidFill>
                  <a:srgbClr val="000000"/>
                </a:solidFill>
                <a:effectLst/>
                <a:uLnTx/>
                <a:uFillTx/>
                <a:ea typeface="+mn-ea"/>
                <a:cs typeface="+mn-cs"/>
              </a:rPr>
              <a:t>	</a:t>
            </a:r>
            <a:r>
              <a:rPr kumimoji="0" lang="en-US" sz="3300" b="0" i="1" u="none" strike="noStrike" kern="1200" cap="none" spc="0" normalizeH="0" baseline="0" noProof="0" dirty="0" smtClean="0">
                <a:ln>
                  <a:noFill/>
                </a:ln>
                <a:solidFill>
                  <a:srgbClr val="000000"/>
                </a:solidFill>
                <a:effectLst/>
                <a:uLnTx/>
                <a:uFillTx/>
                <a:ea typeface="+mn-ea"/>
                <a:cs typeface="+mn-cs"/>
              </a:rPr>
              <a:t>a = p (1 + r)</a:t>
            </a:r>
            <a:r>
              <a:rPr kumimoji="0" lang="en-US" sz="3300" b="0" i="1" u="none" strike="noStrike" kern="1200" cap="none" spc="0" normalizeH="0" baseline="30000" noProof="0" dirty="0" smtClean="0">
                <a:ln>
                  <a:noFill/>
                </a:ln>
                <a:solidFill>
                  <a:srgbClr val="000000"/>
                </a:solidFill>
                <a:effectLst/>
                <a:uLnTx/>
                <a:uFillTx/>
                <a:ea typeface="+mn-ea"/>
                <a:cs typeface="+mn-cs"/>
              </a:rPr>
              <a:t>n</a:t>
            </a:r>
            <a:endParaRPr kumimoji="0" lang="en-US" sz="2800" b="0" i="1" u="none" strike="noStrike" kern="1200" cap="none" spc="0" normalizeH="0" baseline="30000" noProof="0" dirty="0" smtClean="0">
              <a:ln>
                <a:noFill/>
              </a:ln>
              <a:solidFill>
                <a:srgbClr val="000000"/>
              </a:solidFill>
              <a:effectLst/>
              <a:uLnTx/>
              <a:uFillTx/>
              <a:ea typeface="+mn-ea"/>
              <a:cs typeface="+mn-cs"/>
            </a:endParaRPr>
          </a:p>
          <a:p>
            <a:pPr marL="800100" lvl="1" indent="-342900">
              <a:lnSpc>
                <a:spcPct val="90000"/>
              </a:lnSpc>
              <a:spcBef>
                <a:spcPct val="20000"/>
              </a:spcBef>
              <a:buFont typeface="Wingdings 3" pitchFamily="18" charset="2"/>
              <a:buNone/>
            </a:pPr>
            <a:r>
              <a:rPr kumimoji="0" lang="en-US" sz="3200" b="0" i="1" u="none" strike="noStrike" kern="1200" cap="none" spc="0" normalizeH="0" baseline="0" noProof="0" dirty="0" smtClean="0">
                <a:ln>
                  <a:noFill/>
                </a:ln>
                <a:solidFill>
                  <a:srgbClr val="000000"/>
                </a:solidFill>
                <a:effectLst/>
                <a:uLnTx/>
                <a:uFillTx/>
                <a:ea typeface="+mn-ea"/>
                <a:cs typeface="+mn-cs"/>
              </a:rPr>
              <a:t>	where</a:t>
            </a:r>
          </a:p>
          <a:p>
            <a:pPr marL="1200150" lvl="2" indent="-285750">
              <a:lnSpc>
                <a:spcPct val="90000"/>
              </a:lnSpc>
              <a:spcBef>
                <a:spcPct val="20000"/>
              </a:spcBef>
              <a:buFont typeface="Verdana" pitchFamily="34" charset="0"/>
              <a:buNone/>
            </a:pPr>
            <a:r>
              <a:rPr kumimoji="0" lang="en-US" sz="2800" b="0" i="1" u="none" strike="noStrike" kern="1200" cap="none" spc="0" normalizeH="0" baseline="0" noProof="0" dirty="0" smtClean="0">
                <a:ln>
                  <a:noFill/>
                </a:ln>
                <a:solidFill>
                  <a:srgbClr val="000000"/>
                </a:solidFill>
                <a:effectLst/>
                <a:uLnTx/>
                <a:uFillTx/>
                <a:ea typeface="+mn-ea"/>
                <a:cs typeface="+mn-cs"/>
              </a:rPr>
              <a:t>	p is the original amount invested (i.e., the principal)</a:t>
            </a:r>
            <a:br>
              <a:rPr kumimoji="0" lang="en-US" sz="2800" b="0" i="1" u="none" strike="noStrike" kern="1200" cap="none" spc="0" normalizeH="0" baseline="0" noProof="0" dirty="0" smtClean="0">
                <a:ln>
                  <a:noFill/>
                </a:ln>
                <a:solidFill>
                  <a:srgbClr val="000000"/>
                </a:solidFill>
                <a:effectLst/>
                <a:uLnTx/>
                <a:uFillTx/>
                <a:ea typeface="+mn-ea"/>
                <a:cs typeface="+mn-cs"/>
              </a:rPr>
            </a:br>
            <a:r>
              <a:rPr kumimoji="0" lang="en-US" sz="2800" b="0" i="1" u="none" strike="noStrike" kern="1200" cap="none" spc="0" normalizeH="0" baseline="0" noProof="0" dirty="0" smtClean="0">
                <a:ln>
                  <a:noFill/>
                </a:ln>
                <a:solidFill>
                  <a:srgbClr val="000000"/>
                </a:solidFill>
                <a:effectLst/>
                <a:uLnTx/>
                <a:uFillTx/>
                <a:ea typeface="+mn-ea"/>
                <a:cs typeface="+mn-cs"/>
              </a:rPr>
              <a:t>r is the annual interest rate (e.g., use 0.05 for 5%)</a:t>
            </a:r>
            <a:br>
              <a:rPr kumimoji="0" lang="en-US" sz="2800" b="0" i="1" u="none" strike="noStrike" kern="1200" cap="none" spc="0" normalizeH="0" baseline="0" noProof="0" dirty="0" smtClean="0">
                <a:ln>
                  <a:noFill/>
                </a:ln>
                <a:solidFill>
                  <a:srgbClr val="000000"/>
                </a:solidFill>
                <a:effectLst/>
                <a:uLnTx/>
                <a:uFillTx/>
                <a:ea typeface="+mn-ea"/>
                <a:cs typeface="+mn-cs"/>
              </a:rPr>
            </a:br>
            <a:r>
              <a:rPr kumimoji="0" lang="en-US" sz="2800" b="0" i="1" u="none" strike="noStrike" kern="1200" cap="none" spc="0" normalizeH="0" baseline="0" noProof="0" dirty="0" smtClean="0">
                <a:ln>
                  <a:noFill/>
                </a:ln>
                <a:solidFill>
                  <a:srgbClr val="000000"/>
                </a:solidFill>
                <a:effectLst/>
                <a:uLnTx/>
                <a:uFillTx/>
                <a:ea typeface="+mn-ea"/>
                <a:cs typeface="+mn-cs"/>
              </a:rPr>
              <a:t>n is the number of years</a:t>
            </a:r>
            <a:br>
              <a:rPr kumimoji="0" lang="en-US" sz="2800" b="0" i="1" u="none" strike="noStrike" kern="1200" cap="none" spc="0" normalizeH="0" baseline="0" noProof="0" dirty="0" smtClean="0">
                <a:ln>
                  <a:noFill/>
                </a:ln>
                <a:solidFill>
                  <a:srgbClr val="000000"/>
                </a:solidFill>
                <a:effectLst/>
                <a:uLnTx/>
                <a:uFillTx/>
                <a:ea typeface="+mn-ea"/>
                <a:cs typeface="+mn-cs"/>
              </a:rPr>
            </a:br>
            <a:r>
              <a:rPr kumimoji="0" lang="en-US" sz="2800" b="0" i="1" u="none" strike="noStrike" kern="1200" cap="none" spc="0" normalizeH="0" baseline="0" noProof="0" dirty="0" smtClean="0">
                <a:ln>
                  <a:noFill/>
                </a:ln>
                <a:solidFill>
                  <a:srgbClr val="000000"/>
                </a:solidFill>
                <a:effectLst/>
                <a:uLnTx/>
                <a:uFillTx/>
                <a:ea typeface="+mn-ea"/>
                <a:cs typeface="+mn-cs"/>
              </a:rPr>
              <a:t>a is the amount on deposit at the end of the nth year.</a:t>
            </a:r>
          </a:p>
        </p:txBody>
      </p:sp>
      <p:sp>
        <p:nvSpPr>
          <p:cNvPr id="5" name="Rectangle 4"/>
          <p:cNvSpPr/>
          <p:nvPr/>
        </p:nvSpPr>
        <p:spPr>
          <a:xfrm>
            <a:off x="533400" y="381000"/>
            <a:ext cx="7772400" cy="480131"/>
          </a:xfrm>
          <a:prstGeom prst="rect">
            <a:avLst/>
          </a:prstGeom>
        </p:spPr>
        <p:txBody>
          <a:bodyPr wrap="square">
            <a:spAutoFit/>
          </a:bodyPr>
          <a:lstStyle/>
          <a:p>
            <a:pPr marL="342900" lvl="0" indent="-342900">
              <a:lnSpc>
                <a:spcPct val="90000"/>
              </a:lnSpc>
              <a:spcBef>
                <a:spcPct val="20000"/>
              </a:spcBef>
              <a:buFont typeface="Arial" pitchFamily="34" charset="0"/>
              <a:buChar char="•"/>
              <a:defRPr/>
            </a:pPr>
            <a:r>
              <a:rPr lang="en-US" sz="2800" dirty="0" smtClean="0">
                <a:solidFill>
                  <a:srgbClr val="000000"/>
                </a:solidFill>
                <a:latin typeface="Times New Roman" pitchFamily="18" charset="0"/>
              </a:rPr>
              <a:t>Sample problem: </a:t>
            </a:r>
            <a:r>
              <a:rPr lang="en-US" sz="2800" b="1" dirty="0" smtClean="0">
                <a:solidFill>
                  <a:srgbClr val="000000"/>
                </a:solidFill>
                <a:latin typeface="Times New Roman" pitchFamily="18" charset="0"/>
              </a:rPr>
              <a:t>Compound interest application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15</a:t>
            </a:fld>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204851" y="199900"/>
            <a:ext cx="8686799" cy="4971987"/>
          </a:xfrm>
          <a:prstGeom prst="rect">
            <a:avLst/>
          </a:prstGeom>
          <a:noFill/>
          <a:ln w="9525">
            <a:noFill/>
            <a:miter lim="800000"/>
            <a:headEnd/>
            <a:tailEnd/>
          </a:ln>
        </p:spPr>
      </p:pic>
      <p:sp>
        <p:nvSpPr>
          <p:cNvPr id="6" name="Text Placeholder 2"/>
          <p:cNvSpPr txBox="1">
            <a:spLocks/>
          </p:cNvSpPr>
          <p:nvPr/>
        </p:nvSpPr>
        <p:spPr>
          <a:xfrm>
            <a:off x="457200" y="5369625"/>
            <a:ext cx="8229600" cy="1371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In the format specifier %,20.2f, the </a:t>
            </a:r>
            <a:r>
              <a:rPr kumimoji="0" lang="en-US" sz="2000" b="1"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comma (,) formatting flag</a:t>
            </a:r>
            <a:r>
              <a:rPr kumimoji="0" lang="en-US" sz="20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sz="20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indicates that the floating-point value should be output with a</a:t>
            </a:r>
            <a:r>
              <a:rPr kumimoji="0" lang="en-US" sz="20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sz="2000" b="1"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grouping separator</a:t>
            </a:r>
            <a:r>
              <a:rPr kumimoji="0" lang="en-US" sz="20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p>
          <a:p>
            <a:pPr marL="342900" indent="-342900">
              <a:lnSpc>
                <a:spcPct val="80000"/>
              </a:lnSpc>
              <a:spcBef>
                <a:spcPct val="20000"/>
              </a:spcBef>
              <a:buFont typeface="Arial" pitchFamily="34" charset="0"/>
              <a:buChar char="•"/>
            </a:pPr>
            <a:r>
              <a:rPr lang="en-US" sz="2000" b="1" dirty="0" smtClean="0">
                <a:solidFill>
                  <a:srgbClr val="000000"/>
                </a:solidFill>
                <a:latin typeface="Times New Roman" pitchFamily="18" charset="0"/>
                <a:cs typeface="Times New Roman" pitchFamily="18" charset="0"/>
              </a:rPr>
              <a:t>Note: </a:t>
            </a:r>
            <a:r>
              <a:rPr lang="en-US" sz="2000" dirty="0" smtClean="0">
                <a:solidFill>
                  <a:srgbClr val="000000"/>
                </a:solidFill>
                <a:latin typeface="Times New Roman" pitchFamily="18" charset="0"/>
                <a:cs typeface="Times New Roman" pitchFamily="18" charset="0"/>
              </a:rPr>
              <a:t>To indicate that values should be output </a:t>
            </a:r>
            <a:r>
              <a:rPr lang="en-US" sz="2000" b="1" dirty="0" smtClean="0">
                <a:solidFill>
                  <a:srgbClr val="0000FF"/>
                </a:solidFill>
                <a:latin typeface="Times New Roman" pitchFamily="18" charset="0"/>
                <a:cs typeface="Times New Roman" pitchFamily="18" charset="0"/>
              </a:rPr>
              <a:t>left justified</a:t>
            </a:r>
            <a:r>
              <a:rPr lang="en-US" sz="2000" dirty="0" smtClean="0">
                <a:solidFill>
                  <a:srgbClr val="000000"/>
                </a:solidFill>
                <a:latin typeface="Times New Roman" pitchFamily="18" charset="0"/>
                <a:cs typeface="Times New Roman" pitchFamily="18" charset="0"/>
              </a:rPr>
              <a:t>, precede the field width with the </a:t>
            </a:r>
            <a:r>
              <a:rPr lang="en-US" sz="2000" b="1" dirty="0" smtClean="0">
                <a:solidFill>
                  <a:srgbClr val="0000FF"/>
                </a:solidFill>
                <a:latin typeface="Times New Roman" pitchFamily="18" charset="0"/>
                <a:cs typeface="Times New Roman" pitchFamily="18" charset="0"/>
              </a:rPr>
              <a:t>minus sign (–) formatting flag</a:t>
            </a:r>
            <a:r>
              <a:rPr lang="en-US" sz="2000" dirty="0" smtClean="0">
                <a:solidFill>
                  <a:srgbClr val="000000"/>
                </a:solidFill>
                <a:latin typeface="Times New Roman" pitchFamily="18" charset="0"/>
                <a:cs typeface="Times New Roman" pitchFamily="18" charset="0"/>
              </a:rPr>
              <a:t> (e.g., %-20s</a:t>
            </a:r>
            <a:r>
              <a:rPr lang="en-US" sz="2000" dirty="0" smtClean="0">
                <a:solidFill>
                  <a:srgbClr val="000000"/>
                </a:solidFill>
                <a:latin typeface="Times New Roman" pitchFamily="18" charset="0"/>
                <a:cs typeface="Times New Roman" pitchFamily="18" charset="0"/>
              </a:rPr>
              <a:t>).</a:t>
            </a:r>
            <a:endParaRPr lang="en-US" sz="2000" dirty="0" smtClean="0">
              <a:solidFill>
                <a:srgbClr val="000000"/>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16</a:t>
            </a:fld>
            <a:endParaRPr lang="en-US" dirty="0"/>
          </a:p>
        </p:txBody>
      </p:sp>
      <p:sp>
        <p:nvSpPr>
          <p:cNvPr id="3" name="Title 1"/>
          <p:cNvSpPr>
            <a:spLocks noGrp="1"/>
          </p:cNvSpPr>
          <p:nvPr>
            <p:ph type="title"/>
          </p:nvPr>
        </p:nvSpPr>
        <p:spPr>
          <a:xfrm>
            <a:off x="457200" y="274638"/>
            <a:ext cx="8229600" cy="715962"/>
          </a:xfrm>
        </p:spPr>
        <p:txBody>
          <a:bodyPr>
            <a:normAutofit/>
          </a:bodyPr>
          <a:lstStyle/>
          <a:p>
            <a:pPr eaLnBrk="1" fontAlgn="auto" hangingPunct="1">
              <a:spcAft>
                <a:spcPts val="0"/>
              </a:spcAft>
              <a:defRPr/>
            </a:pPr>
            <a:r>
              <a:rPr lang="en-US" sz="3600" dirty="0" smtClean="0">
                <a:solidFill>
                  <a:srgbClr val="24B5A1"/>
                </a:solidFill>
                <a:latin typeface="Arial"/>
              </a:rPr>
              <a:t>5.5  </a:t>
            </a:r>
            <a:r>
              <a:rPr lang="en-US" sz="3600" dirty="0" smtClean="0">
                <a:solidFill>
                  <a:srgbClr val="3380E6"/>
                </a:solidFill>
                <a:latin typeface="Lucida Console"/>
              </a:rPr>
              <a:t>do</a:t>
            </a:r>
            <a:r>
              <a:rPr lang="en-US" sz="3600" dirty="0" smtClean="0">
                <a:solidFill>
                  <a:srgbClr val="3380E6"/>
                </a:solidFill>
                <a:latin typeface="Arial"/>
              </a:rPr>
              <a:t>…</a:t>
            </a:r>
            <a:r>
              <a:rPr lang="en-US" sz="3600" dirty="0" smtClean="0">
                <a:solidFill>
                  <a:srgbClr val="3380E6"/>
                </a:solidFill>
                <a:latin typeface="Lucida Console"/>
              </a:rPr>
              <a:t>while</a:t>
            </a:r>
            <a:r>
              <a:rPr lang="en-US" sz="3600" dirty="0" smtClean="0">
                <a:solidFill>
                  <a:srgbClr val="3380E6"/>
                </a:solidFill>
                <a:latin typeface="Arial"/>
              </a:rPr>
              <a:t> Repetition Statement</a:t>
            </a:r>
          </a:p>
        </p:txBody>
      </p:sp>
      <p:sp>
        <p:nvSpPr>
          <p:cNvPr id="5" name="Text Placeholder 2"/>
          <p:cNvSpPr txBox="1">
            <a:spLocks/>
          </p:cNvSpPr>
          <p:nvPr/>
        </p:nvSpPr>
        <p:spPr>
          <a:xfrm>
            <a:off x="457200" y="1066800"/>
            <a:ext cx="8229600" cy="2133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the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while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program tests the loop-continuation condition at the beginning of the loop, before executing the loop’s body; if the condition is false, the body never executes. </a:t>
            </a:r>
          </a:p>
          <a:p>
            <a:pPr marL="342900" marR="0" lvl="0" indent="-342900" algn="l" defTabSz="914400" rtl="0" eaLnBrk="1" fontAlgn="auto" latinLnBrk="0" hangingPunct="1">
              <a:lnSpc>
                <a:spcPct val="90000"/>
              </a:lnSpc>
              <a:spcBef>
                <a:spcPct val="20000"/>
              </a:spcBef>
              <a:spcAft>
                <a:spcPts val="0"/>
              </a:spcAft>
              <a:buClrTx/>
              <a:buSzTx/>
              <a:tabLst/>
              <a:defRPr/>
            </a:pPr>
            <a:endParaRPr lang="en-US" sz="900" dirty="0" smtClean="0">
              <a:solidFill>
                <a:srgbClr val="000000"/>
              </a:solidFill>
              <a:latin typeface="Times New Roman" pitchFamily="18"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do</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while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statement tests the loop-continuation condition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after executing the loop’s body</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000" b="0" i="0" u="sng" strike="noStrike" kern="1200" cap="none" spc="0" normalizeH="0" baseline="0" noProof="0" dirty="0" smtClean="0">
                <a:ln>
                  <a:noFill/>
                </a:ln>
                <a:solidFill>
                  <a:srgbClr val="000000"/>
                </a:solidFill>
                <a:effectLst/>
                <a:uLnTx/>
                <a:uFillTx/>
                <a:latin typeface="Times New Roman" pitchFamily="18" charset="0"/>
                <a:ea typeface="+mn-ea"/>
                <a:cs typeface="+mn-cs"/>
              </a:rPr>
              <a:t>therefore, the body always executes at least once. </a:t>
            </a:r>
          </a:p>
        </p:txBody>
      </p:sp>
      <p:pic>
        <p:nvPicPr>
          <p:cNvPr id="9218" name="Picture 2"/>
          <p:cNvPicPr>
            <a:picLocks noChangeAspect="1" noChangeArrowheads="1"/>
          </p:cNvPicPr>
          <p:nvPr/>
        </p:nvPicPr>
        <p:blipFill>
          <a:blip r:embed="rId2" cstate="print"/>
          <a:srcRect/>
          <a:stretch>
            <a:fillRect/>
          </a:stretch>
        </p:blipFill>
        <p:spPr bwMode="auto">
          <a:xfrm>
            <a:off x="2286000" y="2998696"/>
            <a:ext cx="4800600" cy="385930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17</a:t>
            </a:fld>
            <a:endParaRPr lang="en-US" dirty="0"/>
          </a:p>
        </p:txBody>
      </p:sp>
      <p:sp>
        <p:nvSpPr>
          <p:cNvPr id="3" name="Title 1"/>
          <p:cNvSpPr>
            <a:spLocks noGrp="1"/>
          </p:cNvSpPr>
          <p:nvPr>
            <p:ph type="title"/>
          </p:nvPr>
        </p:nvSpPr>
        <p:spPr>
          <a:xfrm>
            <a:off x="228600" y="274638"/>
            <a:ext cx="2514600" cy="1935162"/>
          </a:xfrm>
        </p:spPr>
        <p:txBody>
          <a:bodyPr>
            <a:noAutofit/>
          </a:bodyPr>
          <a:lstStyle/>
          <a:p>
            <a:pPr eaLnBrk="1" fontAlgn="auto" hangingPunct="1">
              <a:spcAft>
                <a:spcPts val="0"/>
              </a:spcAft>
              <a:defRPr/>
            </a:pPr>
            <a:r>
              <a:rPr lang="en-US" sz="3200" dirty="0" smtClean="0">
                <a:solidFill>
                  <a:srgbClr val="24B5A1"/>
                </a:solidFill>
                <a:latin typeface="Arial"/>
              </a:rPr>
              <a:t>5.6  </a:t>
            </a:r>
            <a:r>
              <a:rPr lang="en-US" sz="3200" dirty="0" smtClean="0">
                <a:solidFill>
                  <a:srgbClr val="3380E6"/>
                </a:solidFill>
                <a:latin typeface="Lucida Console"/>
              </a:rPr>
              <a:t>switch</a:t>
            </a:r>
            <a:r>
              <a:rPr lang="en-US" sz="3200" dirty="0" smtClean="0">
                <a:solidFill>
                  <a:srgbClr val="3380E6"/>
                </a:solidFill>
                <a:latin typeface="Arial"/>
              </a:rPr>
              <a:t> Multiple-Selection Statement</a:t>
            </a:r>
          </a:p>
        </p:txBody>
      </p:sp>
      <p:sp>
        <p:nvSpPr>
          <p:cNvPr id="5" name="Text Placeholder 2"/>
          <p:cNvSpPr txBox="1">
            <a:spLocks/>
          </p:cNvSpPr>
          <p:nvPr/>
        </p:nvSpPr>
        <p:spPr>
          <a:xfrm>
            <a:off x="228600" y="2603500"/>
            <a:ext cx="2438400" cy="3721100"/>
          </a:xfrm>
          <a:prstGeom prst="rect">
            <a:avLst/>
          </a:prstGeom>
        </p:spPr>
        <p:txBody>
          <a:bodyPr vert="horz" lIns="91440" tIns="45720" rIns="91440" bIns="45720" rtlCol="0">
            <a:normAutofit/>
          </a:bodyPr>
          <a:lstStyle/>
          <a:p>
            <a:pPr marR="0" lvl="0"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performs different actions based on the possible values of a </a:t>
            </a:r>
            <a:r>
              <a:rPr kumimoji="0" lang="en-US" sz="2400" b="1"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constant integral expression</a:t>
            </a:r>
            <a:r>
              <a:rPr kumimoji="0" lang="en-US" sz="24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of type </a:t>
            </a:r>
            <a:r>
              <a:rPr kumimoji="0" lang="en-US" sz="24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byte</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short</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int</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or </a:t>
            </a:r>
            <a:r>
              <a:rPr kumimoji="0" lang="en-US" sz="24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char</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cstate="print"/>
          <a:srcRect/>
          <a:stretch>
            <a:fillRect/>
          </a:stretch>
        </p:blipFill>
        <p:spPr bwMode="auto">
          <a:xfrm>
            <a:off x="2650175" y="280061"/>
            <a:ext cx="6477001" cy="654231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18</a:t>
            </a:fld>
            <a:endParaRPr lang="en-US" dirty="0"/>
          </a:p>
        </p:txBody>
      </p:sp>
      <p:sp>
        <p:nvSpPr>
          <p:cNvPr id="3" name="Text Placeholder 2"/>
          <p:cNvSpPr txBox="1">
            <a:spLocks/>
          </p:cNvSpPr>
          <p:nvPr/>
        </p:nvSpPr>
        <p:spPr>
          <a:xfrm>
            <a:off x="4724400" y="2971800"/>
            <a:ext cx="4038600" cy="1981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Exercise: </a:t>
            </a:r>
          </a:p>
          <a:p>
            <a:pPr marL="342900" marR="0" lvl="0" indent="1588" algn="l" defTabSz="914400" rtl="0" eaLnBrk="1" fontAlgn="auto" latinLnBrk="0" hangingPunct="1">
              <a:lnSpc>
                <a:spcPct val="90000"/>
              </a:lnSpc>
              <a:spcBef>
                <a:spcPct val="20000"/>
              </a:spcBef>
              <a:spcAft>
                <a:spcPts val="0"/>
              </a:spcAft>
              <a:buClrTx/>
              <a:buSzTx/>
              <a:tabLst/>
              <a:defRPr/>
            </a:pPr>
            <a:r>
              <a:rPr kumimoji="0" lang="en-US" sz="2400" i="0" u="none" strike="noStrike" kern="1200" cap="none" spc="0" normalizeH="0" baseline="0" noProof="0" dirty="0" smtClean="0">
                <a:ln>
                  <a:noFill/>
                </a:ln>
                <a:solidFill>
                  <a:srgbClr val="000000"/>
                </a:solidFill>
                <a:effectLst/>
                <a:uLnTx/>
                <a:uFillTx/>
                <a:latin typeface="Times New Roman" pitchFamily="18" charset="0"/>
                <a:ea typeface="+mn-ea"/>
                <a:cs typeface="+mn-cs"/>
              </a:rPr>
              <a:t>Draw a flowchart or a UML activity diagram to show the logic control of the above </a:t>
            </a:r>
            <a:r>
              <a:rPr kumimoji="0" lang="en-US" sz="2400" i="0" u="none" strike="noStrike" kern="1200" cap="none" spc="0" normalizeH="0" baseline="0" noProof="0" dirty="0" smtClean="0">
                <a:ln>
                  <a:noFill/>
                </a:ln>
                <a:solidFill>
                  <a:srgbClr val="0070C0"/>
                </a:solidFill>
                <a:effectLst/>
                <a:uLnTx/>
                <a:uFillTx/>
                <a:latin typeface="Times New Roman" pitchFamily="18" charset="0"/>
                <a:ea typeface="+mn-ea"/>
                <a:cs typeface="+mn-cs"/>
              </a:rPr>
              <a:t>switch</a:t>
            </a:r>
            <a:r>
              <a:rPr kumimoji="0" lang="en-US" sz="2400" i="0" u="none" strike="noStrike" kern="1200" cap="none" spc="0" normalizeH="0" baseline="0" noProof="0" dirty="0" smtClean="0">
                <a:ln>
                  <a:noFill/>
                </a:ln>
                <a:solidFill>
                  <a:srgbClr val="000000"/>
                </a:solidFill>
                <a:effectLst/>
                <a:uLnTx/>
                <a:uFillTx/>
                <a:latin typeface="Times New Roman" pitchFamily="18" charset="0"/>
                <a:ea typeface="+mn-ea"/>
                <a:cs typeface="+mn-cs"/>
              </a:rPr>
              <a:t> statement.</a:t>
            </a:r>
            <a:endParaRPr kumimoji="0" lang="en-US" sz="2400" b="1" i="0" u="sng"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pic>
        <p:nvPicPr>
          <p:cNvPr id="11266" name="Picture 2"/>
          <p:cNvPicPr>
            <a:picLocks noChangeAspect="1" noChangeArrowheads="1"/>
          </p:cNvPicPr>
          <p:nvPr/>
        </p:nvPicPr>
        <p:blipFill>
          <a:blip r:embed="rId2" cstate="print"/>
          <a:srcRect/>
          <a:stretch>
            <a:fillRect/>
          </a:stretch>
        </p:blipFill>
        <p:spPr bwMode="auto">
          <a:xfrm>
            <a:off x="457200" y="457200"/>
            <a:ext cx="4038600" cy="589719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19</a:t>
            </a:fld>
            <a:endParaRPr lang="en-US" dirty="0"/>
          </a:p>
        </p:txBody>
      </p:sp>
      <p:sp>
        <p:nvSpPr>
          <p:cNvPr id="3" name="Rectangle 2"/>
          <p:cNvSpPr/>
          <p:nvPr/>
        </p:nvSpPr>
        <p:spPr>
          <a:xfrm>
            <a:off x="3810000" y="1225689"/>
            <a:ext cx="5181600" cy="5632311"/>
          </a:xfrm>
          <a:prstGeom prst="rect">
            <a:avLst/>
          </a:prstGeom>
          <a:solidFill>
            <a:schemeClr val="bg1">
              <a:lumMod val="85000"/>
            </a:schemeClr>
          </a:solidFill>
        </p:spPr>
        <p:txBody>
          <a:bodyPr wrap="square">
            <a:spAutoFit/>
          </a:bodyPr>
          <a:lstStyle/>
          <a:p>
            <a:r>
              <a:rPr lang="en-US" dirty="0" smtClean="0"/>
              <a:t>  </a:t>
            </a:r>
            <a:r>
              <a:rPr lang="en-US" dirty="0" smtClean="0"/>
              <a:t>      int </a:t>
            </a:r>
            <a:r>
              <a:rPr lang="en-US" dirty="0" smtClean="0"/>
              <a:t>x = 5;</a:t>
            </a:r>
          </a:p>
          <a:p>
            <a:r>
              <a:rPr lang="en-US" dirty="0" smtClean="0"/>
              <a:t>        switch (x) {</a:t>
            </a:r>
          </a:p>
          <a:p>
            <a:r>
              <a:rPr lang="en-US" dirty="0" smtClean="0"/>
              <a:t>            case 6:</a:t>
            </a:r>
          </a:p>
          <a:p>
            <a:r>
              <a:rPr lang="en-US" dirty="0" smtClean="0"/>
              <a:t>                System.out.println("case 6");</a:t>
            </a:r>
          </a:p>
          <a:p>
            <a:r>
              <a:rPr lang="en-US" dirty="0" smtClean="0"/>
              <a:t>                break;</a:t>
            </a:r>
          </a:p>
          <a:p>
            <a:r>
              <a:rPr lang="en-US" dirty="0" smtClean="0"/>
              <a:t>            case 5:</a:t>
            </a:r>
          </a:p>
          <a:p>
            <a:r>
              <a:rPr lang="en-US" dirty="0" smtClean="0"/>
              <a:t>                System.out.println("case 5");</a:t>
            </a:r>
          </a:p>
          <a:p>
            <a:r>
              <a:rPr lang="en-US" dirty="0" smtClean="0"/>
              <a:t>            case 4:</a:t>
            </a:r>
          </a:p>
          <a:p>
            <a:r>
              <a:rPr lang="en-US" dirty="0" smtClean="0"/>
              <a:t>                System.out.println("case 4");</a:t>
            </a:r>
          </a:p>
          <a:p>
            <a:r>
              <a:rPr lang="en-US" dirty="0" smtClean="0"/>
              <a:t>            case 3:</a:t>
            </a:r>
          </a:p>
          <a:p>
            <a:r>
              <a:rPr lang="en-US" dirty="0" smtClean="0"/>
              <a:t>                System.out.println("case 3");</a:t>
            </a:r>
          </a:p>
          <a:p>
            <a:r>
              <a:rPr lang="en-US" dirty="0" smtClean="0"/>
              <a:t>            case 2:</a:t>
            </a:r>
          </a:p>
          <a:p>
            <a:r>
              <a:rPr lang="en-US" dirty="0" smtClean="0"/>
              <a:t>                System.out.println("case 2");</a:t>
            </a:r>
          </a:p>
          <a:p>
            <a:r>
              <a:rPr lang="en-US" dirty="0" smtClean="0"/>
              <a:t>               break;</a:t>
            </a:r>
          </a:p>
          <a:p>
            <a:r>
              <a:rPr lang="en-US" dirty="0" smtClean="0"/>
              <a:t>            case 1:</a:t>
            </a:r>
          </a:p>
          <a:p>
            <a:r>
              <a:rPr lang="en-US" dirty="0" smtClean="0"/>
              <a:t>                System.out.println("case 1");</a:t>
            </a:r>
          </a:p>
          <a:p>
            <a:r>
              <a:rPr lang="en-US" dirty="0" smtClean="0"/>
              <a:t>            default:</a:t>
            </a:r>
          </a:p>
          <a:p>
            <a:r>
              <a:rPr lang="en-US" dirty="0" smtClean="0"/>
              <a:t>                System.out.println("None of the above");</a:t>
            </a:r>
          </a:p>
          <a:p>
            <a:r>
              <a:rPr lang="en-US" dirty="0" smtClean="0"/>
              <a:t>                break;</a:t>
            </a:r>
          </a:p>
          <a:p>
            <a:r>
              <a:rPr lang="en-US" dirty="0" smtClean="0"/>
              <a:t>        } //switch</a:t>
            </a:r>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533400" y="109850"/>
            <a:ext cx="6657975" cy="1085850"/>
          </a:xfrm>
          <a:prstGeom prst="rect">
            <a:avLst/>
          </a:prstGeom>
          <a:noFill/>
          <a:ln w="9525">
            <a:noFill/>
            <a:miter lim="800000"/>
            <a:headEnd/>
            <a:tailEnd/>
          </a:ln>
        </p:spPr>
      </p:pic>
      <p:sp>
        <p:nvSpPr>
          <p:cNvPr id="5" name="Text Placeholder 2"/>
          <p:cNvSpPr txBox="1">
            <a:spLocks/>
          </p:cNvSpPr>
          <p:nvPr/>
        </p:nvSpPr>
        <p:spPr>
          <a:xfrm>
            <a:off x="304800" y="1676400"/>
            <a:ext cx="3429000" cy="4724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Q: </a:t>
            </a:r>
            <a:r>
              <a:rPr kumimoji="0" lang="en-US" sz="2400" i="0" u="none" strike="noStrike" kern="1200" cap="none" spc="0" normalizeH="0" baseline="0" noProof="0" dirty="0" smtClean="0">
                <a:ln>
                  <a:noFill/>
                </a:ln>
                <a:solidFill>
                  <a:srgbClr val="000000"/>
                </a:solidFill>
                <a:effectLst/>
                <a:uLnTx/>
                <a:uFillTx/>
                <a:latin typeface="Times New Roman" pitchFamily="18" charset="0"/>
                <a:ea typeface="+mn-ea"/>
                <a:cs typeface="+mn-cs"/>
              </a:rPr>
              <a:t>What’s the output of the sample statements?</a:t>
            </a:r>
          </a:p>
          <a:p>
            <a:pPr marL="342900" marR="0" lvl="0" indent="1588" algn="l" defTabSz="914400" rtl="0" eaLnBrk="1" fontAlgn="auto" latinLnBrk="0" hangingPunct="1">
              <a:lnSpc>
                <a:spcPct val="90000"/>
              </a:lnSpc>
              <a:spcBef>
                <a:spcPct val="20000"/>
              </a:spcBef>
              <a:spcAft>
                <a:spcPts val="0"/>
              </a:spcAft>
              <a:buClrTx/>
              <a:buSzTx/>
              <a:tabLst/>
              <a:defRPr/>
            </a:pPr>
            <a:endParaRPr lang="en-US" sz="2400" b="1" dirty="0" smtClean="0">
              <a:solidFill>
                <a:srgbClr val="000000"/>
              </a:solidFill>
              <a:latin typeface="Times New Roman" pitchFamily="18" charset="0"/>
            </a:endParaRPr>
          </a:p>
          <a:p>
            <a:pPr marL="342900" lvl="0" indent="-342900">
              <a:lnSpc>
                <a:spcPct val="90000"/>
              </a:lnSpc>
              <a:spcBef>
                <a:spcPct val="20000"/>
              </a:spcBef>
              <a:buFont typeface="Arial" pitchFamily="34" charset="0"/>
              <a:buChar char="•"/>
              <a:defRPr/>
            </a:pPr>
            <a:r>
              <a:rPr lang="en-US" sz="2400" b="1" dirty="0" smtClean="0">
                <a:solidFill>
                  <a:srgbClr val="000000"/>
                </a:solidFill>
                <a:latin typeface="Times New Roman" pitchFamily="18" charset="0"/>
              </a:rPr>
              <a:t>Q: </a:t>
            </a:r>
            <a:r>
              <a:rPr lang="en-US" sz="2400" dirty="0" smtClean="0">
                <a:solidFill>
                  <a:srgbClr val="000000"/>
                </a:solidFill>
                <a:latin typeface="Times New Roman" pitchFamily="18" charset="0"/>
              </a:rPr>
              <a:t>What’s </a:t>
            </a:r>
            <a:r>
              <a:rPr lang="en-US" sz="2400" dirty="0" smtClean="0">
                <a:solidFill>
                  <a:srgbClr val="000000"/>
                </a:solidFill>
                <a:latin typeface="Times New Roman" pitchFamily="18" charset="0"/>
              </a:rPr>
              <a:t>the output </a:t>
            </a:r>
            <a:r>
              <a:rPr lang="en-US" sz="2400" dirty="0" smtClean="0">
                <a:solidFill>
                  <a:srgbClr val="000000"/>
                </a:solidFill>
                <a:latin typeface="Times New Roman" pitchFamily="18" charset="0"/>
              </a:rPr>
              <a:t>when x is 6?</a:t>
            </a:r>
            <a:endParaRPr lang="en-US" sz="2400" b="1" u="sng" dirty="0" smtClean="0">
              <a:solidFill>
                <a:srgbClr val="000000"/>
              </a:solidFill>
              <a:latin typeface="Times New Roman" pitchFamily="18" charset="0"/>
            </a:endParaRPr>
          </a:p>
          <a:p>
            <a:pPr marL="342900" lvl="0" indent="1588">
              <a:lnSpc>
                <a:spcPct val="90000"/>
              </a:lnSpc>
              <a:spcBef>
                <a:spcPct val="20000"/>
              </a:spcBef>
              <a:defRPr/>
            </a:pPr>
            <a:endParaRPr lang="en-US" sz="2400" b="1" dirty="0" smtClean="0">
              <a:solidFill>
                <a:srgbClr val="000000"/>
              </a:solidFill>
              <a:latin typeface="Times New Roman" pitchFamily="18" charset="0"/>
            </a:endParaRPr>
          </a:p>
          <a:p>
            <a:pPr marL="342900" lvl="0" indent="-342900">
              <a:lnSpc>
                <a:spcPct val="90000"/>
              </a:lnSpc>
              <a:spcBef>
                <a:spcPct val="20000"/>
              </a:spcBef>
              <a:buFont typeface="Arial" pitchFamily="34" charset="0"/>
              <a:buChar char="•"/>
              <a:defRPr/>
            </a:pPr>
            <a:r>
              <a:rPr lang="en-US" sz="2400" b="1" dirty="0" smtClean="0">
                <a:solidFill>
                  <a:srgbClr val="000000"/>
                </a:solidFill>
                <a:latin typeface="Times New Roman" pitchFamily="18" charset="0"/>
              </a:rPr>
              <a:t>Q: </a:t>
            </a:r>
            <a:r>
              <a:rPr lang="en-US" sz="2400" dirty="0" smtClean="0">
                <a:solidFill>
                  <a:srgbClr val="000000"/>
                </a:solidFill>
                <a:latin typeface="Times New Roman" pitchFamily="18" charset="0"/>
              </a:rPr>
              <a:t>What’s the output when x is </a:t>
            </a:r>
            <a:r>
              <a:rPr lang="en-US" sz="2400" dirty="0" smtClean="0">
                <a:solidFill>
                  <a:srgbClr val="000000"/>
                </a:solidFill>
                <a:latin typeface="Times New Roman" pitchFamily="18" charset="0"/>
              </a:rPr>
              <a:t>1?</a:t>
            </a:r>
            <a:endParaRPr lang="en-US" sz="2400" b="1" u="sng" dirty="0" smtClean="0">
              <a:solidFill>
                <a:srgbClr val="000000"/>
              </a:solidFill>
              <a:latin typeface="Times New Roman" pitchFamily="18" charset="0"/>
            </a:endParaRPr>
          </a:p>
          <a:p>
            <a:pPr marL="342900" lvl="0" indent="1588">
              <a:lnSpc>
                <a:spcPct val="90000"/>
              </a:lnSpc>
              <a:spcBef>
                <a:spcPct val="20000"/>
              </a:spcBef>
              <a:defRPr/>
            </a:pPr>
            <a:endParaRPr lang="en-US" sz="2400" b="1" dirty="0" smtClean="0">
              <a:solidFill>
                <a:srgbClr val="000000"/>
              </a:solidFill>
              <a:latin typeface="Times New Roman" pitchFamily="18" charset="0"/>
            </a:endParaRPr>
          </a:p>
          <a:p>
            <a:pPr marL="342900" lvl="0" indent="-342900">
              <a:lnSpc>
                <a:spcPct val="90000"/>
              </a:lnSpc>
              <a:spcBef>
                <a:spcPct val="20000"/>
              </a:spcBef>
              <a:buFont typeface="Arial" pitchFamily="34" charset="0"/>
              <a:buChar char="•"/>
              <a:defRPr/>
            </a:pPr>
            <a:r>
              <a:rPr lang="en-US" sz="2400" b="1" dirty="0" smtClean="0">
                <a:solidFill>
                  <a:srgbClr val="000000"/>
                </a:solidFill>
                <a:latin typeface="Times New Roman" pitchFamily="18" charset="0"/>
              </a:rPr>
              <a:t>Q: </a:t>
            </a:r>
            <a:r>
              <a:rPr lang="en-US" sz="2400" dirty="0" smtClean="0">
                <a:solidFill>
                  <a:srgbClr val="000000"/>
                </a:solidFill>
                <a:latin typeface="Times New Roman" pitchFamily="18" charset="0"/>
              </a:rPr>
              <a:t>What’s the output when x is </a:t>
            </a:r>
            <a:r>
              <a:rPr lang="en-US" sz="2400" dirty="0" smtClean="0">
                <a:solidFill>
                  <a:srgbClr val="000000"/>
                </a:solidFill>
                <a:latin typeface="Times New Roman" pitchFamily="18" charset="0"/>
              </a:rPr>
              <a:t>10?</a:t>
            </a:r>
            <a:endParaRPr lang="en-US" sz="2400" b="1" u="sng" dirty="0" smtClean="0">
              <a:solidFill>
                <a:srgbClr val="000000"/>
              </a:solidFill>
              <a:latin typeface="Times New Roman" pitchFamily="18" charset="0"/>
            </a:endParaRPr>
          </a:p>
          <a:p>
            <a:pPr marL="342900" marR="0" lvl="0" indent="1588" algn="l" defTabSz="914400" rtl="0" eaLnBrk="1" fontAlgn="auto" latinLnBrk="0" hangingPunct="1">
              <a:lnSpc>
                <a:spcPct val="90000"/>
              </a:lnSpc>
              <a:spcBef>
                <a:spcPct val="20000"/>
              </a:spcBef>
              <a:spcAft>
                <a:spcPts val="0"/>
              </a:spcAft>
              <a:buClrTx/>
              <a:buSzTx/>
              <a:tabLst/>
              <a:defRPr/>
            </a:pPr>
            <a:endParaRPr kumimoji="0" lang="en-US" sz="2400" b="1" i="0" u="sng"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762000"/>
          </a:xfrm>
        </p:spPr>
        <p:txBody>
          <a:bodyPr/>
          <a:lstStyle/>
          <a:p>
            <a:r>
              <a:rPr lang="en-US" dirty="0" smtClean="0"/>
              <a:t>Outline</a:t>
            </a:r>
            <a:endParaRPr lang="en-US" dirty="0"/>
          </a:p>
        </p:txBody>
      </p:sp>
      <p:sp>
        <p:nvSpPr>
          <p:cNvPr id="3" name="Content Placeholder 2"/>
          <p:cNvSpPr>
            <a:spLocks noGrp="1"/>
          </p:cNvSpPr>
          <p:nvPr>
            <p:ph idx="1"/>
          </p:nvPr>
        </p:nvSpPr>
        <p:spPr>
          <a:xfrm>
            <a:off x="914400" y="2286001"/>
            <a:ext cx="7772400" cy="3352800"/>
          </a:xfrm>
        </p:spPr>
        <p:txBody>
          <a:bodyPr>
            <a:normAutofit/>
          </a:bodyPr>
          <a:lstStyle/>
          <a:p>
            <a:r>
              <a:rPr lang="en-US" dirty="0" smtClean="0">
                <a:solidFill>
                  <a:srgbClr val="0070C0"/>
                </a:solidFill>
              </a:rPr>
              <a:t>for</a:t>
            </a:r>
            <a:r>
              <a:rPr lang="en-US" dirty="0" smtClean="0"/>
              <a:t> loops</a:t>
            </a:r>
          </a:p>
          <a:p>
            <a:r>
              <a:rPr lang="en-US" dirty="0" smtClean="0">
                <a:solidFill>
                  <a:srgbClr val="0070C0"/>
                </a:solidFill>
              </a:rPr>
              <a:t>do</a:t>
            </a:r>
            <a:r>
              <a:rPr lang="en-US" dirty="0" smtClean="0"/>
              <a:t> … </a:t>
            </a:r>
            <a:r>
              <a:rPr lang="en-US" dirty="0" smtClean="0">
                <a:solidFill>
                  <a:srgbClr val="0070C0"/>
                </a:solidFill>
              </a:rPr>
              <a:t>while</a:t>
            </a:r>
            <a:r>
              <a:rPr lang="en-US" dirty="0" smtClean="0"/>
              <a:t> loops</a:t>
            </a:r>
          </a:p>
          <a:p>
            <a:r>
              <a:rPr lang="en-US" dirty="0" smtClean="0"/>
              <a:t>Multiple selections using </a:t>
            </a:r>
            <a:r>
              <a:rPr lang="en-US" dirty="0" smtClean="0">
                <a:solidFill>
                  <a:srgbClr val="0070C0"/>
                </a:solidFill>
              </a:rPr>
              <a:t>switch </a:t>
            </a:r>
          </a:p>
          <a:p>
            <a:r>
              <a:rPr lang="en-US" dirty="0" smtClean="0"/>
              <a:t>Logical operators</a:t>
            </a:r>
          </a:p>
          <a:p>
            <a:endParaRPr lang="en-US" dirty="0" smtClean="0"/>
          </a:p>
        </p:txBody>
      </p:sp>
      <p:sp>
        <p:nvSpPr>
          <p:cNvPr id="5" name="Slide Number Placeholder 4"/>
          <p:cNvSpPr>
            <a:spLocks noGrp="1"/>
          </p:cNvSpPr>
          <p:nvPr>
            <p:ph type="sldNum" sz="quarter" idx="12"/>
          </p:nvPr>
        </p:nvSpPr>
        <p:spPr/>
        <p:txBody>
          <a:bodyPr/>
          <a:lstStyle/>
          <a:p>
            <a:fld id="{49719D0B-6E3B-40E4-877A-FAE04F02C714}"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20</a:t>
            </a:fld>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1143000" y="914400"/>
            <a:ext cx="6696075" cy="1504950"/>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1219200" y="2895600"/>
            <a:ext cx="6667500" cy="17621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21</a:t>
            </a:fld>
            <a:endParaRPr lang="en-US" dirty="0"/>
          </a:p>
        </p:txBody>
      </p:sp>
      <p:sp>
        <p:nvSpPr>
          <p:cNvPr id="3" name="Text Placeholder 2"/>
          <p:cNvSpPr txBox="1">
            <a:spLocks/>
          </p:cNvSpPr>
          <p:nvPr/>
        </p:nvSpPr>
        <p:spPr>
          <a:xfrm>
            <a:off x="457200" y="1981200"/>
            <a:ext cx="8229600" cy="40259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70C0"/>
                </a:solidFill>
                <a:effectLst/>
                <a:uLnTx/>
                <a:uFillTx/>
                <a:latin typeface="Times New Roman" pitchFamily="18" charset="0"/>
                <a:cs typeface="Times New Roman" pitchFamily="18" charset="0"/>
              </a:rPr>
              <a:t>switch</a:t>
            </a:r>
            <a:r>
              <a:rPr kumimoji="0" lang="en-US" sz="32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versus</a:t>
            </a:r>
            <a:r>
              <a:rPr kumimoji="0" lang="en-US" sz="3200" b="0" i="0" u="none" strike="noStrike" kern="1200" cap="none" spc="0" normalizeH="0" noProof="0" dirty="0" smtClean="0">
                <a:ln>
                  <a:noFill/>
                </a:ln>
                <a:solidFill>
                  <a:srgbClr val="000000"/>
                </a:solidFill>
                <a:effectLst/>
                <a:uLnTx/>
                <a:uFillTx/>
                <a:latin typeface="Times New Roman" pitchFamily="18" charset="0"/>
                <a:cs typeface="Times New Roman" pitchFamily="18" charset="0"/>
              </a:rPr>
              <a:t> </a:t>
            </a:r>
            <a:r>
              <a:rPr kumimoji="0" lang="en-US" sz="3200" b="0" i="0" u="none" strike="noStrike" kern="1200" cap="none" spc="0" normalizeH="0" noProof="0" dirty="0" smtClean="0">
                <a:ln>
                  <a:noFill/>
                </a:ln>
                <a:solidFill>
                  <a:srgbClr val="0070C0"/>
                </a:solidFill>
                <a:effectLst/>
                <a:uLnTx/>
                <a:uFillTx/>
                <a:latin typeface="Times New Roman" pitchFamily="18" charset="0"/>
                <a:cs typeface="Times New Roman" pitchFamily="18" charset="0"/>
              </a:rPr>
              <a:t>nested if … else …</a:t>
            </a:r>
            <a:endParaRPr kumimoji="0" lang="en-US" sz="2400" b="0" i="0" u="none" strike="noStrike" kern="1200" cap="none" spc="0" normalizeH="0" baseline="0" noProof="0" dirty="0" smtClean="0">
              <a:ln>
                <a:noFill/>
              </a:ln>
              <a:solidFill>
                <a:srgbClr val="0070C0"/>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 switch statement can be represented as a nested if/else</a:t>
            </a:r>
            <a:r>
              <a:rPr kumimoji="0" lang="en-US" sz="2400" b="0" i="0" u="none" strike="noStrike" kern="1200" cap="none" spc="0" normalizeH="0" noProof="0" dirty="0" smtClean="0">
                <a:ln>
                  <a:noFill/>
                </a:ln>
                <a:solidFill>
                  <a:srgbClr val="000000"/>
                </a:solidFill>
                <a:effectLst/>
                <a:uLnTx/>
                <a:uFillTx/>
                <a:latin typeface="Times New Roman" pitchFamily="18" charset="0"/>
                <a:cs typeface="Times New Roman" pitchFamily="18" charset="0"/>
              </a:rPr>
              <a:t> statement.</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22</a:t>
            </a:fld>
            <a:endParaRPr lang="en-US" dirty="0"/>
          </a:p>
        </p:txBody>
      </p:sp>
      <p:sp>
        <p:nvSpPr>
          <p:cNvPr id="3" name="Title 1"/>
          <p:cNvSpPr>
            <a:spLocks noGrp="1"/>
          </p:cNvSpPr>
          <p:nvPr>
            <p:ph type="title"/>
          </p:nvPr>
        </p:nvSpPr>
        <p:spPr>
          <a:xfrm>
            <a:off x="457200" y="274638"/>
            <a:ext cx="8229600" cy="1143000"/>
          </a:xfrm>
        </p:spPr>
        <p:txBody>
          <a:bodyPr>
            <a:normAutofit/>
          </a:bodyPr>
          <a:lstStyle/>
          <a:p>
            <a:pPr eaLnBrk="1" fontAlgn="auto" hangingPunct="1">
              <a:spcAft>
                <a:spcPts val="0"/>
              </a:spcAft>
              <a:defRPr/>
            </a:pPr>
            <a:r>
              <a:rPr lang="en-US" sz="3600" dirty="0" smtClean="0">
                <a:solidFill>
                  <a:srgbClr val="24B5A1"/>
                </a:solidFill>
                <a:latin typeface="Arial"/>
              </a:rPr>
              <a:t>5.7  </a:t>
            </a:r>
            <a:r>
              <a:rPr lang="en-US" sz="3600" b="1" dirty="0" smtClean="0">
                <a:solidFill>
                  <a:srgbClr val="3380E6"/>
                </a:solidFill>
                <a:latin typeface="Lucida Console"/>
              </a:rPr>
              <a:t>break</a:t>
            </a:r>
            <a:r>
              <a:rPr lang="en-US" sz="3600" dirty="0" smtClean="0">
                <a:solidFill>
                  <a:srgbClr val="3380E6"/>
                </a:solidFill>
                <a:latin typeface="Arial"/>
              </a:rPr>
              <a:t> and </a:t>
            </a:r>
            <a:r>
              <a:rPr lang="en-US" sz="3600" b="1" dirty="0" smtClean="0">
                <a:solidFill>
                  <a:srgbClr val="3380E6"/>
                </a:solidFill>
                <a:latin typeface="Lucida Console"/>
              </a:rPr>
              <a:t>continue</a:t>
            </a:r>
            <a:r>
              <a:rPr lang="en-US" sz="3600" dirty="0" smtClean="0">
                <a:solidFill>
                  <a:srgbClr val="3380E6"/>
                </a:solidFill>
                <a:latin typeface="Arial"/>
              </a:rPr>
              <a:t> Statements </a:t>
            </a:r>
          </a:p>
        </p:txBody>
      </p:sp>
      <p:sp>
        <p:nvSpPr>
          <p:cNvPr id="5" name="Text Placeholder 2"/>
          <p:cNvSpPr txBox="1">
            <a:spLocks/>
          </p:cNvSpPr>
          <p:nvPr/>
        </p:nvSpPr>
        <p:spPr>
          <a:xfrm>
            <a:off x="457200" y="1600200"/>
            <a:ext cx="8229600" cy="44069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The </a:t>
            </a:r>
            <a:r>
              <a:rPr kumimoji="0" lang="en-US" sz="24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break</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statement, when executed in a </a:t>
            </a:r>
            <a:r>
              <a:rPr kumimoji="0" lang="en-US" sz="2400" b="0" i="0" u="none" strike="noStrike" kern="1200" cap="none" spc="0" normalizeH="0" baseline="0" noProof="0" dirty="0" smtClean="0">
                <a:ln>
                  <a:noFill/>
                </a:ln>
                <a:solidFill>
                  <a:srgbClr val="0070C0"/>
                </a:solidFill>
                <a:effectLst/>
                <a:uLnTx/>
                <a:uFillTx/>
                <a:latin typeface="Times New Roman" pitchFamily="18" charset="0"/>
                <a:cs typeface="Times New Roman" pitchFamily="18" charset="0"/>
              </a:rPr>
              <a:t>while</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for</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do…while</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or </a:t>
            </a:r>
            <a:r>
              <a:rPr lang="en-US" sz="2400" dirty="0" smtClean="0">
                <a:solidFill>
                  <a:srgbClr val="0070C0"/>
                </a:solidFill>
                <a:latin typeface="Times New Roman" pitchFamily="18" charset="0"/>
                <a:cs typeface="Times New Roman" pitchFamily="18" charset="0"/>
              </a:rPr>
              <a:t>switch</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causes immediate exit from that statement.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Execution continues with the first statement after that control statement.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Common uses of the </a:t>
            </a:r>
            <a:r>
              <a:rPr kumimoji="0" lang="en-US" sz="24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break</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statement are to escape early from a loop or to skip the remainder of a switch.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23</a:t>
            </a:fld>
            <a:endParaRPr lang="en-US" dirty="0"/>
          </a:p>
        </p:txBody>
      </p:sp>
      <p:pic>
        <p:nvPicPr>
          <p:cNvPr id="3" name="Picture 1" descr="ch05imageslides_Page_45.png"/>
          <p:cNvPicPr>
            <a:picLocks noGrp="1" noChangeAspect="1"/>
          </p:cNvPicPr>
          <p:nvPr isPhoto="1"/>
        </p:nvPicPr>
        <p:blipFill>
          <a:blip r:embed="rId2" cstate="print"/>
          <a:srcRect/>
          <a:stretch>
            <a:fillRect/>
          </a:stretch>
        </p:blipFill>
        <p:spPr bwMode="auto">
          <a:xfrm>
            <a:off x="0" y="773113"/>
            <a:ext cx="9144000" cy="555148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24</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continue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statement, when executed in a </a:t>
            </a:r>
            <a:r>
              <a:rPr kumimoji="0" lang="en-US" sz="2400" b="0" i="0" u="none" strike="noStrike" kern="1200" cap="none" spc="0" normalizeH="0" baseline="0" noProof="0" dirty="0" smtClean="0">
                <a:ln>
                  <a:noFill/>
                </a:ln>
                <a:solidFill>
                  <a:srgbClr val="0070C0"/>
                </a:solidFill>
                <a:effectLst/>
                <a:uLnTx/>
                <a:uFillTx/>
                <a:latin typeface="Lucida Console" pitchFamily="49" charset="0"/>
                <a:ea typeface="+mn-ea"/>
                <a:cs typeface="+mn-cs"/>
              </a:rPr>
              <a:t>while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smtClean="0">
                <a:ln>
                  <a:noFill/>
                </a:ln>
                <a:solidFill>
                  <a:srgbClr val="0070C0"/>
                </a:solidFill>
                <a:effectLst/>
                <a:uLnTx/>
                <a:uFillTx/>
                <a:latin typeface="Lucida Console" pitchFamily="49" charset="0"/>
                <a:ea typeface="+mn-ea"/>
                <a:cs typeface="+mn-cs"/>
              </a:rPr>
              <a:t>for</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or </a:t>
            </a:r>
            <a:r>
              <a:rPr kumimoji="0" lang="en-US" sz="2400" b="0" i="0" u="none" strike="noStrike" kern="1200" cap="none" spc="0" normalizeH="0" baseline="0" noProof="0" dirty="0" smtClean="0">
                <a:ln>
                  <a:noFill/>
                </a:ln>
                <a:solidFill>
                  <a:srgbClr val="0070C0"/>
                </a:solidFill>
                <a:effectLst/>
                <a:uLnTx/>
                <a:uFillTx/>
                <a:latin typeface="Lucida Console" pitchFamily="49" charset="0"/>
                <a:ea typeface="+mn-ea"/>
                <a:cs typeface="+mn-cs"/>
              </a:rPr>
              <a:t>do</a:t>
            </a:r>
            <a:r>
              <a:rPr kumimoji="0" lang="en-US" sz="2400" b="0" i="0" u="none" strike="noStrike" kern="1200" cap="none" spc="0" normalizeH="0" baseline="0" noProof="0" dirty="0" smtClean="0">
                <a:ln>
                  <a:noFill/>
                </a:ln>
                <a:solidFill>
                  <a:srgbClr val="0070C0"/>
                </a:solidFill>
                <a:effectLst/>
                <a:uLnTx/>
                <a:uFillTx/>
                <a:latin typeface="Times New Roman" pitchFamily="18" charset="0"/>
                <a:ea typeface="+mn-ea"/>
                <a:cs typeface="+mn-cs"/>
              </a:rPr>
              <a:t>…</a:t>
            </a:r>
            <a:r>
              <a:rPr kumimoji="0" lang="en-US" sz="2400" b="0" i="0" u="none" strike="noStrike" kern="1200" cap="none" spc="0" normalizeH="0" baseline="0" noProof="0" dirty="0" smtClean="0">
                <a:ln>
                  <a:noFill/>
                </a:ln>
                <a:solidFill>
                  <a:srgbClr val="0070C0"/>
                </a:solidFill>
                <a:effectLst/>
                <a:uLnTx/>
                <a:uFillTx/>
                <a:latin typeface="Lucida Console" pitchFamily="49" charset="0"/>
                <a:ea typeface="+mn-ea"/>
                <a:cs typeface="+mn-cs"/>
              </a:rPr>
              <a:t>while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skips the remaining statements in the loop body and proceeds with the </a:t>
            </a:r>
            <a:r>
              <a:rPr kumimoji="0" lang="en-US" sz="2400" b="0" i="0" u="sng" strike="noStrike" kern="1200" cap="none" spc="0" normalizeH="0" baseline="0" noProof="0" dirty="0" smtClean="0">
                <a:ln>
                  <a:noFill/>
                </a:ln>
                <a:solidFill>
                  <a:srgbClr val="000000"/>
                </a:solidFill>
                <a:effectLst/>
                <a:uLnTx/>
                <a:uFillTx/>
                <a:latin typeface="Times New Roman" pitchFamily="18" charset="0"/>
                <a:ea typeface="+mn-ea"/>
                <a:cs typeface="+mn-cs"/>
              </a:rPr>
              <a:t>next iteration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of the loop.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a:t>
            </a:r>
            <a:r>
              <a:rPr kumimoji="0" lang="en-US" sz="2400" b="0" i="0" u="none" strike="noStrike" kern="1200" cap="none" spc="0" normalizeH="0" baseline="0" noProof="0" dirty="0" smtClean="0">
                <a:ln>
                  <a:noFill/>
                </a:ln>
                <a:solidFill>
                  <a:srgbClr val="0070C0"/>
                </a:solidFill>
                <a:effectLst/>
                <a:uLnTx/>
                <a:uFillTx/>
                <a:latin typeface="Lucida Console" pitchFamily="49" charset="0"/>
                <a:ea typeface="+mn-ea"/>
                <a:cs typeface="+mn-cs"/>
              </a:rPr>
              <a:t>while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a:t>
            </a:r>
            <a:r>
              <a:rPr kumimoji="0" lang="en-US" sz="2400" b="0" i="0" u="none" strike="noStrike" kern="1200" cap="none" spc="0" normalizeH="0" baseline="0" noProof="0" dirty="0" smtClean="0">
                <a:ln>
                  <a:noFill/>
                </a:ln>
                <a:solidFill>
                  <a:srgbClr val="0070C0"/>
                </a:solidFill>
                <a:effectLst/>
                <a:uLnTx/>
                <a:uFillTx/>
                <a:latin typeface="Lucida Console" pitchFamily="49" charset="0"/>
                <a:ea typeface="+mn-ea"/>
                <a:cs typeface="+mn-cs"/>
              </a:rPr>
              <a:t>do</a:t>
            </a:r>
            <a:r>
              <a:rPr kumimoji="0" lang="en-US" sz="2400" b="0" i="0" u="none" strike="noStrike" kern="1200" cap="none" spc="0" normalizeH="0" baseline="0" noProof="0" dirty="0" smtClean="0">
                <a:ln>
                  <a:noFill/>
                </a:ln>
                <a:solidFill>
                  <a:srgbClr val="0070C0"/>
                </a:solidFill>
                <a:effectLst/>
                <a:uLnTx/>
                <a:uFillTx/>
                <a:latin typeface="Times New Roman" pitchFamily="18" charset="0"/>
                <a:ea typeface="+mn-ea"/>
                <a:cs typeface="+mn-cs"/>
              </a:rPr>
              <a:t>…</a:t>
            </a:r>
            <a:r>
              <a:rPr kumimoji="0" lang="en-US" sz="2400" b="0" i="0" u="none" strike="noStrike" kern="1200" cap="none" spc="0" normalizeH="0" baseline="0" noProof="0" dirty="0" smtClean="0">
                <a:ln>
                  <a:noFill/>
                </a:ln>
                <a:solidFill>
                  <a:srgbClr val="0070C0"/>
                </a:solidFill>
                <a:effectLst/>
                <a:uLnTx/>
                <a:uFillTx/>
                <a:latin typeface="Lucida Console" pitchFamily="49" charset="0"/>
                <a:ea typeface="+mn-ea"/>
                <a:cs typeface="+mn-cs"/>
              </a:rPr>
              <a:t>while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statements, the program evaluates the loop-continuation test immediately after the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continue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statement executes.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a </a:t>
            </a:r>
            <a:r>
              <a:rPr kumimoji="0" lang="en-US" sz="2400" b="0" i="0" u="none" strike="noStrike" kern="1200" cap="none" spc="0" normalizeH="0" baseline="0" noProof="0" dirty="0" smtClean="0">
                <a:ln>
                  <a:noFill/>
                </a:ln>
                <a:solidFill>
                  <a:srgbClr val="0070C0"/>
                </a:solidFill>
                <a:effectLst/>
                <a:uLnTx/>
                <a:uFillTx/>
                <a:latin typeface="Lucida Console" pitchFamily="49" charset="0"/>
                <a:ea typeface="+mn-ea"/>
                <a:cs typeface="+mn-cs"/>
              </a:rPr>
              <a:t>for</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statement, the increment expression executes, then the program evaluates the loop-continuation test.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25</a:t>
            </a:fld>
            <a:endParaRPr lang="en-US" dirty="0"/>
          </a:p>
        </p:txBody>
      </p:sp>
      <p:pic>
        <p:nvPicPr>
          <p:cNvPr id="3" name="Picture 1" descr="ch05imageslides_Page_46.png"/>
          <p:cNvPicPr>
            <a:picLocks noGrp="1" noChangeAspect="1"/>
          </p:cNvPicPr>
          <p:nvPr isPhoto="1"/>
        </p:nvPicPr>
        <p:blipFill>
          <a:blip r:embed="rId2" cstate="print"/>
          <a:srcRect/>
          <a:stretch>
            <a:fillRect/>
          </a:stretch>
        </p:blipFill>
        <p:spPr bwMode="auto">
          <a:xfrm>
            <a:off x="0" y="773113"/>
            <a:ext cx="9144000" cy="555148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26</a:t>
            </a:fld>
            <a:endParaRPr lang="en-US" dirty="0"/>
          </a:p>
        </p:txBody>
      </p:sp>
      <p:sp>
        <p:nvSpPr>
          <p:cNvPr id="3" name="Title 1"/>
          <p:cNvSpPr>
            <a:spLocks noGrp="1"/>
          </p:cNvSpPr>
          <p:nvPr>
            <p:ph type="title"/>
          </p:nvPr>
        </p:nvSpPr>
        <p:spPr>
          <a:xfrm>
            <a:off x="457200" y="274638"/>
            <a:ext cx="8229600" cy="1143000"/>
          </a:xfrm>
        </p:spPr>
        <p:txBody>
          <a:bodyPr>
            <a:normAutofit/>
          </a:bodyPr>
          <a:lstStyle/>
          <a:p>
            <a:pPr eaLnBrk="1" fontAlgn="auto" hangingPunct="1">
              <a:spcAft>
                <a:spcPts val="0"/>
              </a:spcAft>
              <a:defRPr/>
            </a:pPr>
            <a:r>
              <a:rPr lang="en-US" sz="4000" dirty="0" smtClean="0">
                <a:solidFill>
                  <a:srgbClr val="24B5A1"/>
                </a:solidFill>
                <a:latin typeface="Arial"/>
              </a:rPr>
              <a:t>5.8  </a:t>
            </a:r>
            <a:r>
              <a:rPr lang="en-US" sz="4000" dirty="0" smtClean="0">
                <a:solidFill>
                  <a:srgbClr val="3380E6"/>
                </a:solidFill>
                <a:latin typeface="Arial"/>
              </a:rPr>
              <a:t>Logical Operators</a:t>
            </a:r>
          </a:p>
        </p:txBody>
      </p:sp>
      <p:sp>
        <p:nvSpPr>
          <p:cNvPr id="5" name="Text Placeholder 2"/>
          <p:cNvSpPr txBox="1">
            <a:spLocks/>
          </p:cNvSpPr>
          <p:nvPr/>
        </p:nvSpPr>
        <p:spPr>
          <a:xfrm>
            <a:off x="457200" y="1481138"/>
            <a:ext cx="8229600" cy="4525962"/>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Java’s </a:t>
            </a:r>
            <a:r>
              <a:rPr kumimoji="0" lang="en-US" sz="32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logical operators</a:t>
            </a:r>
            <a:r>
              <a:rPr kumimoji="0" lang="en-US" sz="32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enable you to form more complex conditions by combining simple conditions.</a:t>
            </a:r>
            <a:r>
              <a:rPr kumimoji="0" lang="en-US" sz="3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logical operators are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Lucida Console" pitchFamily="49" charset="0"/>
                <a:ea typeface="+mn-ea"/>
                <a:cs typeface="+mn-cs"/>
              </a:rPr>
              <a:t>&amp;&amp;</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800" b="0" i="0" u="none" strike="noStrike" kern="1200" cap="none" spc="0" normalizeH="0" baseline="0" noProof="0" dirty="0" smtClean="0">
                <a:ln>
                  <a:noFill/>
                </a:ln>
                <a:solidFill>
                  <a:srgbClr val="0070C0"/>
                </a:solidFill>
                <a:effectLst/>
                <a:uLnTx/>
                <a:uFillTx/>
                <a:latin typeface="Times New Roman" pitchFamily="18" charset="0"/>
                <a:ea typeface="+mn-ea"/>
                <a:cs typeface="+mn-cs"/>
              </a:rPr>
              <a:t>conditional</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800" b="0" i="0" u="none" strike="noStrike" kern="1200" cap="none" spc="0" normalizeH="0" baseline="0" noProof="0" dirty="0" smtClean="0">
                <a:ln>
                  <a:noFill/>
                </a:ln>
                <a:solidFill>
                  <a:srgbClr val="0070C0"/>
                </a:solidFill>
                <a:effectLst/>
                <a:uLnTx/>
                <a:uFillTx/>
                <a:latin typeface="Times New Roman" pitchFamily="18" charset="0"/>
                <a:ea typeface="+mn-ea"/>
                <a:cs typeface="+mn-cs"/>
              </a:rPr>
              <a:t>conditional</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OR)</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Lucida Console" pitchFamily="49" charset="0"/>
                <a:ea typeface="+mn-ea"/>
                <a:cs typeface="+mn-cs"/>
              </a:rPr>
              <a:t>&amp;</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800" b="0" i="0" u="none" strike="noStrike" kern="1200" cap="none" spc="0" normalizeH="0" baseline="0" noProof="0" dirty="0" smtClean="0">
                <a:ln>
                  <a:noFill/>
                </a:ln>
                <a:solidFill>
                  <a:srgbClr val="0070C0"/>
                </a:solidFill>
                <a:effectLst/>
                <a:uLnTx/>
                <a:uFillTx/>
                <a:latin typeface="Times New Roman" pitchFamily="18" charset="0"/>
                <a:ea typeface="+mn-ea"/>
                <a:cs typeface="+mn-cs"/>
              </a:rPr>
              <a:t>boolean</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800" b="0" i="0" u="none" strike="noStrike" kern="1200" cap="none" spc="0" normalizeH="0" baseline="0" noProof="0" dirty="0" smtClean="0">
                <a:ln>
                  <a:noFill/>
                </a:ln>
                <a:solidFill>
                  <a:srgbClr val="0070C0"/>
                </a:solidFill>
                <a:effectLst/>
                <a:uLnTx/>
                <a:uFillTx/>
                <a:latin typeface="Times New Roman" pitchFamily="18" charset="0"/>
                <a:ea typeface="+mn-ea"/>
                <a:cs typeface="+mn-cs"/>
              </a:rPr>
              <a:t>logical</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800" b="0" i="0" u="none" strike="noStrike" kern="1200" cap="none" spc="0" normalizeH="0" baseline="0" noProof="0" dirty="0" smtClean="0">
                <a:ln>
                  <a:noFill/>
                </a:ln>
                <a:solidFill>
                  <a:srgbClr val="0070C0"/>
                </a:solidFill>
                <a:effectLst/>
                <a:uLnTx/>
                <a:uFillTx/>
                <a:latin typeface="Times New Roman" pitchFamily="18" charset="0"/>
                <a:ea typeface="+mn-ea"/>
                <a:cs typeface="+mn-cs"/>
              </a:rPr>
              <a:t>boolean</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800" b="0" i="0" u="none" strike="noStrike" kern="1200" cap="none" spc="0" normalizeH="0" baseline="0" noProof="0" dirty="0" smtClean="0">
                <a:ln>
                  <a:noFill/>
                </a:ln>
                <a:solidFill>
                  <a:srgbClr val="0070C0"/>
                </a:solidFill>
                <a:effectLst/>
                <a:uLnTx/>
                <a:uFillTx/>
                <a:latin typeface="Times New Roman" pitchFamily="18" charset="0"/>
                <a:ea typeface="+mn-ea"/>
                <a:cs typeface="+mn-cs"/>
              </a:rPr>
              <a:t>logical</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800" b="0" i="0" u="none" strike="noStrike" kern="1200" cap="none" spc="0" normalizeH="0" baseline="0" noProof="0" dirty="0" smtClean="0">
                <a:ln>
                  <a:noFill/>
                </a:ln>
                <a:solidFill>
                  <a:srgbClr val="0070C0"/>
                </a:solidFill>
                <a:effectLst/>
                <a:uLnTx/>
                <a:uFillTx/>
                <a:latin typeface="Times New Roman" pitchFamily="18" charset="0"/>
                <a:ea typeface="+mn-ea"/>
                <a:cs typeface="+mn-cs"/>
              </a:rPr>
              <a:t>inclusive</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OR)</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800" b="0" i="0" u="none" strike="noStrike" kern="1200" cap="none" spc="0" normalizeH="0" baseline="0" noProof="0" dirty="0" smtClean="0">
                <a:ln>
                  <a:noFill/>
                </a:ln>
                <a:solidFill>
                  <a:srgbClr val="0070C0"/>
                </a:solidFill>
                <a:effectLst/>
                <a:uLnTx/>
                <a:uFillTx/>
                <a:latin typeface="Times New Roman" pitchFamily="18" charset="0"/>
                <a:ea typeface="+mn-ea"/>
                <a:cs typeface="+mn-cs"/>
              </a:rPr>
              <a:t>boolean</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800" b="0" i="0" u="none" strike="noStrike" kern="1200" cap="none" spc="0" normalizeH="0" baseline="0" noProof="0" dirty="0" smtClean="0">
                <a:ln>
                  <a:noFill/>
                </a:ln>
                <a:solidFill>
                  <a:srgbClr val="0070C0"/>
                </a:solidFill>
                <a:effectLst/>
                <a:uLnTx/>
                <a:uFillTx/>
                <a:latin typeface="Times New Roman" pitchFamily="18" charset="0"/>
                <a:ea typeface="+mn-ea"/>
                <a:cs typeface="+mn-cs"/>
              </a:rPr>
              <a:t>logical</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800" b="0" i="0" u="none" strike="noStrike" kern="1200" cap="none" spc="0" normalizeH="0" baseline="0" noProof="0" dirty="0" smtClean="0">
                <a:ln>
                  <a:noFill/>
                </a:ln>
                <a:solidFill>
                  <a:srgbClr val="0070C0"/>
                </a:solidFill>
                <a:effectLst/>
                <a:uLnTx/>
                <a:uFillTx/>
                <a:latin typeface="Times New Roman" pitchFamily="18" charset="0"/>
                <a:ea typeface="+mn-ea"/>
                <a:cs typeface="+mn-cs"/>
              </a:rPr>
              <a:t>exclusive</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OR)</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800" b="0" i="0" u="none" strike="noStrike" kern="1200" cap="none" spc="0" normalizeH="0" baseline="0" noProof="0" dirty="0" smtClean="0">
                <a:ln>
                  <a:noFill/>
                </a:ln>
                <a:solidFill>
                  <a:srgbClr val="0070C0"/>
                </a:solidFill>
                <a:effectLst/>
                <a:uLnTx/>
                <a:uFillTx/>
                <a:latin typeface="Times New Roman" pitchFamily="18" charset="0"/>
                <a:ea typeface="+mn-ea"/>
                <a:cs typeface="+mn-cs"/>
              </a:rPr>
              <a:t>logical</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NOT).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sz="3200" b="0" i="1" u="none" strike="noStrike" kern="1200" cap="none" spc="0" normalizeH="0" baseline="0" noProof="0" dirty="0" smtClean="0">
                <a:ln>
                  <a:noFill/>
                </a:ln>
                <a:solidFill>
                  <a:srgbClr val="000000"/>
                </a:solidFill>
                <a:effectLst/>
                <a:uLnTx/>
                <a:uFillTx/>
                <a:latin typeface="Times New Roman" pitchFamily="18" charset="0"/>
                <a:ea typeface="+mn-ea"/>
                <a:cs typeface="+mn-cs"/>
              </a:rPr>
              <a:t>Note:</a:t>
            </a: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a:t>
            </a:r>
            <a:r>
              <a:rPr kumimoji="0" lang="en-US" sz="3200" b="0" i="0" u="none" strike="noStrike" kern="1200" cap="none" spc="0" normalizeH="0" baseline="0" noProof="0" dirty="0" smtClean="0">
                <a:ln>
                  <a:noFill/>
                </a:ln>
                <a:solidFill>
                  <a:srgbClr val="000000"/>
                </a:solidFill>
                <a:effectLst/>
                <a:uLnTx/>
                <a:uFillTx/>
                <a:latin typeface="Lucida Console" pitchFamily="49" charset="0"/>
                <a:ea typeface="+mn-ea"/>
                <a:cs typeface="+mn-cs"/>
              </a:rPr>
              <a:t>&amp;</a:t>
            </a: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3200"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a:t>
            </a:r>
            <a:r>
              <a:rPr kumimoji="0" lang="en-US" sz="3200"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operators are also bitwise operators when they are applied to integral operands.]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27</a:t>
            </a:fld>
            <a:endParaRPr lang="en-US" dirty="0"/>
          </a:p>
        </p:txBody>
      </p:sp>
      <p:pic>
        <p:nvPicPr>
          <p:cNvPr id="14338" name="Picture 2"/>
          <p:cNvPicPr>
            <a:picLocks noChangeAspect="1" noChangeArrowheads="1"/>
          </p:cNvPicPr>
          <p:nvPr/>
        </p:nvPicPr>
        <p:blipFill>
          <a:blip r:embed="rId2" cstate="print"/>
          <a:srcRect/>
          <a:stretch>
            <a:fillRect/>
          </a:stretch>
        </p:blipFill>
        <p:spPr bwMode="auto">
          <a:xfrm>
            <a:off x="1008005" y="1143000"/>
            <a:ext cx="5773795" cy="2495550"/>
          </a:xfrm>
          <a:prstGeom prst="rect">
            <a:avLst/>
          </a:prstGeom>
          <a:noFill/>
          <a:ln w="9525">
            <a:noFill/>
            <a:miter lim="800000"/>
            <a:headEnd/>
            <a:tailEnd/>
          </a:ln>
        </p:spPr>
      </p:pic>
      <p:sp>
        <p:nvSpPr>
          <p:cNvPr id="5" name="Title 1"/>
          <p:cNvSpPr>
            <a:spLocks noGrp="1"/>
          </p:cNvSpPr>
          <p:nvPr>
            <p:ph type="title"/>
          </p:nvPr>
        </p:nvSpPr>
        <p:spPr>
          <a:xfrm>
            <a:off x="457200" y="381000"/>
            <a:ext cx="5181600" cy="868362"/>
          </a:xfrm>
        </p:spPr>
        <p:txBody>
          <a:bodyPr>
            <a:normAutofit/>
          </a:bodyPr>
          <a:lstStyle/>
          <a:p>
            <a:pPr eaLnBrk="1" fontAlgn="auto" hangingPunct="1">
              <a:spcAft>
                <a:spcPts val="0"/>
              </a:spcAft>
              <a:defRPr/>
            </a:pPr>
            <a:r>
              <a:rPr lang="en-US" sz="2800" b="1" dirty="0" smtClean="0">
                <a:solidFill>
                  <a:srgbClr val="24B5A1"/>
                </a:solidFill>
                <a:latin typeface="Arial"/>
              </a:rPr>
              <a:t>Truth Tables for &amp;&amp;</a:t>
            </a:r>
            <a:endParaRPr lang="en-US" sz="2800" b="1" dirty="0" smtClean="0">
              <a:solidFill>
                <a:srgbClr val="3380E6"/>
              </a:solidFill>
              <a:latin typeface="Arial"/>
            </a:endParaRPr>
          </a:p>
        </p:txBody>
      </p:sp>
      <p:graphicFrame>
        <p:nvGraphicFramePr>
          <p:cNvPr id="6" name="Table 5"/>
          <p:cNvGraphicFramePr>
            <a:graphicFrameLocks noGrp="1"/>
          </p:cNvGraphicFramePr>
          <p:nvPr/>
        </p:nvGraphicFramePr>
        <p:xfrm>
          <a:off x="762000" y="5135880"/>
          <a:ext cx="2667000" cy="1112520"/>
        </p:xfrm>
        <a:graphic>
          <a:graphicData uri="http://schemas.openxmlformats.org/drawingml/2006/table">
            <a:tbl>
              <a:tblPr firstRow="1" bandRow="1">
                <a:tableStyleId>{5C22544A-7EE6-4342-B048-85BDC9FD1C3A}</a:tableStyleId>
              </a:tblPr>
              <a:tblGrid>
                <a:gridCol w="762000"/>
                <a:gridCol w="838200"/>
                <a:gridCol w="1066800"/>
              </a:tblGrid>
              <a:tr h="370840">
                <a:tc>
                  <a:txBody>
                    <a:bodyPr/>
                    <a:lstStyle/>
                    <a:p>
                      <a:pPr algn="ctr"/>
                      <a:r>
                        <a:rPr lang="en-US" dirty="0" smtClean="0"/>
                        <a:t>&amp;&amp;</a:t>
                      </a:r>
                      <a:endParaRPr lang="en-US" dirty="0"/>
                    </a:p>
                  </a:txBody>
                  <a:tcPr>
                    <a:solidFill>
                      <a:srgbClr val="FFC000"/>
                    </a:solidFill>
                  </a:tcPr>
                </a:tc>
                <a:tc>
                  <a:txBody>
                    <a:bodyPr/>
                    <a:lstStyle/>
                    <a:p>
                      <a:pPr algn="ctr"/>
                      <a:r>
                        <a:rPr lang="en-US" dirty="0" smtClean="0"/>
                        <a:t>True</a:t>
                      </a:r>
                      <a:endParaRPr lang="en-US" dirty="0"/>
                    </a:p>
                  </a:txBody>
                  <a:tcPr/>
                </a:tc>
                <a:tc>
                  <a:txBody>
                    <a:bodyPr/>
                    <a:lstStyle/>
                    <a:p>
                      <a:pPr algn="ctr"/>
                      <a:r>
                        <a:rPr lang="en-US" dirty="0" smtClean="0"/>
                        <a:t>False</a:t>
                      </a:r>
                      <a:endParaRPr lang="en-US" dirty="0"/>
                    </a:p>
                  </a:txBody>
                  <a:tcPr/>
                </a:tc>
              </a:tr>
              <a:tr h="370840">
                <a:tc>
                  <a:txBody>
                    <a:bodyPr/>
                    <a:lstStyle/>
                    <a:p>
                      <a:pPr algn="ctr"/>
                      <a:r>
                        <a:rPr lang="en-US" sz="1800" b="1" kern="1200" dirty="0" smtClean="0">
                          <a:solidFill>
                            <a:schemeClr val="lt1"/>
                          </a:solidFill>
                          <a:latin typeface="+mn-lt"/>
                          <a:ea typeface="+mn-ea"/>
                          <a:cs typeface="+mn-cs"/>
                        </a:rPr>
                        <a:t>True</a:t>
                      </a:r>
                      <a:endParaRPr lang="en-US" sz="1800" b="1" kern="1200" dirty="0">
                        <a:solidFill>
                          <a:schemeClr val="lt1"/>
                        </a:solidFill>
                        <a:latin typeface="+mn-lt"/>
                        <a:ea typeface="+mn-ea"/>
                        <a:cs typeface="+mn-cs"/>
                      </a:endParaRPr>
                    </a:p>
                  </a:txBody>
                  <a:tcPr>
                    <a:solidFill>
                      <a:srgbClr val="506E8A"/>
                    </a:solidFill>
                  </a:tcPr>
                </a:tc>
                <a:tc>
                  <a:txBody>
                    <a:bodyPr/>
                    <a:lstStyle/>
                    <a:p>
                      <a:pPr algn="ctr"/>
                      <a:r>
                        <a:rPr lang="en-US" dirty="0" smtClean="0"/>
                        <a:t>True</a:t>
                      </a:r>
                      <a:endParaRPr lang="en-US" dirty="0"/>
                    </a:p>
                  </a:txBody>
                  <a:tcPr/>
                </a:tc>
                <a:tc>
                  <a:txBody>
                    <a:bodyPr/>
                    <a:lstStyle/>
                    <a:p>
                      <a:pPr algn="ctr"/>
                      <a:r>
                        <a:rPr lang="en-US" dirty="0" smtClean="0"/>
                        <a:t>False</a:t>
                      </a:r>
                      <a:endParaRPr lang="en-US" dirty="0"/>
                    </a:p>
                  </a:txBody>
                  <a:tcPr/>
                </a:tc>
              </a:tr>
              <a:tr h="370840">
                <a:tc>
                  <a:txBody>
                    <a:bodyPr/>
                    <a:lstStyle/>
                    <a:p>
                      <a:pPr algn="ctr"/>
                      <a:r>
                        <a:rPr lang="en-US" sz="1800" b="1" kern="1200" dirty="0" smtClean="0">
                          <a:solidFill>
                            <a:schemeClr val="lt1"/>
                          </a:solidFill>
                          <a:latin typeface="+mn-lt"/>
                          <a:ea typeface="+mn-ea"/>
                          <a:cs typeface="+mn-cs"/>
                        </a:rPr>
                        <a:t>False</a:t>
                      </a:r>
                    </a:p>
                  </a:txBody>
                  <a:tcPr>
                    <a:solidFill>
                      <a:srgbClr val="506E8A"/>
                    </a:solidFill>
                  </a:tcPr>
                </a:tc>
                <a:tc>
                  <a:txBody>
                    <a:bodyPr/>
                    <a:lstStyle/>
                    <a:p>
                      <a:pPr algn="ctr"/>
                      <a:r>
                        <a:rPr lang="en-US" dirty="0" smtClean="0"/>
                        <a:t>False</a:t>
                      </a:r>
                      <a:endParaRPr lang="en-US" dirty="0"/>
                    </a:p>
                  </a:txBody>
                  <a:tcPr/>
                </a:tc>
                <a:tc>
                  <a:txBody>
                    <a:bodyPr/>
                    <a:lstStyle/>
                    <a:p>
                      <a:pPr algn="ctr"/>
                      <a:r>
                        <a:rPr lang="en-US" dirty="0" smtClean="0"/>
                        <a:t>False</a:t>
                      </a:r>
                      <a:endParaRPr lang="en-US" dirty="0"/>
                    </a:p>
                  </a:txBody>
                  <a:tcPr/>
                </a:tc>
              </a:tr>
            </a:tbl>
          </a:graphicData>
        </a:graphic>
      </p:graphicFrame>
      <p:graphicFrame>
        <p:nvGraphicFramePr>
          <p:cNvPr id="7" name="Table 6"/>
          <p:cNvGraphicFramePr>
            <a:graphicFrameLocks noGrp="1"/>
          </p:cNvGraphicFramePr>
          <p:nvPr/>
        </p:nvGraphicFramePr>
        <p:xfrm>
          <a:off x="5105400" y="5212080"/>
          <a:ext cx="2667000" cy="1112520"/>
        </p:xfrm>
        <a:graphic>
          <a:graphicData uri="http://schemas.openxmlformats.org/drawingml/2006/table">
            <a:tbl>
              <a:tblPr firstRow="1" bandRow="1">
                <a:tableStyleId>{5C22544A-7EE6-4342-B048-85BDC9FD1C3A}</a:tableStyleId>
              </a:tblPr>
              <a:tblGrid>
                <a:gridCol w="762000"/>
                <a:gridCol w="838200"/>
                <a:gridCol w="1066800"/>
              </a:tblGrid>
              <a:tr h="370840">
                <a:tc>
                  <a:txBody>
                    <a:bodyPr/>
                    <a:lstStyle/>
                    <a:p>
                      <a:pPr algn="ctr"/>
                      <a:r>
                        <a:rPr lang="en-US" dirty="0" smtClean="0"/>
                        <a:t>&amp;&amp;</a:t>
                      </a:r>
                      <a:endParaRPr lang="en-US" dirty="0"/>
                    </a:p>
                  </a:txBody>
                  <a:tcPr>
                    <a:solidFill>
                      <a:srgbClr val="FFC000"/>
                    </a:solidFil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70840">
                <a:tc>
                  <a:txBody>
                    <a:bodyPr/>
                    <a:lstStyle/>
                    <a:p>
                      <a:pPr algn="ctr"/>
                      <a:r>
                        <a:rPr lang="en-US" sz="1800" b="1" kern="1200" dirty="0" smtClean="0">
                          <a:solidFill>
                            <a:schemeClr val="lt1"/>
                          </a:solidFill>
                          <a:latin typeface="+mn-lt"/>
                          <a:ea typeface="+mn-ea"/>
                          <a:cs typeface="+mn-cs"/>
                        </a:rPr>
                        <a:t>1</a:t>
                      </a:r>
                      <a:endParaRPr lang="en-US" sz="1800" b="1" kern="1200" dirty="0">
                        <a:solidFill>
                          <a:schemeClr val="lt1"/>
                        </a:solidFill>
                        <a:latin typeface="+mn-lt"/>
                        <a:ea typeface="+mn-ea"/>
                        <a:cs typeface="+mn-cs"/>
                      </a:endParaRPr>
                    </a:p>
                  </a:txBody>
                  <a:tcPr>
                    <a:solidFill>
                      <a:srgbClr val="506E8A"/>
                    </a:solidFil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70840">
                <a:tc>
                  <a:txBody>
                    <a:bodyPr/>
                    <a:lstStyle/>
                    <a:p>
                      <a:pPr algn="ctr"/>
                      <a:r>
                        <a:rPr lang="en-US" sz="1800" b="1" kern="1200" dirty="0" smtClean="0">
                          <a:solidFill>
                            <a:schemeClr val="lt1"/>
                          </a:solidFill>
                          <a:latin typeface="+mn-lt"/>
                          <a:ea typeface="+mn-ea"/>
                          <a:cs typeface="+mn-cs"/>
                        </a:rPr>
                        <a:t>0</a:t>
                      </a:r>
                    </a:p>
                  </a:txBody>
                  <a:tcPr>
                    <a:solidFill>
                      <a:srgbClr val="506E8A"/>
                    </a:solidFil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sp>
        <p:nvSpPr>
          <p:cNvPr id="9" name="Title 1"/>
          <p:cNvSpPr txBox="1">
            <a:spLocks/>
          </p:cNvSpPr>
          <p:nvPr/>
        </p:nvSpPr>
        <p:spPr>
          <a:xfrm>
            <a:off x="609600" y="4160838"/>
            <a:ext cx="5181600" cy="8683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effectLst/>
                <a:uLnTx/>
                <a:uFillTx/>
                <a:latin typeface="Arial"/>
                <a:ea typeface="+mj-ea"/>
                <a:cs typeface="+mj-cs"/>
              </a:rPr>
              <a:t> Alternative truth tables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28</a:t>
            </a:fld>
            <a:endParaRPr lang="en-US" dirty="0"/>
          </a:p>
        </p:txBody>
      </p:sp>
      <p:sp>
        <p:nvSpPr>
          <p:cNvPr id="5" name="Title 1"/>
          <p:cNvSpPr>
            <a:spLocks noGrp="1"/>
          </p:cNvSpPr>
          <p:nvPr>
            <p:ph type="title"/>
          </p:nvPr>
        </p:nvSpPr>
        <p:spPr>
          <a:xfrm>
            <a:off x="457200" y="381000"/>
            <a:ext cx="5181600" cy="868362"/>
          </a:xfrm>
        </p:spPr>
        <p:txBody>
          <a:bodyPr>
            <a:normAutofit/>
          </a:bodyPr>
          <a:lstStyle/>
          <a:p>
            <a:pPr eaLnBrk="1" fontAlgn="auto" hangingPunct="1">
              <a:spcAft>
                <a:spcPts val="0"/>
              </a:spcAft>
              <a:defRPr/>
            </a:pPr>
            <a:r>
              <a:rPr lang="en-US" sz="2800" b="1" dirty="0" smtClean="0">
                <a:solidFill>
                  <a:srgbClr val="24B5A1"/>
                </a:solidFill>
                <a:latin typeface="Arial"/>
              </a:rPr>
              <a:t>Truth Tables for ||</a:t>
            </a:r>
            <a:endParaRPr lang="en-US" sz="2800" b="1" dirty="0" smtClean="0">
              <a:solidFill>
                <a:srgbClr val="3380E6"/>
              </a:solidFill>
              <a:latin typeface="Arial"/>
            </a:endParaRPr>
          </a:p>
        </p:txBody>
      </p:sp>
      <p:pic>
        <p:nvPicPr>
          <p:cNvPr id="15362" name="Picture 2"/>
          <p:cNvPicPr>
            <a:picLocks noChangeAspect="1" noChangeArrowheads="1"/>
          </p:cNvPicPr>
          <p:nvPr/>
        </p:nvPicPr>
        <p:blipFill>
          <a:blip r:embed="rId2" cstate="print"/>
          <a:srcRect/>
          <a:stretch>
            <a:fillRect/>
          </a:stretch>
        </p:blipFill>
        <p:spPr bwMode="auto">
          <a:xfrm>
            <a:off x="1600200" y="1676400"/>
            <a:ext cx="6402618" cy="28003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29</a:t>
            </a:fld>
            <a:endParaRPr lang="en-US" dirty="0"/>
          </a:p>
        </p:txBody>
      </p:sp>
      <p:sp>
        <p:nvSpPr>
          <p:cNvPr id="3" name="Text Placeholder 2"/>
          <p:cNvSpPr txBox="1">
            <a:spLocks/>
          </p:cNvSpPr>
          <p:nvPr/>
        </p:nvSpPr>
        <p:spPr>
          <a:xfrm>
            <a:off x="457200" y="1481138"/>
            <a:ext cx="8229600" cy="50720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parts of an expression containing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&amp;&amp;</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or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operators are evaluated only until it’s known whether the condition is true or false.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This feature of conditional AND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and</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conditional OR expressions is called </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short-circuit evaluation</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dirty="0" smtClean="0">
              <a:solidFill>
                <a:srgbClr val="000000"/>
              </a:solidFill>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rgbClr val="000000"/>
                </a:solidFill>
                <a:latin typeface="Times New Roman" pitchFamily="18" charset="0"/>
                <a:cs typeface="Times New Roman" pitchFamily="18" charset="0"/>
              </a:rPr>
              <a:t>Examples:</a:t>
            </a:r>
          </a:p>
          <a:p>
            <a:pPr marL="800100" lvl="1" indent="-342900">
              <a:spcBef>
                <a:spcPct val="20000"/>
              </a:spcBef>
            </a:pPr>
            <a:r>
              <a:rPr kumimoji="0" lang="en-US" sz="2400" i="0" u="none" strike="noStrike" kern="1200" cap="none" spc="0" normalizeH="0" baseline="0" noProof="0" dirty="0" smtClean="0">
                <a:ln>
                  <a:noFill/>
                </a:ln>
                <a:solidFill>
                  <a:srgbClr val="000000"/>
                </a:solidFill>
                <a:effectLst/>
                <a:uLnTx/>
                <a:uFillTx/>
                <a:ea typeface="+mn-ea"/>
                <a:cs typeface="Times New Roman" pitchFamily="18" charset="0"/>
              </a:rPr>
              <a:t>x = 10;</a:t>
            </a:r>
          </a:p>
          <a:p>
            <a:pPr marL="800100" lvl="1" indent="-342900">
              <a:spcBef>
                <a:spcPct val="20000"/>
              </a:spcBef>
            </a:pPr>
            <a:r>
              <a:rPr lang="en-US" sz="2400" dirty="0" smtClean="0">
                <a:solidFill>
                  <a:srgbClr val="000000"/>
                </a:solidFill>
                <a:cs typeface="Times New Roman" pitchFamily="18" charset="0"/>
              </a:rPr>
              <a:t>y= 20;</a:t>
            </a:r>
          </a:p>
          <a:p>
            <a:pPr marL="800100" lvl="1" indent="-342900">
              <a:spcBef>
                <a:spcPct val="20000"/>
              </a:spcBef>
            </a:pPr>
            <a:r>
              <a:rPr kumimoji="0" lang="en-US" sz="24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Q: </a:t>
            </a:r>
            <a:r>
              <a:rPr lang="en-US" sz="2400" dirty="0" smtClean="0">
                <a:solidFill>
                  <a:srgbClr val="000000"/>
                </a:solidFill>
                <a:latin typeface="Times New Roman" pitchFamily="18" charset="0"/>
                <a:cs typeface="Times New Roman" pitchFamily="18" charset="0"/>
              </a:rPr>
              <a:t>Which of the following conditions are true?</a:t>
            </a:r>
            <a:endParaRPr kumimoji="0" lang="en-US" sz="240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a:p>
            <a:pPr marL="800100" lvl="1" indent="-342900">
              <a:spcBef>
                <a:spcPct val="20000"/>
              </a:spcBef>
            </a:pPr>
            <a:r>
              <a:rPr kumimoji="0" lang="en-US" sz="2400" i="0" u="none" strike="noStrike" kern="1200" cap="none" spc="0" normalizeH="0" baseline="0" noProof="0" dirty="0" smtClean="0">
                <a:ln>
                  <a:noFill/>
                </a:ln>
                <a:solidFill>
                  <a:srgbClr val="000000"/>
                </a:solidFill>
                <a:effectLst/>
                <a:uLnTx/>
                <a:uFillTx/>
                <a:ea typeface="+mn-ea"/>
                <a:cs typeface="Times New Roman" pitchFamily="18" charset="0"/>
              </a:rPr>
              <a:t>if (x &lt; y &amp;&amp; x%5</a:t>
            </a:r>
            <a:r>
              <a:rPr kumimoji="0" lang="en-US" sz="2400" i="0" u="none" strike="noStrike" kern="1200" cap="none" spc="0" normalizeH="0" noProof="0" dirty="0" smtClean="0">
                <a:ln>
                  <a:noFill/>
                </a:ln>
                <a:solidFill>
                  <a:srgbClr val="000000"/>
                </a:solidFill>
                <a:effectLst/>
                <a:uLnTx/>
                <a:uFillTx/>
                <a:ea typeface="+mn-ea"/>
                <a:cs typeface="Times New Roman" pitchFamily="18" charset="0"/>
              </a:rPr>
              <a:t> == 0) …		</a:t>
            </a:r>
            <a:r>
              <a:rPr lang="en-US" sz="2400" baseline="0" dirty="0" smtClean="0">
                <a:solidFill>
                  <a:srgbClr val="000000"/>
                </a:solidFill>
                <a:cs typeface="Times New Roman" pitchFamily="18" charset="0"/>
              </a:rPr>
              <a:t>if (x &gt; y &amp;&amp; x%5 == 0) …</a:t>
            </a:r>
          </a:p>
          <a:p>
            <a:pPr marL="800100" lvl="1" indent="-342900">
              <a:spcBef>
                <a:spcPct val="20000"/>
              </a:spcBef>
            </a:pPr>
            <a:r>
              <a:rPr kumimoji="0" lang="en-US" sz="2400" i="0" u="none" strike="noStrike" kern="1200" cap="none" spc="0" normalizeH="0" noProof="0" dirty="0" smtClean="0">
                <a:ln>
                  <a:noFill/>
                </a:ln>
                <a:solidFill>
                  <a:srgbClr val="000000"/>
                </a:solidFill>
                <a:effectLst/>
                <a:uLnTx/>
                <a:uFillTx/>
                <a:ea typeface="+mn-ea"/>
                <a:cs typeface="Times New Roman" pitchFamily="18" charset="0"/>
              </a:rPr>
              <a:t>if (x &lt; y || x &gt; 1000</a:t>
            </a:r>
            <a:r>
              <a:rPr lang="en-US" sz="2400" dirty="0" smtClean="0">
                <a:solidFill>
                  <a:srgbClr val="000000"/>
                </a:solidFill>
                <a:cs typeface="Times New Roman" pitchFamily="18" charset="0"/>
              </a:rPr>
              <a:t>) …		if (x </a:t>
            </a:r>
            <a:r>
              <a:rPr lang="en-US" sz="2400" dirty="0" smtClean="0">
                <a:solidFill>
                  <a:srgbClr val="000000"/>
                </a:solidFill>
                <a:cs typeface="Times New Roman" pitchFamily="18" charset="0"/>
              </a:rPr>
              <a:t>&gt; </a:t>
            </a:r>
            <a:r>
              <a:rPr lang="en-US" sz="2400" dirty="0" smtClean="0">
                <a:solidFill>
                  <a:srgbClr val="000000"/>
                </a:solidFill>
                <a:cs typeface="Times New Roman" pitchFamily="18" charset="0"/>
              </a:rPr>
              <a:t>y || x &gt; 1000) …</a:t>
            </a:r>
          </a:p>
          <a:p>
            <a:pPr marL="800100" lvl="1" indent="-342900">
              <a:spcBef>
                <a:spcPct val="20000"/>
              </a:spcBef>
            </a:pPr>
            <a:endParaRPr kumimoji="0" lang="en-US" sz="2400" i="0" u="none" strike="noStrike" kern="1200" cap="none" spc="0" normalizeH="0" baseline="0" noProof="0" dirty="0" smtClean="0">
              <a:ln>
                <a:noFill/>
              </a:ln>
              <a:solidFill>
                <a:srgbClr val="000000"/>
              </a:solidFill>
              <a:effectLst/>
              <a:uLnTx/>
              <a:uFillTx/>
              <a:ea typeface="+mn-ea"/>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3</a:t>
            </a:fld>
            <a:endParaRPr lang="en-US" dirty="0"/>
          </a:p>
        </p:txBody>
      </p:sp>
      <p:pic>
        <p:nvPicPr>
          <p:cNvPr id="5" name="Picture 1" descr="ch05imageslides_Page_03.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30</a:t>
            </a:fld>
            <a:endParaRPr lang="en-US" dirty="0"/>
          </a:p>
        </p:txBody>
      </p:sp>
      <p:pic>
        <p:nvPicPr>
          <p:cNvPr id="16386" name="Picture 2"/>
          <p:cNvPicPr>
            <a:picLocks noChangeAspect="1" noChangeArrowheads="1"/>
          </p:cNvPicPr>
          <p:nvPr/>
        </p:nvPicPr>
        <p:blipFill>
          <a:blip r:embed="rId2" cstate="print"/>
          <a:srcRect/>
          <a:stretch>
            <a:fillRect/>
          </a:stretch>
        </p:blipFill>
        <p:spPr bwMode="auto">
          <a:xfrm>
            <a:off x="468789" y="1219200"/>
            <a:ext cx="8054447" cy="40386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31</a:t>
            </a:fld>
            <a:endParaRPr lang="en-US" dirty="0"/>
          </a:p>
        </p:txBody>
      </p:sp>
      <p:sp>
        <p:nvSpPr>
          <p:cNvPr id="3" name="Text Placeholder 2"/>
          <p:cNvSpPr txBox="1">
            <a:spLocks/>
          </p:cNvSpPr>
          <p:nvPr/>
        </p:nvSpPr>
        <p:spPr>
          <a:xfrm>
            <a:off x="457200" y="1905000"/>
            <a:ext cx="8229600" cy="41021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boolean logical AND</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sz="2400" b="1" i="0" u="none" strike="noStrike" kern="1200" cap="none" spc="0" normalizeH="0" baseline="0" noProof="0" dirty="0" smtClean="0">
                <a:ln>
                  <a:noFill/>
                </a:ln>
                <a:solidFill>
                  <a:srgbClr val="0000FF"/>
                </a:solidFill>
                <a:effectLst/>
                <a:uLnTx/>
                <a:uFillTx/>
                <a:latin typeface="LucidaSansTypewriter" pitchFamily="49" charset="0"/>
                <a:ea typeface="+mn-ea"/>
                <a:cs typeface="+mn-cs"/>
              </a:rPr>
              <a:t>&amp;</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boolean logical inclusive OR</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n-ea"/>
                <a:cs typeface="+mn-cs"/>
              </a:rPr>
              <a:t>(</a:t>
            </a:r>
            <a:r>
              <a:rPr kumimoji="0" lang="en-US" sz="2400" b="1" i="0" u="none" strike="noStrike" kern="1200" cap="none" spc="0" normalizeH="0" baseline="0" noProof="0" dirty="0" smtClean="0">
                <a:ln>
                  <a:noFill/>
                </a:ln>
                <a:solidFill>
                  <a:srgbClr val="0000FF"/>
                </a:solidFill>
                <a:effectLst/>
                <a:uLnTx/>
                <a:uFillTx/>
                <a:latin typeface="LucidaSansTypewriter" pitchFamily="49" charset="0"/>
                <a:ea typeface="+mn-ea"/>
                <a:cs typeface="+mn-cs"/>
              </a:rPr>
              <a:t>|</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n-ea"/>
                <a:cs typeface="+mn-cs"/>
              </a:rPr>
              <a:t>)</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operators are identical to the </a:t>
            </a:r>
            <a:r>
              <a:rPr kumimoji="0" lang="en-US" sz="2400" b="1" i="0" u="none" strike="noStrike" kern="1200" cap="none" spc="0" normalizeH="0" baseline="0" noProof="0" dirty="0" smtClean="0">
                <a:ln>
                  <a:noFill/>
                </a:ln>
                <a:solidFill>
                  <a:srgbClr val="000000"/>
                </a:solidFill>
                <a:effectLst/>
                <a:uLnTx/>
                <a:uFillTx/>
                <a:latin typeface="Lucida Console" pitchFamily="49" charset="0"/>
                <a:ea typeface="+mn-ea"/>
                <a:cs typeface="+mn-cs"/>
              </a:rPr>
              <a:t>&amp;&amp;</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a:t>
            </a:r>
            <a:r>
              <a:rPr lang="en-US" sz="2400" b="1" dirty="0" smtClean="0">
                <a:solidFill>
                  <a:srgbClr val="000000"/>
                </a:solidFill>
                <a:latin typeface="Lucida Console" pitchFamily="49" charset="0"/>
              </a:rPr>
              <a:t>||</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operators, except that the </a:t>
            </a:r>
            <a:r>
              <a:rPr kumimoji="0" lang="en-US" sz="2400" b="1" i="0" u="none" strike="noStrike" kern="1200" cap="none" spc="0" normalizeH="0" baseline="0" noProof="0" dirty="0" smtClean="0">
                <a:ln>
                  <a:noFill/>
                </a:ln>
                <a:solidFill>
                  <a:srgbClr val="000000"/>
                </a:solidFill>
                <a:effectLst/>
                <a:uLnTx/>
                <a:uFillTx/>
                <a:latin typeface="Lucida Console" pitchFamily="49" charset="0"/>
                <a:ea typeface="+mn-ea"/>
                <a:cs typeface="+mn-cs"/>
              </a:rPr>
              <a:t>&amp;</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a:t>
            </a:r>
            <a:r>
              <a:rPr kumimoji="0" lang="en-US" sz="2400" b="1"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operators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always evaluate both of their operands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(i.e., they do not perform short-circuit evaluation).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
        <p:nvSpPr>
          <p:cNvPr id="5" name="Title 1"/>
          <p:cNvSpPr>
            <a:spLocks noGrp="1"/>
          </p:cNvSpPr>
          <p:nvPr>
            <p:ph type="title"/>
          </p:nvPr>
        </p:nvSpPr>
        <p:spPr>
          <a:xfrm>
            <a:off x="457200" y="381000"/>
            <a:ext cx="7620000" cy="1371600"/>
          </a:xfrm>
        </p:spPr>
        <p:txBody>
          <a:bodyPr>
            <a:normAutofit/>
          </a:bodyPr>
          <a:lstStyle/>
          <a:p>
            <a:pPr eaLnBrk="1" fontAlgn="auto" hangingPunct="1">
              <a:spcAft>
                <a:spcPts val="0"/>
              </a:spcAft>
              <a:defRPr/>
            </a:pPr>
            <a:r>
              <a:rPr lang="en-US" sz="2800" b="1" dirty="0" smtClean="0">
                <a:solidFill>
                  <a:srgbClr val="24B5A1"/>
                </a:solidFill>
                <a:latin typeface="Arial"/>
              </a:rPr>
              <a:t>&amp;&amp; versus &amp;</a:t>
            </a:r>
            <a:br>
              <a:rPr lang="en-US" sz="2800" b="1" dirty="0" smtClean="0">
                <a:solidFill>
                  <a:srgbClr val="24B5A1"/>
                </a:solidFill>
                <a:latin typeface="Arial"/>
              </a:rPr>
            </a:br>
            <a:r>
              <a:rPr lang="en-US" sz="2800" b="1" dirty="0" smtClean="0">
                <a:solidFill>
                  <a:srgbClr val="24B5A1"/>
                </a:solidFill>
                <a:latin typeface="Arial"/>
              </a:rPr>
              <a:t>|| versus |</a:t>
            </a:r>
            <a:endParaRPr lang="en-US" sz="2800" b="1" dirty="0" smtClean="0">
              <a:solidFill>
                <a:srgbClr val="3380E6"/>
              </a:solidFill>
              <a:latin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32</a:t>
            </a:fld>
            <a:endParaRPr lang="en-US" dirty="0"/>
          </a:p>
        </p:txBody>
      </p:sp>
      <p:sp>
        <p:nvSpPr>
          <p:cNvPr id="3" name="Text Placeholder 2"/>
          <p:cNvSpPr txBox="1">
            <a:spLocks/>
          </p:cNvSpPr>
          <p:nvPr/>
        </p:nvSpPr>
        <p:spPr>
          <a:xfrm>
            <a:off x="457200" y="685800"/>
            <a:ext cx="8229600" cy="2590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simple condition containing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the </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boolean logical exclusive OR</a:t>
            </a:r>
            <a:r>
              <a:rPr kumimoji="0" lang="en-US" sz="2400" b="1" i="0" u="none" strike="noStrike" kern="1200" cap="none" spc="0" normalizeH="0" baseline="0" noProof="0" dirty="0" smtClean="0">
                <a:ln>
                  <a:noFill/>
                </a:ln>
                <a:solidFill>
                  <a:srgbClr val="0000FF"/>
                </a:solidFill>
                <a:effectLst/>
                <a:uLnTx/>
                <a:uFillTx/>
                <a:latin typeface="AGaramond Bold" pitchFamily="50" charset="0"/>
                <a:ea typeface="+mn-ea"/>
                <a:cs typeface="+mn-cs"/>
              </a:rPr>
              <a:t>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sz="2400" b="1" i="0" u="none" strike="noStrike" kern="1200" cap="none" spc="0" normalizeH="0" baseline="0" noProof="0" dirty="0" smtClean="0">
                <a:ln>
                  <a:noFill/>
                </a:ln>
                <a:solidFill>
                  <a:srgbClr val="0000FF"/>
                </a:solidFill>
                <a:effectLst/>
                <a:uLnTx/>
                <a:uFillTx/>
                <a:latin typeface="LucidaSansTypewriter" pitchFamily="49" charset="0"/>
                <a:ea typeface="+mn-ea"/>
                <a:cs typeface="+mn-cs"/>
              </a:rPr>
              <a:t>^</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operator is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true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if and only if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one of its operands is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true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the other is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false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both are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true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or both are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false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entire condition is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false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This operator is guaranteed to evaluate both of its operands.</a:t>
            </a:r>
          </a:p>
        </p:txBody>
      </p:sp>
      <p:pic>
        <p:nvPicPr>
          <p:cNvPr id="17410" name="Picture 2"/>
          <p:cNvPicPr>
            <a:picLocks noChangeAspect="1" noChangeArrowheads="1"/>
          </p:cNvPicPr>
          <p:nvPr/>
        </p:nvPicPr>
        <p:blipFill>
          <a:blip r:embed="rId2" cstate="print"/>
          <a:srcRect/>
          <a:stretch>
            <a:fillRect/>
          </a:stretch>
        </p:blipFill>
        <p:spPr bwMode="auto">
          <a:xfrm>
            <a:off x="989233" y="3352801"/>
            <a:ext cx="6783167" cy="29718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33</a:t>
            </a:fld>
            <a:endParaRPr lang="en-US" dirty="0"/>
          </a:p>
        </p:txBody>
      </p:sp>
      <p:sp>
        <p:nvSpPr>
          <p:cNvPr id="3" name="Text Placeholder 2"/>
          <p:cNvSpPr txBox="1">
            <a:spLocks/>
          </p:cNvSpPr>
          <p:nvPr/>
        </p:nvSpPr>
        <p:spPr>
          <a:xfrm>
            <a:off x="457200" y="609600"/>
            <a:ext cx="8229600" cy="4191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sz="2500" b="0" i="0" u="none" strike="noStrike" kern="1200" cap="none" spc="0" normalizeH="0" baseline="0" noProof="0" dirty="0" smtClean="0">
                <a:ln>
                  <a:noFill/>
                </a:ln>
                <a:solidFill>
                  <a:srgbClr val="0000FF"/>
                </a:solidFill>
                <a:effectLst/>
                <a:uLnTx/>
                <a:uFillTx/>
                <a:latin typeface="LucidaSansTypewriter" pitchFamily="49" charset="0"/>
                <a:ea typeface="+mn-ea"/>
                <a:cs typeface="+mn-cs"/>
              </a:rPr>
              <a:t>!</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5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logical NOT</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also called </a:t>
            </a:r>
            <a:r>
              <a:rPr kumimoji="0" lang="en-US" sz="25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logical negation</a:t>
            </a:r>
            <a:r>
              <a:rPr kumimoji="0" lang="en-US" sz="25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or</a:t>
            </a:r>
            <a:r>
              <a:rPr kumimoji="0" lang="en-US" sz="25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5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logical complement</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operator “reverses” the meaning of a condition.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logical negation operator is a unary operator that has only a single condition as an operand.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logical negation operator is placed before a condition to choose a path of execution if the original condition (without the logical negation operator) is </a:t>
            </a:r>
            <a:r>
              <a:rPr kumimoji="0" lang="en-US" sz="2500" b="0" i="0" u="none" strike="noStrike" kern="1200" cap="none" spc="0" normalizeH="0" baseline="0" noProof="0" dirty="0" smtClean="0">
                <a:ln>
                  <a:noFill/>
                </a:ln>
                <a:solidFill>
                  <a:srgbClr val="000000"/>
                </a:solidFill>
                <a:effectLst/>
                <a:uLnTx/>
                <a:uFillTx/>
                <a:latin typeface="Lucida Console" pitchFamily="49" charset="0"/>
                <a:ea typeface="+mn-ea"/>
                <a:cs typeface="+mn-cs"/>
              </a:rPr>
              <a:t>false</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most cases, you can avoid using logical negation by expressing the condition differently with an appropriate relational or equality operator. </a:t>
            </a:r>
          </a:p>
        </p:txBody>
      </p:sp>
      <p:pic>
        <p:nvPicPr>
          <p:cNvPr id="18434" name="Picture 2"/>
          <p:cNvPicPr>
            <a:picLocks noChangeAspect="1" noChangeArrowheads="1"/>
          </p:cNvPicPr>
          <p:nvPr/>
        </p:nvPicPr>
        <p:blipFill>
          <a:blip r:embed="rId2" cstate="print"/>
          <a:srcRect/>
          <a:stretch>
            <a:fillRect/>
          </a:stretch>
        </p:blipFill>
        <p:spPr bwMode="auto">
          <a:xfrm>
            <a:off x="304800" y="4876800"/>
            <a:ext cx="8606475" cy="16478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34</a:t>
            </a:fld>
            <a:endParaRPr lang="en-US" dirty="0"/>
          </a:p>
        </p:txBody>
      </p:sp>
      <p:pic>
        <p:nvPicPr>
          <p:cNvPr id="19458" name="Picture 2"/>
          <p:cNvPicPr>
            <a:picLocks noChangeAspect="1" noChangeArrowheads="1"/>
          </p:cNvPicPr>
          <p:nvPr/>
        </p:nvPicPr>
        <p:blipFill>
          <a:blip r:embed="rId2" cstate="print"/>
          <a:srcRect/>
          <a:stretch>
            <a:fillRect/>
          </a:stretch>
        </p:blipFill>
        <p:spPr bwMode="auto">
          <a:xfrm>
            <a:off x="346753" y="761999"/>
            <a:ext cx="8416247" cy="531238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35</a:t>
            </a:fld>
            <a:endParaRPr lang="en-US" dirty="0"/>
          </a:p>
        </p:txBody>
      </p:sp>
      <p:sp>
        <p:nvSpPr>
          <p:cNvPr id="3" name="Text Placeholder 2"/>
          <p:cNvSpPr txBox="1">
            <a:spLocks/>
          </p:cNvSpPr>
          <p:nvPr/>
        </p:nvSpPr>
        <p:spPr>
          <a:xfrm>
            <a:off x="381000" y="609600"/>
            <a:ext cx="8610600" cy="5791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Exercise:  </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Show the output of the following code segment.</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a:p>
            <a:pPr marL="1371600" lvl="2" indent="-457200">
              <a:lnSpc>
                <a:spcPct val="90000"/>
              </a:lnSpc>
              <a:spcBef>
                <a:spcPct val="20000"/>
              </a:spcBef>
            </a:pPr>
            <a:r>
              <a:rPr lang="en-US" sz="2200" dirty="0" smtClean="0">
                <a:solidFill>
                  <a:srgbClr val="000000"/>
                </a:solidFill>
                <a:cs typeface="Times New Roman" pitchFamily="18" charset="0"/>
              </a:rPr>
              <a:t> </a:t>
            </a:r>
            <a:r>
              <a:rPr lang="en-US" sz="2200" dirty="0" smtClean="0">
                <a:solidFill>
                  <a:srgbClr val="000000"/>
                </a:solidFill>
                <a:cs typeface="Times New Roman" pitchFamily="18" charset="0"/>
              </a:rPr>
              <a:t>      int </a:t>
            </a:r>
            <a:r>
              <a:rPr lang="en-US" sz="2200" dirty="0" smtClean="0">
                <a:solidFill>
                  <a:srgbClr val="000000"/>
                </a:solidFill>
                <a:cs typeface="Times New Roman" pitchFamily="18" charset="0"/>
              </a:rPr>
              <a:t>x = 6;</a:t>
            </a:r>
          </a:p>
          <a:p>
            <a:pPr marL="1371600" lvl="2" indent="-457200">
              <a:lnSpc>
                <a:spcPct val="90000"/>
              </a:lnSpc>
              <a:spcBef>
                <a:spcPct val="20000"/>
              </a:spcBef>
            </a:pPr>
            <a:r>
              <a:rPr lang="en-US" sz="2200" dirty="0" smtClean="0">
                <a:solidFill>
                  <a:srgbClr val="000000"/>
                </a:solidFill>
                <a:cs typeface="Times New Roman" pitchFamily="18" charset="0"/>
              </a:rPr>
              <a:t>       </a:t>
            </a:r>
            <a:r>
              <a:rPr lang="en-US" sz="2200" dirty="0" smtClean="0">
                <a:solidFill>
                  <a:srgbClr val="000000"/>
                </a:solidFill>
                <a:cs typeface="Times New Roman" pitchFamily="18" charset="0"/>
              </a:rPr>
              <a:t>int </a:t>
            </a:r>
            <a:r>
              <a:rPr lang="en-US" sz="2200" dirty="0" smtClean="0">
                <a:solidFill>
                  <a:srgbClr val="000000"/>
                </a:solidFill>
                <a:cs typeface="Times New Roman" pitchFamily="18" charset="0"/>
              </a:rPr>
              <a:t>y = 2;</a:t>
            </a:r>
          </a:p>
          <a:p>
            <a:pPr marL="1371600" lvl="2" indent="-457200">
              <a:lnSpc>
                <a:spcPct val="90000"/>
              </a:lnSpc>
              <a:spcBef>
                <a:spcPct val="20000"/>
              </a:spcBef>
            </a:pPr>
            <a:r>
              <a:rPr lang="en-US" sz="2200" dirty="0" smtClean="0">
                <a:solidFill>
                  <a:srgbClr val="000000"/>
                </a:solidFill>
                <a:cs typeface="Times New Roman" pitchFamily="18" charset="0"/>
              </a:rPr>
              <a:t>       </a:t>
            </a:r>
            <a:r>
              <a:rPr lang="en-US" sz="2200" dirty="0" smtClean="0">
                <a:solidFill>
                  <a:srgbClr val="000000"/>
                </a:solidFill>
                <a:cs typeface="Times New Roman" pitchFamily="18" charset="0"/>
              </a:rPr>
              <a:t>if </a:t>
            </a:r>
            <a:r>
              <a:rPr lang="en-US" sz="2200" dirty="0" smtClean="0">
                <a:solidFill>
                  <a:srgbClr val="000000"/>
                </a:solidFill>
                <a:cs typeface="Times New Roman" pitchFamily="18" charset="0"/>
              </a:rPr>
              <a:t>( </a:t>
            </a:r>
            <a:r>
              <a:rPr lang="en-US" sz="2200" b="1" dirty="0" smtClean="0">
                <a:solidFill>
                  <a:srgbClr val="000000"/>
                </a:solidFill>
                <a:cs typeface="Times New Roman" pitchFamily="18" charset="0"/>
              </a:rPr>
              <a:t>x &lt; y == x &gt; 3</a:t>
            </a:r>
            <a:r>
              <a:rPr lang="en-US" sz="2200" dirty="0" smtClean="0">
                <a:solidFill>
                  <a:srgbClr val="000000"/>
                </a:solidFill>
                <a:cs typeface="Times New Roman" pitchFamily="18" charset="0"/>
              </a:rPr>
              <a:t>) {</a:t>
            </a:r>
          </a:p>
          <a:p>
            <a:pPr marL="1371600" lvl="2" indent="-457200">
              <a:lnSpc>
                <a:spcPct val="90000"/>
              </a:lnSpc>
              <a:spcBef>
                <a:spcPct val="20000"/>
              </a:spcBef>
            </a:pPr>
            <a:r>
              <a:rPr lang="en-US" sz="2200" dirty="0" smtClean="0">
                <a:solidFill>
                  <a:srgbClr val="000000"/>
                </a:solidFill>
                <a:cs typeface="Times New Roman" pitchFamily="18" charset="0"/>
              </a:rPr>
              <a:t>            if (x &lt; y)</a:t>
            </a:r>
          </a:p>
          <a:p>
            <a:pPr marL="1371600" lvl="2" indent="-457200">
              <a:lnSpc>
                <a:spcPct val="90000"/>
              </a:lnSpc>
              <a:spcBef>
                <a:spcPct val="20000"/>
              </a:spcBef>
            </a:pPr>
            <a:r>
              <a:rPr lang="en-US" sz="2200" dirty="0" smtClean="0">
                <a:solidFill>
                  <a:srgbClr val="000000"/>
                </a:solidFill>
                <a:cs typeface="Times New Roman" pitchFamily="18" charset="0"/>
              </a:rPr>
              <a:t>                System.out.println ("x &lt; y and x &gt; 3");</a:t>
            </a:r>
          </a:p>
          <a:p>
            <a:pPr marL="1371600" lvl="2" indent="-457200">
              <a:lnSpc>
                <a:spcPct val="90000"/>
              </a:lnSpc>
              <a:spcBef>
                <a:spcPct val="20000"/>
              </a:spcBef>
            </a:pPr>
            <a:r>
              <a:rPr lang="en-US" sz="2200" dirty="0" smtClean="0">
                <a:solidFill>
                  <a:srgbClr val="000000"/>
                </a:solidFill>
                <a:cs typeface="Times New Roman" pitchFamily="18" charset="0"/>
              </a:rPr>
              <a:t>            else</a:t>
            </a:r>
          </a:p>
          <a:p>
            <a:pPr marL="1371600" lvl="2" indent="-457200">
              <a:lnSpc>
                <a:spcPct val="90000"/>
              </a:lnSpc>
              <a:spcBef>
                <a:spcPct val="20000"/>
              </a:spcBef>
            </a:pPr>
            <a:r>
              <a:rPr lang="en-US" sz="2200" dirty="0" smtClean="0">
                <a:solidFill>
                  <a:srgbClr val="000000"/>
                </a:solidFill>
                <a:cs typeface="Times New Roman" pitchFamily="18" charset="0"/>
              </a:rPr>
              <a:t>                System.out.println</a:t>
            </a:r>
            <a:r>
              <a:rPr lang="en-US" sz="2200" dirty="0" smtClean="0">
                <a:solidFill>
                  <a:srgbClr val="000000"/>
                </a:solidFill>
                <a:cs typeface="Times New Roman" pitchFamily="18" charset="0"/>
              </a:rPr>
              <a:t>(“x </a:t>
            </a:r>
            <a:r>
              <a:rPr lang="en-US" sz="2200" dirty="0" smtClean="0">
                <a:solidFill>
                  <a:srgbClr val="000000"/>
                </a:solidFill>
                <a:cs typeface="Times New Roman" pitchFamily="18" charset="0"/>
              </a:rPr>
              <a:t>&gt;= y and x &lt;= 3");</a:t>
            </a:r>
          </a:p>
          <a:p>
            <a:pPr marL="1371600" lvl="2" indent="-457200">
              <a:lnSpc>
                <a:spcPct val="90000"/>
              </a:lnSpc>
              <a:spcBef>
                <a:spcPct val="20000"/>
              </a:spcBef>
            </a:pPr>
            <a:r>
              <a:rPr lang="en-US" sz="2200" dirty="0" smtClean="0">
                <a:solidFill>
                  <a:srgbClr val="000000"/>
                </a:solidFill>
                <a:cs typeface="Times New Roman" pitchFamily="18" charset="0"/>
              </a:rPr>
              <a:t>       </a:t>
            </a:r>
            <a:r>
              <a:rPr lang="en-US" sz="2200" dirty="0" smtClean="0">
                <a:solidFill>
                  <a:srgbClr val="000000"/>
                </a:solidFill>
                <a:cs typeface="Times New Roman" pitchFamily="18" charset="0"/>
              </a:rPr>
              <a:t>}</a:t>
            </a:r>
            <a:endParaRPr lang="en-US" sz="2200" dirty="0" smtClean="0">
              <a:solidFill>
                <a:srgbClr val="000000"/>
              </a:solidFill>
              <a:cs typeface="Times New Roman" pitchFamily="18" charset="0"/>
            </a:endParaRPr>
          </a:p>
          <a:p>
            <a:pPr marL="1371600" lvl="2" indent="-457200">
              <a:lnSpc>
                <a:spcPct val="90000"/>
              </a:lnSpc>
              <a:spcBef>
                <a:spcPct val="20000"/>
              </a:spcBef>
            </a:pPr>
            <a:r>
              <a:rPr lang="en-US" sz="2200" dirty="0" smtClean="0">
                <a:solidFill>
                  <a:srgbClr val="000000"/>
                </a:solidFill>
                <a:cs typeface="Times New Roman" pitchFamily="18" charset="0"/>
              </a:rPr>
              <a:t>       </a:t>
            </a:r>
            <a:r>
              <a:rPr lang="en-US" sz="2200" dirty="0" smtClean="0">
                <a:solidFill>
                  <a:srgbClr val="000000"/>
                </a:solidFill>
                <a:cs typeface="Times New Roman" pitchFamily="18" charset="0"/>
              </a:rPr>
              <a:t>else </a:t>
            </a:r>
            <a:r>
              <a:rPr lang="en-US" sz="2200" dirty="0" smtClean="0">
                <a:solidFill>
                  <a:srgbClr val="000000"/>
                </a:solidFill>
                <a:cs typeface="Times New Roman" pitchFamily="18" charset="0"/>
              </a:rPr>
              <a:t>if (x &lt; y)</a:t>
            </a:r>
          </a:p>
          <a:p>
            <a:pPr marL="1371600" lvl="2" indent="-457200">
              <a:lnSpc>
                <a:spcPct val="90000"/>
              </a:lnSpc>
              <a:spcBef>
                <a:spcPct val="20000"/>
              </a:spcBef>
            </a:pPr>
            <a:r>
              <a:rPr lang="en-US" sz="2200" dirty="0" smtClean="0">
                <a:solidFill>
                  <a:srgbClr val="000000"/>
                </a:solidFill>
                <a:cs typeface="Times New Roman" pitchFamily="18" charset="0"/>
              </a:rPr>
              <a:t>            </a:t>
            </a:r>
            <a:r>
              <a:rPr lang="en-US" sz="2200" dirty="0" smtClean="0">
                <a:solidFill>
                  <a:srgbClr val="000000"/>
                </a:solidFill>
                <a:cs typeface="Times New Roman" pitchFamily="18" charset="0"/>
              </a:rPr>
              <a:t>System.out.println</a:t>
            </a:r>
            <a:r>
              <a:rPr lang="en-US" sz="2200" dirty="0" smtClean="0">
                <a:solidFill>
                  <a:srgbClr val="000000"/>
                </a:solidFill>
                <a:cs typeface="Times New Roman" pitchFamily="18" charset="0"/>
              </a:rPr>
              <a:t>("x &lt; y");</a:t>
            </a:r>
          </a:p>
          <a:p>
            <a:pPr marL="1371600" lvl="2" indent="-457200">
              <a:lnSpc>
                <a:spcPct val="90000"/>
              </a:lnSpc>
              <a:spcBef>
                <a:spcPct val="20000"/>
              </a:spcBef>
            </a:pPr>
            <a:r>
              <a:rPr lang="en-US" sz="2200" dirty="0" smtClean="0">
                <a:solidFill>
                  <a:srgbClr val="000000"/>
                </a:solidFill>
                <a:cs typeface="Times New Roman" pitchFamily="18" charset="0"/>
              </a:rPr>
              <a:t>       </a:t>
            </a:r>
            <a:r>
              <a:rPr lang="en-US" sz="2200" dirty="0" smtClean="0">
                <a:solidFill>
                  <a:srgbClr val="000000"/>
                </a:solidFill>
                <a:cs typeface="Times New Roman" pitchFamily="18" charset="0"/>
              </a:rPr>
              <a:t>else</a:t>
            </a:r>
            <a:endParaRPr lang="en-US" sz="2200" dirty="0" smtClean="0">
              <a:solidFill>
                <a:srgbClr val="000000"/>
              </a:solidFill>
              <a:cs typeface="Times New Roman" pitchFamily="18" charset="0"/>
            </a:endParaRPr>
          </a:p>
          <a:p>
            <a:pPr marL="1371600" lvl="2" indent="-457200">
              <a:lnSpc>
                <a:spcPct val="90000"/>
              </a:lnSpc>
              <a:spcBef>
                <a:spcPct val="20000"/>
              </a:spcBef>
            </a:pPr>
            <a:r>
              <a:rPr lang="en-US" sz="2200" dirty="0" smtClean="0">
                <a:solidFill>
                  <a:srgbClr val="000000"/>
                </a:solidFill>
                <a:cs typeface="Times New Roman" pitchFamily="18" charset="0"/>
              </a:rPr>
              <a:t>            System.out.println("x &gt; 3</a:t>
            </a:r>
            <a:r>
              <a:rPr lang="en-US" sz="2200" dirty="0" smtClean="0">
                <a:solidFill>
                  <a:srgbClr val="000000"/>
                </a:solidFill>
                <a:cs typeface="Times New Roman" pitchFamily="18" charset="0"/>
              </a:rPr>
              <a:t>");</a:t>
            </a:r>
          </a:p>
          <a:p>
            <a:pPr marL="457200" indent="-457200">
              <a:lnSpc>
                <a:spcPct val="90000"/>
              </a:lnSpc>
              <a:spcBef>
                <a:spcPct val="20000"/>
              </a:spcBef>
            </a:pPr>
            <a:endParaRPr kumimoji="0" lang="en-US" sz="11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a:p>
            <a:pPr marL="457200" indent="-457200">
              <a:lnSpc>
                <a:spcPct val="90000"/>
              </a:lnSpc>
              <a:spcBef>
                <a:spcPct val="20000"/>
              </a:spcBef>
              <a:buFont typeface="Arial" pitchFamily="34" charset="0"/>
              <a:buChar char="•"/>
            </a:pPr>
            <a:r>
              <a:rPr kumimoji="0" lang="en-US" sz="22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Q:</a:t>
            </a:r>
            <a:r>
              <a:rPr kumimoji="0" lang="en-US" sz="22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Can the expression </a:t>
            </a:r>
            <a:r>
              <a:rPr lang="en-US" sz="2200" b="1" dirty="0" smtClean="0">
                <a:solidFill>
                  <a:srgbClr val="000000"/>
                </a:solidFill>
                <a:cs typeface="Times New Roman" pitchFamily="18" charset="0"/>
              </a:rPr>
              <a:t>x &lt; y == x &gt; </a:t>
            </a:r>
            <a:r>
              <a:rPr lang="en-US" sz="2200" b="1" dirty="0" smtClean="0">
                <a:solidFill>
                  <a:srgbClr val="000000"/>
                </a:solidFill>
                <a:cs typeface="Times New Roman" pitchFamily="18" charset="0"/>
              </a:rPr>
              <a:t>3</a:t>
            </a:r>
            <a:r>
              <a:rPr lang="en-US" sz="2200" dirty="0" smtClean="0">
                <a:solidFill>
                  <a:srgbClr val="000000"/>
                </a:solidFill>
                <a:latin typeface="Times New Roman" pitchFamily="18" charset="0"/>
                <a:cs typeface="Times New Roman" pitchFamily="18" charset="0"/>
              </a:rPr>
              <a:t> be replaced by </a:t>
            </a:r>
            <a:r>
              <a:rPr lang="en-US" sz="2200" b="1" dirty="0" smtClean="0">
                <a:solidFill>
                  <a:srgbClr val="000000"/>
                </a:solidFill>
                <a:cs typeface="Times New Roman" pitchFamily="18" charset="0"/>
              </a:rPr>
              <a:t>!(</a:t>
            </a:r>
            <a:r>
              <a:rPr lang="en-US" sz="2200" b="1" dirty="0" smtClean="0">
                <a:solidFill>
                  <a:srgbClr val="000000"/>
                </a:solidFill>
                <a:cs typeface="Times New Roman" pitchFamily="18" charset="0"/>
              </a:rPr>
              <a:t>x </a:t>
            </a:r>
            <a:r>
              <a:rPr lang="en-US" sz="2200" b="1" dirty="0" smtClean="0">
                <a:solidFill>
                  <a:srgbClr val="000000"/>
                </a:solidFill>
                <a:cs typeface="Times New Roman" pitchFamily="18" charset="0"/>
              </a:rPr>
              <a:t>&lt; y </a:t>
            </a:r>
            <a:r>
              <a:rPr lang="en-US" sz="2200" b="1" dirty="0" smtClean="0">
                <a:solidFill>
                  <a:srgbClr val="000000"/>
                </a:solidFill>
                <a:cs typeface="Times New Roman" pitchFamily="18" charset="0"/>
              </a:rPr>
              <a:t>^ </a:t>
            </a:r>
            <a:r>
              <a:rPr lang="en-US" sz="2200" b="1" dirty="0" smtClean="0">
                <a:solidFill>
                  <a:srgbClr val="000000"/>
                </a:solidFill>
                <a:cs typeface="Times New Roman" pitchFamily="18" charset="0"/>
              </a:rPr>
              <a:t>x &gt; </a:t>
            </a:r>
            <a:r>
              <a:rPr lang="en-US" sz="2200" b="1" dirty="0" smtClean="0">
                <a:solidFill>
                  <a:srgbClr val="000000"/>
                </a:solidFill>
                <a:cs typeface="Times New Roman" pitchFamily="18" charset="0"/>
              </a:rPr>
              <a:t>3)</a:t>
            </a:r>
            <a:r>
              <a:rPr lang="en-US" sz="2200" dirty="0" smtClean="0">
                <a:solidFill>
                  <a:srgbClr val="000000"/>
                </a:solidFill>
                <a:latin typeface="Times New Roman" pitchFamily="18" charset="0"/>
                <a:cs typeface="Times New Roman" pitchFamily="18" charset="0"/>
              </a:rPr>
              <a:t>? Justify your answer.</a:t>
            </a:r>
            <a:endParaRPr kumimoji="0" lang="en-US" sz="220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a:p>
            <a:pPr marL="800100" lvl="1" indent="-342900">
              <a:lnSpc>
                <a:spcPct val="90000"/>
              </a:lnSpc>
              <a:spcBef>
                <a:spcPct val="20000"/>
              </a:spcBef>
            </a:pPr>
            <a:endParaRPr lang="en-US" sz="2000" dirty="0" smtClean="0">
              <a:solidFill>
                <a:srgbClr val="000000"/>
              </a:solidFill>
              <a:cs typeface="Times New Roman" pitchFamily="18" charset="0"/>
            </a:endParaRPr>
          </a:p>
          <a:p>
            <a:pPr marL="914400" lvl="1" indent="-457200">
              <a:lnSpc>
                <a:spcPct val="90000"/>
              </a:lnSpc>
              <a:spcBef>
                <a:spcPct val="20000"/>
              </a:spcBef>
            </a:pPr>
            <a:endParaRPr lang="en-US" sz="2500" dirty="0" smtClean="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36</a:t>
            </a:fld>
            <a:endParaRPr lang="en-US" dirty="0"/>
          </a:p>
        </p:txBody>
      </p:sp>
      <p:sp>
        <p:nvSpPr>
          <p:cNvPr id="3" name="Text Placeholder 2"/>
          <p:cNvSpPr txBox="1">
            <a:spLocks/>
          </p:cNvSpPr>
          <p:nvPr/>
        </p:nvSpPr>
        <p:spPr>
          <a:xfrm>
            <a:off x="381000" y="990600"/>
            <a:ext cx="8458200" cy="5638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More Exercises: </a:t>
            </a:r>
          </a:p>
          <a:p>
            <a:pPr marL="914400" lvl="1" indent="-457200">
              <a:lnSpc>
                <a:spcPct val="90000"/>
              </a:lnSpc>
              <a:spcBef>
                <a:spcPct val="20000"/>
              </a:spcBef>
              <a:buFont typeface="+mj-lt"/>
              <a:buAutoNum type="alphaLcParenR"/>
            </a:pPr>
            <a:r>
              <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Implement the </a:t>
            </a:r>
            <a:r>
              <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following pseudocode </a:t>
            </a:r>
            <a:r>
              <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using the </a:t>
            </a:r>
            <a:r>
              <a:rPr kumimoji="0" lang="en-US" sz="2500" b="0" i="0" u="none" strike="noStrike" kern="1200" cap="none" spc="0" normalizeH="0" baseline="0" noProof="0" dirty="0" smtClean="0">
                <a:ln>
                  <a:noFill/>
                </a:ln>
                <a:solidFill>
                  <a:srgbClr val="0070C0"/>
                </a:solidFill>
                <a:effectLst/>
                <a:uLnTx/>
                <a:uFillTx/>
                <a:latin typeface="Times New Roman" pitchFamily="18" charset="0"/>
                <a:cs typeface="Times New Roman" pitchFamily="18" charset="0"/>
              </a:rPr>
              <a:t>for</a:t>
            </a:r>
            <a:r>
              <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statement.</a:t>
            </a:r>
            <a:endPar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a:p>
            <a:pPr marL="1371600" lvl="2" indent="-457200">
              <a:lnSpc>
                <a:spcPct val="90000"/>
              </a:lnSpc>
              <a:spcBef>
                <a:spcPct val="20000"/>
              </a:spcBef>
              <a:buFont typeface="+mj-lt"/>
              <a:buAutoNum type="arabicPeriod"/>
            </a:pPr>
            <a:r>
              <a:rPr lang="en-US" sz="2000" dirty="0" smtClean="0">
                <a:solidFill>
                  <a:srgbClr val="000000"/>
                </a:solidFill>
                <a:cs typeface="Times New Roman" pitchFamily="18" charset="0"/>
              </a:rPr>
              <a:t>Let number = 100</a:t>
            </a:r>
          </a:p>
          <a:p>
            <a:pPr marL="1371600" lvl="2" indent="-457200">
              <a:lnSpc>
                <a:spcPct val="90000"/>
              </a:lnSpc>
              <a:spcBef>
                <a:spcPct val="20000"/>
              </a:spcBef>
              <a:buFont typeface="+mj-lt"/>
              <a:buAutoNum type="arabicPeriod"/>
            </a:pPr>
            <a:r>
              <a:rPr lang="en-US" sz="2000" dirty="0" smtClean="0">
                <a:solidFill>
                  <a:srgbClr val="000000"/>
                </a:solidFill>
                <a:cs typeface="Times New Roman" pitchFamily="18" charset="0"/>
              </a:rPr>
              <a:t>Let sum = 0</a:t>
            </a:r>
          </a:p>
          <a:p>
            <a:pPr marL="1371600" lvl="2" indent="-457200">
              <a:lnSpc>
                <a:spcPct val="90000"/>
              </a:lnSpc>
              <a:spcBef>
                <a:spcPct val="20000"/>
              </a:spcBef>
              <a:buFont typeface="+mj-lt"/>
              <a:buAutoNum type="arabicPeriod"/>
            </a:pPr>
            <a:r>
              <a:rPr lang="en-US" sz="2000" dirty="0" smtClean="0">
                <a:solidFill>
                  <a:srgbClr val="000000"/>
                </a:solidFill>
                <a:cs typeface="Times New Roman" pitchFamily="18" charset="0"/>
              </a:rPr>
              <a:t>while number &gt;= 10 </a:t>
            </a:r>
          </a:p>
          <a:p>
            <a:pPr marL="2286000" lvl="4" indent="-457200">
              <a:lnSpc>
                <a:spcPct val="90000"/>
              </a:lnSpc>
              <a:spcBef>
                <a:spcPct val="20000"/>
              </a:spcBef>
            </a:pPr>
            <a:r>
              <a:rPr lang="en-US" sz="2000" dirty="0" smtClean="0">
                <a:solidFill>
                  <a:srgbClr val="000000"/>
                </a:solidFill>
                <a:cs typeface="Times New Roman" pitchFamily="18" charset="0"/>
              </a:rPr>
              <a:t>sum = sum + number</a:t>
            </a:r>
          </a:p>
          <a:p>
            <a:pPr marL="2286000" lvl="4" indent="-457200">
              <a:lnSpc>
                <a:spcPct val="90000"/>
              </a:lnSpc>
              <a:spcBef>
                <a:spcPct val="20000"/>
              </a:spcBef>
            </a:pPr>
            <a:r>
              <a:rPr lang="en-US" sz="2000" dirty="0" smtClean="0">
                <a:solidFill>
                  <a:srgbClr val="000000"/>
                </a:solidFill>
                <a:cs typeface="Times New Roman" pitchFamily="18" charset="0"/>
              </a:rPr>
              <a:t>number = number / 2</a:t>
            </a:r>
          </a:p>
          <a:p>
            <a:pPr marL="2286000" lvl="4" indent="-457200">
              <a:lnSpc>
                <a:spcPct val="90000"/>
              </a:lnSpc>
              <a:spcBef>
                <a:spcPct val="20000"/>
              </a:spcBef>
            </a:pPr>
            <a:r>
              <a:rPr lang="en-US" sz="2000" dirty="0" smtClean="0">
                <a:solidFill>
                  <a:srgbClr val="000000"/>
                </a:solidFill>
                <a:cs typeface="Times New Roman" pitchFamily="18" charset="0"/>
              </a:rPr>
              <a:t>Print number</a:t>
            </a:r>
          </a:p>
          <a:p>
            <a:pPr marL="1371600" lvl="2" indent="-457200">
              <a:lnSpc>
                <a:spcPct val="90000"/>
              </a:lnSpc>
              <a:spcBef>
                <a:spcPct val="20000"/>
              </a:spcBef>
              <a:buFont typeface="+mj-lt"/>
              <a:buAutoNum type="arabicPeriod"/>
            </a:pPr>
            <a:r>
              <a:rPr lang="en-US" sz="2000" dirty="0" smtClean="0">
                <a:solidFill>
                  <a:srgbClr val="000000"/>
                </a:solidFill>
                <a:cs typeface="Times New Roman" pitchFamily="18" charset="0"/>
              </a:rPr>
              <a:t>Print number, sum</a:t>
            </a:r>
            <a:endPar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a:p>
            <a:pPr marL="800100" lvl="1" indent="-342900">
              <a:lnSpc>
                <a:spcPct val="90000"/>
              </a:lnSpc>
              <a:spcBef>
                <a:spcPct val="20000"/>
              </a:spcBef>
            </a:pPr>
            <a:endParaRPr lang="en-US" sz="2000" dirty="0" smtClean="0">
              <a:solidFill>
                <a:srgbClr val="000000"/>
              </a:solidFill>
              <a:cs typeface="Times New Roman" pitchFamily="18" charset="0"/>
            </a:endParaRPr>
          </a:p>
          <a:p>
            <a:pPr marL="914400" lvl="1" indent="-457200">
              <a:lnSpc>
                <a:spcPct val="90000"/>
              </a:lnSpc>
              <a:spcBef>
                <a:spcPct val="20000"/>
              </a:spcBef>
              <a:buFont typeface="+mj-lt"/>
              <a:buAutoNum type="alphaLcParenR" startAt="2"/>
            </a:pPr>
            <a:r>
              <a:rPr lang="en-US" sz="2500" dirty="0" smtClean="0">
                <a:solidFill>
                  <a:srgbClr val="000000"/>
                </a:solidFill>
                <a:latin typeface="Times New Roman" pitchFamily="18" charset="0"/>
                <a:cs typeface="Times New Roman" pitchFamily="18" charset="0"/>
              </a:rPr>
              <a:t>Implement the </a:t>
            </a:r>
            <a:r>
              <a:rPr lang="en-US" sz="2500" dirty="0" smtClean="0">
                <a:solidFill>
                  <a:srgbClr val="000000"/>
                </a:solidFill>
                <a:latin typeface="Times New Roman" pitchFamily="18" charset="0"/>
                <a:cs typeface="Times New Roman" pitchFamily="18" charset="0"/>
              </a:rPr>
              <a:t>pseudocode </a:t>
            </a:r>
            <a:r>
              <a:rPr lang="en-US" sz="2500" dirty="0" smtClean="0">
                <a:solidFill>
                  <a:srgbClr val="000000"/>
                </a:solidFill>
                <a:latin typeface="Times New Roman" pitchFamily="18" charset="0"/>
                <a:cs typeface="Times New Roman" pitchFamily="18" charset="0"/>
              </a:rPr>
              <a:t>using the </a:t>
            </a:r>
            <a:r>
              <a:rPr lang="en-US" sz="2500" dirty="0" smtClean="0">
                <a:solidFill>
                  <a:srgbClr val="0070C0"/>
                </a:solidFill>
                <a:latin typeface="Times New Roman" pitchFamily="18" charset="0"/>
                <a:cs typeface="Times New Roman" pitchFamily="18" charset="0"/>
              </a:rPr>
              <a:t>do … while</a:t>
            </a:r>
            <a:r>
              <a:rPr lang="en-US" sz="2500" dirty="0" smtClean="0">
                <a:solidFill>
                  <a:srgbClr val="000000"/>
                </a:solidFill>
                <a:latin typeface="Times New Roman" pitchFamily="18" charset="0"/>
                <a:cs typeface="Times New Roman" pitchFamily="18" charset="0"/>
              </a:rPr>
              <a:t> </a:t>
            </a:r>
            <a:r>
              <a:rPr lang="en-US" sz="2500" dirty="0" smtClean="0">
                <a:solidFill>
                  <a:srgbClr val="000000"/>
                </a:solidFill>
                <a:latin typeface="Times New Roman" pitchFamily="18" charset="0"/>
                <a:cs typeface="Times New Roman" pitchFamily="18" charset="0"/>
              </a:rPr>
              <a:t>statement</a:t>
            </a:r>
            <a:r>
              <a:rPr lang="en-US" sz="2500" dirty="0" smtClean="0">
                <a:solidFill>
                  <a:srgbClr val="000000"/>
                </a:solidFill>
                <a:latin typeface="Times New Roman" pitchFamily="18" charset="0"/>
                <a:cs typeface="Times New Roman" pitchFamily="18" charset="0"/>
              </a:rPr>
              <a:t>.</a:t>
            </a:r>
          </a:p>
          <a:p>
            <a:pPr marL="914400" lvl="1" indent="-457200">
              <a:lnSpc>
                <a:spcPct val="90000"/>
              </a:lnSpc>
              <a:spcBef>
                <a:spcPct val="20000"/>
              </a:spcBef>
              <a:buFont typeface="+mj-lt"/>
              <a:buAutoNum type="alphaLcParenR" startAt="2"/>
            </a:pPr>
            <a:r>
              <a:rPr lang="en-US" sz="2500" dirty="0" smtClean="0">
                <a:solidFill>
                  <a:srgbClr val="000000"/>
                </a:solidFill>
                <a:latin typeface="Times New Roman" pitchFamily="18" charset="0"/>
                <a:cs typeface="Times New Roman" pitchFamily="18" charset="0"/>
              </a:rPr>
              <a:t>Repeat the exercise by using the </a:t>
            </a:r>
            <a:r>
              <a:rPr lang="en-US" sz="2500" dirty="0" smtClean="0">
                <a:solidFill>
                  <a:srgbClr val="0070C0"/>
                </a:solidFill>
                <a:latin typeface="Times New Roman" pitchFamily="18" charset="0"/>
                <a:cs typeface="Times New Roman" pitchFamily="18" charset="0"/>
              </a:rPr>
              <a:t>while</a:t>
            </a:r>
            <a:r>
              <a:rPr lang="en-US" sz="2500" dirty="0" smtClean="0">
                <a:solidFill>
                  <a:srgbClr val="000000"/>
                </a:solidFill>
                <a:latin typeface="Times New Roman" pitchFamily="18" charset="0"/>
                <a:cs typeface="Times New Roman" pitchFamily="18" charset="0"/>
              </a:rPr>
              <a:t> statement.</a:t>
            </a:r>
            <a:endParaRPr lang="en-US" sz="2500" dirty="0" smtClean="0">
              <a:solidFill>
                <a:srgbClr val="000000"/>
              </a:solidFill>
              <a:latin typeface="Times New Roman" pitchFamily="18" charset="0"/>
              <a:cs typeface="Times New Roman" pitchFamily="18" charset="0"/>
            </a:endParaRPr>
          </a:p>
          <a:p>
            <a:pPr marL="914400" lvl="1" indent="-457200">
              <a:lnSpc>
                <a:spcPct val="90000"/>
              </a:lnSpc>
              <a:spcBef>
                <a:spcPct val="20000"/>
              </a:spcBef>
              <a:buFont typeface="+mj-lt"/>
              <a:buAutoNum type="alphaLcParenR" startAt="2"/>
            </a:pPr>
            <a:endParaRPr lang="en-US" sz="2500" dirty="0" smtClean="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4</a:t>
            </a:fld>
            <a:endParaRPr lang="en-US" dirty="0"/>
          </a:p>
        </p:txBody>
      </p:sp>
      <p:sp>
        <p:nvSpPr>
          <p:cNvPr id="3" name="Title 1"/>
          <p:cNvSpPr>
            <a:spLocks noGrp="1"/>
          </p:cNvSpPr>
          <p:nvPr>
            <p:ph type="title"/>
          </p:nvPr>
        </p:nvSpPr>
        <p:spPr>
          <a:xfrm>
            <a:off x="457200" y="503238"/>
            <a:ext cx="8229600" cy="563562"/>
          </a:xfrm>
        </p:spPr>
        <p:txBody>
          <a:bodyPr>
            <a:noAutofit/>
          </a:bodyPr>
          <a:lstStyle/>
          <a:p>
            <a:pPr eaLnBrk="1" fontAlgn="auto" hangingPunct="1">
              <a:spcAft>
                <a:spcPts val="0"/>
              </a:spcAft>
              <a:defRPr/>
            </a:pPr>
            <a:r>
              <a:rPr lang="en-US" sz="3600" dirty="0" smtClean="0">
                <a:solidFill>
                  <a:srgbClr val="24B5A1"/>
                </a:solidFill>
                <a:latin typeface="Arial"/>
              </a:rPr>
              <a:t>5.2  </a:t>
            </a:r>
            <a:r>
              <a:rPr lang="en-US" sz="3600" b="1" dirty="0" smtClean="0">
                <a:solidFill>
                  <a:srgbClr val="3380E6"/>
                </a:solidFill>
                <a:latin typeface="Arial"/>
              </a:rPr>
              <a:t>Counter-Controlled </a:t>
            </a:r>
            <a:r>
              <a:rPr lang="en-US" sz="3600" b="1" dirty="0" smtClean="0">
                <a:solidFill>
                  <a:srgbClr val="3380E6"/>
                </a:solidFill>
                <a:latin typeface="Arial"/>
              </a:rPr>
              <a:t>Repetition</a:t>
            </a:r>
          </a:p>
        </p:txBody>
      </p:sp>
      <p:sp>
        <p:nvSpPr>
          <p:cNvPr id="5" name="Text Placeholder 2"/>
          <p:cNvSpPr txBox="1">
            <a:spLocks/>
          </p:cNvSpPr>
          <p:nvPr/>
        </p:nvSpPr>
        <p:spPr>
          <a:xfrm>
            <a:off x="457200" y="1371600"/>
            <a:ext cx="4876800" cy="50292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Counter-controlled repetition requires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a </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control variable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(or loop counter)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the </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initial value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of the control variable</a:t>
            </a:r>
          </a:p>
          <a:p>
            <a:pPr marL="742950" lvl="1" indent="-285750">
              <a:spcBef>
                <a:spcPct val="20000"/>
              </a:spcBef>
              <a:buFont typeface="Arial" pitchFamily="34" charset="0"/>
              <a:buChar char="–"/>
            </a:pPr>
            <a:r>
              <a:rPr lang="en-US" sz="2400" dirty="0" smtClean="0">
                <a:solidFill>
                  <a:srgbClr val="000000"/>
                </a:solidFill>
                <a:latin typeface="Times New Roman" pitchFamily="18" charset="0"/>
                <a:cs typeface="Times New Roman" pitchFamily="18" charset="0"/>
              </a:rPr>
              <a:t>the </a:t>
            </a:r>
            <a:r>
              <a:rPr lang="en-US" sz="2400" b="1" dirty="0" smtClean="0">
                <a:solidFill>
                  <a:srgbClr val="0000FF"/>
                </a:solidFill>
                <a:latin typeface="Times New Roman" pitchFamily="18" charset="0"/>
                <a:cs typeface="Times New Roman" pitchFamily="18" charset="0"/>
              </a:rPr>
              <a:t>loop-continuation condition</a:t>
            </a:r>
            <a:r>
              <a:rPr lang="en-US" sz="2400" dirty="0" smtClean="0">
                <a:solidFill>
                  <a:srgbClr val="000000"/>
                </a:solidFill>
                <a:latin typeface="Times New Roman" pitchFamily="18" charset="0"/>
                <a:cs typeface="Times New Roman" pitchFamily="18" charset="0"/>
              </a:rPr>
              <a:t> that determines if looping should continue.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the </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increment</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(or </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decrement</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by which the control variable is modified each time through the loop (also known as </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each iteration of the loop</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a:t>
            </a:r>
          </a:p>
          <a:p>
            <a:pPr marL="285750" indent="-285750">
              <a:spcBef>
                <a:spcPct val="20000"/>
              </a:spcBef>
            </a:pPr>
            <a:endParaRPr lang="en-US" sz="1200" b="1" noProof="0" dirty="0" smtClean="0">
              <a:solidFill>
                <a:srgbClr val="000000"/>
              </a:solidFill>
              <a:latin typeface="Times New Roman" pitchFamily="18" charset="0"/>
              <a:cs typeface="Times New Roman" pitchFamily="18" charset="0"/>
            </a:endParaRPr>
          </a:p>
          <a:p>
            <a:pPr marL="285750" indent="-285750">
              <a:spcBef>
                <a:spcPct val="20000"/>
              </a:spcBef>
            </a:pPr>
            <a:r>
              <a:rPr lang="en-US" sz="2400" b="1" noProof="0" dirty="0" smtClean="0">
                <a:solidFill>
                  <a:srgbClr val="000000"/>
                </a:solidFill>
                <a:latin typeface="Times New Roman" pitchFamily="18" charset="0"/>
                <a:cs typeface="Times New Roman" pitchFamily="18" charset="0"/>
              </a:rPr>
              <a:t>Note: </a:t>
            </a:r>
            <a:r>
              <a:rPr lang="en-US" sz="2400" noProof="0" dirty="0" smtClean="0">
                <a:solidFill>
                  <a:srgbClr val="000000"/>
                </a:solidFill>
                <a:latin typeface="Times New Roman" pitchFamily="18" charset="0"/>
                <a:cs typeface="Times New Roman" pitchFamily="18" charset="0"/>
              </a:rPr>
              <a:t>The change within the loop should eventually cause the loop to terminate.</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5562600" y="2148840"/>
            <a:ext cx="3352800" cy="402336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5</a:t>
            </a:fld>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45566" y="1314450"/>
            <a:ext cx="9098434" cy="44005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6</a:t>
            </a:fld>
            <a:endParaRPr lang="en-US" dirty="0"/>
          </a:p>
        </p:txBody>
      </p:sp>
      <p:sp>
        <p:nvSpPr>
          <p:cNvPr id="3" name="Title 1"/>
          <p:cNvSpPr>
            <a:spLocks noGrp="1"/>
          </p:cNvSpPr>
          <p:nvPr>
            <p:ph type="title"/>
          </p:nvPr>
        </p:nvSpPr>
        <p:spPr>
          <a:xfrm>
            <a:off x="457200" y="274638"/>
            <a:ext cx="8229600" cy="792162"/>
          </a:xfrm>
        </p:spPr>
        <p:txBody>
          <a:bodyPr>
            <a:normAutofit/>
          </a:bodyPr>
          <a:lstStyle/>
          <a:p>
            <a:pPr eaLnBrk="1" fontAlgn="auto" hangingPunct="1">
              <a:spcAft>
                <a:spcPts val="0"/>
              </a:spcAft>
              <a:defRPr/>
            </a:pPr>
            <a:r>
              <a:rPr lang="en-US" sz="4000" dirty="0" smtClean="0">
                <a:solidFill>
                  <a:srgbClr val="24B5A1"/>
                </a:solidFill>
                <a:latin typeface="Arial"/>
              </a:rPr>
              <a:t>5.3  </a:t>
            </a:r>
            <a:r>
              <a:rPr lang="en-US" sz="4000" dirty="0" smtClean="0">
                <a:solidFill>
                  <a:srgbClr val="3380E6"/>
                </a:solidFill>
                <a:latin typeface="Lucida Console"/>
              </a:rPr>
              <a:t>for</a:t>
            </a:r>
            <a:r>
              <a:rPr lang="en-US" sz="4000" dirty="0" smtClean="0">
                <a:solidFill>
                  <a:srgbClr val="3380E6"/>
                </a:solidFill>
                <a:latin typeface="Arial"/>
              </a:rPr>
              <a:t> Repetition Statement</a:t>
            </a:r>
          </a:p>
        </p:txBody>
      </p:sp>
      <p:sp>
        <p:nvSpPr>
          <p:cNvPr id="5" name="Text Placeholder 2"/>
          <p:cNvSpPr txBox="1">
            <a:spLocks/>
          </p:cNvSpPr>
          <p:nvPr/>
        </p:nvSpPr>
        <p:spPr>
          <a:xfrm>
            <a:off x="457200" y="1219200"/>
            <a:ext cx="8382000" cy="1371600"/>
          </a:xfrm>
          <a:prstGeom prst="rect">
            <a:avLst/>
          </a:prstGeom>
        </p:spPr>
        <p:txBody>
          <a:bodyPr vert="horz" lIns="91440" tIns="45720" rIns="91440" bIns="45720" rtlCol="0">
            <a:noAutofit/>
          </a:bodyPr>
          <a:lstStyle/>
          <a:p>
            <a:pPr marL="285750" indent="-285750">
              <a:spcBef>
                <a:spcPct val="20000"/>
              </a:spcBef>
              <a:buFont typeface="Arial" pitchFamily="34" charset="0"/>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Specifies the counter-controlled-repetition details in a single line of code. </a:t>
            </a:r>
          </a:p>
          <a:p>
            <a:pPr marL="285750" indent="-285750">
              <a:spcBef>
                <a:spcPct val="20000"/>
              </a:spcBef>
              <a:buFont typeface="Arial" pitchFamily="34" charset="0"/>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Figure 5.2 implements the application of Fig. 5.1 using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for</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p:txBody>
      </p:sp>
      <p:pic>
        <p:nvPicPr>
          <p:cNvPr id="3074" name="Picture 2"/>
          <p:cNvPicPr>
            <a:picLocks noChangeAspect="1" noChangeArrowheads="1"/>
          </p:cNvPicPr>
          <p:nvPr/>
        </p:nvPicPr>
        <p:blipFill>
          <a:blip r:embed="rId2" cstate="print"/>
          <a:srcRect/>
          <a:stretch>
            <a:fillRect/>
          </a:stretch>
        </p:blipFill>
        <p:spPr bwMode="auto">
          <a:xfrm>
            <a:off x="32911" y="2743200"/>
            <a:ext cx="9058701" cy="4114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7</a:t>
            </a:fld>
            <a:endParaRPr lang="en-US" dirty="0"/>
          </a:p>
        </p:txBody>
      </p:sp>
      <p:sp>
        <p:nvSpPr>
          <p:cNvPr id="5" name="Text Placeholder 2"/>
          <p:cNvSpPr txBox="1">
            <a:spLocks/>
          </p:cNvSpPr>
          <p:nvPr/>
        </p:nvSpPr>
        <p:spPr>
          <a:xfrm>
            <a:off x="457200" y="990600"/>
            <a:ext cx="8229600" cy="1752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general format of the </a:t>
            </a:r>
            <a:r>
              <a:rPr kumimoji="0" lang="en-US" sz="3200" b="0" i="0" u="none" strike="noStrike" kern="1200" cap="none" spc="0" normalizeH="0" baseline="0" noProof="0" dirty="0" smtClean="0">
                <a:ln>
                  <a:noFill/>
                </a:ln>
                <a:solidFill>
                  <a:srgbClr val="000000"/>
                </a:solidFill>
                <a:effectLst/>
                <a:uLnTx/>
                <a:uFillTx/>
                <a:latin typeface="Lucida Console" pitchFamily="49" charset="0"/>
                <a:ea typeface="+mn-ea"/>
                <a:cs typeface="+mn-cs"/>
              </a:rPr>
              <a:t>for</a:t>
            </a: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statement is </a:t>
            </a:r>
          </a:p>
          <a:p>
            <a:pPr marL="685800" lvl="1" indent="-228600">
              <a:spcBef>
                <a:spcPct val="20000"/>
              </a:spcBef>
              <a:buFont typeface="Wingdings 2" pitchFamily="18" charset="2"/>
              <a:buNone/>
            </a:pPr>
            <a:endParaRPr kumimoji="0" lang="en-US" sz="700" b="0" i="0" u="none" strike="noStrike" kern="1200" cap="none" spc="0" normalizeH="0" baseline="0" noProof="0" dirty="0" smtClean="0">
              <a:ln>
                <a:noFill/>
              </a:ln>
              <a:solidFill>
                <a:srgbClr val="0000FF"/>
              </a:solidFill>
              <a:effectLst/>
              <a:uLnTx/>
              <a:uFillTx/>
              <a:latin typeface="Lucida Console" pitchFamily="49" charset="0"/>
              <a:ea typeface="+mn-ea"/>
              <a:cs typeface="+mn-cs"/>
            </a:endParaRPr>
          </a:p>
          <a:p>
            <a:pPr marL="685800" lvl="1" indent="-228600">
              <a:spcBef>
                <a:spcPct val="20000"/>
              </a:spcBef>
              <a:buFont typeface="Wingdings 2" pitchFamily="18" charset="2"/>
              <a:buNone/>
            </a:pPr>
            <a:r>
              <a:rPr kumimoji="0" lang="en-US" sz="2400" b="0" i="0" u="none" strike="noStrike" kern="1200" cap="none" spc="0" normalizeH="0" baseline="0" noProof="0" dirty="0" smtClean="0">
                <a:ln>
                  <a:noFill/>
                </a:ln>
                <a:solidFill>
                  <a:srgbClr val="0000FF"/>
                </a:solidFill>
                <a:effectLst/>
                <a:uLnTx/>
                <a:uFillTx/>
                <a:ea typeface="+mn-ea"/>
                <a:cs typeface="+mn-cs"/>
              </a:rPr>
              <a:t>for</a:t>
            </a:r>
            <a:r>
              <a:rPr kumimoji="0" lang="en-US" sz="2400" b="0" i="0" u="none" strike="noStrike" kern="1200" cap="none" spc="0" normalizeH="0" baseline="0" noProof="0" dirty="0" smtClean="0">
                <a:ln>
                  <a:noFill/>
                </a:ln>
                <a:solidFill>
                  <a:srgbClr val="000000"/>
                </a:solidFill>
                <a:effectLst/>
                <a:uLnTx/>
                <a:uFillTx/>
                <a:ea typeface="+mn-ea"/>
                <a:cs typeface="+mn-cs"/>
              </a:rPr>
              <a:t> ( </a:t>
            </a:r>
            <a:r>
              <a:rPr kumimoji="0" lang="en-US" sz="2400" b="0" i="1" u="none" strike="noStrike" kern="1200" cap="none" spc="0" normalizeH="0" baseline="0" noProof="0" dirty="0" smtClean="0">
                <a:ln>
                  <a:noFill/>
                </a:ln>
                <a:solidFill>
                  <a:srgbClr val="000000"/>
                </a:solidFill>
                <a:effectLst/>
                <a:uLnTx/>
                <a:uFillTx/>
                <a:ea typeface="+mn-ea"/>
                <a:cs typeface="+mn-cs"/>
              </a:rPr>
              <a:t>initialization; loopContinuationCondition; changes) </a:t>
            </a:r>
            <a:br>
              <a:rPr kumimoji="0" lang="en-US" sz="2400" b="0" i="1" u="none" strike="noStrike" kern="1200" cap="none" spc="0" normalizeH="0" baseline="0" noProof="0" dirty="0" smtClean="0">
                <a:ln>
                  <a:noFill/>
                </a:ln>
                <a:solidFill>
                  <a:srgbClr val="000000"/>
                </a:solidFill>
                <a:effectLst/>
                <a:uLnTx/>
                <a:uFillTx/>
                <a:ea typeface="+mn-ea"/>
                <a:cs typeface="+mn-cs"/>
              </a:rPr>
            </a:br>
            <a:r>
              <a:rPr kumimoji="0" lang="en-US" sz="2400" b="0" i="1" u="none" strike="noStrike" kern="1200" cap="none" spc="0" normalizeH="0" baseline="0" noProof="0" dirty="0" smtClean="0">
                <a:ln>
                  <a:noFill/>
                </a:ln>
                <a:solidFill>
                  <a:srgbClr val="000000"/>
                </a:solidFill>
                <a:effectLst/>
                <a:uLnTx/>
                <a:uFillTx/>
                <a:ea typeface="+mn-ea"/>
                <a:cs typeface="+mn-cs"/>
              </a:rPr>
              <a:t>   		statement(s)</a:t>
            </a:r>
          </a:p>
        </p:txBody>
      </p:sp>
      <p:pic>
        <p:nvPicPr>
          <p:cNvPr id="5122" name="Picture 2"/>
          <p:cNvPicPr>
            <a:picLocks noChangeAspect="1" noChangeArrowheads="1"/>
          </p:cNvPicPr>
          <p:nvPr/>
        </p:nvPicPr>
        <p:blipFill>
          <a:blip r:embed="rId2" cstate="print"/>
          <a:srcRect/>
          <a:stretch>
            <a:fillRect/>
          </a:stretch>
        </p:blipFill>
        <p:spPr bwMode="auto">
          <a:xfrm>
            <a:off x="523909" y="2743200"/>
            <a:ext cx="7934291" cy="36099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8</a:t>
            </a:fld>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143000" y="942975"/>
            <a:ext cx="6724650" cy="1876425"/>
          </a:xfrm>
          <a:prstGeom prst="rect">
            <a:avLst/>
          </a:prstGeom>
          <a:noFill/>
          <a:ln w="9525">
            <a:noFill/>
            <a:miter lim="800000"/>
            <a:headEnd/>
            <a:tailEnd/>
          </a:ln>
        </p:spPr>
      </p:pic>
      <p:sp>
        <p:nvSpPr>
          <p:cNvPr id="5" name="Text Placeholder 2"/>
          <p:cNvSpPr txBox="1">
            <a:spLocks/>
          </p:cNvSpPr>
          <p:nvPr/>
        </p:nvSpPr>
        <p:spPr>
          <a:xfrm>
            <a:off x="457200" y="3200400"/>
            <a:ext cx="8382000" cy="2057400"/>
          </a:xfrm>
          <a:prstGeom prst="rect">
            <a:avLst/>
          </a:prstGeom>
        </p:spPr>
        <p:txBody>
          <a:bodyPr vert="horz" lIns="91440" tIns="45720" rIns="91440" bIns="45720" rtlCol="0">
            <a:noAutofit/>
          </a:bodyPr>
          <a:lstStyle/>
          <a:p>
            <a:pPr marL="285750" indent="-285750">
              <a:spcBef>
                <a:spcPct val="20000"/>
              </a:spcBef>
              <a:buFont typeface="Arial" pitchFamily="34" charset="0"/>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For</a:t>
            </a:r>
            <a:r>
              <a:rPr kumimoji="0" lang="en-US" sz="2400" b="0" i="0" u="none" strike="noStrike" kern="1200" cap="none" spc="0" normalizeH="0" noProof="0" dirty="0" smtClean="0">
                <a:ln>
                  <a:noFill/>
                </a:ln>
                <a:solidFill>
                  <a:srgbClr val="000000"/>
                </a:solidFill>
                <a:effectLst/>
                <a:uLnTx/>
                <a:uFillTx/>
                <a:latin typeface="Times New Roman" pitchFamily="18" charset="0"/>
                <a:ea typeface="+mn-ea"/>
                <a:cs typeface="+mn-cs"/>
              </a:rPr>
              <a:t> example, instead of </a:t>
            </a:r>
            <a:r>
              <a:rPr kumimoji="0" lang="en-US" sz="2400" b="0" i="0" u="none" strike="noStrike" kern="1200" cap="none" spc="0" normalizeH="0" noProof="0" dirty="0" smtClean="0">
                <a:ln>
                  <a:noFill/>
                </a:ln>
                <a:solidFill>
                  <a:srgbClr val="0070C0"/>
                </a:solidFill>
                <a:effectLst/>
                <a:uLnTx/>
                <a:uFillTx/>
                <a:latin typeface="Times New Roman" pitchFamily="18" charset="0"/>
                <a:ea typeface="+mn-ea"/>
                <a:cs typeface="+mn-cs"/>
              </a:rPr>
              <a:t>counter &lt;= 10</a:t>
            </a:r>
            <a:r>
              <a:rPr kumimoji="0" lang="en-US" sz="2400" b="0" i="0" u="none" strike="noStrike" kern="1200" cap="none" spc="0" normalizeH="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noProof="0" dirty="0" smtClean="0">
                <a:ln>
                  <a:noFill/>
                </a:ln>
                <a:solidFill>
                  <a:srgbClr val="0070C0"/>
                </a:solidFill>
                <a:effectLst/>
                <a:uLnTx/>
                <a:uFillTx/>
                <a:latin typeface="Times New Roman" pitchFamily="18" charset="0"/>
                <a:ea typeface="+mn-ea"/>
                <a:cs typeface="+mn-cs"/>
              </a:rPr>
              <a:t>counter &lt; 10</a:t>
            </a:r>
            <a:r>
              <a:rPr kumimoji="0" lang="en-US" sz="2400" b="0" i="0" u="none" strike="noStrike" kern="1200" cap="none" spc="0" normalizeH="0" noProof="0" dirty="0" smtClean="0">
                <a:ln>
                  <a:noFill/>
                </a:ln>
                <a:solidFill>
                  <a:srgbClr val="000000"/>
                </a:solidFill>
                <a:effectLst/>
                <a:uLnTx/>
                <a:uFillTx/>
                <a:latin typeface="Times New Roman" pitchFamily="18" charset="0"/>
                <a:ea typeface="+mn-ea"/>
                <a:cs typeface="+mn-cs"/>
              </a:rPr>
              <a:t> is used.</a:t>
            </a:r>
          </a:p>
          <a:p>
            <a:pPr marL="285750" indent="-285750">
              <a:spcBef>
                <a:spcPct val="20000"/>
              </a:spcBef>
              <a:buFont typeface="Arial" pitchFamily="34" charset="0"/>
              <a:buChar char="•"/>
            </a:pPr>
            <a:r>
              <a:rPr lang="en-US" sz="2400" baseline="0" dirty="0" smtClean="0">
                <a:solidFill>
                  <a:srgbClr val="000000"/>
                </a:solidFill>
                <a:latin typeface="Times New Roman" pitchFamily="18" charset="0"/>
              </a:rPr>
              <a:t>Or wrong initial value is assigned to the control variable.</a:t>
            </a:r>
          </a:p>
          <a:p>
            <a:pPr marL="285750" indent="-285750">
              <a:spcBef>
                <a:spcPct val="20000"/>
              </a:spcBef>
              <a:buFont typeface="Arial" pitchFamily="34" charset="0"/>
              <a:buChar char="•"/>
            </a:pPr>
            <a:endParaRPr kumimoji="0" lang="en-US" sz="2400" b="0" i="0" u="none" strike="noStrike" kern="1200" cap="none" spc="0" normalizeH="0" noProof="0" dirty="0" smtClean="0">
              <a:ln>
                <a:noFill/>
              </a:ln>
              <a:solidFill>
                <a:srgbClr val="000000"/>
              </a:solidFill>
              <a:effectLst/>
              <a:uLnTx/>
              <a:uFillTx/>
              <a:latin typeface="Times New Roman" pitchFamily="18" charset="0"/>
              <a:ea typeface="+mn-ea"/>
              <a:cs typeface="+mn-cs"/>
            </a:endParaRPr>
          </a:p>
          <a:p>
            <a:pPr marL="285750" indent="-285750">
              <a:spcBef>
                <a:spcPct val="20000"/>
              </a:spcBef>
              <a:buFont typeface="Arial" pitchFamily="34" charset="0"/>
              <a:buChar char="•"/>
            </a:pPr>
            <a:r>
              <a:rPr lang="en-US" sz="2400" noProof="0" dirty="0" smtClean="0">
                <a:solidFill>
                  <a:srgbClr val="000000"/>
                </a:solidFill>
                <a:latin typeface="Times New Roman" pitchFamily="18" charset="0"/>
              </a:rPr>
              <a:t>Lesson: Be aware of the </a:t>
            </a:r>
            <a:r>
              <a:rPr lang="en-US" sz="2400" i="1" noProof="0" dirty="0" smtClean="0">
                <a:solidFill>
                  <a:srgbClr val="000000"/>
                </a:solidFill>
                <a:latin typeface="Times New Roman" pitchFamily="18" charset="0"/>
              </a:rPr>
              <a:t>boundary conditions</a:t>
            </a:r>
            <a:r>
              <a:rPr lang="en-US" sz="2400" noProof="0" dirty="0" smtClean="0">
                <a:solidFill>
                  <a:srgbClr val="000000"/>
                </a:solidFill>
                <a:latin typeface="Times New Roman" pitchFamily="18" charset="0"/>
              </a:rPr>
              <a:t>.</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9</a:t>
            </a:fld>
            <a:endParaRPr lang="en-US" dirty="0"/>
          </a:p>
        </p:txBody>
      </p:sp>
      <p:sp>
        <p:nvSpPr>
          <p:cNvPr id="3" name="Text Placeholder 2"/>
          <p:cNvSpPr txBox="1">
            <a:spLocks/>
          </p:cNvSpPr>
          <p:nvPr/>
        </p:nvSpPr>
        <p:spPr>
          <a:xfrm>
            <a:off x="381000" y="914400"/>
            <a:ext cx="8382000" cy="5334000"/>
          </a:xfrm>
          <a:prstGeom prst="rect">
            <a:avLst/>
          </a:prstGeom>
        </p:spPr>
        <p:txBody>
          <a:bodyPr vert="horz" lIns="91440" tIns="45720" rIns="91440" bIns="45720" rtlCol="0">
            <a:noAutofit/>
          </a:bodyPr>
          <a:lstStyle/>
          <a:p>
            <a:pPr marL="285750" indent="-285750">
              <a:spcBef>
                <a:spcPct val="20000"/>
              </a:spcBef>
              <a:buFont typeface="Arial" pitchFamily="34" charset="0"/>
              <a:buChar cha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Q:</a:t>
            </a:r>
            <a:r>
              <a:rPr kumimoji="0" lang="en-US" sz="2400" b="1" i="0" u="none" strike="noStrike" kern="1200" cap="none" spc="0" normalizeH="0" noProof="0" dirty="0" smtClean="0">
                <a:ln>
                  <a:noFill/>
                </a:ln>
                <a:solidFill>
                  <a:srgbClr val="000000"/>
                </a:solidFill>
                <a:effectLst/>
                <a:uLnTx/>
                <a:uFillTx/>
                <a:latin typeface="Times New Roman" pitchFamily="18" charset="0"/>
                <a:ea typeface="+mn-ea"/>
                <a:cs typeface="+mn-cs"/>
              </a:rPr>
              <a:t> </a:t>
            </a:r>
            <a:r>
              <a:rPr kumimoji="0" lang="en-US" sz="2400" i="0" u="none" strike="noStrike" kern="1200" cap="none" spc="0" normalizeH="0" noProof="0" dirty="0" smtClean="0">
                <a:ln>
                  <a:noFill/>
                </a:ln>
                <a:solidFill>
                  <a:srgbClr val="000000"/>
                </a:solidFill>
                <a:effectLst/>
                <a:uLnTx/>
                <a:uFillTx/>
                <a:latin typeface="Times New Roman" pitchFamily="18" charset="0"/>
                <a:ea typeface="+mn-ea"/>
                <a:cs typeface="+mn-cs"/>
              </a:rPr>
              <a:t>Would the following </a:t>
            </a:r>
            <a:r>
              <a:rPr kumimoji="0" lang="en-US" sz="2400" i="0" u="none" strike="noStrike" kern="1200" cap="none" spc="0" normalizeH="0" noProof="0" dirty="0" smtClean="0">
                <a:ln>
                  <a:noFill/>
                </a:ln>
                <a:solidFill>
                  <a:srgbClr val="0070C0"/>
                </a:solidFill>
                <a:effectLst/>
                <a:uLnTx/>
                <a:uFillTx/>
                <a:latin typeface="Times New Roman" pitchFamily="18" charset="0"/>
                <a:ea typeface="+mn-ea"/>
                <a:cs typeface="+mn-cs"/>
              </a:rPr>
              <a:t>for</a:t>
            </a:r>
            <a:r>
              <a:rPr kumimoji="0" lang="en-US" sz="2400" i="0" u="none" strike="noStrike" kern="1200" cap="none" spc="0" normalizeH="0" noProof="0" dirty="0" smtClean="0">
                <a:ln>
                  <a:noFill/>
                </a:ln>
                <a:solidFill>
                  <a:srgbClr val="000000"/>
                </a:solidFill>
                <a:effectLst/>
                <a:uLnTx/>
                <a:uFillTx/>
                <a:latin typeface="Times New Roman" pitchFamily="18" charset="0"/>
                <a:ea typeface="+mn-ea"/>
                <a:cs typeface="+mn-cs"/>
              </a:rPr>
              <a:t> loops print the sequence of even numbers 2, 4, 6, …, 100?</a:t>
            </a:r>
          </a:p>
          <a:p>
            <a:pPr marL="285750" indent="-285750">
              <a:spcBef>
                <a:spcPct val="20000"/>
              </a:spcBef>
            </a:pPr>
            <a:endParaRPr lang="en-US" sz="1200" baseline="0" dirty="0" smtClean="0">
              <a:solidFill>
                <a:srgbClr val="000000"/>
              </a:solidFill>
            </a:endParaRPr>
          </a:p>
          <a:p>
            <a:pPr marL="914400" lvl="1" indent="-457200">
              <a:spcBef>
                <a:spcPct val="20000"/>
              </a:spcBef>
              <a:buFont typeface="+mj-lt"/>
              <a:buAutoNum type="alphaLcParenR"/>
            </a:pPr>
            <a:r>
              <a:rPr lang="en-US" sz="2400" dirty="0" smtClean="0">
                <a:solidFill>
                  <a:srgbClr val="000000"/>
                </a:solidFill>
              </a:rPr>
              <a:t> for (int x = 2; x &lt; 100; x = x + 2)</a:t>
            </a:r>
          </a:p>
          <a:p>
            <a:pPr marL="742950" lvl="1" indent="-285750">
              <a:spcBef>
                <a:spcPct val="20000"/>
              </a:spcBef>
            </a:pPr>
            <a:r>
              <a:rPr lang="en-US" sz="2400" dirty="0" smtClean="0">
                <a:solidFill>
                  <a:srgbClr val="000000"/>
                </a:solidFill>
              </a:rPr>
              <a:t>            System.out.printf("%d\n</a:t>
            </a:r>
            <a:r>
              <a:rPr lang="en-US" sz="2400" dirty="0" smtClean="0">
                <a:solidFill>
                  <a:srgbClr val="000000"/>
                </a:solidFill>
              </a:rPr>
              <a:t>", x);</a:t>
            </a:r>
          </a:p>
          <a:p>
            <a:pPr marL="914400" lvl="1" indent="-457200">
              <a:spcBef>
                <a:spcPct val="20000"/>
              </a:spcBef>
            </a:pPr>
            <a:endParaRPr lang="en-US" sz="2400" dirty="0" smtClean="0">
              <a:solidFill>
                <a:srgbClr val="000000"/>
              </a:solidFill>
            </a:endParaRPr>
          </a:p>
          <a:p>
            <a:pPr marL="914400" lvl="1" indent="-457200">
              <a:spcBef>
                <a:spcPct val="20000"/>
              </a:spcBef>
              <a:buFont typeface="+mj-lt"/>
              <a:buAutoNum type="alphaLcParenR" startAt="2"/>
            </a:pPr>
            <a:r>
              <a:rPr lang="en-US" sz="2400" dirty="0" smtClean="0">
                <a:solidFill>
                  <a:srgbClr val="000000"/>
                </a:solidFill>
              </a:rPr>
              <a:t>for </a:t>
            </a:r>
            <a:r>
              <a:rPr lang="en-US" sz="2400" dirty="0" smtClean="0">
                <a:solidFill>
                  <a:srgbClr val="000000"/>
                </a:solidFill>
              </a:rPr>
              <a:t>(int x = </a:t>
            </a:r>
            <a:r>
              <a:rPr lang="en-US" sz="2400" dirty="0" smtClean="0">
                <a:solidFill>
                  <a:srgbClr val="000000"/>
                </a:solidFill>
              </a:rPr>
              <a:t>1; </a:t>
            </a:r>
            <a:r>
              <a:rPr lang="en-US" sz="2400" dirty="0" smtClean="0">
                <a:solidFill>
                  <a:srgbClr val="000000"/>
                </a:solidFill>
              </a:rPr>
              <a:t>x </a:t>
            </a:r>
            <a:r>
              <a:rPr lang="en-US" sz="2400" dirty="0" smtClean="0">
                <a:solidFill>
                  <a:srgbClr val="000000"/>
                </a:solidFill>
              </a:rPr>
              <a:t>&lt;= 50</a:t>
            </a:r>
            <a:r>
              <a:rPr lang="en-US" sz="2400" dirty="0" smtClean="0">
                <a:solidFill>
                  <a:srgbClr val="000000"/>
                </a:solidFill>
              </a:rPr>
              <a:t>; </a:t>
            </a:r>
            <a:r>
              <a:rPr lang="en-US" sz="2400" dirty="0" smtClean="0">
                <a:solidFill>
                  <a:srgbClr val="000000"/>
                </a:solidFill>
              </a:rPr>
              <a:t>x++)</a:t>
            </a:r>
            <a:endParaRPr lang="en-US" sz="2400" dirty="0" smtClean="0">
              <a:solidFill>
                <a:srgbClr val="000000"/>
              </a:solidFill>
            </a:endParaRPr>
          </a:p>
          <a:p>
            <a:pPr marL="742950" lvl="1" indent="-285750">
              <a:spcBef>
                <a:spcPct val="20000"/>
              </a:spcBef>
            </a:pPr>
            <a:r>
              <a:rPr lang="en-US" sz="2400" dirty="0" smtClean="0">
                <a:solidFill>
                  <a:srgbClr val="000000"/>
                </a:solidFill>
              </a:rPr>
              <a:t>            System.out.printf("%d\n</a:t>
            </a:r>
            <a:r>
              <a:rPr lang="en-US" sz="2400" dirty="0" smtClean="0">
                <a:solidFill>
                  <a:srgbClr val="000000"/>
                </a:solidFill>
              </a:rPr>
              <a:t>", x*2);</a:t>
            </a:r>
            <a:endParaRPr lang="en-US" sz="2400" dirty="0" smtClean="0">
              <a:solidFill>
                <a:srgbClr val="000000"/>
              </a:solidFill>
            </a:endParaRPr>
          </a:p>
          <a:p>
            <a:pPr marL="742950" lvl="1" indent="-285750">
              <a:spcBef>
                <a:spcPct val="20000"/>
              </a:spcBef>
            </a:pPr>
            <a:endParaRPr kumimoji="0" lang="en-US" sz="2400" i="0" u="none" strike="noStrike" kern="1200" cap="none" spc="0" normalizeH="0" baseline="0" noProof="0" dirty="0" smtClean="0">
              <a:ln>
                <a:noFill/>
              </a:ln>
              <a:solidFill>
                <a:srgbClr val="000000"/>
              </a:solidFill>
              <a:effectLst/>
              <a:uLnTx/>
              <a:uFillTx/>
              <a:ea typeface="+mn-ea"/>
              <a:cs typeface="+mn-cs"/>
            </a:endParaRPr>
          </a:p>
          <a:p>
            <a:pPr marL="914400" lvl="1" indent="-457200">
              <a:spcBef>
                <a:spcPct val="20000"/>
              </a:spcBef>
              <a:buFont typeface="+mj-lt"/>
              <a:buAutoNum type="alphaLcParenR" startAt="3"/>
            </a:pPr>
            <a:r>
              <a:rPr lang="en-US" sz="2400" dirty="0" smtClean="0">
                <a:solidFill>
                  <a:srgbClr val="000000"/>
                </a:solidFill>
              </a:rPr>
              <a:t>for (int x = </a:t>
            </a:r>
            <a:r>
              <a:rPr lang="en-US" sz="2400" dirty="0" smtClean="0">
                <a:solidFill>
                  <a:srgbClr val="000000"/>
                </a:solidFill>
              </a:rPr>
              <a:t>0; </a:t>
            </a:r>
            <a:r>
              <a:rPr lang="en-US" sz="2400" dirty="0" smtClean="0">
                <a:solidFill>
                  <a:srgbClr val="000000"/>
                </a:solidFill>
              </a:rPr>
              <a:t>x </a:t>
            </a:r>
            <a:r>
              <a:rPr lang="en-US" sz="2400" dirty="0" smtClean="0">
                <a:solidFill>
                  <a:srgbClr val="000000"/>
                </a:solidFill>
              </a:rPr>
              <a:t>&lt;= </a:t>
            </a:r>
            <a:r>
              <a:rPr lang="en-US" sz="2400" dirty="0" smtClean="0">
                <a:solidFill>
                  <a:srgbClr val="000000"/>
                </a:solidFill>
              </a:rPr>
              <a:t>100; x = x + 2)</a:t>
            </a:r>
          </a:p>
          <a:p>
            <a:pPr marL="742950" lvl="1" indent="-285750">
              <a:spcBef>
                <a:spcPct val="20000"/>
              </a:spcBef>
            </a:pPr>
            <a:r>
              <a:rPr lang="en-US" sz="2400" dirty="0" smtClean="0">
                <a:solidFill>
                  <a:srgbClr val="000000"/>
                </a:solidFill>
              </a:rPr>
              <a:t>            System.out.printf("%d\n</a:t>
            </a:r>
            <a:r>
              <a:rPr lang="en-US" sz="2400" dirty="0" smtClean="0">
                <a:solidFill>
                  <a:srgbClr val="000000"/>
                </a:solidFill>
              </a:rPr>
              <a:t>", x</a:t>
            </a:r>
            <a:r>
              <a:rPr lang="en-US" sz="2400" dirty="0" smtClean="0">
                <a:solidFill>
                  <a:srgbClr val="000000"/>
                </a:solidFill>
              </a:rPr>
              <a:t>);</a:t>
            </a:r>
          </a:p>
          <a:p>
            <a:pPr marL="742950" lvl="1" indent="-285750">
              <a:spcBef>
                <a:spcPct val="20000"/>
              </a:spcBef>
            </a:pPr>
            <a:endParaRPr kumimoji="0" lang="en-US" sz="2400" i="0" u="none" strike="noStrike" kern="1200" cap="none" spc="0" normalizeH="0" baseline="0" noProof="0" dirty="0" smtClean="0">
              <a:ln>
                <a:noFill/>
              </a:ln>
              <a:solidFill>
                <a:srgbClr val="000000"/>
              </a:solidFill>
              <a:effectLst/>
              <a:uLnTx/>
              <a:uFillTx/>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11002</TotalTime>
  <Words>1508</Words>
  <Application>Microsoft Office PowerPoint</Application>
  <PresentationFormat>On-screen Show (4:3)</PresentationFormat>
  <Paragraphs>233</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Outline</vt:lpstr>
      <vt:lpstr>Slide 3</vt:lpstr>
      <vt:lpstr>5.2  Counter-Controlled Repetition</vt:lpstr>
      <vt:lpstr>Slide 5</vt:lpstr>
      <vt:lpstr>5.3  for Repetition Statement</vt:lpstr>
      <vt:lpstr>Slide 7</vt:lpstr>
      <vt:lpstr>Slide 8</vt:lpstr>
      <vt:lpstr>Slide 9</vt:lpstr>
      <vt:lpstr>Slide 10</vt:lpstr>
      <vt:lpstr>Slide 11</vt:lpstr>
      <vt:lpstr>Slide 12</vt:lpstr>
      <vt:lpstr>Slide 13</vt:lpstr>
      <vt:lpstr>Slide 14</vt:lpstr>
      <vt:lpstr>Slide 15</vt:lpstr>
      <vt:lpstr>5.5  do…while Repetition Statement</vt:lpstr>
      <vt:lpstr>5.6  switch Multiple-Selection Statement</vt:lpstr>
      <vt:lpstr>Slide 18</vt:lpstr>
      <vt:lpstr>Slide 19</vt:lpstr>
      <vt:lpstr>Slide 20</vt:lpstr>
      <vt:lpstr>Slide 21</vt:lpstr>
      <vt:lpstr>5.7  break and continue Statements </vt:lpstr>
      <vt:lpstr>Slide 23</vt:lpstr>
      <vt:lpstr>Slide 24</vt:lpstr>
      <vt:lpstr>Slide 25</vt:lpstr>
      <vt:lpstr>5.8  Logical Operators</vt:lpstr>
      <vt:lpstr>Truth Tables for &amp;&amp;</vt:lpstr>
      <vt:lpstr>Truth Tables for ||</vt:lpstr>
      <vt:lpstr>Slide 29</vt:lpstr>
      <vt:lpstr>Slide 30</vt:lpstr>
      <vt:lpstr>&amp;&amp; versus &amp; || versus |</vt:lpstr>
      <vt:lpstr>Slide 32</vt:lpstr>
      <vt:lpstr>Slide 33</vt:lpstr>
      <vt:lpstr>Slide 34</vt:lpstr>
      <vt:lpstr>Slide 35</vt:lpstr>
      <vt:lpstr>Slide 36</vt:lpstr>
    </vt:vector>
  </TitlesOfParts>
  <Company>UHCL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Yang, T. Andrew</dc:creator>
  <cp:lastModifiedBy>Yang, T. Andrew</cp:lastModifiedBy>
  <cp:revision>1088</cp:revision>
  <dcterms:created xsi:type="dcterms:W3CDTF">2011-01-18T01:12:11Z</dcterms:created>
  <dcterms:modified xsi:type="dcterms:W3CDTF">2011-06-27T05:13:32Z</dcterms:modified>
</cp:coreProperties>
</file>