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93" r:id="rId3"/>
    <p:sldId id="353" r:id="rId4"/>
    <p:sldId id="405" r:id="rId5"/>
    <p:sldId id="406" r:id="rId6"/>
    <p:sldId id="407" r:id="rId7"/>
    <p:sldId id="408" r:id="rId8"/>
    <p:sldId id="409" r:id="rId9"/>
    <p:sldId id="410" r:id="rId10"/>
    <p:sldId id="412" r:id="rId11"/>
    <p:sldId id="421" r:id="rId12"/>
    <p:sldId id="424" r:id="rId13"/>
    <p:sldId id="420" r:id="rId14"/>
    <p:sldId id="411" r:id="rId15"/>
    <p:sldId id="413" r:id="rId16"/>
    <p:sldId id="425" r:id="rId17"/>
    <p:sldId id="414" r:id="rId18"/>
    <p:sldId id="415" r:id="rId19"/>
    <p:sldId id="426" r:id="rId20"/>
    <p:sldId id="416" r:id="rId21"/>
    <p:sldId id="427" r:id="rId22"/>
    <p:sldId id="41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A681"/>
    <a:srgbClr val="506E8A"/>
    <a:srgbClr val="007DD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7/7/2011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MenuOptionDemo/MenuOptionDemo.htm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avahowto.blogspot.com/2008/04/java-enum-examples.html" TargetMode="External"/><Relationship Id="rId4" Type="http://schemas.openxmlformats.org/officeDocument/2006/relationships/hyperlink" Target="http://download.oracle.com/javase/tutorial/java/javaOO/enum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Yang\My%20Documents\Data\pages\teaching\RandomAccessFileDemo\RandomAccessFileDemo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developer/technicalArticles/Programming/serialization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sce.uhcl.edu/yang/teaching/JavaProgrammingExamplesandRelatedTopics.htm#Fil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ce.uhcl.edu/yang/teaching/JavaProgrammingExamplesandRelatedTopics.htm#Files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io/File.html" TargetMode="External"/><Relationship Id="rId2" Type="http://schemas.openxmlformats.org/officeDocument/2006/relationships/hyperlink" Target="http://download.oracle.com/javase/6/docs/api/java/io/FileOutputStream.html#FileOutputStream%28java.io.File,%20boolean%2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sce.uhcl.edu/yang/teaching/JavaProgrammingExamplesandRelatedTopics.htm#File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AccountRecordDemo/CreateTextFileTest.ht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391400" cy="2209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Files and Streams</a:t>
            </a:r>
          </a:p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(part 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800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Based on slides from Deitel &amp; Associates, Inc.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 Revised by T. A. Yang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1731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70C0"/>
                </a:solidFill>
                <a:latin typeface="Arial"/>
              </a:rPr>
              <a:t>17.4.3 Case Study: A Credit-Inquiry Program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828800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To retrieve data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sequentially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from a file, programs start from the beginning of the file and read all the data consecutively until the desired information is found.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It might be necessary to process the file sequentially several times (from the beginning of the file) during the execution of a program.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Class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Scanner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does not allow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repositioning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to the beginning of the file.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program must close the file and reopen it.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lang="en-US" sz="10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" name="Picture 2" descr="MenuOptionOutp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3291840" cy="6858000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3733800" y="1905000"/>
            <a:ext cx="49530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  <a:latin typeface="Arial"/>
              </a:rPr>
              <a:t>A </a:t>
            </a:r>
            <a:r>
              <a:rPr lang="en-US" sz="2400" dirty="0" smtClean="0">
                <a:solidFill>
                  <a:srgbClr val="0070C0"/>
                </a:solidFill>
                <a:latin typeface="Arial"/>
              </a:rPr>
              <a:t>Credit-Inquiry </a:t>
            </a:r>
            <a:r>
              <a:rPr lang="en-US" sz="2400" dirty="0" smtClean="0">
                <a:solidFill>
                  <a:srgbClr val="0070C0"/>
                </a:solidFill>
                <a:latin typeface="Arial"/>
              </a:rPr>
              <a:t>Program </a:t>
            </a:r>
            <a:r>
              <a:rPr lang="en-US" sz="2400" dirty="0" smtClean="0">
                <a:latin typeface="Arial"/>
              </a:rPr>
              <a:t>(</a:t>
            </a:r>
            <a:r>
              <a:rPr lang="en-US" sz="2400" dirty="0" smtClean="0">
                <a:latin typeface="Times New Roman" pitchFamily="18" charset="0"/>
              </a:rPr>
              <a:t>Figures 17.11, 12, and </a:t>
            </a:r>
            <a:r>
              <a:rPr lang="en-US" sz="2400" dirty="0" smtClean="0">
                <a:latin typeface="Times New Roman" pitchFamily="18" charset="0"/>
              </a:rPr>
              <a:t>13): </a:t>
            </a:r>
            <a:r>
              <a:rPr lang="en-US" sz="2400" u="sng" dirty="0" smtClean="0">
                <a:hlinkClick r:id="rId3" action="ppaction://hlinkfile"/>
              </a:rPr>
              <a:t>MenuOptionDemo</a:t>
            </a:r>
            <a:endParaRPr lang="en-US" sz="2400" u="sng" dirty="0" smtClean="0"/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More complicated than what we have seen so far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4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Use the </a:t>
            </a:r>
            <a:r>
              <a:rPr kumimoji="0" lang="en-US" sz="2400" b="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enum </a:t>
            </a:r>
            <a:r>
              <a:rPr kumimoji="0" lang="en-US" sz="2400" b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type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 dirty="0" smtClean="0">
                <a:latin typeface="Times New Roman" pitchFamily="18" charset="0"/>
              </a:rPr>
              <a:t>Links: </a:t>
            </a:r>
            <a:endParaRPr lang="en-US" dirty="0" smtClean="0">
              <a:latin typeface="Times New Roman" pitchFamily="18" charset="0"/>
              <a:hlinkClick r:id="rId4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 dirty="0" smtClean="0">
                <a:latin typeface="Times New Roman" pitchFamily="18" charset="0"/>
                <a:hlinkClick r:id="rId4"/>
              </a:rPr>
              <a:t>http</a:t>
            </a:r>
            <a:r>
              <a:rPr lang="en-US" sz="2000" dirty="0" smtClean="0">
                <a:latin typeface="Times New Roman" pitchFamily="18" charset="0"/>
                <a:hlinkClick r:id="rId4"/>
              </a:rPr>
              <a:t>://</a:t>
            </a:r>
            <a:r>
              <a:rPr lang="en-US" sz="2000" dirty="0" smtClean="0">
                <a:latin typeface="Times New Roman" pitchFamily="18" charset="0"/>
                <a:hlinkClick r:id="rId4"/>
              </a:rPr>
              <a:t>download.oracle.com/javase/tutorial/java/javaOO/enum.html</a:t>
            </a:r>
            <a:r>
              <a:rPr lang="en-US" sz="2000" dirty="0" smtClean="0">
                <a:latin typeface="Times New Roman" pitchFamily="18" charset="0"/>
              </a:rPr>
              <a:t>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 dirty="0" smtClean="0">
                <a:latin typeface="Times New Roman" pitchFamily="18" charset="0"/>
                <a:hlinkClick r:id="rId5"/>
              </a:rPr>
              <a:t>http://</a:t>
            </a:r>
            <a:r>
              <a:rPr lang="en-US" sz="2000" dirty="0" smtClean="0">
                <a:latin typeface="Times New Roman" pitchFamily="18" charset="0"/>
                <a:hlinkClick r:id="rId5"/>
              </a:rPr>
              <a:t>javahowto.blogspot.com/2008/04/java-enum-examples.html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endParaRPr kumimoji="0" lang="en-US" sz="2000" b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endParaRPr kumimoji="0" lang="en-US" sz="24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lang="en-US" sz="10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1481138"/>
            <a:ext cx="8229600" cy="4995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data in many sequential files cannot be modified without the risk of destroying other data in the file.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If the name “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White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” needed to be changed to “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Worthington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,” the old name cannot simply be overwritten, because the new name requires more space.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Fields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in a text file — and hence records — can vary in size.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Records in a sequential-access file are not usually updated in place. Instead, the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entire file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is usually rewritten.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Rewriting the entire file is uneconomical to update just one record, but reasonable if a substantial number of records need to be updated.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</a:rPr>
              <a:t>Mater file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versus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</a:rPr>
              <a:t>transaction files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: the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merge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operation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Arial"/>
              </a:rPr>
              <a:t>Updating a Sequential File ?</a:t>
            </a:r>
            <a:endParaRPr lang="en-US" sz="3600" dirty="0" smtClean="0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26A681"/>
                </a:solidFill>
                <a:latin typeface="Arial"/>
              </a:rPr>
              <a:t>The </a:t>
            </a:r>
            <a:r>
              <a:rPr lang="en-US" sz="3600" b="1" i="1" dirty="0" smtClean="0">
                <a:solidFill>
                  <a:srgbClr val="26A681"/>
                </a:solidFill>
                <a:latin typeface="Arial"/>
              </a:rPr>
              <a:t>RandomAccessFile</a:t>
            </a:r>
            <a:r>
              <a:rPr lang="en-US" sz="3600" dirty="0" smtClean="0">
                <a:solidFill>
                  <a:srgbClr val="26A681"/>
                </a:solidFill>
                <a:latin typeface="Arial"/>
              </a:rPr>
              <a:t> class</a:t>
            </a:r>
            <a:endParaRPr lang="en-US" sz="3600" dirty="0" smtClean="0">
              <a:solidFill>
                <a:srgbClr val="26A681"/>
              </a:solidFill>
              <a:latin typeface="Arial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4478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To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create a random access file, use the class 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</a:rPr>
              <a:t>java.io.RandomAccessFile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marL="742950" lvl="1" indent="-285750">
              <a:spcBef>
                <a:spcPct val="20000"/>
              </a:spcBef>
              <a:buFont typeface="Times New Roman" pitchFamily="18" charset="0"/>
              <a:buChar char="−"/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  <a:latin typeface="Times New Roman" pitchFamily="18" charset="0"/>
              </a:rPr>
              <a:t>seek( )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method allows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</a:rPr>
              <a:t>repositioning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 of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</a:rPr>
              <a:t>filePointer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marL="742950" lvl="1" indent="-285750">
              <a:spcBef>
                <a:spcPct val="20000"/>
              </a:spcBef>
              <a:buFont typeface="Times New Roman" pitchFamily="18" charset="0"/>
              <a:buChar char="−"/>
            </a:pPr>
            <a:endParaRPr lang="en-US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2857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Example: </a:t>
            </a:r>
            <a:r>
              <a:rPr lang="en-US" sz="2400" u="sng" dirty="0" smtClean="0">
                <a:hlinkClick r:id="rId2"/>
              </a:rPr>
              <a:t>RandomAccessFileDemo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742950" lvl="2" indent="-285750">
              <a:spcBef>
                <a:spcPct val="20000"/>
              </a:spcBef>
            </a:pPr>
            <a:r>
              <a:rPr lang="en-US" sz="2400" dirty="0" smtClean="0"/>
              <a:t>Demo </a:t>
            </a:r>
            <a:r>
              <a:rPr lang="en-US" sz="2400" dirty="0" smtClean="0"/>
              <a:t>of using </a:t>
            </a:r>
            <a:r>
              <a:rPr lang="en-US" sz="2400" i="1" dirty="0" smtClean="0"/>
              <a:t>RandomAccessFile</a:t>
            </a:r>
            <a:r>
              <a:rPr lang="en-US" sz="2400" dirty="0" smtClean="0"/>
              <a:t> class to create a file for both read and write operations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Exercise: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Examine the content of the file 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</a:rPr>
              <a:t>test.out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before and after running the application (next page), and explain why the content of the file was changed that way.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0"/>
            <a:ext cx="723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24B5A1"/>
                </a:solidFill>
                <a:latin typeface="Arial"/>
              </a:rPr>
              <a:t>17.5  </a:t>
            </a:r>
            <a:r>
              <a:rPr lang="en-US" sz="4000" dirty="0" smtClean="0">
                <a:solidFill>
                  <a:srgbClr val="004DCC"/>
                </a:solidFill>
                <a:latin typeface="Arial"/>
              </a:rPr>
              <a:t>Object Serialization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3716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read an entire object from or write an entire object to a file, Java provides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object serialization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dirty="0" smtClean="0">
                <a:hlinkClick r:id="rId2"/>
              </a:rPr>
              <a:t>http://java.sun.com/developer/technicalArticles/Programming/serialization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 smtClean="0"/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2000" dirty="0" smtClean="0">
                <a:solidFill>
                  <a:srgbClr val="0070C0"/>
                </a:solidFill>
              </a:rPr>
              <a:t>Object serialization </a:t>
            </a:r>
            <a:r>
              <a:rPr lang="en-US" sz="2000" dirty="0" smtClean="0"/>
              <a:t>is the process of saving an object's </a:t>
            </a:r>
            <a:r>
              <a:rPr lang="en-US" sz="2000" dirty="0" smtClean="0">
                <a:solidFill>
                  <a:srgbClr val="0070C0"/>
                </a:solidFill>
              </a:rPr>
              <a:t>state</a:t>
            </a:r>
            <a:r>
              <a:rPr lang="en-US" sz="2000" dirty="0" smtClean="0"/>
              <a:t> to a sequence of bytes, as well as the process of rebuilding those bytes into a live object at some future time. 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0070C0"/>
                </a:solidFill>
              </a:rPr>
              <a:t>Java Serialization API </a:t>
            </a:r>
            <a:r>
              <a:rPr lang="en-US" sz="2000" dirty="0" smtClean="0"/>
              <a:t>provides a standard mechanism for developers to handle object serialization.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serialized object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 represented as a sequence of bytes that includes the object’s data and its type information.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After a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serialized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object has been written into a file, it can be read from the file and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deserialized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recreate the object in memory.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Classes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ObjectInputStream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ObjectOutputStream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which respectively implement the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ObjectInput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ObjectOutput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interfaces, enable entire objects to be read from or written to a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stream.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 serialization with files, initialize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ObjectInputStream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ObjectOutputStream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objects with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FileInputStream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FileOutputStream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objects, respectively.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demo application: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400" dirty="0" smtClean="0">
                <a:hlinkClick r:id="rId2"/>
              </a:rPr>
              <a:t>ObjectInputOutputDemo.java</a:t>
            </a:r>
            <a:r>
              <a:rPr lang="en-US" sz="2400" dirty="0" smtClean="0"/>
              <a:t> // demo of saving some objects into a file using </a:t>
            </a:r>
            <a:r>
              <a:rPr lang="en-US" sz="2400" i="1" dirty="0" smtClean="0"/>
              <a:t>ObjectOutputStream</a:t>
            </a:r>
            <a:r>
              <a:rPr lang="en-US" sz="2400" dirty="0" smtClean="0"/>
              <a:t> and retrieving them bask using </a:t>
            </a:r>
            <a:r>
              <a:rPr lang="en-US" sz="2400" i="1" dirty="0" smtClean="0"/>
              <a:t>ObjectInputStream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ObjectOutput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interface method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writeObject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takes 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as an argument and writes its information to 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OutputStream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class that implements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ObjectOuput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(such as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ObjectOutputStream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declares this method and ensures that the object being output implements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ObjectInput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interface method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readObject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reads and returns a reference to 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from 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InputStream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After an object has been read, its reference can be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cast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to the object’s actual type.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59D9B3"/>
                </a:solidFill>
                <a:latin typeface="Arial"/>
              </a:rPr>
              <a:t>17.5.1 Creating a Sequential-Access File Using Object Serialization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828800"/>
            <a:ext cx="8229600" cy="41783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Objects of classes that implement interface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Serializable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can be serialized and deserialized with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ObjectOutputStream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 and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ObjectInputStream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Interface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is a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tagging interface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It does not contain methods.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class that implements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is tagged as being 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object.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ObjectOutputStream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will not output an object unless it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is 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object.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973252"/>
            <a:ext cx="5951537" cy="5808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228600" y="304800"/>
            <a:ext cx="8686800" cy="2590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 application:  </a:t>
            </a:r>
            <a:r>
              <a:rPr lang="en-US" sz="2400" u="sng" dirty="0" smtClean="0">
                <a:hlinkClick r:id="rId3"/>
              </a:rPr>
              <a:t>AccountRecordSerializableDemo</a:t>
            </a:r>
            <a:r>
              <a:rPr lang="en-US" sz="2400" u="sng" dirty="0" smtClean="0"/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/>
              <a:t>// </a:t>
            </a:r>
            <a:r>
              <a:rPr lang="en-US" sz="2400" dirty="0" smtClean="0"/>
              <a:t>Fig. 17.15 – </a:t>
            </a:r>
            <a:r>
              <a:rPr lang="en-US" sz="2400" dirty="0" smtClean="0"/>
              <a:t>17.17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// creates a binary file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clients.ser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Text files</a:t>
            </a:r>
          </a:p>
          <a:p>
            <a:r>
              <a:rPr lang="en-US" dirty="0" smtClean="0"/>
              <a:t>Binary files </a:t>
            </a:r>
          </a:p>
          <a:p>
            <a:r>
              <a:rPr lang="en-US" dirty="0" smtClean="0"/>
              <a:t>Related Java classes: </a:t>
            </a: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java.io.FileReader </a:t>
            </a:r>
            <a:r>
              <a:rPr lang="en-US" sz="2000" dirty="0" smtClean="0"/>
              <a:t>(for reading streams of characters)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java.io.FileWriter </a:t>
            </a:r>
            <a:r>
              <a:rPr lang="en-US" sz="2000" dirty="0" smtClean="0"/>
              <a:t>(for writing streams of characters)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java.io.File 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handling file attributes, folders, etc.)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java.io.InputStream </a:t>
            </a:r>
            <a:r>
              <a:rPr lang="en-US" sz="2000" dirty="0" smtClean="0"/>
              <a:t>(for reading streams of raw bytes)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java.io.FileInputStream</a:t>
            </a:r>
          </a:p>
          <a:p>
            <a:pPr lvl="2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java.io.ObjectInputStream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java.io.OutputStream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writing streams of raw bytes)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java.io.FileOutputStream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smtClean="0">
                <a:solidFill>
                  <a:srgbClr val="0070C0"/>
                </a:solidFill>
              </a:rPr>
              <a:t>java.io.ObjectOutputStream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endParaRPr lang="en-US" sz="2200" i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609600"/>
            <a:ext cx="82296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In a class that implements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every variable must be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Any one that is not must be declared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transient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so it will be ignored during the serialization process.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All primitive-type variables are serializable.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For reference-type variables, check the class’s documentation (and possibly its superclasses) to ensure that the type is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Serializable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>
                <a:hlinkClick r:id="rId2"/>
              </a:rPr>
              <a:t>FileOutputStream</a:t>
            </a:r>
            <a:r>
              <a:rPr lang="en-US" sz="2400" dirty="0" smtClean="0"/>
              <a:t>(</a:t>
            </a:r>
            <a:r>
              <a:rPr lang="en-US" sz="2400" dirty="0" smtClean="0">
                <a:hlinkClick r:id="rId3" tooltip="class in java.io"/>
              </a:rPr>
              <a:t>File</a:t>
            </a:r>
            <a:r>
              <a:rPr lang="en-US" sz="2400" dirty="0" smtClean="0"/>
              <a:t> </a:t>
            </a:r>
            <a:r>
              <a:rPr lang="en-US" sz="2400" dirty="0" smtClean="0"/>
              <a:t>file</a:t>
            </a:r>
            <a:r>
              <a:rPr lang="en-US" sz="2400" dirty="0" smtClean="0"/>
              <a:t>, boolean append)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" y="3979100"/>
            <a:ext cx="66865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28600" y="2209800"/>
            <a:ext cx="86868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Another application:  </a:t>
            </a:r>
            <a:r>
              <a:rPr lang="en-US" sz="2400" u="sng" dirty="0" smtClean="0">
                <a:hlinkClick r:id="rId2"/>
              </a:rPr>
              <a:t>ReadSequentialFileTest</a:t>
            </a:r>
            <a:r>
              <a:rPr lang="en-US" sz="2400" u="sng" dirty="0" smtClean="0"/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/>
              <a:t>// </a:t>
            </a:r>
            <a:r>
              <a:rPr lang="en-US" sz="2400" dirty="0" smtClean="0"/>
              <a:t>Fig. </a:t>
            </a:r>
            <a:r>
              <a:rPr lang="en-US" sz="2400" dirty="0" smtClean="0"/>
              <a:t>17.18 </a:t>
            </a:r>
            <a:r>
              <a:rPr lang="en-US" sz="2400" dirty="0" smtClean="0"/>
              <a:t>– </a:t>
            </a:r>
            <a:r>
              <a:rPr lang="en-US" sz="2400" dirty="0" smtClean="0"/>
              <a:t>17.19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// reads from a binary file (clients.ser) and deserialize the objects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3838575"/>
            <a:ext cx="898079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59D9B3"/>
                </a:solidFill>
                <a:latin typeface="Arial"/>
              </a:rPr>
              <a:t>17.5.2 Reading and Deserializing Data </a:t>
            </a:r>
            <a:r>
              <a:rPr lang="en-US" sz="3200" dirty="0" smtClean="0">
                <a:solidFill>
                  <a:srgbClr val="59D9B3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59D9B3"/>
                </a:solidFill>
                <a:latin typeface="Arial"/>
              </a:rPr>
            </a:br>
            <a:r>
              <a:rPr lang="en-US" sz="3200" dirty="0" smtClean="0">
                <a:solidFill>
                  <a:srgbClr val="59D9B3"/>
                </a:solidFill>
                <a:latin typeface="Arial"/>
              </a:rPr>
              <a:t>from </a:t>
            </a:r>
            <a:r>
              <a:rPr lang="en-US" sz="3200" dirty="0" smtClean="0">
                <a:solidFill>
                  <a:srgbClr val="59D9B3"/>
                </a:solidFill>
                <a:latin typeface="Arial"/>
              </a:rPr>
              <a:t>a Sequential-Access File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ObjectInputStream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method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readObject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reads 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from a file.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Method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readObject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throws an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EOFException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if an attempt is made to read beyond the end of the file.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Method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readObject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throws a </a:t>
            </a:r>
            <a:r>
              <a:rPr lang="en-US" sz="2400" b="1" dirty="0" smtClean="0">
                <a:solidFill>
                  <a:srgbClr val="0000FF"/>
                </a:solidFill>
                <a:latin typeface="LucidaSansTypewriter" pitchFamily="49" charset="0"/>
              </a:rPr>
              <a:t>ClassNotFoundException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if the class for the object being read cannot be located.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914" y="1981201"/>
            <a:ext cx="7455686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24B5A1"/>
                </a:solidFill>
                <a:latin typeface="Arial"/>
              </a:rPr>
              <a:t>17.4  </a:t>
            </a:r>
            <a:r>
              <a:rPr lang="en-US" sz="3600" dirty="0" smtClean="0">
                <a:solidFill>
                  <a:srgbClr val="004DCC"/>
                </a:solidFill>
                <a:latin typeface="Arial"/>
              </a:rPr>
              <a:t>Sequential-Access Text Files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752600"/>
            <a:ext cx="8229600" cy="425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Sequential-access files store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records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in order by the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record-key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field.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Text files are human-readable files.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6075" indent="-346075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However, Java imposes no structure on a file.</a:t>
            </a:r>
          </a:p>
          <a:p>
            <a:pPr marL="741363" lvl="1" indent="-284163">
              <a:buFont typeface="Times New Roman" pitchFamily="18" charset="0"/>
              <a:buChar char="‾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Notions such as 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</a:rPr>
              <a:t>records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do not exist as part of the Java language. </a:t>
            </a:r>
          </a:p>
          <a:p>
            <a:pPr marL="741363" lvl="1" indent="-284163">
              <a:buFont typeface="Times New Roman" pitchFamily="18" charset="0"/>
              <a:buChar char="‾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You must structure files to meet the requirements of your applications.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5778"/>
            <a:ext cx="8229600" cy="442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533400" y="10668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Fig. 17.5, 17.6, and 17.7: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hlinkClick r:id="rId3" action="ppaction://hlinkfile"/>
              </a:rPr>
              <a:t>CreateTextFileTest.htm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An application that creates and save records into a text file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118" y="1600200"/>
            <a:ext cx="8866057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457200" y="6096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Sample output screen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 command </a:t>
            </a:r>
            <a:r>
              <a:rPr lang="en-US" sz="2400" b="1" dirty="0" smtClean="0">
                <a:solidFill>
                  <a:srgbClr val="000000"/>
                </a:solidFill>
              </a:rPr>
              <a:t>type clients.txt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to display the content of a file.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59D9B3"/>
                </a:solidFill>
                <a:latin typeface="Arial"/>
              </a:rPr>
              <a:t>17.4.2 Reading Data from a Sequential-Access Text File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828800"/>
            <a:ext cx="2667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The application in Figs. 17.9 and 17.10 reads records from the file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"clients.txt"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created by the application of Section 17.4.1 and displays the record contents.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1" y="1494267"/>
            <a:ext cx="6019800" cy="5211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33" y="457200"/>
            <a:ext cx="891116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989" y="4724400"/>
            <a:ext cx="678581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457200" y="396240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Q: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When trying to run the application in NetBeans, the following error was displayed. Why and how to fix it?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177" y="838200"/>
            <a:ext cx="7138823" cy="25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457200" y="3886200"/>
            <a:ext cx="82296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If 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Scanner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is closed before data is input, an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IllegalStateException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occurs.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If the data in the file are not properly formatted, a </a:t>
            </a:r>
            <a:r>
              <a:rPr lang="en-US" sz="2400" b="1" dirty="0" smtClean="0"/>
              <a:t>NoSuchElementException</a:t>
            </a:r>
            <a:r>
              <a:rPr lang="en-US" sz="2400" dirty="0" smtClean="0"/>
              <a:t> will be thrown.</a:t>
            </a:r>
            <a:endParaRPr lang="en-US" sz="24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17988</TotalTime>
  <Words>1041</Words>
  <Application>Microsoft Office PowerPoint</Application>
  <PresentationFormat>On-screen Show (4:3)</PresentationFormat>
  <Paragraphs>130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Outline</vt:lpstr>
      <vt:lpstr>Slide 3</vt:lpstr>
      <vt:lpstr>17.4  Sequential-Access Text Files</vt:lpstr>
      <vt:lpstr>Slide 5</vt:lpstr>
      <vt:lpstr>Slide 6</vt:lpstr>
      <vt:lpstr>17.4.2 Reading Data from a Sequential-Access Text File</vt:lpstr>
      <vt:lpstr>Slide 8</vt:lpstr>
      <vt:lpstr>Slide 9</vt:lpstr>
      <vt:lpstr>17.4.3 Case Study: A Credit-Inquiry Program</vt:lpstr>
      <vt:lpstr>Slide 11</vt:lpstr>
      <vt:lpstr>Updating a Sequential File ?</vt:lpstr>
      <vt:lpstr>The RandomAccessFile class</vt:lpstr>
      <vt:lpstr>Slide 14</vt:lpstr>
      <vt:lpstr>17.5  Object Serialization</vt:lpstr>
      <vt:lpstr>Slide 16</vt:lpstr>
      <vt:lpstr>Slide 17</vt:lpstr>
      <vt:lpstr>17.5.1 Creating a Sequential-Access File Using Object Serialization</vt:lpstr>
      <vt:lpstr>Slide 19</vt:lpstr>
      <vt:lpstr>Slide 20</vt:lpstr>
      <vt:lpstr>17.5.2 Reading and Deserializing Data  from a Sequential-Access File</vt:lpstr>
      <vt:lpstr>Slide 22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1333</cp:revision>
  <dcterms:created xsi:type="dcterms:W3CDTF">2011-01-18T01:12:11Z</dcterms:created>
  <dcterms:modified xsi:type="dcterms:W3CDTF">2011-07-12T03:32:20Z</dcterms:modified>
</cp:coreProperties>
</file>