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293" r:id="rId3"/>
    <p:sldId id="353" r:id="rId4"/>
    <p:sldId id="394" r:id="rId5"/>
    <p:sldId id="395" r:id="rId6"/>
    <p:sldId id="396" r:id="rId7"/>
    <p:sldId id="398" r:id="rId8"/>
    <p:sldId id="412" r:id="rId9"/>
    <p:sldId id="397" r:id="rId10"/>
    <p:sldId id="399" r:id="rId11"/>
    <p:sldId id="400" r:id="rId12"/>
    <p:sldId id="401" r:id="rId13"/>
    <p:sldId id="402" r:id="rId14"/>
    <p:sldId id="413" r:id="rId15"/>
    <p:sldId id="414" r:id="rId16"/>
    <p:sldId id="403" r:id="rId17"/>
    <p:sldId id="415" r:id="rId18"/>
    <p:sldId id="404" r:id="rId19"/>
    <p:sldId id="39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6E8A"/>
    <a:srgbClr val="007DD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88540" autoAdjust="0"/>
  </p:normalViewPr>
  <p:slideViewPr>
    <p:cSldViewPr>
      <p:cViewPr varScale="1">
        <p:scale>
          <a:sx n="64" d="100"/>
          <a:sy n="64" d="100"/>
        </p:scale>
        <p:origin x="-92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6D00-C195-4285-89CF-6834958B9E55}" type="datetimeFigureOut">
              <a:rPr lang="en-US" smtClean="0"/>
              <a:pPr/>
              <a:t>7/7/2011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A981A-1D11-46AB-B6CE-DC9E31F2ED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download.oracle.com/javase/6/docs/api/java/io/package-tree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oracle.com/javase/6/docs/api/java/io/ObjectInputStream.html" TargetMode="External"/><Relationship Id="rId2" Type="http://schemas.openxmlformats.org/officeDocument/2006/relationships/hyperlink" Target="http://download.oracle.com/javase/6/docs/api/java/io/ObjectOutputStream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ce.uhcl.edu/yang/teaching/JavaProgrammingExamplesandRelatedTopics.htm#Files" TargetMode="External"/><Relationship Id="rId2" Type="http://schemas.openxmlformats.org/officeDocument/2006/relationships/hyperlink" Target="file:///C:\Documents%20and%20Settings\Yang\My%20Documents\Data\pages\teaching\ObjectInputOutputDemo.jav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download.oracle.com/javase/6/docs/api/java/io/File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sce.uhcl.edu/yang/teaching/JavaProgrammingExamplesandRelatedTopics.htm#File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oracle.com/javase/tutorial/java/javaOO/enum.html" TargetMode="External"/><Relationship Id="rId2" Type="http://schemas.openxmlformats.org/officeDocument/2006/relationships/hyperlink" Target="http://leepoint.net/notes-java/flow/loops/foreach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ce.uhcl.edu/yang/teaching/FileReaderTest" TargetMode="External"/><Relationship Id="rId2" Type="http://schemas.openxmlformats.org/officeDocument/2006/relationships/hyperlink" Target="http://sce.uhcl.edu/yang/teaching/JavaProgrammingExamplesandRelatedTopics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Documents%20and%20Settings\Yang\My%20Documents\Data\pages\teaching\ArrayBytesDemo.htm" TargetMode="External"/><Relationship Id="rId5" Type="http://schemas.openxmlformats.org/officeDocument/2006/relationships/hyperlink" Target="file:///C:\Documents%20and%20Settings\Yang\My%20Documents\Data\pages\teaching\ScannerFiles.htm" TargetMode="External"/><Relationship Id="rId4" Type="http://schemas.openxmlformats.org/officeDocument/2006/relationships/hyperlink" Target="http://sce.uhcl.edu/yang/teaching/FileInputStreamExample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391400" cy="12192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Files and Streams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48006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Based on slides from Deitel &amp; Associates, Inc.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 Revised by T. A. Yang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24B5A1"/>
                </a:solidFill>
                <a:latin typeface="Arial"/>
              </a:rPr>
              <a:t>The </a:t>
            </a:r>
            <a:r>
              <a:rPr lang="en-US" b="1" dirty="0" smtClean="0">
                <a:solidFill>
                  <a:srgbClr val="24B5A1"/>
                </a:solidFill>
                <a:latin typeface="Arial"/>
              </a:rPr>
              <a:t>java.io </a:t>
            </a:r>
            <a:r>
              <a:rPr lang="en-US" dirty="0" smtClean="0">
                <a:solidFill>
                  <a:srgbClr val="24B5A1"/>
                </a:solidFill>
                <a:latin typeface="Arial"/>
              </a:rPr>
              <a:t>package</a:t>
            </a:r>
            <a:endParaRPr lang="en-US" dirty="0" smtClean="0">
              <a:solidFill>
                <a:srgbClr val="004DCC"/>
              </a:solidFill>
              <a:latin typeface="Arial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752600"/>
            <a:ext cx="8229600" cy="4254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Pre-defined classes support input and output of various types of data:</a:t>
            </a:r>
          </a:p>
          <a:p>
            <a:pPr marL="800100" lvl="1" indent="-342900">
              <a:spcBef>
                <a:spcPct val="20000"/>
              </a:spcBef>
              <a:buFont typeface="Times New Roman" pitchFamily="18" charset="0"/>
              <a:buChar char="−"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Primitive data</a:t>
            </a:r>
          </a:p>
          <a:p>
            <a:pPr marL="800100" lvl="1" indent="-342900">
              <a:spcBef>
                <a:spcPct val="20000"/>
              </a:spcBef>
              <a:buFont typeface="Times New Roman" pitchFamily="18" charset="0"/>
              <a:buChar char="−"/>
            </a:pP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Objects</a:t>
            </a:r>
          </a:p>
          <a:p>
            <a:pPr marL="800100" lvl="1" indent="-342900">
              <a:spcBef>
                <a:spcPct val="20000"/>
              </a:spcBef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 perform such input and output operations, objects of classes </a:t>
            </a:r>
            <a:r>
              <a:rPr kumimoji="0" lang="en-US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ObjectInputStream</a:t>
            </a: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and </a:t>
            </a:r>
            <a:r>
              <a:rPr kumimoji="0" lang="en-US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ObjectOutputStream</a:t>
            </a: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can be used together with the byte-based file stream classes </a:t>
            </a:r>
            <a:r>
              <a:rPr kumimoji="0" lang="en-US" sz="25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FileInputStream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and </a:t>
            </a:r>
            <a:r>
              <a:rPr kumimoji="0" lang="en-US" sz="25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FileOutputStream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15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 complete hierarchy of classes in package 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java.io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can be viewed in the online documentation at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hlinkClick r:id="rId2"/>
              </a:rPr>
              <a:t>http://download.oracle.com/javase/6/docs/api/java/io/package-tree.html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457200" y="533400"/>
            <a:ext cx="8229600" cy="29718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For example, to write an object that can be read later: </a:t>
            </a:r>
            <a:br>
              <a:rPr lang="en-US" sz="2400" dirty="0" smtClean="0"/>
            </a:br>
            <a:endParaRPr lang="en-US" sz="1050" dirty="0" smtClean="0"/>
          </a:p>
          <a:p>
            <a:pPr lvl="1"/>
            <a:r>
              <a:rPr lang="en-US" sz="2000" dirty="0" err="1" smtClean="0"/>
              <a:t>FileOutputStream</a:t>
            </a:r>
            <a:r>
              <a:rPr lang="en-US" sz="2000" dirty="0" smtClean="0"/>
              <a:t> </a:t>
            </a:r>
            <a:r>
              <a:rPr lang="en-US" sz="2000" dirty="0" err="1" smtClean="0"/>
              <a:t>fos</a:t>
            </a:r>
            <a:r>
              <a:rPr lang="en-US" sz="2000" dirty="0" smtClean="0"/>
              <a:t> = new </a:t>
            </a:r>
            <a:r>
              <a:rPr lang="en-US" sz="2000" b="1" dirty="0" err="1" smtClean="0"/>
              <a:t>FileOutputStream</a:t>
            </a:r>
            <a:r>
              <a:rPr lang="en-US" sz="2000" dirty="0" smtClean="0"/>
              <a:t>("t.tmp"); </a:t>
            </a:r>
          </a:p>
          <a:p>
            <a:pPr lvl="1"/>
            <a:r>
              <a:rPr lang="en-US" sz="2000" dirty="0" err="1" smtClean="0"/>
              <a:t>ObjectOutputStream</a:t>
            </a:r>
            <a:r>
              <a:rPr lang="en-US" sz="2000" dirty="0" smtClean="0"/>
              <a:t> </a:t>
            </a:r>
            <a:r>
              <a:rPr lang="en-US" sz="2000" dirty="0" err="1" smtClean="0"/>
              <a:t>oos</a:t>
            </a:r>
            <a:r>
              <a:rPr lang="en-US" sz="2000" dirty="0" smtClean="0"/>
              <a:t> = new </a:t>
            </a:r>
            <a:r>
              <a:rPr lang="en-US" sz="2000" b="1" dirty="0" err="1" smtClean="0"/>
              <a:t>ObjectOutputStream</a:t>
            </a:r>
            <a:r>
              <a:rPr lang="en-US" sz="2000" dirty="0" smtClean="0"/>
              <a:t>(</a:t>
            </a:r>
            <a:r>
              <a:rPr lang="en-US" sz="2000" dirty="0" err="1" smtClean="0"/>
              <a:t>fos</a:t>
            </a:r>
            <a:r>
              <a:rPr lang="en-US" sz="2000" dirty="0" smtClean="0"/>
              <a:t>); 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err="1" smtClean="0"/>
              <a:t>oos.writeInt</a:t>
            </a:r>
            <a:r>
              <a:rPr lang="en-US" sz="2000" dirty="0" smtClean="0"/>
              <a:t>(12345); </a:t>
            </a:r>
          </a:p>
          <a:p>
            <a:pPr lvl="1"/>
            <a:r>
              <a:rPr lang="en-US" sz="2000" dirty="0" err="1" smtClean="0"/>
              <a:t>oos.writeObject</a:t>
            </a:r>
            <a:r>
              <a:rPr lang="en-US" sz="2000" dirty="0" smtClean="0"/>
              <a:t>("Today"); </a:t>
            </a:r>
          </a:p>
          <a:p>
            <a:pPr lvl="1"/>
            <a:r>
              <a:rPr lang="en-US" sz="2000" dirty="0" err="1" smtClean="0"/>
              <a:t>oos.writeObject</a:t>
            </a:r>
            <a:r>
              <a:rPr lang="en-US" sz="2000" dirty="0" smtClean="0"/>
              <a:t>(new Date()); 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err="1" smtClean="0"/>
              <a:t>oos.close</a:t>
            </a:r>
            <a:r>
              <a:rPr lang="en-US" sz="2000" dirty="0" smtClean="0"/>
              <a:t>(); </a:t>
            </a:r>
            <a:endParaRPr lang="en-US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/>
          </a:p>
          <a:p>
            <a:r>
              <a:rPr lang="en-US" sz="2000" dirty="0" err="1" smtClean="0"/>
              <a:t>Src</a:t>
            </a:r>
            <a:r>
              <a:rPr lang="en-US" sz="2000" dirty="0" smtClean="0"/>
              <a:t>: </a:t>
            </a:r>
            <a:r>
              <a:rPr lang="en-US" sz="1900" dirty="0" smtClean="0">
                <a:hlinkClick r:id="rId2"/>
              </a:rPr>
              <a:t>http://download.oracle.com/javase/6/docs/api/java/io/ObjectOutputStream.html</a:t>
            </a:r>
            <a:r>
              <a:rPr lang="en-US" sz="1900" dirty="0" smtClean="0"/>
              <a:t> </a:t>
            </a:r>
          </a:p>
          <a:p>
            <a:pPr lvl="1"/>
            <a:endParaRPr lang="en-US" sz="2000" dirty="0" smtClean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381000" y="3733800"/>
            <a:ext cx="8229600" cy="2819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To read the object saved in t.tmp: </a:t>
            </a:r>
            <a:br>
              <a:rPr lang="en-US" sz="2400" dirty="0" smtClean="0"/>
            </a:br>
            <a:endParaRPr lang="en-US" sz="1050" dirty="0" smtClean="0"/>
          </a:p>
          <a:p>
            <a:pPr lvl="1"/>
            <a:r>
              <a:rPr lang="en-US" sz="1900" dirty="0" err="1" smtClean="0"/>
              <a:t>FileInputStream</a:t>
            </a:r>
            <a:r>
              <a:rPr lang="en-US" sz="1900" dirty="0" smtClean="0"/>
              <a:t> </a:t>
            </a:r>
            <a:r>
              <a:rPr lang="en-US" sz="1900" dirty="0" err="1" smtClean="0"/>
              <a:t>fis</a:t>
            </a:r>
            <a:r>
              <a:rPr lang="en-US" sz="1900" dirty="0" smtClean="0"/>
              <a:t> = new </a:t>
            </a:r>
            <a:r>
              <a:rPr lang="en-US" sz="1900" dirty="0" err="1" smtClean="0"/>
              <a:t>FileInputStream</a:t>
            </a:r>
            <a:r>
              <a:rPr lang="en-US" sz="1900" dirty="0" smtClean="0"/>
              <a:t>("t.tmp"); </a:t>
            </a:r>
          </a:p>
          <a:p>
            <a:pPr lvl="1"/>
            <a:r>
              <a:rPr lang="en-US" sz="1900" dirty="0" err="1" smtClean="0"/>
              <a:t>ObjectInputStream</a:t>
            </a:r>
            <a:r>
              <a:rPr lang="en-US" sz="1900" dirty="0" smtClean="0"/>
              <a:t> </a:t>
            </a:r>
            <a:r>
              <a:rPr lang="en-US" sz="1900" dirty="0" err="1" smtClean="0"/>
              <a:t>ois</a:t>
            </a:r>
            <a:r>
              <a:rPr lang="en-US" sz="1900" dirty="0" smtClean="0"/>
              <a:t> = new </a:t>
            </a:r>
            <a:r>
              <a:rPr lang="en-US" sz="1900" dirty="0" err="1" smtClean="0"/>
              <a:t>ObjectInputStream</a:t>
            </a:r>
            <a:r>
              <a:rPr lang="en-US" sz="1900" dirty="0" smtClean="0"/>
              <a:t>(</a:t>
            </a:r>
            <a:r>
              <a:rPr lang="en-US" sz="1900" dirty="0" err="1" smtClean="0"/>
              <a:t>fis</a:t>
            </a:r>
            <a:r>
              <a:rPr lang="en-US" sz="1900" dirty="0" smtClean="0"/>
              <a:t>); </a:t>
            </a:r>
          </a:p>
          <a:p>
            <a:pPr lvl="1"/>
            <a:endParaRPr lang="en-US" sz="1900" dirty="0" smtClean="0"/>
          </a:p>
          <a:p>
            <a:pPr lvl="1"/>
            <a:r>
              <a:rPr lang="en-US" sz="1900" dirty="0" smtClean="0"/>
              <a:t>int i = </a:t>
            </a:r>
            <a:r>
              <a:rPr lang="en-US" sz="1900" dirty="0" err="1" smtClean="0"/>
              <a:t>ois.readInt</a:t>
            </a:r>
            <a:r>
              <a:rPr lang="en-US" sz="1900" dirty="0" smtClean="0"/>
              <a:t>(); </a:t>
            </a:r>
          </a:p>
          <a:p>
            <a:pPr lvl="1"/>
            <a:r>
              <a:rPr lang="en-US" sz="1900" dirty="0" smtClean="0"/>
              <a:t>String today = (String) </a:t>
            </a:r>
            <a:r>
              <a:rPr lang="en-US" sz="1900" dirty="0" err="1" smtClean="0"/>
              <a:t>ois.readObject</a:t>
            </a:r>
            <a:r>
              <a:rPr lang="en-US" sz="1900" dirty="0" smtClean="0"/>
              <a:t>(); </a:t>
            </a:r>
          </a:p>
          <a:p>
            <a:pPr lvl="1"/>
            <a:r>
              <a:rPr lang="en-US" sz="1900" dirty="0" smtClean="0"/>
              <a:t>Date </a:t>
            </a:r>
            <a:r>
              <a:rPr lang="en-US" sz="1900" dirty="0" err="1" smtClean="0"/>
              <a:t>date</a:t>
            </a:r>
            <a:r>
              <a:rPr lang="en-US" sz="1900" dirty="0" smtClean="0"/>
              <a:t> = (Date) </a:t>
            </a:r>
            <a:r>
              <a:rPr lang="en-US" sz="1900" dirty="0" err="1" smtClean="0"/>
              <a:t>ois.readObject</a:t>
            </a:r>
            <a:r>
              <a:rPr lang="en-US" sz="1900" dirty="0" smtClean="0"/>
              <a:t>(); </a:t>
            </a:r>
          </a:p>
          <a:p>
            <a:pPr lvl="1"/>
            <a:endParaRPr lang="en-US" sz="1900" dirty="0" smtClean="0"/>
          </a:p>
          <a:p>
            <a:pPr lvl="1"/>
            <a:r>
              <a:rPr lang="en-US" sz="1900" dirty="0" err="1" smtClean="0"/>
              <a:t>ois.close</a:t>
            </a:r>
            <a:r>
              <a:rPr lang="en-US" sz="1900" dirty="0" smtClean="0"/>
              <a:t>();</a:t>
            </a:r>
          </a:p>
          <a:p>
            <a:pPr lvl="1"/>
            <a:endParaRPr lang="en-US" sz="2000" dirty="0" smtClean="0"/>
          </a:p>
          <a:p>
            <a:r>
              <a:rPr lang="en-US" sz="2000" dirty="0" err="1" smtClean="0"/>
              <a:t>Src</a:t>
            </a:r>
            <a:r>
              <a:rPr lang="en-US" sz="2000" dirty="0" smtClean="0"/>
              <a:t>: </a:t>
            </a:r>
            <a:r>
              <a:rPr lang="en-US" dirty="0" smtClean="0">
                <a:hlinkClick r:id="rId3"/>
              </a:rPr>
              <a:t>http://download.oracle.com/javase/6/docs/api/java/io/ObjectInputStream.html</a:t>
            </a:r>
            <a:r>
              <a:rPr lang="en-US" dirty="0" smtClean="0"/>
              <a:t> </a:t>
            </a:r>
            <a:endParaRPr lang="en-US" sz="1900" dirty="0" smtClean="0"/>
          </a:p>
          <a:p>
            <a:pPr lvl="1"/>
            <a:endParaRPr lang="en-US" sz="2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762000" y="1266885"/>
            <a:ext cx="7772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5425" indent="-225425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Exercise: </a:t>
            </a:r>
            <a:r>
              <a:rPr lang="en-US" sz="24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Combine the code segments from the page above to create a Java application that first writes some objects into the file t.tmp and then reads the data back and have them displayed on the console output.</a:t>
            </a:r>
          </a:p>
          <a:p>
            <a:pPr marL="225425" indent="-225425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latin typeface="Calibri" pitchFamily="34" charset="0"/>
              <a:ea typeface="宋体" pitchFamily="2" charset="-122"/>
              <a:cs typeface="Times New Roman" pitchFamily="18" charset="0"/>
            </a:endParaRPr>
          </a:p>
          <a:p>
            <a:pPr marL="225425" indent="-225425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Times New Roman" pitchFamily="18" charset="0"/>
              <a:hlinkClick r:id="rId2"/>
            </a:endParaRPr>
          </a:p>
          <a:p>
            <a:pPr marL="225425" indent="-225425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Challenges: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lphaLcParenR"/>
            </a:pPr>
            <a:r>
              <a:rPr lang="en-US" sz="24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Appropriate </a:t>
            </a:r>
            <a:r>
              <a:rPr lang="en-US" sz="2400" i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import</a:t>
            </a:r>
            <a:r>
              <a:rPr lang="en-US" sz="24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 statements need to be added.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lphaLcParenR"/>
            </a:pPr>
            <a:r>
              <a:rPr lang="en-US" sz="24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Appropriate </a:t>
            </a:r>
            <a:r>
              <a:rPr lang="en-US" sz="2400" i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exception handling</a:t>
            </a:r>
            <a:r>
              <a:rPr lang="en-US" sz="24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 are needed.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latin typeface="Calibri" pitchFamily="34" charset="0"/>
              <a:ea typeface="宋体" pitchFamily="2" charset="-122"/>
              <a:cs typeface="Times New Roman" pitchFamily="18" charset="0"/>
            </a:endParaRPr>
          </a:p>
          <a:p>
            <a:pPr marL="225425" indent="-225425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Sample solution: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  <a:hlinkClick r:id="rId3"/>
              </a:rPr>
              <a:t>ObjectInputOutputDemo.java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 </a:t>
            </a:r>
          </a:p>
          <a:p>
            <a:pPr marL="225425" indent="-225425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4DCC"/>
                </a:solidFill>
                <a:latin typeface="Arial"/>
              </a:rPr>
              <a:t>The </a:t>
            </a:r>
            <a:r>
              <a:rPr lang="en-US" b="1" dirty="0" smtClean="0">
                <a:solidFill>
                  <a:srgbClr val="004DCC"/>
                </a:solidFill>
                <a:latin typeface="Arial"/>
              </a:rPr>
              <a:t>File</a:t>
            </a:r>
            <a:r>
              <a:rPr lang="en-US" dirty="0" smtClean="0">
                <a:solidFill>
                  <a:srgbClr val="004DCC"/>
                </a:solidFill>
                <a:latin typeface="Arial"/>
              </a:rPr>
              <a:t> Class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481138"/>
            <a:ext cx="8229600" cy="3243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Class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LucidaSansTypewriter" pitchFamily="49" charset="0"/>
              </a:rPr>
              <a:t>java.io.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SansTypewriter" pitchFamily="49" charset="0"/>
                <a:ea typeface="+mn-ea"/>
                <a:cs typeface="+mn-cs"/>
              </a:rPr>
              <a:t>File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provides information about files and directories.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4488" indent="-344488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Figure 17.2 lists some common </a:t>
            </a:r>
            <a:r>
              <a:rPr lang="en-US" sz="2400" dirty="0" smtClean="0">
                <a:solidFill>
                  <a:srgbClr val="000000"/>
                </a:solidFill>
                <a:latin typeface="Lucida Console" pitchFamily="49" charset="0"/>
              </a:rPr>
              <a:t>File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methods.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hlinkClick r:id="rId2"/>
              </a:rPr>
              <a:t>http://download.oracle.com/javase/6/docs/api/java/io/File.html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809" y="838200"/>
            <a:ext cx="8537666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139" y="533400"/>
            <a:ext cx="8501721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57200" y="548670"/>
            <a:ext cx="8305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Sample Application using the </a:t>
            </a:r>
            <a:r>
              <a:rPr 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File </a:t>
            </a:r>
            <a:r>
              <a:rPr lang="en-US" sz="24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class: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  <a:hlinkClick r:id="rId2"/>
              </a:rPr>
              <a:t>FileDemonstration.java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 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//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Fig. 17.3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from Deitel &amp; Deitel, Java How to Program, 9e.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33" y="2133600"/>
            <a:ext cx="9015642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533400" y="1137872"/>
            <a:ext cx="8305800" cy="51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for-each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loop in Java: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</a:pPr>
            <a:endParaRPr lang="en-US" sz="1050" dirty="0" smtClean="0">
              <a:cs typeface="Arial" pitchFamily="34" charset="0"/>
            </a:endParaRP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cs typeface="Arial" pitchFamily="34" charset="0"/>
              </a:rPr>
              <a:t>File name = new File( path );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cs typeface="Arial" pitchFamily="34" charset="0"/>
              </a:rPr>
              <a:t>… 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cs typeface="Arial" pitchFamily="34" charset="0"/>
              </a:rPr>
              <a:t>String</a:t>
            </a:r>
            <a:r>
              <a:rPr lang="en-US" sz="2400" dirty="0" smtClean="0">
                <a:cs typeface="Arial" pitchFamily="34" charset="0"/>
              </a:rPr>
              <a:t>[] directory = </a:t>
            </a:r>
            <a:r>
              <a:rPr lang="en-US" sz="2400" dirty="0" err="1" smtClean="0">
                <a:cs typeface="Arial" pitchFamily="34" charset="0"/>
              </a:rPr>
              <a:t>name.list</a:t>
            </a:r>
            <a:r>
              <a:rPr lang="en-US" sz="2400" dirty="0" smtClean="0">
                <a:cs typeface="Arial" pitchFamily="34" charset="0"/>
              </a:rPr>
              <a:t>();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70C0"/>
                </a:solidFill>
                <a:cs typeface="Arial" pitchFamily="34" charset="0"/>
              </a:rPr>
              <a:t>for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( String </a:t>
            </a:r>
            <a:r>
              <a:rPr lang="en-US" sz="2400" dirty="0" err="1" smtClean="0">
                <a:cs typeface="Arial" pitchFamily="34" charset="0"/>
              </a:rPr>
              <a:t>directoryName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cs typeface="Arial" pitchFamily="34" charset="0"/>
              </a:rPr>
              <a:t>: </a:t>
            </a:r>
            <a:r>
              <a:rPr lang="en-US" sz="2400" dirty="0" smtClean="0">
                <a:cs typeface="Arial" pitchFamily="34" charset="0"/>
              </a:rPr>
              <a:t>directory )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cs typeface="Arial" pitchFamily="34" charset="0"/>
              </a:rPr>
              <a:t>               System.out.println( </a:t>
            </a:r>
            <a:r>
              <a:rPr lang="en-US" sz="2400" dirty="0" err="1" smtClean="0">
                <a:cs typeface="Arial" pitchFamily="34" charset="0"/>
              </a:rPr>
              <a:t>directoryName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);</a:t>
            </a:r>
          </a:p>
          <a:p>
            <a:pPr marL="1371600" lvl="2" indent="-457200" fontAlgn="base">
              <a:spcBef>
                <a:spcPct val="0"/>
              </a:spcBef>
              <a:spcAft>
                <a:spcPct val="0"/>
              </a:spcAft>
            </a:pPr>
            <a:endParaRPr lang="en-US" sz="1050" dirty="0" smtClean="0">
              <a:cs typeface="Arial" pitchFamily="34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Syntax: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for (x : y) …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Meaning: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For each x in y, …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must be of type array or collection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leepoint.net/notes-java/flow/loops/foreach.html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More information about the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enum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type: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download.oracle.com/javase/tutorial/java/javaOO/enum.html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609600"/>
            <a:ext cx="8229600" cy="3657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separator character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is used to separate directories and files in the path.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On Windows, the separator character is a backslash (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\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).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On Linux/UNIX, it’s a forward slash (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/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).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Java processes both characters identically in a path name.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When building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String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 that represent path information, use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File.separator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to obtain the local computer’s proper separator. 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This constant returns a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String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consisting of one character—the proper separator for the system.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601441"/>
            <a:ext cx="7467600" cy="1951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80150"/>
            <a:ext cx="2133600" cy="365125"/>
          </a:xfrm>
        </p:spPr>
        <p:txBody>
          <a:bodyPr/>
          <a:lstStyle/>
          <a:p>
            <a:fld id="{49719D0B-6E3B-40E4-877A-FAE04F02C714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381000" y="990600"/>
            <a:ext cx="84582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Exercises: 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Font typeface="+mj-lt"/>
              <a:buAutoNum type="alphaLcParenR"/>
            </a:pP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Test the FileDemonstration.java program to see how the </a:t>
            </a:r>
            <a:r>
              <a:rPr lang="en-US" sz="25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File.</a:t>
            </a:r>
            <a:r>
              <a:rPr lang="en-US" sz="25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getParent</a:t>
            </a:r>
            <a:r>
              <a:rPr lang="en-US" sz="2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 ) </a:t>
            </a: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method work. When would </a:t>
            </a:r>
            <a:r>
              <a:rPr lang="en-US" sz="25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null </a:t>
            </a: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 returned? When would the parent information be returned?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Font typeface="+mj-lt"/>
              <a:buAutoNum type="alphaLcParenR"/>
            </a:pPr>
            <a:endParaRPr lang="en-US" sz="25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Font typeface="+mj-lt"/>
              <a:buAutoNum type="alphaLcParenR"/>
            </a:pP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How would you modify the FileDemonstration.java program such that it always displays the parent information of the </a:t>
            </a:r>
            <a:r>
              <a:rPr lang="en-US" sz="25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given file/folder?</a:t>
            </a:r>
            <a:endParaRPr lang="en-US" sz="25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0668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Streams</a:t>
            </a:r>
          </a:p>
          <a:p>
            <a:r>
              <a:rPr lang="en-US" dirty="0" smtClean="0"/>
              <a:t>Files, Text files vs Binary files </a:t>
            </a:r>
          </a:p>
          <a:p>
            <a:r>
              <a:rPr lang="en-US" dirty="0" smtClean="0"/>
              <a:t>Related Java classes: </a:t>
            </a:r>
          </a:p>
          <a:p>
            <a:pPr lvl="1">
              <a:buNone/>
            </a:pPr>
            <a:endParaRPr lang="en-US" sz="800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sz="2600" i="1" dirty="0" err="1" smtClean="0">
                <a:solidFill>
                  <a:srgbClr val="0070C0"/>
                </a:solidFill>
              </a:rPr>
              <a:t>java.io.FileReader</a:t>
            </a:r>
            <a:r>
              <a:rPr lang="en-US" sz="2600" i="1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/>
              <a:t>(for reading streams of characters)</a:t>
            </a:r>
            <a:endParaRPr lang="en-US" sz="2600" i="1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US" sz="800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sz="2600" i="1" dirty="0" err="1" smtClean="0">
                <a:solidFill>
                  <a:srgbClr val="0070C0"/>
                </a:solidFill>
              </a:rPr>
              <a:t>java.io.FileWriter</a:t>
            </a:r>
            <a:r>
              <a:rPr lang="en-US" sz="2600" i="1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/>
              <a:t>(for writing streams of characters)</a:t>
            </a:r>
            <a:endParaRPr lang="en-US" sz="2600" i="1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US" sz="800" dirty="0" smtClean="0">
              <a:solidFill>
                <a:srgbClr val="0070C0"/>
              </a:solidFill>
            </a:endParaRPr>
          </a:p>
          <a:p>
            <a:pPr lvl="1">
              <a:spcBef>
                <a:spcPts val="600"/>
              </a:spcBef>
              <a:buNone/>
            </a:pPr>
            <a:r>
              <a:rPr lang="en-US" sz="2600" i="1" dirty="0" err="1" smtClean="0">
                <a:solidFill>
                  <a:srgbClr val="0070C0"/>
                </a:solidFill>
              </a:rPr>
              <a:t>java.io.File</a:t>
            </a:r>
            <a:r>
              <a:rPr lang="en-US" sz="2600" i="1" dirty="0" smtClean="0">
                <a:solidFill>
                  <a:srgbClr val="0070C0"/>
                </a:solidFill>
              </a:rPr>
              <a:t> 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/>
              <a:t>(for handling file attributes, folders, etc.)</a:t>
            </a:r>
            <a:endParaRPr lang="en-US" sz="2600" i="1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US" sz="600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sz="2600" dirty="0" err="1" smtClean="0">
                <a:solidFill>
                  <a:srgbClr val="0070C0"/>
                </a:solidFill>
              </a:rPr>
              <a:t>java.io.InputStream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/>
              <a:t>(for reading streams of raw bytes)</a:t>
            </a:r>
            <a:endParaRPr lang="en-US" sz="2600" dirty="0" smtClean="0">
              <a:solidFill>
                <a:srgbClr val="0070C0"/>
              </a:solidFill>
            </a:endParaRPr>
          </a:p>
          <a:p>
            <a:pPr lvl="2">
              <a:buNone/>
            </a:pPr>
            <a:r>
              <a:rPr lang="en-US" sz="2600" i="1" dirty="0" err="1" smtClean="0">
                <a:solidFill>
                  <a:srgbClr val="0070C0"/>
                </a:solidFill>
              </a:rPr>
              <a:t>java.io.FileInputStream</a:t>
            </a:r>
            <a:endParaRPr lang="en-US" sz="2600" i="1" dirty="0" smtClean="0">
              <a:solidFill>
                <a:srgbClr val="0070C0"/>
              </a:solidFill>
            </a:endParaRPr>
          </a:p>
          <a:p>
            <a:pPr lvl="2">
              <a:buNone/>
            </a:pPr>
            <a:r>
              <a:rPr lang="en-US" sz="2600" i="1" dirty="0" err="1" smtClean="0">
                <a:solidFill>
                  <a:srgbClr val="0070C0"/>
                </a:solidFill>
              </a:rPr>
              <a:t>java.io.ObjectInputStream</a:t>
            </a:r>
            <a:endParaRPr lang="en-US" sz="2600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US" sz="600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sz="2600" dirty="0" err="1" smtClean="0">
                <a:solidFill>
                  <a:srgbClr val="0070C0"/>
                </a:solidFill>
              </a:rPr>
              <a:t>java.io.OutputStream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/>
              <a:t>(for writing streams of raw bytes)</a:t>
            </a:r>
            <a:endParaRPr lang="en-US" sz="2600" i="1" dirty="0" smtClean="0">
              <a:solidFill>
                <a:srgbClr val="0070C0"/>
              </a:solidFill>
            </a:endParaRPr>
          </a:p>
          <a:p>
            <a:pPr lvl="2">
              <a:buNone/>
            </a:pPr>
            <a:r>
              <a:rPr lang="en-US" sz="2600" i="1" dirty="0" err="1" smtClean="0">
                <a:solidFill>
                  <a:srgbClr val="0070C0"/>
                </a:solidFill>
              </a:rPr>
              <a:t>java.io.FileOutputStream</a:t>
            </a:r>
            <a:endParaRPr lang="en-US" sz="2600" dirty="0" smtClean="0">
              <a:solidFill>
                <a:srgbClr val="0070C0"/>
              </a:solidFill>
            </a:endParaRPr>
          </a:p>
          <a:p>
            <a:pPr lvl="2">
              <a:buNone/>
            </a:pPr>
            <a:r>
              <a:rPr lang="en-US" sz="2600" i="1" dirty="0" err="1" smtClean="0">
                <a:solidFill>
                  <a:srgbClr val="0070C0"/>
                </a:solidFill>
              </a:rPr>
              <a:t>java.io.ObjectOutputStream</a:t>
            </a:r>
            <a:r>
              <a:rPr lang="en-US" sz="2600" b="1" dirty="0" smtClean="0">
                <a:solidFill>
                  <a:srgbClr val="0070C0"/>
                </a:solidFill>
              </a:rPr>
              <a:t> </a:t>
            </a:r>
            <a:endParaRPr lang="en-US" sz="2200" i="1" dirty="0" smtClean="0">
              <a:solidFill>
                <a:srgbClr val="0070C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1" descr="ch17imageslides_Page_03.png"/>
          <p:cNvPicPr>
            <a:picLocks noGrp="1" noChangeAspect="1"/>
          </p:cNvPicPr>
          <p:nvPr isPhoto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30313"/>
            <a:ext cx="9144000" cy="555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24B5A1"/>
                </a:solidFill>
                <a:latin typeface="Arial"/>
              </a:rPr>
              <a:t>17.1  </a:t>
            </a:r>
            <a:r>
              <a:rPr lang="en-US" dirty="0" smtClean="0">
                <a:solidFill>
                  <a:srgbClr val="004DCC"/>
                </a:solidFill>
                <a:latin typeface="Arial"/>
              </a:rPr>
              <a:t>Introduction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905000"/>
            <a:ext cx="8229600" cy="41021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Why use files?</a:t>
            </a:r>
          </a:p>
          <a:p>
            <a:pPr marL="800100" lvl="1" indent="-342900">
              <a:spcBef>
                <a:spcPct val="20000"/>
              </a:spcBef>
              <a:buFont typeface="Times New Roman" pitchFamily="18" charset="0"/>
              <a:buChar char="−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Data stored in variables and arrays are temporary (in memory)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Times New Roman" pitchFamily="18" charset="0"/>
              <a:buChar char="−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For long-term retention of  data, computers use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files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</a:t>
            </a:r>
          </a:p>
          <a:p>
            <a:pPr marL="800100" lvl="1" indent="-342900">
              <a:spcBef>
                <a:spcPct val="20000"/>
              </a:spcBef>
              <a:buFont typeface="Times New Roman" pitchFamily="18" charset="0"/>
              <a:buChar char="−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Computers store files on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secondary storage devices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1200150" lvl="2" indent="-285750">
              <a:spcBef>
                <a:spcPct val="20000"/>
              </a:spcBef>
              <a:buFont typeface="Times New Roman" pitchFamily="18" charset="0"/>
              <a:buChar char="−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hard disks, optical disks, flash drives and magnetic tapes. </a:t>
            </a:r>
          </a:p>
          <a:p>
            <a:pPr marL="800100" lvl="1" indent="-342900">
              <a:spcBef>
                <a:spcPct val="20000"/>
              </a:spcBef>
              <a:buFont typeface="Times New Roman" pitchFamily="18" charset="0"/>
              <a:buChar char="−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Data maintained in files are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persistent data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because they exist beyond the duration of program execution.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762000"/>
            <a:ext cx="8677656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457200" y="3048000"/>
            <a:ext cx="82296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Java views each file as a sequential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stream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of bytes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Every operating system provides a mechanism to determine the end of a file, such as an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end-of-file marker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or a count of the total bytes in the file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 Java program simply receives an indication from the operating system when it reaches the end of the stream. (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system independent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How about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objects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in your program? Can they be saved in files and retrieved later?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457200" y="1765300"/>
            <a:ext cx="8229600" cy="46355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File streams 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can be used to input and output data as bytes or characters.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Streams that input and output </a:t>
            </a: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characters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are known as </a:t>
            </a: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character-based streams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representing data as a sequence of characters. 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−"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Files created using character-based streams are referred to as </a:t>
            </a: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text files</a:t>
            </a: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Text files can be read by text editors. 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14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Streams that input and output </a:t>
            </a:r>
            <a:r>
              <a:rPr lang="en-US" sz="2500" b="1" dirty="0" smtClean="0">
                <a:solidFill>
                  <a:srgbClr val="000000"/>
                </a:solidFill>
                <a:latin typeface="Times New Roman" pitchFamily="18" charset="0"/>
              </a:rPr>
              <a:t>bytes</a:t>
            </a: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 are known as 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</a:rPr>
              <a:t>byte-based streams</a:t>
            </a: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, representing data in its binary format. 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−"/>
            </a:pP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Files that are created using byte-based streams are referred to as 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</a:rPr>
              <a:t>binary files</a:t>
            </a:r>
            <a:r>
              <a:rPr lang="en-US" sz="2500" b="1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−"/>
            </a:pP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</a:rPr>
              <a:t>Binary files are read by programs that understand the specific content of the file and the ordering of that content.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066800"/>
          </a:xfrm>
        </p:spPr>
        <p:txBody>
          <a:bodyPr/>
          <a:lstStyle/>
          <a:p>
            <a:r>
              <a:rPr lang="en-US" dirty="0" smtClean="0"/>
              <a:t>Text vs Binary Files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457200" y="914400"/>
            <a:ext cx="8229600" cy="50927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Java programs perform file processing by using classes from package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SansTypewriter" pitchFamily="49" charset="0"/>
                <a:ea typeface="+mn-ea"/>
                <a:cs typeface="+mn-cs"/>
              </a:rPr>
              <a:t>java.io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SansTypewriter" pitchFamily="49" charset="0"/>
                <a:ea typeface="+mn-ea"/>
                <a:cs typeface="+mn-cs"/>
              </a:rPr>
              <a:t>FileReader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(for character-based input from a file)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SansTypewriter" pitchFamily="49" charset="0"/>
                <a:ea typeface="+mn-ea"/>
                <a:cs typeface="+mn-cs"/>
              </a:rPr>
              <a:t>FileWriter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(for character-based output to a file)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1600" b="1" dirty="0" smtClean="0">
              <a:solidFill>
                <a:srgbClr val="0000FF"/>
              </a:solidFill>
              <a:latin typeface="LucidaSansTypewriter" pitchFamily="49" charset="0"/>
            </a:endParaRP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sz="2800" b="1" dirty="0" err="1" smtClean="0">
                <a:solidFill>
                  <a:srgbClr val="0000FF"/>
                </a:solidFill>
                <a:latin typeface="LucidaSansTypewriter" pitchFamily="49" charset="0"/>
              </a:rPr>
              <a:t>FileInputStream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(for byte-based input from a file) 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sz="2800" b="1" dirty="0" err="1" smtClean="0">
                <a:solidFill>
                  <a:srgbClr val="0000FF"/>
                </a:solidFill>
                <a:latin typeface="LucidaSansTypewriter" pitchFamily="49" charset="0"/>
              </a:rPr>
              <a:t>FileOutputStream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 (for byte-based output to a file)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742950" lvl="1" indent="-285750">
              <a:spcBef>
                <a:spcPct val="20000"/>
              </a:spcBef>
              <a:defRPr/>
            </a:pPr>
            <a:endParaRPr lang="en-US" sz="1600" b="1" dirty="0" smtClean="0">
              <a:solidFill>
                <a:srgbClr val="0000FF"/>
              </a:solidFill>
              <a:latin typeface="LucidaSansTypewriter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You open a file by creating an object of one of these stream classes. The object’s constructor opens the file.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8229600" cy="9604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rgbClr val="24B5A1"/>
                </a:solidFill>
                <a:latin typeface="Arial"/>
              </a:rPr>
              <a:t>Examples of Basic File Processing</a:t>
            </a:r>
            <a:endParaRPr lang="en-US" dirty="0" smtClean="0">
              <a:solidFill>
                <a:srgbClr val="004DCC"/>
              </a:solidFill>
              <a:latin typeface="Arial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357250" y="1828800"/>
            <a:ext cx="8458200" cy="4178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Example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</a:rPr>
              <a:t>Java applications by topics: 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hlinkClick r:id="rId2"/>
              </a:rPr>
              <a:t>http://sce.uhcl.edu/yang/teaching/JavaProgrammingExamplesandRelatedTopics.htm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 dirty="0" smtClean="0">
              <a:hlinkClick r:id="rId3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err="1" smtClean="0">
                <a:hlinkClick r:id="rId3"/>
              </a:rPr>
              <a:t>FileReaderTest</a:t>
            </a:r>
            <a:r>
              <a:rPr lang="en-US" sz="2400" dirty="0" smtClean="0"/>
              <a:t> // Demonstration of reading input from a data file using </a:t>
            </a:r>
            <a:r>
              <a:rPr lang="en-US" sz="2400" i="1" dirty="0" err="1" smtClean="0"/>
              <a:t>FileReader</a:t>
            </a:r>
            <a:r>
              <a:rPr lang="en-US" sz="2400" dirty="0" smtClean="0"/>
              <a:t> class</a:t>
            </a:r>
            <a:endParaRPr lang="en-US" sz="2400" dirty="0" smtClean="0">
              <a:hlinkClick r:id="rId4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err="1" smtClean="0">
                <a:hlinkClick r:id="rId4"/>
              </a:rPr>
              <a:t>FileInputStreamExample</a:t>
            </a:r>
            <a:r>
              <a:rPr lang="en-US" sz="2400" dirty="0" smtClean="0"/>
              <a:t> // Demonstration of reading input from a data file using </a:t>
            </a:r>
            <a:r>
              <a:rPr lang="en-US" sz="2400" i="1" dirty="0" err="1" smtClean="0"/>
              <a:t>FileInputStream</a:t>
            </a:r>
            <a:r>
              <a:rPr lang="en-US" sz="2400" dirty="0" smtClean="0"/>
              <a:t> class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u="sng" dirty="0" smtClean="0">
                <a:hlinkClick r:id="rId5"/>
              </a:rPr>
              <a:t>Scanning a data file using the </a:t>
            </a:r>
            <a:r>
              <a:rPr lang="en-US" sz="2400" i="1" u="sng" dirty="0" smtClean="0">
                <a:hlinkClick r:id="rId5"/>
              </a:rPr>
              <a:t>Scanner</a:t>
            </a:r>
            <a:r>
              <a:rPr lang="en-US" sz="2400" u="sng" dirty="0" smtClean="0">
                <a:hlinkClick r:id="rId5"/>
              </a:rPr>
              <a:t> class</a:t>
            </a:r>
            <a:endParaRPr lang="en-US" sz="2400" u="sng" dirty="0" smtClean="0"/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u="sng" dirty="0" smtClean="0">
                <a:hlinkClick r:id="rId6"/>
              </a:rPr>
              <a:t>Reading a data file into an array of bytes and printing words by words on console output</a:t>
            </a:r>
            <a:r>
              <a:rPr lang="en-US" sz="2400" dirty="0" smtClean="0"/>
              <a:t> //based on </a:t>
            </a:r>
            <a:r>
              <a:rPr lang="en-US" sz="2400" u="sng" dirty="0" err="1" smtClean="0"/>
              <a:t>FileReaderTest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457200" y="914400"/>
            <a:ext cx="82296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 Java program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opens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a file by creating an </a:t>
            </a: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object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and associating a </a:t>
            </a: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stream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of bytes or characters with it.</a:t>
            </a:r>
          </a:p>
          <a:p>
            <a:pPr marL="1200150" lvl="2" indent="-285750">
              <a:lnSpc>
                <a:spcPct val="80000"/>
              </a:lnSpc>
              <a:spcBef>
                <a:spcPct val="20000"/>
              </a:spcBef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e.g., </a:t>
            </a:r>
            <a:r>
              <a:rPr lang="en-US" sz="2400" dirty="0" err="1" smtClean="0"/>
              <a:t>FileInputStream</a:t>
            </a:r>
            <a:r>
              <a:rPr lang="en-US" sz="2400" dirty="0" smtClean="0"/>
              <a:t> </a:t>
            </a:r>
            <a:r>
              <a:rPr lang="en-US" sz="2400" dirty="0" err="1" smtClean="0"/>
              <a:t>fStream</a:t>
            </a:r>
            <a:r>
              <a:rPr lang="en-US" sz="2400" dirty="0" smtClean="0"/>
              <a:t> = new </a:t>
            </a:r>
            <a:r>
              <a:rPr lang="en-US" sz="2400" dirty="0" err="1" smtClean="0"/>
              <a:t>FileInputStream</a:t>
            </a:r>
            <a:r>
              <a:rPr lang="en-US" sz="2400" dirty="0" smtClean="0"/>
              <a:t>(args[0]);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endParaRPr lang="en-US" sz="105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Can also associate streams with different devices. </a:t>
            </a:r>
          </a:p>
          <a:p>
            <a:pPr marL="1257300" lvl="2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e.g., network cards, game controllers, mouse, 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Java creates three stream objects when a program begins executing:</a:t>
            </a:r>
          </a:p>
          <a:p>
            <a:pPr marL="742950" marR="0" lvl="1" indent="-28575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System.in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(the standard input stream object) normally inputs bytes from the keyboard</a:t>
            </a:r>
          </a:p>
          <a:p>
            <a:pPr marL="742950" marR="0" lvl="1" indent="-28575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System.out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(the standard output stream object) normally outputs character data to the screen</a:t>
            </a:r>
          </a:p>
          <a:p>
            <a:pPr marL="742950" marR="0" lvl="1" indent="-28575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System.err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(the standard error stream object) normally outputs character-based error messages to the screen.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12248</TotalTime>
  <Words>987</Words>
  <Application>Microsoft Office PowerPoint</Application>
  <PresentationFormat>On-screen Show (4:3)</PresentationFormat>
  <Paragraphs>154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Outline</vt:lpstr>
      <vt:lpstr>Slide 3</vt:lpstr>
      <vt:lpstr>17.1  Introduction</vt:lpstr>
      <vt:lpstr>Slide 5</vt:lpstr>
      <vt:lpstr>Text vs Binary Files</vt:lpstr>
      <vt:lpstr>Slide 7</vt:lpstr>
      <vt:lpstr>Examples of Basic File Processing</vt:lpstr>
      <vt:lpstr>Slide 9</vt:lpstr>
      <vt:lpstr>The java.io package</vt:lpstr>
      <vt:lpstr>Slide 11</vt:lpstr>
      <vt:lpstr>Slide 12</vt:lpstr>
      <vt:lpstr>The File Class</vt:lpstr>
      <vt:lpstr>Slide 14</vt:lpstr>
      <vt:lpstr>Slide 15</vt:lpstr>
      <vt:lpstr>Slide 16</vt:lpstr>
      <vt:lpstr>Slide 17</vt:lpstr>
      <vt:lpstr>Slide 18</vt:lpstr>
      <vt:lpstr>Slide 19</vt:lpstr>
    </vt:vector>
  </TitlesOfParts>
  <Company>UHCL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Yang, T. Andrew</dc:creator>
  <cp:lastModifiedBy>Yang, T. Andrew</cp:lastModifiedBy>
  <cp:revision>1243</cp:revision>
  <dcterms:created xsi:type="dcterms:W3CDTF">2011-01-18T01:12:11Z</dcterms:created>
  <dcterms:modified xsi:type="dcterms:W3CDTF">2011-07-07T15:31:56Z</dcterms:modified>
</cp:coreProperties>
</file>